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8"/>
  </p:notesMasterIdLst>
  <p:sldIdLst>
    <p:sldId id="256" r:id="rId2"/>
    <p:sldId id="258" r:id="rId3"/>
    <p:sldId id="439" r:id="rId4"/>
    <p:sldId id="575" r:id="rId5"/>
    <p:sldId id="586" r:id="rId6"/>
    <p:sldId id="587" r:id="rId7"/>
    <p:sldId id="576" r:id="rId8"/>
    <p:sldId id="577" r:id="rId9"/>
    <p:sldId id="578" r:id="rId10"/>
    <p:sldId id="579" r:id="rId11"/>
    <p:sldId id="598" r:id="rId12"/>
    <p:sldId id="580" r:id="rId13"/>
    <p:sldId id="581" r:id="rId14"/>
    <p:sldId id="593" r:id="rId15"/>
    <p:sldId id="259" r:id="rId16"/>
    <p:sldId id="508" r:id="rId17"/>
    <p:sldId id="584" r:id="rId18"/>
    <p:sldId id="585" r:id="rId19"/>
    <p:sldId id="592" r:id="rId20"/>
    <p:sldId id="588" r:id="rId21"/>
    <p:sldId id="589" r:id="rId22"/>
    <p:sldId id="590" r:id="rId23"/>
    <p:sldId id="591" r:id="rId24"/>
    <p:sldId id="582" r:id="rId25"/>
    <p:sldId id="583" r:id="rId26"/>
    <p:sldId id="594" r:id="rId27"/>
    <p:sldId id="603" r:id="rId28"/>
    <p:sldId id="596" r:id="rId29"/>
    <p:sldId id="602" r:id="rId30"/>
    <p:sldId id="604" r:id="rId31"/>
    <p:sldId id="597" r:id="rId32"/>
    <p:sldId id="599" r:id="rId33"/>
    <p:sldId id="600" r:id="rId34"/>
    <p:sldId id="601" r:id="rId35"/>
    <p:sldId id="279" r:id="rId36"/>
    <p:sldId id="278" r:id="rId37"/>
  </p:sldIdLst>
  <p:sldSz cx="9144000" cy="5143500" type="screen16x9"/>
  <p:notesSz cx="6858000" cy="9144000"/>
  <p:embeddedFontLst>
    <p:embeddedFont>
      <p:font typeface="Quicksand" panose="020B0604020202020204" charset="0"/>
      <p:regular r:id="rId39"/>
      <p:bold r:id="rId40"/>
    </p:embeddedFont>
    <p:embeddedFont>
      <p:font typeface="Roboto Light"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4176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787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3858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9723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Writing units tests for QA is like working</a:t>
            </a:r>
            <a:r>
              <a:rPr lang="en-US" baseline="0" dirty="0" smtClean="0"/>
              <a:t> out to heat a room.</a:t>
            </a:r>
            <a:endParaRPr dirty="0"/>
          </a:p>
        </p:txBody>
      </p:sp>
    </p:spTree>
    <p:extLst>
      <p:ext uri="{BB962C8B-B14F-4D97-AF65-F5344CB8AC3E}">
        <p14:creationId xmlns:p14="http://schemas.microsoft.com/office/powerpoint/2010/main" val="2304666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884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8422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4797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268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1349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3186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1639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7243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7172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1146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4017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3944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2445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01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854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4885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9215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6148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8838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1896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541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1240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8816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90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9940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867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dirty="0"/>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hyperlink" Target="https://www.amazon.com/Test-Driven-Development-Kent-Beck/dp/0321146530" TargetMode="External"/><Relationship Id="rId3" Type="http://schemas.openxmlformats.org/officeDocument/2006/relationships/hyperlink" Target="https://martinfowler.com/testing/" TargetMode="External"/><Relationship Id="rId7" Type="http://schemas.openxmlformats.org/officeDocument/2006/relationships/hyperlink" Target="https://testing.googleblog.com/2015/04/just-say-no-to-more-end-to-end-tests.html"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www.guru99.com/agile-testing-a-beginner-s-guide.html" TargetMode="External"/><Relationship Id="rId5" Type="http://schemas.openxmlformats.org/officeDocument/2006/relationships/hyperlink" Target="https://kentcdodds.com/blog/unit-vs-integration-vs-e2e-tests" TargetMode="External"/><Relationship Id="rId4" Type="http://schemas.openxmlformats.org/officeDocument/2006/relationships/hyperlink" Target="https://users.ece.cmu.edu/~adrian/731-sp04/readings/GL-cap.pdf"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Philosophy on Testing While Coding</a:t>
            </a: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Test Categories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End-to-End Tests</a:t>
            </a:r>
          </a:p>
          <a:p>
            <a:pPr marL="342900" indent="-342900"/>
            <a:r>
              <a:rPr lang="en-US" sz="2000" dirty="0" smtClean="0"/>
              <a:t>Boot up the entire application and simulate expected user behavior.</a:t>
            </a:r>
          </a:p>
          <a:p>
            <a:pPr marL="342900" indent="-342900"/>
            <a:r>
              <a:rPr lang="en-US" sz="2000" dirty="0" smtClean="0"/>
              <a:t>Last line of defense. As long as these are passing, you guarantee core functionality is present.</a:t>
            </a:r>
          </a:p>
          <a:p>
            <a:pPr marL="342900" indent="-342900"/>
            <a:r>
              <a:rPr lang="en-US" sz="2000" dirty="0" smtClean="0"/>
              <a:t>Run very slowly. Might be flaky or unreliable.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291753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Test Categories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dirty="0" smtClean="0"/>
              <a:t>Martin Fowler Test Pyramid</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864" y="1849315"/>
            <a:ext cx="5560830" cy="2979016"/>
          </a:xfrm>
          <a:prstGeom prst="rect">
            <a:avLst/>
          </a:prstGeom>
        </p:spPr>
      </p:pic>
    </p:spTree>
    <p:extLst>
      <p:ext uri="{BB962C8B-B14F-4D97-AF65-F5344CB8AC3E}">
        <p14:creationId xmlns:p14="http://schemas.microsoft.com/office/powerpoint/2010/main" val="423209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Test Categories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The Truth</a:t>
            </a:r>
          </a:p>
          <a:p>
            <a:pPr marL="342900" indent="-342900"/>
            <a:r>
              <a:rPr lang="en-US" sz="2000" dirty="0" smtClean="0"/>
              <a:t>These categories are immaterial. What matters is that we've got fast tests, </a:t>
            </a:r>
            <a:r>
              <a:rPr lang="en-US" sz="2000" dirty="0" err="1" smtClean="0"/>
              <a:t>kinda</a:t>
            </a:r>
            <a:r>
              <a:rPr lang="en-US" sz="2000" dirty="0" smtClean="0"/>
              <a:t> fast tests, and slow tests.</a:t>
            </a:r>
          </a:p>
          <a:p>
            <a:pPr marL="342900" indent="-342900"/>
            <a:r>
              <a:rPr lang="en-US" sz="2000" dirty="0" smtClean="0"/>
              <a:t>Running the faster tests is practical when developing. We want to be able to run them "every time we save a file." Typically will not run the slow tests until merging to master.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1266820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Test Categories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Who Writes the Slow Tests?</a:t>
            </a:r>
          </a:p>
          <a:p>
            <a:pPr marL="342900" indent="-342900"/>
            <a:r>
              <a:rPr lang="en-US" sz="2000" b="1" dirty="0" smtClean="0"/>
              <a:t>The purpose of slow tests is QA</a:t>
            </a:r>
            <a:r>
              <a:rPr lang="en-US" sz="2000" dirty="0" smtClean="0"/>
              <a:t>.</a:t>
            </a:r>
          </a:p>
          <a:p>
            <a:pPr marL="342900" indent="-342900"/>
            <a:r>
              <a:rPr lang="en-US" sz="2000" dirty="0" err="1" smtClean="0"/>
              <a:t>Debateably</a:t>
            </a:r>
            <a:r>
              <a:rPr lang="en-US" sz="2000" dirty="0" smtClean="0"/>
              <a:t>, "end-to-end" tests shouldn't be written by developers at </a:t>
            </a:r>
            <a:r>
              <a:rPr lang="en-US" sz="2000" dirty="0" smtClean="0"/>
              <a:t>all. We are too close to the implementation to write such tests without bias.</a:t>
            </a:r>
          </a:p>
          <a:p>
            <a:pPr marL="342900" indent="-342900"/>
            <a:r>
              <a:rPr lang="en-US" sz="2000" dirty="0" smtClean="0"/>
              <a:t>They should ideally </a:t>
            </a:r>
            <a:r>
              <a:rPr lang="en-US" sz="2000" dirty="0" smtClean="0"/>
              <a:t>be written by QA Automation </a:t>
            </a:r>
            <a:r>
              <a:rPr lang="en-US" sz="2000" dirty="0" smtClean="0"/>
              <a:t>Engineers. If that is not possible, they should ideally </a:t>
            </a:r>
            <a:r>
              <a:rPr lang="en-US" sz="2000" dirty="0" smtClean="0"/>
              <a:t>at least designed by designers / product managers</a:t>
            </a:r>
            <a:r>
              <a:rPr lang="en-US" sz="2000" dirty="0" smtClean="0"/>
              <a:t>. "This is the functionality we want to guarantee. Here is how a user would perform this functionality."</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12270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Test Categories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Who </a:t>
            </a:r>
            <a:r>
              <a:rPr lang="en-US" sz="2400" dirty="0" smtClean="0"/>
              <a:t>Writes the Fast Tests?</a:t>
            </a:r>
            <a:endParaRPr lang="en-US" sz="2400" dirty="0" smtClean="0"/>
          </a:p>
          <a:p>
            <a:pPr marL="342900" indent="-342900"/>
            <a:r>
              <a:rPr lang="en-US" sz="2000" b="1" dirty="0"/>
              <a:t>Fast tests are not there for QA</a:t>
            </a:r>
            <a:r>
              <a:rPr lang="en-US" sz="2000" dirty="0"/>
              <a:t>. This is a benefit they provide but not the primary reason to write them</a:t>
            </a:r>
            <a:r>
              <a:rPr lang="en-US" sz="2000" dirty="0" smtClean="0"/>
              <a:t>.</a:t>
            </a:r>
          </a:p>
          <a:p>
            <a:pPr marL="342900" indent="-342900"/>
            <a:r>
              <a:rPr lang="en-US" sz="2000" dirty="0" smtClean="0"/>
              <a:t>Fast tests are there to help you and your team.</a:t>
            </a:r>
          </a:p>
          <a:p>
            <a:pPr marL="342900" indent="-342900"/>
            <a:r>
              <a:rPr lang="en-US" sz="2000" dirty="0" smtClean="0"/>
              <a:t>They are thus written by developers.</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584865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Purpose of </a:t>
            </a:r>
            <a:r>
              <a:rPr lang="en" dirty="0" smtClean="0"/>
              <a:t>Testing as a Developer</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Purpose of Testing as a Developer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Why write </a:t>
            </a:r>
            <a:r>
              <a:rPr lang="en-US" sz="2400" dirty="0" smtClean="0"/>
              <a:t>(fast) </a:t>
            </a:r>
            <a:r>
              <a:rPr lang="en-US" sz="2400" dirty="0" smtClean="0"/>
              <a:t>tests</a:t>
            </a:r>
            <a:r>
              <a:rPr lang="en-US" sz="2400" dirty="0" smtClean="0"/>
              <a:t>?</a:t>
            </a:r>
          </a:p>
          <a:p>
            <a:pPr marL="342900" indent="-342900"/>
            <a:r>
              <a:rPr lang="en-US" sz="2000" dirty="0" smtClean="0"/>
              <a:t>Provides confidence that your code works</a:t>
            </a:r>
          </a:p>
          <a:p>
            <a:pPr marL="342900" indent="-342900"/>
            <a:r>
              <a:rPr lang="en-US" sz="2000" dirty="0" smtClean="0"/>
              <a:t>Speeds up </a:t>
            </a:r>
            <a:r>
              <a:rPr lang="en-US" sz="2000" dirty="0" smtClean="0"/>
              <a:t>refactoring</a:t>
            </a:r>
          </a:p>
          <a:p>
            <a:pPr marL="342900" indent="-342900"/>
            <a:r>
              <a:rPr lang="en-US" sz="2000" dirty="0" smtClean="0"/>
              <a:t>Lets your mind move on</a:t>
            </a:r>
            <a:endParaRPr lang="en-US" sz="2000" dirty="0" smtClean="0"/>
          </a:p>
          <a:p>
            <a:pPr marL="342900" indent="-342900"/>
            <a:r>
              <a:rPr lang="en-US" sz="2000" dirty="0"/>
              <a:t>Forces modular </a:t>
            </a:r>
            <a:r>
              <a:rPr lang="en-US" sz="2000" dirty="0" smtClean="0"/>
              <a:t>design</a:t>
            </a:r>
          </a:p>
          <a:p>
            <a:pPr marL="342900" indent="-342900"/>
            <a:r>
              <a:rPr lang="en-US" sz="2000" dirty="0" smtClean="0"/>
              <a:t>Documentation</a:t>
            </a:r>
          </a:p>
          <a:p>
            <a:pPr marL="342900" indent="-342900"/>
            <a:r>
              <a:rPr lang="en-US" sz="2000" dirty="0"/>
              <a:t>Code review and team </a:t>
            </a:r>
            <a:r>
              <a:rPr lang="en-US" sz="2000" dirty="0" smtClean="0"/>
              <a:t>confidence</a:t>
            </a:r>
            <a:endParaRPr lang="en-US" sz="2000" dirty="0" smtClean="0"/>
          </a:p>
          <a:p>
            <a:pPr marL="342900" indent="-342900"/>
            <a:r>
              <a:rPr lang="en-US" sz="2000" dirty="0" smtClean="0"/>
              <a:t>Collaboration across time</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1189442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Purpose of Testing as a Developer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Provides Confidence that your Code Works</a:t>
            </a:r>
          </a:p>
          <a:p>
            <a:pPr marL="342900" indent="-342900"/>
            <a:r>
              <a:rPr lang="en-US" sz="2000" dirty="0" smtClean="0"/>
              <a:t>If all facets of your interface behave in the way you'd expect, you can have confidence that your program as a whole will behave correctly as well.</a:t>
            </a:r>
          </a:p>
          <a:p>
            <a:pPr marL="342900" indent="-342900"/>
            <a:r>
              <a:rPr lang="en-US" sz="2000" dirty="0" smtClean="0"/>
              <a:t>Tests let you confirm this is the case at every step. </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1688873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Purpose of Testing as a Developer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Speeds Up Refactoring</a:t>
            </a:r>
          </a:p>
          <a:p>
            <a:pPr marL="342900" indent="-342900"/>
            <a:r>
              <a:rPr lang="en-US" sz="2000" dirty="0" smtClean="0"/>
              <a:t>If I have a set of tests verifying that my interface behaves as expected, and if those tests continue to pass after I make changes to the implementation, I can immediately move on.</a:t>
            </a:r>
          </a:p>
          <a:p>
            <a:pPr marL="342900" indent="-342900"/>
            <a:r>
              <a:rPr lang="en-US" sz="2000" dirty="0" smtClean="0"/>
              <a:t>Without these tests, I would need to manually test every functionality of the interface once again.</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1747192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Purpose of Testing as a Developer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Lets Your Mind Move On</a:t>
            </a:r>
            <a:endParaRPr lang="en-US" sz="2400" dirty="0" smtClean="0"/>
          </a:p>
          <a:p>
            <a:pPr marL="342900" indent="-342900"/>
            <a:r>
              <a:rPr lang="en-US" sz="2000" dirty="0" smtClean="0"/>
              <a:t>You can only store so much information in your head.</a:t>
            </a:r>
          </a:p>
          <a:p>
            <a:pPr marL="342900" indent="-342900"/>
            <a:r>
              <a:rPr lang="en-US" sz="2000" dirty="0" smtClean="0"/>
              <a:t>Coding is complex and hard.</a:t>
            </a:r>
          </a:p>
          <a:p>
            <a:pPr marL="342900" indent="-342900"/>
            <a:r>
              <a:rPr lang="en-US" sz="2000" dirty="0" smtClean="0"/>
              <a:t>When you've completed a module and it's well-tested, you can relieve your short-term memory of that section of your work. "I can trust this now."</a:t>
            </a:r>
          </a:p>
          <a:p>
            <a:pPr marL="342900" indent="-342900"/>
            <a:r>
              <a:rPr lang="en-US" sz="2000" dirty="0" smtClean="0"/>
              <a:t>Your mind can now focus on the next module.</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3029703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dirty="0">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Purpose of Testing as a Developer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Forces Modular Design</a:t>
            </a:r>
            <a:endParaRPr lang="en-US" sz="2400" dirty="0" smtClean="0"/>
          </a:p>
          <a:p>
            <a:pPr marL="342900" indent="-342900"/>
            <a:r>
              <a:rPr lang="en-US" sz="2000" dirty="0" smtClean="0"/>
              <a:t>Unit testing </a:t>
            </a:r>
            <a:r>
              <a:rPr lang="en-US" sz="2000" dirty="0" smtClean="0"/>
              <a:t>encourages following SOLID principles</a:t>
            </a:r>
            <a:endParaRPr lang="en-US" sz="2000" dirty="0" smtClean="0"/>
          </a:p>
          <a:p>
            <a:pPr marL="342900" indent="-342900"/>
            <a:r>
              <a:rPr lang="en-US" sz="2000" b="1" dirty="0" smtClean="0"/>
              <a:t>Single Responsibility </a:t>
            </a:r>
            <a:r>
              <a:rPr lang="en-US" sz="2000" dirty="0" smtClean="0"/>
              <a:t>and </a:t>
            </a:r>
            <a:r>
              <a:rPr lang="en-US" sz="2000" b="1" dirty="0" smtClean="0"/>
              <a:t>Interface Segregation </a:t>
            </a:r>
            <a:r>
              <a:rPr lang="en-US" sz="2000" dirty="0" smtClean="0"/>
              <a:t>- if all my logic is bunched into one monster function/class, writing tests will be difficult and superficial. If I break it into several with single responsibilities, each unit test is simple and clear.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272534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Purpose of Testing as a Developer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Documentation</a:t>
            </a:r>
            <a:endParaRPr lang="en-US" sz="2400" dirty="0" smtClean="0"/>
          </a:p>
          <a:p>
            <a:pPr marL="342900" indent="-342900"/>
            <a:r>
              <a:rPr lang="en-US" sz="2000" dirty="0" smtClean="0"/>
              <a:t>Unit tests describe intention. "This is what this function does. This is how I expect it to behave."</a:t>
            </a:r>
          </a:p>
          <a:p>
            <a:pPr marL="342900" indent="-342900"/>
            <a:r>
              <a:rPr lang="en-US" sz="2000" dirty="0" smtClean="0"/>
              <a:t>Unit tests are "alive." When the code changes, if behavior changes, the tests change. This cannot be said of external documentation or code comments.</a:t>
            </a:r>
          </a:p>
          <a:p>
            <a:pPr marL="342900" indent="-342900"/>
            <a:r>
              <a:rPr lang="en-US" sz="2000" dirty="0" smtClean="0"/>
              <a:t>Unit and integration tests provide context. "This is the sort of data I'm expecting this module to be accepting."</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1959202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Purpose of Testing as a Developer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Code Review and Team Confidence</a:t>
            </a:r>
            <a:endParaRPr lang="en-US" sz="2400" dirty="0" smtClean="0"/>
          </a:p>
          <a:p>
            <a:pPr marL="342900" indent="-342900"/>
            <a:r>
              <a:rPr lang="en-US" sz="2000" dirty="0" smtClean="0"/>
              <a:t>If you're reviewing your teammate's code and they have no tests, you need to manually test everything they did.</a:t>
            </a:r>
          </a:p>
          <a:p>
            <a:pPr marL="342900" indent="-342900"/>
            <a:r>
              <a:rPr lang="en-US" sz="2000" dirty="0" smtClean="0"/>
              <a:t>If they wrote tests, at least for the things they tested, you only need to examine whether those tests are properly testing what they claim to test (and if there is anything that also ought to be tested).</a:t>
            </a:r>
          </a:p>
          <a:p>
            <a:pPr marL="342900" indent="-342900"/>
            <a:r>
              <a:rPr lang="en-US" sz="2000" dirty="0" smtClean="0"/>
              <a:t>You show your teammates that you thought this through.</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Tree>
    <p:extLst>
      <p:ext uri="{BB962C8B-B14F-4D97-AF65-F5344CB8AC3E}">
        <p14:creationId xmlns:p14="http://schemas.microsoft.com/office/powerpoint/2010/main" val="1864269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Purpose of Testing as a Developer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Collaboration Across Time</a:t>
            </a:r>
            <a:endParaRPr lang="en-US" sz="2400" dirty="0" smtClean="0"/>
          </a:p>
          <a:p>
            <a:pPr marL="342900" indent="-342900"/>
            <a:r>
              <a:rPr lang="en-US" sz="2000" dirty="0" smtClean="0"/>
              <a:t>Part of the point of code review and paired programming is that when we're collaborating on a project there are things some of us know and others don't.</a:t>
            </a:r>
          </a:p>
          <a:p>
            <a:pPr marL="342900" indent="-342900"/>
            <a:r>
              <a:rPr lang="en-US" sz="2000" dirty="0" smtClean="0"/>
              <a:t>People leave the company. People forget what they worked on. But tests remain.</a:t>
            </a:r>
          </a:p>
          <a:p>
            <a:pPr marL="342900" indent="-342900"/>
            <a:r>
              <a:rPr lang="en-US" sz="2000" dirty="0" smtClean="0"/>
              <a:t>Tests let you know when the changes you made broke some part of the code base. No one needs to manually recognize that might be the case.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492568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How to Write Tests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3196785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How to Write Tests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Test the </a:t>
            </a:r>
            <a:r>
              <a:rPr lang="en-US" sz="2400" dirty="0" smtClean="0"/>
              <a:t>interface, not </a:t>
            </a:r>
            <a:r>
              <a:rPr lang="en-US" sz="2400" dirty="0" smtClean="0"/>
              <a:t>the </a:t>
            </a:r>
            <a:r>
              <a:rPr lang="en-US" sz="2400" dirty="0" smtClean="0"/>
              <a:t>implementation</a:t>
            </a:r>
            <a:endParaRPr lang="en-US" sz="2400" dirty="0" smtClean="0"/>
          </a:p>
          <a:p>
            <a:pPr marL="342900" indent="-342900"/>
            <a:r>
              <a:rPr lang="en-US" sz="2000" dirty="0" smtClean="0"/>
              <a:t>If your tests are heavily dependent on the internal workings of your module to test, you rob yourself of the freedom to refactor.</a:t>
            </a:r>
          </a:p>
          <a:p>
            <a:pPr marL="342900" indent="-342900"/>
            <a:r>
              <a:rPr lang="en-US" sz="2000" dirty="0" smtClean="0"/>
              <a:t>Your tests should only interact with the interface. Do not access private methods. </a:t>
            </a:r>
            <a:r>
              <a:rPr lang="en-US" sz="2000" dirty="0" smtClean="0"/>
              <a:t>Avoid </a:t>
            </a:r>
            <a:r>
              <a:rPr lang="en-US" sz="2000" dirty="0" smtClean="0"/>
              <a:t>artificially </a:t>
            </a:r>
            <a:r>
              <a:rPr lang="en-US" sz="2000" dirty="0" smtClean="0"/>
              <a:t>updating state after the test has begun. </a:t>
            </a:r>
            <a:r>
              <a:rPr lang="en-US" sz="2000" dirty="0" smtClean="0"/>
              <a:t>You should be able to change the code behind your interface, and so long as it achieves the same end, all tests should pass.</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549472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How to Write Tests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No test should depend on a previous test</a:t>
            </a:r>
            <a:endParaRPr lang="en-US" sz="2400" dirty="0" smtClean="0"/>
          </a:p>
          <a:p>
            <a:pPr marL="342900" indent="-342900"/>
            <a:r>
              <a:rPr lang="en-US" sz="2000" dirty="0" smtClean="0"/>
              <a:t>You should be able to run your tests individually. If you cannot, tests will be slower and harder to debug, rendering them incapable of serving their aforementioned purposes.</a:t>
            </a:r>
          </a:p>
          <a:p>
            <a:pPr marL="342900" indent="-342900"/>
            <a:r>
              <a:rPr lang="en-US" sz="2000" dirty="0" smtClean="0"/>
              <a:t>Each test should begin with whatever setup is necessary for its state to be what it needs to be.</a:t>
            </a:r>
          </a:p>
          <a:p>
            <a:pPr marL="342900" indent="-342900"/>
            <a:r>
              <a:rPr lang="en-US" sz="2000" dirty="0" smtClean="0"/>
              <a:t>If the test affects global state, a database, or anything else that would affect the functionality of other tests, the test should clean up after itself.</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2577656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How to Write Tests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Name your tests in an English readable way</a:t>
            </a:r>
            <a:endParaRPr lang="en-US" sz="2400" dirty="0" smtClean="0"/>
          </a:p>
          <a:p>
            <a:pPr marL="342900" indent="-342900"/>
            <a:r>
              <a:rPr lang="en-US" sz="2000" dirty="0" smtClean="0"/>
              <a:t>Test names (or descriptions if available) should describe precisely what is being tested.</a:t>
            </a:r>
          </a:p>
          <a:p>
            <a:pPr marL="342900" indent="-342900"/>
            <a:r>
              <a:rPr lang="en-US" sz="2000" dirty="0" smtClean="0"/>
              <a:t>"</a:t>
            </a:r>
            <a:r>
              <a:rPr lang="en-US" sz="2000" dirty="0" err="1" smtClean="0"/>
              <a:t>Multiply_numbers_should_multiply_two</a:t>
            </a:r>
            <a:r>
              <a:rPr lang="en-US" sz="2000" dirty="0" err="1" smtClean="0"/>
              <a:t>_four_digit_numbers</a:t>
            </a:r>
            <a:r>
              <a:rPr lang="en-US" sz="2000" dirty="0" smtClean="0"/>
              <a:t>" as opposed to "</a:t>
            </a:r>
            <a:r>
              <a:rPr lang="en-US" sz="2000" dirty="0" err="1" smtClean="0"/>
              <a:t>Multiply_numbers_test</a:t>
            </a:r>
            <a:r>
              <a:rPr lang="en-US" sz="2000" dirty="0" smtClean="0"/>
              <a:t>"</a:t>
            </a:r>
          </a:p>
          <a:p>
            <a:pPr marL="342900" indent="-342900"/>
            <a:r>
              <a:rPr lang="en-US" sz="2000" dirty="0" smtClean="0"/>
              <a:t>"</a:t>
            </a:r>
            <a:r>
              <a:rPr lang="en-US" sz="2000" dirty="0" err="1" smtClean="0"/>
              <a:t>ParseShakespeareSonnetShouldReturnArrayOfFourteenStrings</a:t>
            </a:r>
            <a:r>
              <a:rPr lang="en-US" sz="2000" dirty="0" smtClean="0"/>
              <a:t>"</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Tree>
    <p:extLst>
      <p:ext uri="{BB962C8B-B14F-4D97-AF65-F5344CB8AC3E}">
        <p14:creationId xmlns:p14="http://schemas.microsoft.com/office/powerpoint/2010/main" val="2818739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How to Write Tests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Make the line between unit/integration tests blurry</a:t>
            </a:r>
            <a:endParaRPr lang="en-US" sz="2400" dirty="0" smtClean="0"/>
          </a:p>
          <a:p>
            <a:pPr marL="342900" indent="-342900"/>
            <a:r>
              <a:rPr lang="en-US" sz="2000" dirty="0" smtClean="0"/>
              <a:t>Remember - for our development testing, the main criterion is whether we can run the tests while we're coding. Whether it's unit or integration is academic.</a:t>
            </a:r>
          </a:p>
          <a:p>
            <a:pPr marL="342900" indent="-342900"/>
            <a:r>
              <a:rPr lang="en-US" sz="2000" dirty="0" smtClean="0"/>
              <a:t>If it makes sense to write a unit test that happens to bring in other components, feel free to do so. Just do not view such integration tests as substitute for units tests of those other components.</a:t>
            </a:r>
          </a:p>
          <a:p>
            <a:pPr marL="342900" indent="-342900"/>
            <a:r>
              <a:rPr lang="en-US" sz="2000" dirty="0" smtClean="0"/>
              <a:t>This will test more functionality and catch bugs that you missed in your unit tests while still being pretty fast.</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Tree>
    <p:extLst>
      <p:ext uri="{BB962C8B-B14F-4D97-AF65-F5344CB8AC3E}">
        <p14:creationId xmlns:p14="http://schemas.microsoft.com/office/powerpoint/2010/main" val="3156818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Best Practices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352" y="894649"/>
            <a:ext cx="3042245" cy="3783305"/>
          </a:xfrm>
          <a:prstGeom prst="rect">
            <a:avLst/>
          </a:prstGeom>
        </p:spPr>
      </p:pic>
    </p:spTree>
    <p:extLst>
      <p:ext uri="{BB962C8B-B14F-4D97-AF65-F5344CB8AC3E}">
        <p14:creationId xmlns:p14="http://schemas.microsoft.com/office/powerpoint/2010/main" val="497876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342900" indent="-342900"/>
            <a:r>
              <a:rPr lang="en-US" sz="2400" dirty="0" smtClean="0"/>
              <a:t>What inspired me to care about testing?</a:t>
            </a:r>
          </a:p>
          <a:p>
            <a:pPr marL="342900" indent="-342900"/>
            <a:r>
              <a:rPr lang="en" sz="2400" dirty="0"/>
              <a:t>Test </a:t>
            </a:r>
            <a:r>
              <a:rPr lang="en" sz="2400" dirty="0" smtClean="0"/>
              <a:t>Categories</a:t>
            </a:r>
          </a:p>
          <a:p>
            <a:pPr marL="342900" indent="-342900"/>
            <a:r>
              <a:rPr lang="en" sz="2400" dirty="0"/>
              <a:t>Purpose of Testing as a </a:t>
            </a:r>
            <a:r>
              <a:rPr lang="en" sz="2400" dirty="0" smtClean="0"/>
              <a:t>Developer</a:t>
            </a:r>
          </a:p>
          <a:p>
            <a:pPr marL="342900" indent="-342900"/>
            <a:r>
              <a:rPr lang="en" sz="2400" dirty="0"/>
              <a:t>How to Write </a:t>
            </a:r>
            <a:r>
              <a:rPr lang="en" sz="2400" dirty="0" smtClean="0"/>
              <a:t>Tests</a:t>
            </a:r>
          </a:p>
          <a:p>
            <a:pPr marL="342900" indent="-342900"/>
            <a:r>
              <a:rPr lang="en" sz="2400" dirty="0"/>
              <a:t>TDD Bad Practices</a:t>
            </a:r>
            <a:endParaRPr lang="en-US" sz="2400" dirty="0" smtClean="0"/>
          </a:p>
          <a:p>
            <a:pPr marL="342900" indent="-342900"/>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Title 1"/>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9050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How to Write Tests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Tests should have no external dependencies</a:t>
            </a:r>
            <a:endParaRPr lang="en-US" sz="2400" dirty="0" smtClean="0"/>
          </a:p>
          <a:p>
            <a:pPr marL="342900" indent="-342900"/>
            <a:r>
              <a:rPr lang="en-US" sz="2000" dirty="0" smtClean="0"/>
              <a:t>No one should be able to ship code if they have failing tests. As such, you should never have any test depending on </a:t>
            </a:r>
            <a:r>
              <a:rPr lang="en-US" sz="2000" b="1" dirty="0" smtClean="0"/>
              <a:t>something over which you have no control.</a:t>
            </a:r>
            <a:endParaRPr lang="en-US" sz="2000" dirty="0" smtClean="0"/>
          </a:p>
          <a:p>
            <a:pPr marL="342900" indent="-342900"/>
            <a:r>
              <a:rPr lang="en-US" sz="2000" dirty="0" smtClean="0"/>
              <a:t>Example: you have an app that tracks stock prices. You have a test that hits a NYSE </a:t>
            </a:r>
            <a:r>
              <a:rPr lang="en-US" sz="2000" dirty="0" err="1" smtClean="0"/>
              <a:t>api</a:t>
            </a:r>
            <a:r>
              <a:rPr lang="en-US" sz="2000" dirty="0" smtClean="0"/>
              <a:t> to get data. NYSE API goes down - you can't push code.</a:t>
            </a:r>
          </a:p>
          <a:p>
            <a:pPr marL="342900" indent="-342900"/>
            <a:r>
              <a:rPr lang="en-US" sz="2000" dirty="0" smtClean="0"/>
              <a:t>Such a test could live as a monitoring tool, but it should not be in your "slow test" suite, let alone your "fast test" suite.</a:t>
            </a:r>
            <a:endParaRPr lang="en-US" sz="2000" dirty="0" smtClean="0"/>
          </a:p>
          <a:p>
            <a:pPr marL="342900" indent="-342900"/>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1870676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How to Write Tests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Start with a failing test</a:t>
            </a:r>
            <a:endParaRPr lang="en-US" sz="2400" dirty="0" smtClean="0"/>
          </a:p>
          <a:p>
            <a:pPr marL="342900" indent="-342900"/>
            <a:r>
              <a:rPr lang="en-US" sz="2000" dirty="0" smtClean="0"/>
              <a:t>Start by writing your test in a way that fails.</a:t>
            </a:r>
          </a:p>
          <a:p>
            <a:pPr marL="342900" indent="-342900"/>
            <a:r>
              <a:rPr lang="en-US" sz="2000" dirty="0" smtClean="0"/>
              <a:t>I typically like to start with "assert true == false"</a:t>
            </a:r>
          </a:p>
          <a:p>
            <a:pPr marL="342900" indent="-342900"/>
            <a:r>
              <a:rPr lang="en-US" sz="2000" dirty="0" smtClean="0"/>
              <a:t>This guarantees you don't forget about the test or forget to write assertions.</a:t>
            </a:r>
          </a:p>
          <a:p>
            <a:pPr marL="342900" indent="-342900"/>
            <a:r>
              <a:rPr lang="en-US" sz="2000" dirty="0" smtClean="0"/>
              <a:t>If you already know your requirements for your module, it's also a good practice to start by articulating them in the names of your "assert false" tests. Once you know what you're doing, go back and flesh the tests out.</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dirty="0"/>
          </a:p>
        </p:txBody>
      </p:sp>
    </p:spTree>
    <p:extLst>
      <p:ext uri="{BB962C8B-B14F-4D97-AF65-F5344CB8AC3E}">
        <p14:creationId xmlns:p14="http://schemas.microsoft.com/office/powerpoint/2010/main" val="30703304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TDD Bad Practices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5</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dirty="0"/>
          </a:p>
        </p:txBody>
      </p:sp>
    </p:spTree>
    <p:extLst>
      <p:ext uri="{BB962C8B-B14F-4D97-AF65-F5344CB8AC3E}">
        <p14:creationId xmlns:p14="http://schemas.microsoft.com/office/powerpoint/2010/main" val="2729061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TDD Bad Practices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Giving too much importance to the "minimum implementation"</a:t>
            </a:r>
            <a:endParaRPr lang="en-US" sz="2400" dirty="0" smtClean="0"/>
          </a:p>
          <a:p>
            <a:pPr marL="342900" indent="-342900"/>
            <a:r>
              <a:rPr lang="en-US" sz="2000" dirty="0" smtClean="0"/>
              <a:t>One principle in TDD is that, after you write your test, you write the minimum amount of code necessary to make that test pass.</a:t>
            </a:r>
          </a:p>
          <a:p>
            <a:pPr marL="342900" indent="-342900"/>
            <a:r>
              <a:rPr lang="en-US" sz="2000" dirty="0" smtClean="0"/>
              <a:t>This, taken to it's logical extreme, could lead to making your entire program an endless list of if clauses.</a:t>
            </a:r>
          </a:p>
          <a:p>
            <a:pPr marL="342900" indent="-342900"/>
            <a:r>
              <a:rPr lang="en-US" sz="2000" dirty="0" smtClean="0"/>
              <a:t>You are a programmer. Remember the end goal is to write elegant interfaces that solve complex problems.</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dirty="0"/>
          </a:p>
        </p:txBody>
      </p:sp>
    </p:spTree>
    <p:extLst>
      <p:ext uri="{BB962C8B-B14F-4D97-AF65-F5344CB8AC3E}">
        <p14:creationId xmlns:p14="http://schemas.microsoft.com/office/powerpoint/2010/main" val="1730610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TDD Bad Practices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Writing circular tests to say you wrote a test</a:t>
            </a:r>
            <a:endParaRPr lang="en-US" sz="2400" dirty="0" smtClean="0"/>
          </a:p>
          <a:p>
            <a:pPr marL="342900" indent="-342900"/>
            <a:r>
              <a:rPr lang="en-US" sz="2000" dirty="0" smtClean="0"/>
              <a:t>In a situation in which your code does not work, your test should fail. While we don't want brittle tests, and we want to be able to freely </a:t>
            </a:r>
            <a:r>
              <a:rPr lang="en-US" sz="2000" dirty="0" err="1" smtClean="0"/>
              <a:t>refactory</a:t>
            </a:r>
            <a:r>
              <a:rPr lang="en-US" sz="2000" dirty="0" smtClean="0"/>
              <a:t>, we don't want our tests to be invincible.</a:t>
            </a:r>
          </a:p>
          <a:p>
            <a:pPr marL="342900" indent="-342900"/>
            <a:r>
              <a:rPr lang="en-US" sz="2000" dirty="0" smtClean="0"/>
              <a:t>Make sure your tests are not employing circular logic. Do not mock out the functions you're testing.</a:t>
            </a:r>
          </a:p>
          <a:p>
            <a:pPr marL="342900" indent="-342900"/>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dirty="0"/>
          </a:p>
        </p:txBody>
      </p:sp>
    </p:spTree>
    <p:extLst>
      <p:ext uri="{BB962C8B-B14F-4D97-AF65-F5344CB8AC3E}">
        <p14:creationId xmlns:p14="http://schemas.microsoft.com/office/powerpoint/2010/main" val="51170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3"/>
              </a:rPr>
              <a:t>Martin Fowler's Testing Page</a:t>
            </a:r>
            <a:endParaRPr lang="en-US" sz="1800" dirty="0" smtClean="0">
              <a:solidFill>
                <a:srgbClr val="0E2539"/>
              </a:solidFill>
              <a:latin typeface="Quicksand" panose="020B0604020202020204" charset="0"/>
              <a:ea typeface="Roboto Light"/>
              <a:cs typeface="Roboto Light"/>
              <a:sym typeface="Roboto Light"/>
              <a:hlinkClick r:id="rId4"/>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5"/>
              </a:rPr>
              <a:t>Kent </a:t>
            </a:r>
            <a:r>
              <a:rPr lang="en-US" sz="1800" dirty="0" err="1" smtClean="0">
                <a:solidFill>
                  <a:srgbClr val="0E2539"/>
                </a:solidFill>
                <a:latin typeface="Quicksand" panose="020B0604020202020204" charset="0"/>
                <a:ea typeface="Roboto Light"/>
                <a:cs typeface="Roboto Light"/>
                <a:sym typeface="Roboto Light"/>
                <a:hlinkClick r:id="rId5"/>
              </a:rPr>
              <a:t>Dodds</a:t>
            </a:r>
            <a:r>
              <a:rPr lang="en-US" sz="1800" dirty="0" smtClean="0">
                <a:solidFill>
                  <a:srgbClr val="0E2539"/>
                </a:solidFill>
                <a:latin typeface="Quicksand" panose="020B0604020202020204" charset="0"/>
                <a:ea typeface="Roboto Light"/>
                <a:cs typeface="Roboto Light"/>
                <a:sym typeface="Roboto Light"/>
                <a:hlinkClick r:id="rId5"/>
              </a:rPr>
              <a:t> unit vs. integration vs, e2e tests</a:t>
            </a:r>
            <a:endParaRPr lang="en-US" sz="1800" dirty="0" smtClean="0">
              <a:solidFill>
                <a:srgbClr val="0E2539"/>
              </a:solidFill>
              <a:latin typeface="Quicksand" panose="020B0604020202020204" charset="0"/>
              <a:ea typeface="Roboto Light"/>
              <a:cs typeface="Roboto Light"/>
              <a:sym typeface="Roboto Light"/>
              <a:hlinkClick r:id="rId4"/>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6"/>
              </a:rPr>
              <a:t>Agile testing a beginner's guide</a:t>
            </a:r>
            <a:endParaRPr lang="en-US" sz="1800" dirty="0" smtClean="0">
              <a:solidFill>
                <a:srgbClr val="0E2539"/>
              </a:solidFill>
              <a:latin typeface="Quicksand" panose="020B0604020202020204" charset="0"/>
              <a:ea typeface="Roboto Light"/>
              <a:cs typeface="Roboto Light"/>
              <a:sym typeface="Roboto Light"/>
              <a:hlinkClick r:id="rId4"/>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7"/>
              </a:rPr>
              <a:t>Google Blog - just say no to more end to end tests</a:t>
            </a:r>
            <a:endParaRPr lang="en-US" sz="1800" dirty="0" smtClean="0">
              <a:solidFill>
                <a:srgbClr val="0E2539"/>
              </a:solidFill>
              <a:latin typeface="Quicksand" panose="020B0604020202020204" charset="0"/>
              <a:ea typeface="Roboto Light"/>
              <a:cs typeface="Roboto Light"/>
              <a:sym typeface="Roboto Light"/>
              <a:hlinkClick r:id="rId4"/>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8"/>
              </a:rPr>
              <a:t>Test Driven Development by Example by Kent Beck</a:t>
            </a:r>
            <a:endParaRPr lang="en-US" sz="1800" dirty="0" smtClean="0">
              <a:solidFill>
                <a:srgbClr val="0E2539"/>
              </a:solidFill>
              <a:latin typeface="Quicksand" panose="020B0604020202020204" charset="0"/>
              <a:ea typeface="Roboto Light"/>
              <a:cs typeface="Roboto Light"/>
              <a:sym typeface="Roboto Light"/>
              <a:hlinkClick r:id="rId4"/>
            </a:endParaRP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dirty="0">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342900" indent="-342900"/>
            <a:r>
              <a:rPr lang="en-US" sz="3200" dirty="0"/>
              <a:t>What inspired me to care about testing?</a:t>
            </a: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2198199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342900" indent="-342900"/>
            <a:r>
              <a:rPr lang="en-US" dirty="0"/>
              <a:t>What inspired me to care about testing?</a:t>
            </a: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Personal Reasons Why I Started to Care:</a:t>
            </a:r>
            <a:endParaRPr lang="en-US" sz="2400" dirty="0" smtClean="0"/>
          </a:p>
          <a:p>
            <a:pPr marL="342900" indent="-342900"/>
            <a:r>
              <a:rPr lang="en-US" sz="2000" dirty="0" smtClean="0"/>
              <a:t>When I first became a developer, multiple people advised I start in QA Automation, as some of the best </a:t>
            </a:r>
            <a:r>
              <a:rPr lang="en-US" sz="2000" dirty="0" err="1" smtClean="0"/>
              <a:t>devs</a:t>
            </a:r>
            <a:r>
              <a:rPr lang="en-US" sz="2000" dirty="0" smtClean="0"/>
              <a:t> they knew started that way.</a:t>
            </a:r>
          </a:p>
          <a:p>
            <a:pPr marL="342900" indent="-342900"/>
            <a:r>
              <a:rPr lang="en-US" sz="2000" dirty="0" smtClean="0"/>
              <a:t>TDD is a widely-admired best practice, advocated by some of the most prominent voices in the Agile movement.</a:t>
            </a:r>
          </a:p>
          <a:p>
            <a:pPr marL="342900" indent="-342900"/>
            <a:r>
              <a:rPr lang="en-US" sz="2000" dirty="0" smtClean="0"/>
              <a:t>The people I consider to be the five best developers I've ever met are all more enthusiastic about testing than me.</a:t>
            </a:r>
            <a:endParaRPr lang="en-US" sz="2400" dirty="0"/>
          </a:p>
          <a:p>
            <a:pPr marL="342900" indent="-342900"/>
            <a:r>
              <a:rPr lang="en-US" sz="2000" dirty="0" smtClean="0"/>
              <a:t>My first job required TDD and I was able to see the benefits first-hand.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1656316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Test Categories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1251105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Test Categories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For our purposes tests comes in three categories:</a:t>
            </a:r>
          </a:p>
          <a:p>
            <a:pPr marL="342900" indent="-342900"/>
            <a:r>
              <a:rPr lang="en-US" sz="2000" dirty="0" smtClean="0"/>
              <a:t>Unit Tests</a:t>
            </a:r>
          </a:p>
          <a:p>
            <a:pPr marL="342900" indent="-342900"/>
            <a:r>
              <a:rPr lang="en-US" sz="2000" dirty="0" smtClean="0"/>
              <a:t>Integration Tests</a:t>
            </a:r>
          </a:p>
          <a:p>
            <a:pPr marL="342900" indent="-342900"/>
            <a:r>
              <a:rPr lang="en-US" sz="2000" dirty="0" smtClean="0"/>
              <a:t>End-to-End </a:t>
            </a:r>
            <a:r>
              <a:rPr lang="en-US" sz="2000" dirty="0" smtClean="0"/>
              <a:t>Tests</a:t>
            </a:r>
          </a:p>
          <a:p>
            <a:pPr marL="342900" indent="-342900"/>
            <a:endParaRPr lang="en-US" sz="2000" dirty="0"/>
          </a:p>
          <a:p>
            <a:pPr marL="0" indent="0">
              <a:buNone/>
            </a:pPr>
            <a:r>
              <a:rPr lang="en-US" sz="2000" dirty="0" smtClean="0"/>
              <a:t>You may also come across the term "static testing." This is basically your linter, spell check, etc.</a:t>
            </a:r>
            <a:endParaRPr lang="en-US" sz="2000" dirty="0" smtClean="0"/>
          </a:p>
          <a:p>
            <a:pPr marL="342900" indent="-342900"/>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206986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Test Categories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Unit Tests</a:t>
            </a:r>
          </a:p>
          <a:p>
            <a:pPr marL="342900" indent="-342900"/>
            <a:r>
              <a:rPr lang="en-US" sz="2000" dirty="0" smtClean="0"/>
              <a:t>Test the functionality of a single component or function.</a:t>
            </a:r>
          </a:p>
          <a:p>
            <a:pPr marL="342900" indent="-342900"/>
            <a:r>
              <a:rPr lang="en-US" sz="2000" dirty="0" smtClean="0"/>
              <a:t>All dependencies are mocked.</a:t>
            </a:r>
          </a:p>
          <a:p>
            <a:pPr marL="342900" indent="-342900"/>
            <a:r>
              <a:rPr lang="en-US" sz="2000" dirty="0" smtClean="0"/>
              <a:t>Run very quickly.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3010292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Test Categories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Integration Tests</a:t>
            </a:r>
          </a:p>
          <a:p>
            <a:pPr marL="342900" indent="-342900"/>
            <a:r>
              <a:rPr lang="en-US" sz="2000" dirty="0" smtClean="0"/>
              <a:t>Test interactions between multiple components.</a:t>
            </a:r>
          </a:p>
          <a:p>
            <a:pPr marL="342900" indent="-342900"/>
            <a:r>
              <a:rPr lang="en-US" sz="2000" dirty="0" smtClean="0"/>
              <a:t>Mocks as few dependencies as possible.</a:t>
            </a:r>
          </a:p>
          <a:p>
            <a:pPr marL="342900" indent="-342900"/>
            <a:r>
              <a:rPr lang="en-US" sz="2000" dirty="0" smtClean="0"/>
              <a:t>Mocks typically exist at the edges of the application (mocking back end call responses, front end JSON, etc.)</a:t>
            </a:r>
          </a:p>
          <a:p>
            <a:pPr marL="342900" indent="-342900"/>
            <a:r>
              <a:rPr lang="en-US" sz="2000" dirty="0" smtClean="0"/>
              <a:t>Should run relatively quickly.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86183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15309</TotalTime>
  <Words>1839</Words>
  <Application>Microsoft Office PowerPoint</Application>
  <PresentationFormat>On-screen Show (16:9)</PresentationFormat>
  <Paragraphs>194</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Quicksand</vt:lpstr>
      <vt:lpstr>Arial</vt:lpstr>
      <vt:lpstr>Roboto Light</vt:lpstr>
      <vt:lpstr>Eleanor template</vt:lpstr>
      <vt:lpstr>A Philosophy on Testing While Coding</vt:lpstr>
      <vt:lpstr>Hello!</vt:lpstr>
      <vt:lpstr>Contents</vt:lpstr>
      <vt:lpstr>What inspired me to care about testing?</vt:lpstr>
      <vt:lpstr>What inspired me to care about testing?</vt:lpstr>
      <vt:lpstr>Test Categories</vt:lpstr>
      <vt:lpstr>Test Categories</vt:lpstr>
      <vt:lpstr>Test Categories</vt:lpstr>
      <vt:lpstr>Test Categories</vt:lpstr>
      <vt:lpstr>Test Categories</vt:lpstr>
      <vt:lpstr>Test Categories</vt:lpstr>
      <vt:lpstr>Test Categories</vt:lpstr>
      <vt:lpstr>Test Categories</vt:lpstr>
      <vt:lpstr>Test Categories</vt:lpstr>
      <vt:lpstr>Purpose of Testing as a Developer</vt:lpstr>
      <vt:lpstr>Purpose of Testing as a Developer</vt:lpstr>
      <vt:lpstr>Purpose of Testing as a Developer</vt:lpstr>
      <vt:lpstr>Purpose of Testing as a Developer</vt:lpstr>
      <vt:lpstr>Purpose of Testing as a Developer</vt:lpstr>
      <vt:lpstr>Purpose of Testing as a Developer</vt:lpstr>
      <vt:lpstr>Purpose of Testing as a Developer</vt:lpstr>
      <vt:lpstr>Purpose of Testing as a Developer</vt:lpstr>
      <vt:lpstr>Purpose of Testing as a Developer</vt:lpstr>
      <vt:lpstr>How to Write Tests</vt:lpstr>
      <vt:lpstr>How to Write Tests</vt:lpstr>
      <vt:lpstr>How to Write Tests</vt:lpstr>
      <vt:lpstr>How to Write Tests</vt:lpstr>
      <vt:lpstr>How to Write Tests</vt:lpstr>
      <vt:lpstr>Best Practices</vt:lpstr>
      <vt:lpstr>How to Write Tests</vt:lpstr>
      <vt:lpstr>How to Write Tests</vt:lpstr>
      <vt:lpstr>TDD Bad Practices</vt:lpstr>
      <vt:lpstr>TDD Bad Practices</vt:lpstr>
      <vt:lpstr>TDD Bad Practices</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682</cp:revision>
  <dcterms:modified xsi:type="dcterms:W3CDTF">2021-03-28T18:08:29Z</dcterms:modified>
</cp:coreProperties>
</file>