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5"/>
  </p:notesMasterIdLst>
  <p:sldIdLst>
    <p:sldId id="256" r:id="rId2"/>
    <p:sldId id="258" r:id="rId3"/>
    <p:sldId id="259" r:id="rId4"/>
    <p:sldId id="261" r:id="rId5"/>
    <p:sldId id="337" r:id="rId6"/>
    <p:sldId id="286"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71" r:id="rId21"/>
    <p:sldId id="394" r:id="rId22"/>
    <p:sldId id="353" r:id="rId23"/>
    <p:sldId id="354" r:id="rId24"/>
    <p:sldId id="362" r:id="rId25"/>
    <p:sldId id="363" r:id="rId26"/>
    <p:sldId id="364" r:id="rId27"/>
    <p:sldId id="365" r:id="rId28"/>
    <p:sldId id="366" r:id="rId29"/>
    <p:sldId id="367" r:id="rId30"/>
    <p:sldId id="368" r:id="rId31"/>
    <p:sldId id="369" r:id="rId32"/>
    <p:sldId id="372" r:id="rId33"/>
    <p:sldId id="375" r:id="rId34"/>
    <p:sldId id="374" r:id="rId35"/>
    <p:sldId id="376" r:id="rId36"/>
    <p:sldId id="377" r:id="rId37"/>
    <p:sldId id="380" r:id="rId38"/>
    <p:sldId id="395"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279" r:id="rId53"/>
    <p:sldId id="278" r:id="rId54"/>
  </p:sldIdLst>
  <p:sldSz cx="9144000" cy="5143500" type="screen16x9"/>
  <p:notesSz cx="6858000" cy="9144000"/>
  <p:embeddedFontLst>
    <p:embeddedFont>
      <p:font typeface="Quicksand" panose="020B0604020202020204" charset="0"/>
      <p:regular r:id="rId56"/>
      <p:bold r:id="rId57"/>
    </p:embeddedFont>
    <p:embeddedFont>
      <p:font typeface="Consolas" panose="020B0609020204030204" pitchFamily="49" charset="0"/>
      <p:regular r:id="rId58"/>
      <p:bold r:id="rId59"/>
      <p:italic r:id="rId60"/>
      <p:boldItalic r:id="rId61"/>
    </p:embeddedFont>
    <p:embeddedFont>
      <p:font typeface="Roboto Light"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03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65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1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44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460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352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942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06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00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2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55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682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574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219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144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112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4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824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436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29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25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934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078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018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750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733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277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855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212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57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696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262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609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8871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446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07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6694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482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3481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55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7001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028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363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90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58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623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37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blog.hellojs.org/asynchronous-javascript-from-callback-hell-to-async-and-await-9b9ceb63c8e8"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hyperlink" Target="https://codingthesmartway.com/async-programming-with-javascript-callbacks-promises-and-async-await/" TargetMode="External"/><Relationship Id="rId3" Type="http://schemas.openxmlformats.org/officeDocument/2006/relationships/hyperlink" Target="https://medium.com/codebuddies/getting-to-know-asynchronous-javascript-callbacks-promises-and-async-await-17e0673281ee" TargetMode="External"/><Relationship Id="rId7" Type="http://schemas.openxmlformats.org/officeDocument/2006/relationships/hyperlink" Target="https://blog.risingstack.com/node-js-at-scale-understanding-node-js-event-loop/"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hyperlink" Target="https://blog.risingstack.com/asynchronous-javascript/" TargetMode="External"/><Relationship Id="rId5" Type="http://schemas.openxmlformats.org/officeDocument/2006/relationships/hyperlink" Target="https://developer.mozilla.org/en-US/docs/Web/JavaScript/Reference/Global_Objects/Promise" TargetMode="External"/><Relationship Id="rId4" Type="http://schemas.openxmlformats.org/officeDocument/2006/relationships/hyperlink" Target="http://callbackhell.com/" TargetMode="External"/><Relationship Id="rId9" Type="http://schemas.openxmlformats.org/officeDocument/2006/relationships/hyperlink" Target="https://www.youtube.com/watch?v=8aGhZQkoFbQ"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Understanding Asynchrony in Javascript</a:t>
            </a:r>
            <a:br>
              <a:rPr lang="en" dirty="0" smtClean="0"/>
            </a:br>
            <a:r>
              <a:rPr lang="en" dirty="0"/>
              <a:t>	</a:t>
            </a:r>
            <a:r>
              <a:rPr lang="en" dirty="0" smtClean="0"/>
              <a:t>	</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CPU vs. I/O Bound Code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Two issues concerning asynchrony:</a:t>
            </a:r>
          </a:p>
          <a:p>
            <a:pPr marL="342900" indent="-342900"/>
            <a:r>
              <a:rPr lang="en-US" sz="2000" dirty="0" smtClean="0"/>
              <a:t>CPU-bound issues concern “Can I make my code run faster by spreading the workload across multiple heads?” It’s about maximizing efficiency by recognizing processes that can run independently of one another.</a:t>
            </a:r>
          </a:p>
          <a:p>
            <a:pPr marL="342900" indent="-342900"/>
            <a:r>
              <a:rPr lang="en-US" sz="2000" dirty="0" smtClean="0"/>
              <a:t>I/O-bound issues concern things you have to wait for – API calls, user inputs, etc. These issues cannot be improved by adding additional threads and, in fact, doing so will make the code run </a:t>
            </a:r>
            <a:r>
              <a:rPr lang="en-US" sz="2000" i="1" dirty="0" smtClean="0"/>
              <a:t>slower.</a:t>
            </a:r>
          </a:p>
          <a:p>
            <a:pPr marL="342900" indent="-342900"/>
            <a:r>
              <a:rPr lang="en-US" sz="2000" dirty="0" smtClean="0"/>
              <a:t>Web development is concern almost entirely with I/O-bound issues, but we’ll briefly touch on multithreading.</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680707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CPU vs. I/O Bound Code</a:t>
            </a:r>
            <a:endParaRPr dirty="0">
              <a:solidFill>
                <a:srgbClr val="39C0BA"/>
              </a:solidFill>
            </a:endParaRPr>
          </a:p>
        </p:txBody>
      </p:sp>
      <p:sp>
        <p:nvSpPr>
          <p:cNvPr id="109" name="Google Shape;109;p17"/>
          <p:cNvSpPr txBox="1">
            <a:spLocks noGrp="1"/>
          </p:cNvSpPr>
          <p:nvPr>
            <p:ph type="body" idx="1"/>
          </p:nvPr>
        </p:nvSpPr>
        <p:spPr>
          <a:xfrm>
            <a:off x="1165497" y="1158072"/>
            <a:ext cx="5308455"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Imagine you’re programming and you only have access to a single synchronous thread. In the event of an error, you want your users to be able to abort the process and move on. How can you give your users an “escape” process if your computer’s locked in a loop or an error?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669879" y="1378602"/>
            <a:ext cx="1657350" cy="3009900"/>
          </a:xfrm>
          <a:prstGeom prst="rect">
            <a:avLst/>
          </a:prstGeom>
          <a:noFill/>
          <a:ln>
            <a:noFill/>
          </a:ln>
        </p:spPr>
      </p:pic>
    </p:spTree>
    <p:extLst>
      <p:ext uri="{BB962C8B-B14F-4D97-AF65-F5344CB8AC3E}">
        <p14:creationId xmlns:p14="http://schemas.microsoft.com/office/powerpoint/2010/main" val="1210008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CPU vs. I/O Bound Code</a:t>
            </a:r>
            <a:endParaRPr dirty="0">
              <a:solidFill>
                <a:srgbClr val="39C0BA"/>
              </a:solidFill>
            </a:endParaRPr>
          </a:p>
        </p:txBody>
      </p:sp>
      <p:sp>
        <p:nvSpPr>
          <p:cNvPr id="109" name="Google Shape;109;p17"/>
          <p:cNvSpPr txBox="1">
            <a:spLocks noGrp="1"/>
          </p:cNvSpPr>
          <p:nvPr>
            <p:ph type="body" idx="1"/>
          </p:nvPr>
        </p:nvSpPr>
        <p:spPr>
          <a:xfrm>
            <a:off x="1165497" y="1158072"/>
            <a:ext cx="5308455"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What if you staggered the process? “I’m going to work on thread 1 for a bit, then switch to thread 2, then back to 1, then to 3…” By alternating between threads you avoid getting locked into any single process.</a:t>
            </a:r>
          </a:p>
          <a:p>
            <a:pPr marL="0" lvl="0" indent="0" algn="l" rtl="0">
              <a:spcBef>
                <a:spcPts val="600"/>
              </a:spcBef>
              <a:spcAft>
                <a:spcPts val="0"/>
              </a:spcAft>
              <a:buNone/>
            </a:pPr>
            <a:endParaRPr lang="en-US" sz="2000" dirty="0"/>
          </a:p>
          <a:p>
            <a:pPr marL="0" lvl="0" indent="0" algn="l" rtl="0">
              <a:spcBef>
                <a:spcPts val="600"/>
              </a:spcBef>
              <a:spcAft>
                <a:spcPts val="0"/>
              </a:spcAft>
              <a:buNone/>
            </a:pPr>
            <a:r>
              <a:rPr lang="en-US" sz="2000" dirty="0" smtClean="0"/>
              <a:t>Note that unless you </a:t>
            </a:r>
            <a:r>
              <a:rPr lang="en-US" sz="2000" i="1" dirty="0" smtClean="0"/>
              <a:t>actually</a:t>
            </a:r>
            <a:r>
              <a:rPr lang="en-US" sz="2000" dirty="0" smtClean="0"/>
              <a:t> encounter a problem this will be </a:t>
            </a:r>
            <a:r>
              <a:rPr lang="en-US" sz="2000" i="1" dirty="0" smtClean="0"/>
              <a:t>necessarily slower</a:t>
            </a:r>
            <a:r>
              <a:rPr lang="en-US" sz="2000" dirty="0" smtClean="0"/>
              <a:t> than a synchronously-run thread, since you must run the additional logic to switch between the processes.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580057" y="1158072"/>
            <a:ext cx="1943100" cy="3019425"/>
          </a:xfrm>
          <a:prstGeom prst="rect">
            <a:avLst/>
          </a:prstGeom>
          <a:noFill/>
          <a:ln>
            <a:noFill/>
          </a:ln>
        </p:spPr>
      </p:pic>
    </p:spTree>
    <p:extLst>
      <p:ext uri="{BB962C8B-B14F-4D97-AF65-F5344CB8AC3E}">
        <p14:creationId xmlns:p14="http://schemas.microsoft.com/office/powerpoint/2010/main" val="815745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CPU vs. I/O Bound Code</a:t>
            </a:r>
            <a:endParaRPr dirty="0">
              <a:solidFill>
                <a:srgbClr val="39C0BA"/>
              </a:solidFill>
            </a:endParaRPr>
          </a:p>
        </p:txBody>
      </p:sp>
      <p:sp>
        <p:nvSpPr>
          <p:cNvPr id="109" name="Google Shape;109;p17"/>
          <p:cNvSpPr txBox="1">
            <a:spLocks noGrp="1"/>
          </p:cNvSpPr>
          <p:nvPr>
            <p:ph type="body" idx="1"/>
          </p:nvPr>
        </p:nvSpPr>
        <p:spPr>
          <a:xfrm>
            <a:off x="1165497" y="2682144"/>
            <a:ext cx="7746855" cy="220162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If you have identified several processes in your code that </a:t>
            </a:r>
            <a:r>
              <a:rPr lang="en-US" sz="1800" b="1" dirty="0" smtClean="0"/>
              <a:t>do not depend on each other for completion</a:t>
            </a:r>
            <a:r>
              <a:rPr lang="en-US" sz="1800" dirty="0" smtClean="0"/>
              <a:t>, and you have multiple heads in your processor, you can divide the load between these heads and thereby improve the processing speed of your code.</a:t>
            </a:r>
            <a:endParaRPr lang="en-US" sz="1800" dirty="0"/>
          </a:p>
          <a:p>
            <a:pPr marL="0" lvl="0" indent="0" algn="l" rtl="0">
              <a:spcBef>
                <a:spcPts val="600"/>
              </a:spcBef>
              <a:spcAft>
                <a:spcPts val="0"/>
              </a:spcAft>
              <a:buNone/>
            </a:pPr>
            <a:r>
              <a:rPr lang="en-US" sz="1800" dirty="0" smtClean="0"/>
              <a:t>If your processes </a:t>
            </a:r>
            <a:r>
              <a:rPr lang="en-US" sz="1800" i="1" dirty="0" smtClean="0"/>
              <a:t>are</a:t>
            </a:r>
            <a:r>
              <a:rPr lang="en-US" sz="1800" dirty="0" smtClean="0"/>
              <a:t> dependent on each other, your code may actually run slower with this arrangement as each process waits for its prerequisite to finish in the other heads.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331" y="945622"/>
            <a:ext cx="6614985" cy="168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075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CPU vs. I/O Bound Code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Quiz</a:t>
            </a:r>
          </a:p>
          <a:p>
            <a:pPr marL="0" lvl="0" indent="0" algn="ctr" rtl="0">
              <a:spcBef>
                <a:spcPts val="600"/>
              </a:spcBef>
              <a:spcAft>
                <a:spcPts val="0"/>
              </a:spcAft>
              <a:buNone/>
            </a:pPr>
            <a:endParaRPr lang="en-US" sz="2000" dirty="0"/>
          </a:p>
          <a:p>
            <a:pPr marL="0" lvl="0" indent="0" algn="ctr" rtl="0">
              <a:spcBef>
                <a:spcPts val="600"/>
              </a:spcBef>
              <a:spcAft>
                <a:spcPts val="0"/>
              </a:spcAft>
              <a:buNone/>
            </a:pPr>
            <a:r>
              <a:rPr lang="en-US" sz="2000" dirty="0" smtClean="0"/>
              <a:t>Which is faster – executing code synchronously or concurrently (multi-threaded)?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40453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CPU vs. I/O Bound Code</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Quiz</a:t>
            </a:r>
          </a:p>
          <a:p>
            <a:pPr marL="0" lvl="0" indent="0" algn="ctr" rtl="0">
              <a:spcBef>
                <a:spcPts val="600"/>
              </a:spcBef>
              <a:spcAft>
                <a:spcPts val="0"/>
              </a:spcAft>
              <a:buNone/>
            </a:pPr>
            <a:endParaRPr lang="en-US" sz="2000" dirty="0"/>
          </a:p>
          <a:p>
            <a:pPr marL="0" lvl="0" indent="0" algn="ctr" rtl="0">
              <a:spcBef>
                <a:spcPts val="600"/>
              </a:spcBef>
              <a:spcAft>
                <a:spcPts val="0"/>
              </a:spcAft>
              <a:buNone/>
            </a:pPr>
            <a:r>
              <a:rPr lang="en-US" sz="2000" dirty="0" smtClean="0"/>
              <a:t>Which is faster – executing code synchronously or concurrently (multi-threaded)?</a:t>
            </a:r>
          </a:p>
          <a:p>
            <a:pPr marL="0" lvl="0" indent="0" algn="ctr" rtl="0">
              <a:spcBef>
                <a:spcPts val="600"/>
              </a:spcBef>
              <a:spcAft>
                <a:spcPts val="0"/>
              </a:spcAft>
              <a:buNone/>
            </a:pPr>
            <a:endParaRPr lang="en-US" sz="2000" dirty="0"/>
          </a:p>
          <a:p>
            <a:pPr marL="0" lvl="0" indent="0" algn="ctr" rtl="0">
              <a:spcBef>
                <a:spcPts val="600"/>
              </a:spcBef>
              <a:spcAft>
                <a:spcPts val="0"/>
              </a:spcAft>
              <a:buNone/>
            </a:pPr>
            <a:r>
              <a:rPr lang="en-US" sz="2000" dirty="0" smtClean="0"/>
              <a:t>It depends. If there are multiple processes that can be run independently, multithreading will be faster. If each process is dependent on the ones before, synchronous processing will be faster (since it eliminates the asynchronous logic).</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55808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Javascript and the Browser</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96621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The Call Stack</a:t>
            </a:r>
          </a:p>
          <a:p>
            <a:pPr marL="342900" indent="-342900"/>
            <a:r>
              <a:rPr lang="en-US" sz="2400" dirty="0" smtClean="0"/>
              <a:t>To execute processes synchronously your browser uses what’s called the </a:t>
            </a:r>
            <a:r>
              <a:rPr lang="en-US" sz="2400" b="1" dirty="0" smtClean="0"/>
              <a:t>Call Stack</a:t>
            </a:r>
            <a:r>
              <a:rPr lang="en-US" sz="2400" dirty="0" smtClean="0"/>
              <a:t>.</a:t>
            </a:r>
          </a:p>
          <a:p>
            <a:pPr marL="342900" indent="-342900"/>
            <a:r>
              <a:rPr lang="en-US" sz="2400" dirty="0" smtClean="0"/>
              <a:t>A stack is </a:t>
            </a:r>
            <a:r>
              <a:rPr lang="en-US" sz="2400" b="1" dirty="0" smtClean="0"/>
              <a:t>last in, first out</a:t>
            </a:r>
            <a:r>
              <a:rPr lang="en-US" sz="2400" dirty="0" smtClean="0"/>
              <a:t>. Think of it like stacking plates. When you add a plate to a pile, you must remove the top plate before you can remove additional plates.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70482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4" name="Picture 3"/>
          <p:cNvPicPr>
            <a:picLocks noChangeAspect="1"/>
          </p:cNvPicPr>
          <p:nvPr/>
        </p:nvPicPr>
        <p:blipFill>
          <a:blip r:embed="rId3"/>
          <a:stretch>
            <a:fillRect/>
          </a:stretch>
        </p:blipFill>
        <p:spPr>
          <a:xfrm>
            <a:off x="1165475" y="894649"/>
            <a:ext cx="7452979" cy="4082163"/>
          </a:xfrm>
          <a:prstGeom prst="rect">
            <a:avLst/>
          </a:prstGeom>
        </p:spPr>
      </p:pic>
    </p:spTree>
    <p:extLst>
      <p:ext uri="{BB962C8B-B14F-4D97-AF65-F5344CB8AC3E}">
        <p14:creationId xmlns:p14="http://schemas.microsoft.com/office/powerpoint/2010/main" val="1815481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How does JS do anything asynchronous?</a:t>
            </a:r>
          </a:p>
          <a:p>
            <a:pPr marL="342900" indent="-342900"/>
            <a:r>
              <a:rPr lang="en-US" sz="2000" dirty="0" smtClean="0"/>
              <a:t>While your JS code is single-threaded, it is not the only resource available to your browser. Your browser has a variety of </a:t>
            </a:r>
            <a:r>
              <a:rPr lang="en-US" sz="2000" b="1" dirty="0" smtClean="0"/>
              <a:t>Web APIs</a:t>
            </a:r>
            <a:r>
              <a:rPr lang="en-US" sz="2000" dirty="0" smtClean="0"/>
              <a:t> at its disposal including the Document Object Model (DOM), ajax (</a:t>
            </a:r>
            <a:r>
              <a:rPr lang="en-US" sz="2000" dirty="0" err="1" smtClean="0"/>
              <a:t>xmlhttprequest</a:t>
            </a:r>
            <a:r>
              <a:rPr lang="en-US" sz="2000" dirty="0" smtClean="0"/>
              <a:t>), </a:t>
            </a:r>
            <a:r>
              <a:rPr lang="en-US" sz="2000" dirty="0" err="1" smtClean="0"/>
              <a:t>setTimeout</a:t>
            </a:r>
            <a:r>
              <a:rPr lang="en-US" sz="2000" dirty="0" smtClean="0"/>
              <a:t>, and more. These APIs outside your JS code allow for asynchronous behavior.</a:t>
            </a:r>
          </a:p>
          <a:p>
            <a:pPr marL="342900" indent="-342900"/>
            <a:r>
              <a:rPr lang="en-US" sz="2000" dirty="0" smtClean="0"/>
              <a:t>Node also has APIs available, but they’re </a:t>
            </a:r>
            <a:r>
              <a:rPr lang="en-US" sz="2000" b="1" dirty="0" smtClean="0"/>
              <a:t>C++ APIs </a:t>
            </a:r>
            <a:r>
              <a:rPr lang="en-US" sz="2000" dirty="0" smtClean="0"/>
              <a:t>rather than these Web APIs.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13550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p>
          <a:p>
            <a:pPr marL="0" lvl="0" indent="0" algn="l" rtl="0">
              <a:spcBef>
                <a:spcPts val="600"/>
              </a:spcBef>
              <a:spcAft>
                <a:spcPts val="0"/>
              </a:spcAft>
              <a:buNone/>
            </a:pPr>
            <a:endParaRPr lang="en-US" sz="2200" dirty="0" smtClean="0">
              <a:solidFill>
                <a:srgbClr val="F3F3F3"/>
              </a:solidFill>
            </a:endParaRPr>
          </a:p>
          <a:p>
            <a:pPr marL="0" lvl="0" indent="0" algn="l" rtl="0">
              <a:spcBef>
                <a:spcPts val="600"/>
              </a:spcBef>
              <a:spcAft>
                <a:spcPts val="0"/>
              </a:spcAft>
              <a:buNone/>
            </a:pP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
        <p:nvSpPr>
          <p:cNvPr id="8" name="Google Shape;316;p34"/>
          <p:cNvSpPr txBox="1">
            <a:spLocks/>
          </p:cNvSpPr>
          <p:nvPr/>
        </p:nvSpPr>
        <p:spPr>
          <a:xfrm>
            <a:off x="2002275" y="3786065"/>
            <a:ext cx="7337700" cy="11707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pPr marL="0" indent="0">
              <a:buNone/>
            </a:pPr>
            <a:r>
              <a:rPr lang="en-US" sz="2200" dirty="0">
                <a:solidFill>
                  <a:srgbClr val="F3F3F3"/>
                </a:solidFill>
              </a:rPr>
              <a:t>https://github.com/howardreith/understanding-asynchrony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The Task Queue and the Event Loop</a:t>
            </a:r>
          </a:p>
          <a:p>
            <a:pPr marL="0" lvl="0" indent="0" algn="l" rtl="0">
              <a:spcBef>
                <a:spcPts val="600"/>
              </a:spcBef>
              <a:spcAft>
                <a:spcPts val="0"/>
              </a:spcAft>
              <a:buNone/>
            </a:pPr>
            <a:r>
              <a:rPr lang="en-US" sz="2000" dirty="0" smtClean="0"/>
              <a:t>Imagine you have some code that uses the “</a:t>
            </a:r>
            <a:r>
              <a:rPr lang="en-US" sz="2000" dirty="0" err="1" smtClean="0"/>
              <a:t>setTimeout</a:t>
            </a:r>
            <a:r>
              <a:rPr lang="en-US" sz="2000" dirty="0" smtClean="0"/>
              <a:t>” function, let’s say with a timeout of two seconds. When you call the </a:t>
            </a:r>
            <a:r>
              <a:rPr lang="en-US" sz="2000" dirty="0" err="1" smtClean="0"/>
              <a:t>setTimeout</a:t>
            </a:r>
            <a:r>
              <a:rPr lang="en-US" sz="2000" dirty="0" smtClean="0"/>
              <a:t> API, it will run its timer for two seconds. When complete, it pushes the callback function you passed into </a:t>
            </a:r>
            <a:r>
              <a:rPr lang="en-US" sz="2000" dirty="0" err="1" smtClean="0"/>
              <a:t>setTimeout</a:t>
            </a:r>
            <a:r>
              <a:rPr lang="en-US" sz="2000" dirty="0" smtClean="0"/>
              <a:t> into a queue called the </a:t>
            </a:r>
            <a:r>
              <a:rPr lang="en-US" sz="2000" b="1" dirty="0" smtClean="0"/>
              <a:t>Task Queue.</a:t>
            </a:r>
            <a:r>
              <a:rPr lang="en-US" sz="2000" dirty="0" smtClean="0"/>
              <a:t> Meanwhile, a while loop called the </a:t>
            </a:r>
            <a:r>
              <a:rPr lang="en-US" sz="2000" b="1" dirty="0" smtClean="0"/>
              <a:t>Event Loop</a:t>
            </a:r>
            <a:r>
              <a:rPr lang="en-US" sz="2000" dirty="0" smtClean="0"/>
              <a:t> watches the Task Queue. As soon as the Call Stack is empty, the Event Loop pushes anything that’s in the Task Queue into the Call Stack, where it’s then executed.</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875909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886378" y="1750261"/>
            <a:ext cx="2588741" cy="1221745"/>
          </a:xfrm>
          <a:prstGeom prst="rect">
            <a:avLst/>
          </a:prstGeom>
        </p:spPr>
        <p:txBody>
          <a:bodyPr wrap="square">
            <a:spAutoFit/>
          </a:bodyPr>
          <a:lstStyle/>
          <a:p>
            <a:pPr lvl="0">
              <a:lnSpc>
                <a:spcPct val="150000"/>
              </a:lnSpc>
              <a:buSzPts val="1200"/>
            </a:pPr>
            <a:r>
              <a:rPr lang="en-US" sz="1000" dirty="0">
                <a:solidFill>
                  <a:srgbClr val="0E2539"/>
                </a:solidFill>
                <a:latin typeface="Consolas" pitchFamily="49" charset="0"/>
                <a:ea typeface="Roboto Light"/>
                <a:cs typeface="Consolas" pitchFamily="49" charset="0"/>
                <a:sym typeface="Roboto Light"/>
              </a:rPr>
              <a:t>console.log("Star");</a:t>
            </a:r>
          </a:p>
          <a:p>
            <a:pPr lvl="0">
              <a:lnSpc>
                <a:spcPct val="150000"/>
              </a:lnSpc>
              <a:buSzPts val="1200"/>
            </a:pPr>
            <a:r>
              <a:rPr lang="en-US" sz="1000" dirty="0" err="1">
                <a:solidFill>
                  <a:srgbClr val="0E2539"/>
                </a:solidFill>
                <a:latin typeface="Consolas" pitchFamily="49" charset="0"/>
                <a:ea typeface="Roboto Light"/>
                <a:cs typeface="Consolas" pitchFamily="49" charset="0"/>
                <a:sym typeface="Roboto Light"/>
              </a:rPr>
              <a:t>setTimeout</a:t>
            </a:r>
            <a:r>
              <a:rPr lang="en-US" sz="1000" dirty="0">
                <a:solidFill>
                  <a:srgbClr val="0E2539"/>
                </a:solidFill>
                <a:latin typeface="Consolas" pitchFamily="49" charset="0"/>
                <a:ea typeface="Roboto Light"/>
                <a:cs typeface="Consolas" pitchFamily="49" charset="0"/>
                <a:sym typeface="Roboto Light"/>
              </a:rPr>
              <a:t>(function </a:t>
            </a:r>
            <a:r>
              <a:rPr lang="en-US" sz="1000" dirty="0" err="1">
                <a:solidFill>
                  <a:srgbClr val="0E2539"/>
                </a:solidFill>
                <a:latin typeface="Consolas" pitchFamily="49" charset="0"/>
                <a:ea typeface="Roboto Light"/>
                <a:cs typeface="Consolas" pitchFamily="49" charset="0"/>
                <a:sym typeface="Roboto Light"/>
              </a:rPr>
              <a:t>cb</a:t>
            </a:r>
            <a:r>
              <a:rPr lang="en-US" sz="1000" dirty="0">
                <a:solidFill>
                  <a:srgbClr val="0E2539"/>
                </a:solidFill>
                <a:latin typeface="Consolas" pitchFamily="49" charset="0"/>
                <a:ea typeface="Roboto Light"/>
                <a:cs typeface="Consolas" pitchFamily="49" charset="0"/>
                <a:sym typeface="Roboto Light"/>
              </a:rPr>
              <a:t>() {</a:t>
            </a:r>
          </a:p>
          <a:p>
            <a:pPr lvl="0">
              <a:lnSpc>
                <a:spcPct val="150000"/>
              </a:lnSpc>
              <a:buSzPts val="1200"/>
            </a:pPr>
            <a:r>
              <a:rPr lang="en-US" sz="1000" dirty="0">
                <a:solidFill>
                  <a:srgbClr val="0E2539"/>
                </a:solidFill>
                <a:latin typeface="Consolas" pitchFamily="49" charset="0"/>
                <a:ea typeface="Roboto Light"/>
                <a:cs typeface="Consolas" pitchFamily="49" charset="0"/>
                <a:sym typeface="Roboto Light"/>
              </a:rPr>
              <a:t>  console.log("A New Hope");</a:t>
            </a:r>
          </a:p>
          <a:p>
            <a:pPr lvl="0">
              <a:lnSpc>
                <a:spcPct val="150000"/>
              </a:lnSpc>
              <a:buSzPts val="1200"/>
            </a:pPr>
            <a:r>
              <a:rPr lang="en-US" sz="1000" dirty="0">
                <a:solidFill>
                  <a:srgbClr val="0E2539"/>
                </a:solidFill>
                <a:latin typeface="Consolas" pitchFamily="49" charset="0"/>
                <a:ea typeface="Roboto Light"/>
                <a:cs typeface="Consolas" pitchFamily="49" charset="0"/>
                <a:sym typeface="Roboto Light"/>
              </a:rPr>
              <a:t>}, 2000);</a:t>
            </a:r>
          </a:p>
          <a:p>
            <a:pPr lvl="0">
              <a:lnSpc>
                <a:spcPct val="150000"/>
              </a:lnSpc>
              <a:buSzPts val="1200"/>
            </a:pPr>
            <a:r>
              <a:rPr lang="en-US" sz="1000" dirty="0">
                <a:solidFill>
                  <a:srgbClr val="0E2539"/>
                </a:solidFill>
                <a:latin typeface="Consolas" pitchFamily="49" charset="0"/>
                <a:ea typeface="Roboto Light"/>
                <a:cs typeface="Consolas" pitchFamily="49" charset="0"/>
                <a:sym typeface="Roboto Light"/>
              </a:rPr>
              <a:t>console.log("Wars");</a:t>
            </a:r>
          </a:p>
        </p:txBody>
      </p:sp>
    </p:spTree>
    <p:extLst>
      <p:ext uri="{BB962C8B-B14F-4D97-AF65-F5344CB8AC3E}">
        <p14:creationId xmlns:p14="http://schemas.microsoft.com/office/powerpoint/2010/main" val="429610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376265" y="2948866"/>
            <a:ext cx="980389" cy="32316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 Clog</a:t>
            </a:r>
            <a:endParaRPr lang="en-US" sz="1000" dirty="0">
              <a:solidFill>
                <a:srgbClr val="0E2539"/>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3204292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654986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7" name="Rectangle 6"/>
          <p:cNvSpPr/>
          <p:nvPr/>
        </p:nvSpPr>
        <p:spPr>
          <a:xfrm>
            <a:off x="4462763" y="2418622"/>
            <a:ext cx="980389" cy="784830"/>
          </a:xfrm>
          <a:prstGeom prst="rect">
            <a:avLst/>
          </a:prstGeom>
        </p:spPr>
        <p:txBody>
          <a:bodyPr wrap="square">
            <a:spAutoFit/>
          </a:bodyPr>
          <a:lstStyle/>
          <a:p>
            <a:pPr lvl="0">
              <a:lnSpc>
                <a:spcPct val="150000"/>
              </a:lnSpc>
              <a:buSzPts val="1200"/>
            </a:pPr>
            <a:r>
              <a:rPr lang="en-US" sz="1000" dirty="0" err="1" smtClean="0">
                <a:solidFill>
                  <a:srgbClr val="0E2539"/>
                </a:solidFill>
                <a:latin typeface="Consolas" pitchFamily="49" charset="0"/>
                <a:ea typeface="Roboto Light"/>
                <a:cs typeface="Consolas" pitchFamily="49" charset="0"/>
                <a:sym typeface="Roboto Light"/>
              </a:rPr>
              <a:t>setTimeout</a:t>
            </a:r>
            <a:r>
              <a:rPr lang="en-US" sz="1000" dirty="0" smtClean="0">
                <a:solidFill>
                  <a:srgbClr val="0E2539"/>
                </a:solidFill>
                <a:latin typeface="Consolas" pitchFamily="49" charset="0"/>
                <a:ea typeface="Roboto Light"/>
                <a:cs typeface="Consolas" pitchFamily="49" charset="0"/>
                <a:sym typeface="Roboto Light"/>
              </a:rPr>
              <a:t> with callback</a:t>
            </a:r>
            <a:endParaRPr lang="en-US" sz="1000" dirty="0">
              <a:solidFill>
                <a:srgbClr val="0E2539"/>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2349784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9" name="Rectangle 8"/>
          <p:cNvSpPr/>
          <p:nvPr/>
        </p:nvSpPr>
        <p:spPr>
          <a:xfrm>
            <a:off x="6137103" y="1516579"/>
            <a:ext cx="980389" cy="553998"/>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Timer… -&gt;</a:t>
            </a:r>
          </a:p>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Callback</a:t>
            </a:r>
            <a:endParaRPr lang="en-US" sz="1000" dirty="0">
              <a:solidFill>
                <a:srgbClr val="0E2539"/>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178437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9" name="Rectangle 8"/>
          <p:cNvSpPr/>
          <p:nvPr/>
        </p:nvSpPr>
        <p:spPr>
          <a:xfrm>
            <a:off x="6137103" y="1516579"/>
            <a:ext cx="980389" cy="553998"/>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Timer… -&gt;</a:t>
            </a:r>
          </a:p>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Callback</a:t>
            </a:r>
            <a:endParaRPr lang="en-US" sz="1000" dirty="0">
              <a:solidFill>
                <a:srgbClr val="0E2539"/>
              </a:solidFill>
              <a:latin typeface="Consolas" pitchFamily="49" charset="0"/>
              <a:ea typeface="Roboto Light"/>
              <a:cs typeface="Consolas" pitchFamily="49" charset="0"/>
              <a:sym typeface="Roboto Light"/>
            </a:endParaRPr>
          </a:p>
        </p:txBody>
      </p:sp>
      <p:sp>
        <p:nvSpPr>
          <p:cNvPr id="7" name="Rectangle 6"/>
          <p:cNvSpPr/>
          <p:nvPr/>
        </p:nvSpPr>
        <p:spPr>
          <a:xfrm>
            <a:off x="4456584" y="2944467"/>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“Wars” Clog</a:t>
            </a:r>
            <a:endParaRPr lang="en-US" sz="1000" dirty="0">
              <a:solidFill>
                <a:srgbClr val="0E2539"/>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1396988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9" name="Rectangle 8"/>
          <p:cNvSpPr/>
          <p:nvPr/>
        </p:nvSpPr>
        <p:spPr>
          <a:xfrm>
            <a:off x="6137103" y="1516579"/>
            <a:ext cx="980389" cy="553998"/>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Timer… -&gt;</a:t>
            </a:r>
          </a:p>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Callback</a:t>
            </a:r>
            <a:endParaRPr lang="en-US" sz="1000" dirty="0">
              <a:solidFill>
                <a:srgbClr val="0E2539"/>
              </a:solidFill>
              <a:latin typeface="Consolas" pitchFamily="49" charset="0"/>
              <a:ea typeface="Roboto Light"/>
              <a:cs typeface="Consolas" pitchFamily="49" charset="0"/>
              <a:sym typeface="Roboto Light"/>
            </a:endParaRPr>
          </a:p>
        </p:txBody>
      </p:sp>
      <p:sp>
        <p:nvSpPr>
          <p:cNvPr id="10" name="Rectangle 9"/>
          <p:cNvSpPr/>
          <p:nvPr/>
        </p:nvSpPr>
        <p:spPr>
          <a:xfrm>
            <a:off x="1960518" y="2071589"/>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Wars</a:t>
            </a:r>
            <a:endParaRPr lang="en-US" sz="1000" dirty="0">
              <a:solidFill>
                <a:srgbClr val="0E2539"/>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256057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10" name="Rectangle 9"/>
          <p:cNvSpPr/>
          <p:nvPr/>
        </p:nvSpPr>
        <p:spPr>
          <a:xfrm>
            <a:off x="1960518" y="2071589"/>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Wars</a:t>
            </a:r>
            <a:endParaRPr lang="en-US" sz="1000" dirty="0">
              <a:solidFill>
                <a:srgbClr val="0E2539"/>
              </a:solidFill>
              <a:latin typeface="Consolas" pitchFamily="49" charset="0"/>
              <a:ea typeface="Roboto Light"/>
              <a:cs typeface="Consolas" pitchFamily="49" charset="0"/>
              <a:sym typeface="Roboto Light"/>
            </a:endParaRPr>
          </a:p>
        </p:txBody>
      </p:sp>
      <p:sp>
        <p:nvSpPr>
          <p:cNvPr id="11" name="Rectangle 10"/>
          <p:cNvSpPr/>
          <p:nvPr/>
        </p:nvSpPr>
        <p:spPr>
          <a:xfrm>
            <a:off x="5988340" y="3264825"/>
            <a:ext cx="1277914" cy="380873"/>
          </a:xfrm>
          <a:prstGeom prst="rect">
            <a:avLst/>
          </a:prstGeom>
        </p:spPr>
        <p:txBody>
          <a:bodyPr wrap="none">
            <a:spAutoFit/>
          </a:bodyPr>
          <a:lstStyle/>
          <a:p>
            <a:pPr lvl="0">
              <a:lnSpc>
                <a:spcPct val="150000"/>
              </a:lnSpc>
              <a:buSzPts val="1200"/>
            </a:pPr>
            <a:r>
              <a:rPr lang="en-US" dirty="0" smtClean="0">
                <a:latin typeface="Consolas" pitchFamily="49" charset="0"/>
                <a:cs typeface="Consolas" pitchFamily="49" charset="0"/>
                <a:sym typeface="Roboto Light"/>
              </a:rPr>
              <a:t>Timer Done!</a:t>
            </a:r>
            <a:endParaRPr lang="en-US" dirty="0">
              <a:latin typeface="Consolas" pitchFamily="49" charset="0"/>
              <a:cs typeface="Consolas" pitchFamily="49" charset="0"/>
              <a:sym typeface="Roboto Light"/>
            </a:endParaRPr>
          </a:p>
        </p:txBody>
      </p:sp>
      <p:sp>
        <p:nvSpPr>
          <p:cNvPr id="12" name="Rectangle 11"/>
          <p:cNvSpPr/>
          <p:nvPr/>
        </p:nvSpPr>
        <p:spPr>
          <a:xfrm>
            <a:off x="5449330" y="4034481"/>
            <a:ext cx="1841156" cy="451022"/>
          </a:xfrm>
          <a:prstGeom prst="rect">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25443" y="4098409"/>
            <a:ext cx="980389" cy="298415"/>
          </a:xfrm>
          <a:prstGeom prst="rect">
            <a:avLst/>
          </a:prstGeom>
        </p:spPr>
        <p:txBody>
          <a:bodyPr wrap="square">
            <a:spAutoFit/>
          </a:bodyPr>
          <a:lstStyle/>
          <a:p>
            <a:pPr lvl="0">
              <a:lnSpc>
                <a:spcPct val="150000"/>
              </a:lnSpc>
              <a:buSzPts val="1200"/>
            </a:pPr>
            <a:r>
              <a:rPr lang="en-US" sz="1000" dirty="0">
                <a:latin typeface="Consolas" pitchFamily="49" charset="0"/>
                <a:cs typeface="Consolas" pitchFamily="49" charset="0"/>
                <a:sym typeface="Roboto Light"/>
              </a:rPr>
              <a:t>Callback</a:t>
            </a:r>
          </a:p>
        </p:txBody>
      </p:sp>
    </p:spTree>
    <p:extLst>
      <p:ext uri="{BB962C8B-B14F-4D97-AF65-F5344CB8AC3E}">
        <p14:creationId xmlns:p14="http://schemas.microsoft.com/office/powerpoint/2010/main" val="355057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10" name="Rectangle 9"/>
          <p:cNvSpPr/>
          <p:nvPr/>
        </p:nvSpPr>
        <p:spPr>
          <a:xfrm>
            <a:off x="1960518" y="2071589"/>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Wars</a:t>
            </a:r>
            <a:endParaRPr lang="en-US" sz="1000" dirty="0">
              <a:solidFill>
                <a:srgbClr val="0E2539"/>
              </a:solidFill>
              <a:latin typeface="Consolas" pitchFamily="49" charset="0"/>
              <a:ea typeface="Roboto Light"/>
              <a:cs typeface="Consolas" pitchFamily="49" charset="0"/>
              <a:sym typeface="Roboto Light"/>
            </a:endParaRPr>
          </a:p>
        </p:txBody>
      </p:sp>
      <p:sp>
        <p:nvSpPr>
          <p:cNvPr id="12" name="Rectangle 11"/>
          <p:cNvSpPr/>
          <p:nvPr/>
        </p:nvSpPr>
        <p:spPr>
          <a:xfrm>
            <a:off x="5449330" y="4034481"/>
            <a:ext cx="1841156" cy="451022"/>
          </a:xfrm>
          <a:prstGeom prst="rect">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25443" y="4098409"/>
            <a:ext cx="980389" cy="298415"/>
          </a:xfrm>
          <a:prstGeom prst="rect">
            <a:avLst/>
          </a:prstGeom>
        </p:spPr>
        <p:txBody>
          <a:bodyPr wrap="square">
            <a:spAutoFit/>
          </a:bodyPr>
          <a:lstStyle/>
          <a:p>
            <a:pPr lvl="0">
              <a:lnSpc>
                <a:spcPct val="150000"/>
              </a:lnSpc>
              <a:buSzPts val="1200"/>
            </a:pPr>
            <a:r>
              <a:rPr lang="en-US" sz="1000" dirty="0">
                <a:latin typeface="Consolas" pitchFamily="49" charset="0"/>
                <a:cs typeface="Consolas" pitchFamily="49" charset="0"/>
                <a:sym typeface="Roboto Light"/>
              </a:rPr>
              <a:t>Callback</a:t>
            </a:r>
          </a:p>
        </p:txBody>
      </p:sp>
      <p:sp>
        <p:nvSpPr>
          <p:cNvPr id="14" name="Rectangle 13"/>
          <p:cNvSpPr/>
          <p:nvPr/>
        </p:nvSpPr>
        <p:spPr>
          <a:xfrm>
            <a:off x="1752898" y="3982993"/>
            <a:ext cx="3156033" cy="529247"/>
          </a:xfrm>
          <a:prstGeom prst="rect">
            <a:avLst/>
          </a:prstGeom>
        </p:spPr>
        <p:txBody>
          <a:bodyPr wrap="square">
            <a:spAutoFit/>
          </a:bodyPr>
          <a:lstStyle/>
          <a:p>
            <a:pPr lvl="0">
              <a:lnSpc>
                <a:spcPct val="150000"/>
              </a:lnSpc>
              <a:buSzPts val="1200"/>
            </a:pPr>
            <a:r>
              <a:rPr lang="en-US" sz="1000" dirty="0" smtClean="0">
                <a:latin typeface="Consolas" pitchFamily="49" charset="0"/>
                <a:cs typeface="Consolas" pitchFamily="49" charset="0"/>
                <a:sym typeface="Roboto Light"/>
              </a:rPr>
              <a:t>Oh hey! There is something in the </a:t>
            </a:r>
          </a:p>
          <a:p>
            <a:pPr lvl="0">
              <a:lnSpc>
                <a:spcPct val="150000"/>
              </a:lnSpc>
              <a:buSzPts val="1200"/>
            </a:pPr>
            <a:r>
              <a:rPr lang="en-US" sz="1000" dirty="0" smtClean="0">
                <a:latin typeface="Consolas" pitchFamily="49" charset="0"/>
                <a:cs typeface="Consolas" pitchFamily="49" charset="0"/>
                <a:sym typeface="Roboto Light"/>
              </a:rPr>
              <a:t>queue and the stack is empty!</a:t>
            </a:r>
            <a:endParaRPr lang="en-US" sz="1000" dirty="0">
              <a:latin typeface="Consolas" pitchFamily="49" charset="0"/>
              <a:cs typeface="Consolas" pitchFamily="49" charset="0"/>
              <a:sym typeface="Roboto Light"/>
            </a:endParaRPr>
          </a:p>
        </p:txBody>
      </p:sp>
    </p:spTree>
    <p:extLst>
      <p:ext uri="{BB962C8B-B14F-4D97-AF65-F5344CB8AC3E}">
        <p14:creationId xmlns:p14="http://schemas.microsoft.com/office/powerpoint/2010/main" val="2453054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is Asynchrony?</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10" name="Rectangle 9"/>
          <p:cNvSpPr/>
          <p:nvPr/>
        </p:nvSpPr>
        <p:spPr>
          <a:xfrm>
            <a:off x="1960518" y="2071589"/>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Wars</a:t>
            </a:r>
            <a:endParaRPr lang="en-US" sz="1000" dirty="0">
              <a:solidFill>
                <a:srgbClr val="0E2539"/>
              </a:solidFill>
              <a:latin typeface="Consolas" pitchFamily="49" charset="0"/>
              <a:ea typeface="Roboto Light"/>
              <a:cs typeface="Consolas" pitchFamily="49" charset="0"/>
              <a:sym typeface="Roboto Light"/>
            </a:endParaRPr>
          </a:p>
        </p:txBody>
      </p:sp>
      <p:sp>
        <p:nvSpPr>
          <p:cNvPr id="12" name="Rectangle 11"/>
          <p:cNvSpPr/>
          <p:nvPr/>
        </p:nvSpPr>
        <p:spPr>
          <a:xfrm>
            <a:off x="5449330" y="4034481"/>
            <a:ext cx="1841156" cy="451022"/>
          </a:xfrm>
          <a:prstGeom prst="rect">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79395" y="2811037"/>
            <a:ext cx="980389" cy="298415"/>
          </a:xfrm>
          <a:prstGeom prst="rect">
            <a:avLst/>
          </a:prstGeom>
        </p:spPr>
        <p:txBody>
          <a:bodyPr wrap="square">
            <a:spAutoFit/>
          </a:bodyPr>
          <a:lstStyle/>
          <a:p>
            <a:pPr lvl="0">
              <a:lnSpc>
                <a:spcPct val="150000"/>
              </a:lnSpc>
              <a:buSzPts val="1200"/>
            </a:pPr>
            <a:r>
              <a:rPr lang="en-US" sz="1000" dirty="0">
                <a:latin typeface="Consolas" pitchFamily="49" charset="0"/>
                <a:cs typeface="Consolas" pitchFamily="49" charset="0"/>
                <a:sym typeface="Roboto Light"/>
              </a:rPr>
              <a:t>Callback</a:t>
            </a:r>
          </a:p>
        </p:txBody>
      </p:sp>
    </p:spTree>
    <p:extLst>
      <p:ext uri="{BB962C8B-B14F-4D97-AF65-F5344CB8AC3E}">
        <p14:creationId xmlns:p14="http://schemas.microsoft.com/office/powerpoint/2010/main" val="2880309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98" y="972732"/>
            <a:ext cx="5635969" cy="36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60519" y="1812044"/>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Star</a:t>
            </a:r>
            <a:endParaRPr lang="en-US" sz="1000" dirty="0">
              <a:solidFill>
                <a:srgbClr val="0E2539"/>
              </a:solidFill>
              <a:latin typeface="Consolas" pitchFamily="49" charset="0"/>
              <a:ea typeface="Roboto Light"/>
              <a:cs typeface="Consolas" pitchFamily="49" charset="0"/>
              <a:sym typeface="Roboto Light"/>
            </a:endParaRPr>
          </a:p>
        </p:txBody>
      </p:sp>
      <p:sp>
        <p:nvSpPr>
          <p:cNvPr id="10" name="Rectangle 9"/>
          <p:cNvSpPr/>
          <p:nvPr/>
        </p:nvSpPr>
        <p:spPr>
          <a:xfrm>
            <a:off x="1960518" y="2071589"/>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Wars</a:t>
            </a:r>
            <a:endParaRPr lang="en-US" sz="1000" dirty="0">
              <a:solidFill>
                <a:srgbClr val="0E2539"/>
              </a:solidFill>
              <a:latin typeface="Consolas" pitchFamily="49" charset="0"/>
              <a:ea typeface="Roboto Light"/>
              <a:cs typeface="Consolas" pitchFamily="49" charset="0"/>
              <a:sym typeface="Roboto Light"/>
            </a:endParaRPr>
          </a:p>
        </p:txBody>
      </p:sp>
      <p:sp>
        <p:nvSpPr>
          <p:cNvPr id="12" name="Rectangle 11"/>
          <p:cNvSpPr/>
          <p:nvPr/>
        </p:nvSpPr>
        <p:spPr>
          <a:xfrm>
            <a:off x="5449330" y="4034481"/>
            <a:ext cx="1841156" cy="451022"/>
          </a:xfrm>
          <a:prstGeom prst="rect">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60519" y="2363185"/>
            <a:ext cx="980389" cy="298415"/>
          </a:xfrm>
          <a:prstGeom prst="rect">
            <a:avLst/>
          </a:prstGeom>
        </p:spPr>
        <p:txBody>
          <a:bodyPr wrap="square">
            <a:spAutoFit/>
          </a:bodyPr>
          <a:lstStyle/>
          <a:p>
            <a:pPr lvl="0">
              <a:lnSpc>
                <a:spcPct val="150000"/>
              </a:lnSpc>
              <a:buSzPts val="1200"/>
            </a:pPr>
            <a:r>
              <a:rPr lang="en-US" sz="1000" dirty="0" smtClean="0">
                <a:solidFill>
                  <a:srgbClr val="0E2539"/>
                </a:solidFill>
                <a:latin typeface="Consolas" pitchFamily="49" charset="0"/>
                <a:ea typeface="Roboto Light"/>
                <a:cs typeface="Consolas" pitchFamily="49" charset="0"/>
                <a:sym typeface="Roboto Light"/>
              </a:rPr>
              <a:t>A New Hope</a:t>
            </a:r>
            <a:endParaRPr lang="en-US" sz="1000" dirty="0">
              <a:solidFill>
                <a:srgbClr val="0E2539"/>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2101325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Javascript and the Browser</a:t>
            </a:r>
            <a:endParaRPr dirty="0">
              <a:solidFill>
                <a:srgbClr val="39C0BA"/>
              </a:solidFill>
            </a:endParaRPr>
          </a:p>
        </p:txBody>
      </p:sp>
      <p:sp>
        <p:nvSpPr>
          <p:cNvPr id="109" name="Google Shape;109;p17"/>
          <p:cNvSpPr txBox="1">
            <a:spLocks noGrp="1"/>
          </p:cNvSpPr>
          <p:nvPr>
            <p:ph type="body" idx="1"/>
          </p:nvPr>
        </p:nvSpPr>
        <p:spPr>
          <a:xfrm>
            <a:off x="1165497" y="1158072"/>
            <a:ext cx="7357659" cy="13290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Demonstration</a:t>
            </a:r>
          </a:p>
          <a:p>
            <a:pPr marL="0" lvl="0" indent="0" algn="l" rtl="0">
              <a:spcBef>
                <a:spcPts val="600"/>
              </a:spcBef>
              <a:spcAft>
                <a:spcPts val="0"/>
              </a:spcAft>
              <a:buNone/>
            </a:pPr>
            <a:r>
              <a:rPr lang="en-US" sz="2000" dirty="0" smtClean="0"/>
              <a:t>Let’s demonstrate this with an external API call inside of the </a:t>
            </a:r>
            <a:r>
              <a:rPr lang="en-US" sz="2000" dirty="0" smtClean="0"/>
              <a:t>Google Chrome console</a:t>
            </a:r>
            <a:r>
              <a:rPr lang="en-US" sz="2000" dirty="0" smtClean="0"/>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6" name="Google Shape;166;p22"/>
          <p:cNvSpPr txBox="1"/>
          <p:nvPr/>
        </p:nvSpPr>
        <p:spPr>
          <a:xfrm>
            <a:off x="1165475" y="2666120"/>
            <a:ext cx="7509529" cy="1983259"/>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600" dirty="0">
                <a:solidFill>
                  <a:schemeClr val="bg1"/>
                </a:solidFill>
                <a:latin typeface="Consolas" pitchFamily="49" charset="0"/>
                <a:ea typeface="Roboto Light"/>
                <a:cs typeface="Consolas" pitchFamily="49" charset="0"/>
                <a:sym typeface="Roboto Light"/>
              </a:rPr>
              <a:t>console.log</a:t>
            </a:r>
            <a:r>
              <a:rPr lang="en-US" sz="1600" dirty="0">
                <a:solidFill>
                  <a:schemeClr val="bg1"/>
                </a:solidFill>
                <a:latin typeface="Consolas" pitchFamily="49" charset="0"/>
                <a:ea typeface="Roboto Light"/>
                <a:cs typeface="Consolas" pitchFamily="49" charset="0"/>
                <a:sym typeface="Roboto Light"/>
              </a:rPr>
              <a:t>("We’re </a:t>
            </a:r>
            <a:r>
              <a:rPr lang="en-US" sz="1600" dirty="0" smtClean="0">
                <a:solidFill>
                  <a:schemeClr val="bg1"/>
                </a:solidFill>
                <a:latin typeface="Consolas" pitchFamily="49" charset="0"/>
                <a:ea typeface="Roboto Light"/>
                <a:cs typeface="Consolas" pitchFamily="49" charset="0"/>
                <a:sym typeface="Roboto Light"/>
              </a:rPr>
              <a:t>starting here!");</a:t>
            </a:r>
          </a:p>
          <a:p>
            <a:pPr lvl="0">
              <a:lnSpc>
                <a:spcPct val="150000"/>
              </a:lnSpc>
              <a:buSzPts val="1200"/>
            </a:pPr>
            <a:r>
              <a:rPr lang="en-US" sz="1600" dirty="0" smtClean="0">
                <a:solidFill>
                  <a:schemeClr val="bg1"/>
                </a:solidFill>
                <a:latin typeface="Consolas" pitchFamily="49" charset="0"/>
                <a:cs typeface="Consolas" pitchFamily="49" charset="0"/>
              </a:rPr>
              <a:t>fetch(</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cs typeface="Consolas" pitchFamily="49" charset="0"/>
              </a:rPr>
              <a:t>https</a:t>
            </a:r>
            <a:r>
              <a:rPr lang="en-US" sz="1600" dirty="0">
                <a:solidFill>
                  <a:schemeClr val="bg1"/>
                </a:solidFill>
                <a:latin typeface="Consolas" pitchFamily="49" charset="0"/>
                <a:cs typeface="Consolas" pitchFamily="49" charset="0"/>
              </a:rPr>
              <a:t>://</a:t>
            </a:r>
            <a:r>
              <a:rPr lang="en-US" sz="1600" dirty="0" smtClean="0">
                <a:solidFill>
                  <a:schemeClr val="bg1"/>
                </a:solidFill>
                <a:latin typeface="Consolas" pitchFamily="49" charset="0"/>
                <a:cs typeface="Consolas" pitchFamily="49" charset="0"/>
              </a:rPr>
              <a:t>jsonplaceholder.typicode.com/posts/1</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cs typeface="Consolas" pitchFamily="49" charset="0"/>
              </a:rPr>
              <a:t>) </a:t>
            </a:r>
            <a:r>
              <a:rPr lang="en-US" sz="1600" dirty="0">
                <a:solidFill>
                  <a:schemeClr val="bg1"/>
                </a:solidFill>
                <a:latin typeface="Consolas" pitchFamily="49" charset="0"/>
                <a:cs typeface="Consolas" pitchFamily="49" charset="0"/>
              </a:rPr>
              <a:t>.then(response =&gt; </a:t>
            </a:r>
            <a:r>
              <a:rPr lang="en-US" sz="1600" dirty="0" err="1">
                <a:solidFill>
                  <a:schemeClr val="bg1"/>
                </a:solidFill>
                <a:latin typeface="Consolas" pitchFamily="49" charset="0"/>
                <a:cs typeface="Consolas" pitchFamily="49" charset="0"/>
              </a:rPr>
              <a:t>response.json</a:t>
            </a:r>
            <a:r>
              <a:rPr lang="en-US" sz="1600" dirty="0">
                <a:solidFill>
                  <a:schemeClr val="bg1"/>
                </a:solidFill>
                <a:latin typeface="Consolas" pitchFamily="49" charset="0"/>
                <a:cs typeface="Consolas" pitchFamily="49" charset="0"/>
              </a:rPr>
              <a:t>()) </a:t>
            </a:r>
            <a:endParaRPr lang="en-US" sz="1600" dirty="0" smtClean="0">
              <a:solidFill>
                <a:schemeClr val="bg1"/>
              </a:solidFill>
              <a:latin typeface="Consolas" pitchFamily="49" charset="0"/>
              <a:cs typeface="Consolas" pitchFamily="49" charset="0"/>
            </a:endParaRPr>
          </a:p>
          <a:p>
            <a:pPr lvl="0">
              <a:lnSpc>
                <a:spcPct val="150000"/>
              </a:lnSpc>
              <a:buSzPts val="1200"/>
            </a:pPr>
            <a:r>
              <a:rPr lang="en-US" sz="1600" dirty="0" smtClean="0">
                <a:solidFill>
                  <a:schemeClr val="bg1"/>
                </a:solidFill>
                <a:latin typeface="Consolas" pitchFamily="49" charset="0"/>
                <a:cs typeface="Consolas" pitchFamily="49" charset="0"/>
              </a:rPr>
              <a:t>.</a:t>
            </a:r>
            <a:r>
              <a:rPr lang="en-US" sz="1600" dirty="0">
                <a:solidFill>
                  <a:schemeClr val="bg1"/>
                </a:solidFill>
                <a:latin typeface="Consolas" pitchFamily="49" charset="0"/>
                <a:cs typeface="Consolas" pitchFamily="49" charset="0"/>
              </a:rPr>
              <a:t>then(</a:t>
            </a:r>
            <a:r>
              <a:rPr lang="en-US" sz="1600" dirty="0" err="1">
                <a:solidFill>
                  <a:schemeClr val="bg1"/>
                </a:solidFill>
                <a:latin typeface="Consolas" pitchFamily="49" charset="0"/>
                <a:cs typeface="Consolas" pitchFamily="49" charset="0"/>
              </a:rPr>
              <a:t>json</a:t>
            </a:r>
            <a:r>
              <a:rPr lang="en-US" sz="1600" dirty="0">
                <a:solidFill>
                  <a:schemeClr val="bg1"/>
                </a:solidFill>
                <a:latin typeface="Consolas" pitchFamily="49" charset="0"/>
                <a:cs typeface="Consolas" pitchFamily="49" charset="0"/>
              </a:rPr>
              <a:t> =&gt; </a:t>
            </a:r>
            <a:r>
              <a:rPr lang="en-US" sz="1600" dirty="0" smtClean="0">
                <a:solidFill>
                  <a:schemeClr val="bg1"/>
                </a:solidFill>
                <a:latin typeface="Consolas" pitchFamily="49" charset="0"/>
                <a:cs typeface="Consolas" pitchFamily="49" charset="0"/>
              </a:rPr>
              <a:t>console.log(</a:t>
            </a:r>
            <a:r>
              <a:rPr lang="en-US" sz="1600" dirty="0" err="1" smtClean="0">
                <a:solidFill>
                  <a:schemeClr val="bg1"/>
                </a:solidFill>
                <a:latin typeface="Consolas" pitchFamily="49" charset="0"/>
                <a:ea typeface="Roboto Light"/>
                <a:cs typeface="Consolas" pitchFamily="49" charset="0"/>
                <a:sym typeface="Roboto Light"/>
              </a:rPr>
              <a:t>json</a:t>
            </a:r>
            <a:r>
              <a:rPr lang="en-US" sz="1600" dirty="0" smtClean="0">
                <a:solidFill>
                  <a:schemeClr val="bg1"/>
                </a:solidFill>
                <a:latin typeface="Consolas" pitchFamily="49" charset="0"/>
                <a:cs typeface="Consolas" pitchFamily="49" charset="0"/>
              </a:rPr>
              <a:t>));</a:t>
            </a:r>
            <a:endParaRPr lang="en-US" sz="1600" dirty="0">
              <a:solidFill>
                <a:schemeClr val="bg1"/>
              </a:solidFill>
              <a:latin typeface="Consolas" pitchFamily="49" charset="0"/>
              <a:ea typeface="Roboto Light"/>
              <a:cs typeface="Consolas" pitchFamily="49" charset="0"/>
              <a:sym typeface="Roboto Light"/>
            </a:endParaRPr>
          </a:p>
          <a:p>
            <a:pPr lvl="0">
              <a:lnSpc>
                <a:spcPct val="150000"/>
              </a:lnSpc>
              <a:buSzPts val="1200"/>
            </a:pPr>
            <a:r>
              <a:rPr lang="en-US" sz="1600" dirty="0" smtClean="0">
                <a:solidFill>
                  <a:schemeClr val="bg1"/>
                </a:solidFill>
                <a:latin typeface="Consolas" pitchFamily="49" charset="0"/>
                <a:ea typeface="Roboto Light"/>
                <a:cs typeface="Consolas" pitchFamily="49" charset="0"/>
                <a:sym typeface="Roboto Light"/>
              </a:rPr>
              <a:t>console.log</a:t>
            </a:r>
            <a:r>
              <a:rPr lang="en-US" sz="1600" dirty="0">
                <a:solidFill>
                  <a:schemeClr val="bg1"/>
                </a:solidFill>
                <a:latin typeface="Consolas" pitchFamily="49" charset="0"/>
                <a:ea typeface="Roboto Light"/>
                <a:cs typeface="Consolas" pitchFamily="49" charset="0"/>
                <a:sym typeface="Roboto Light"/>
              </a:rPr>
              <a:t>("A </a:t>
            </a:r>
            <a:r>
              <a:rPr lang="en-US" sz="1600" dirty="0" smtClean="0">
                <a:solidFill>
                  <a:schemeClr val="bg1"/>
                </a:solidFill>
                <a:latin typeface="Consolas" pitchFamily="49" charset="0"/>
                <a:ea typeface="Roboto Light"/>
                <a:cs typeface="Consolas" pitchFamily="49" charset="0"/>
                <a:sym typeface="Roboto Light"/>
              </a:rPr>
              <a:t>bunch of </a:t>
            </a:r>
            <a:r>
              <a:rPr lang="en-US" sz="1600" dirty="0" err="1" smtClean="0">
                <a:solidFill>
                  <a:schemeClr val="bg1"/>
                </a:solidFill>
                <a:latin typeface="Consolas" pitchFamily="49" charset="0"/>
                <a:ea typeface="Roboto Light"/>
                <a:cs typeface="Consolas" pitchFamily="49" charset="0"/>
                <a:sym typeface="Roboto Light"/>
              </a:rPr>
              <a:t>latin</a:t>
            </a:r>
            <a:r>
              <a:rPr lang="en-US" sz="1600" dirty="0" smtClean="0">
                <a:solidFill>
                  <a:schemeClr val="bg1"/>
                </a:solidFill>
                <a:latin typeface="Consolas" pitchFamily="49" charset="0"/>
                <a:ea typeface="Roboto Light"/>
                <a:cs typeface="Consolas" pitchFamily="49" charset="0"/>
                <a:sym typeface="Roboto Light"/>
              </a:rPr>
              <a:t> is </a:t>
            </a:r>
            <a:r>
              <a:rPr lang="en-US" sz="1600" dirty="0" err="1" smtClean="0">
                <a:solidFill>
                  <a:schemeClr val="bg1"/>
                </a:solidFill>
                <a:latin typeface="Consolas" pitchFamily="49" charset="0"/>
                <a:ea typeface="Roboto Light"/>
                <a:cs typeface="Consolas" pitchFamily="49" charset="0"/>
                <a:sym typeface="Roboto Light"/>
              </a:rPr>
              <a:t>gonna</a:t>
            </a:r>
            <a:r>
              <a:rPr lang="en-US" sz="1600" dirty="0" smtClean="0">
                <a:solidFill>
                  <a:schemeClr val="bg1"/>
                </a:solidFill>
                <a:latin typeface="Consolas" pitchFamily="49" charset="0"/>
                <a:ea typeface="Roboto Light"/>
                <a:cs typeface="Consolas" pitchFamily="49" charset="0"/>
                <a:sym typeface="Roboto Light"/>
              </a:rPr>
              <a:t> come!");</a:t>
            </a:r>
            <a:endParaRPr lang="en-US" sz="1600" dirty="0">
              <a:solidFill>
                <a:schemeClr val="bg1"/>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3555592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Javascript and the Browser</a:t>
            </a:r>
            <a:endParaRPr dirty="0">
              <a:solidFill>
                <a:srgbClr val="39C0BA"/>
              </a:solidFill>
            </a:endParaRPr>
          </a:p>
        </p:txBody>
      </p:sp>
      <p:sp>
        <p:nvSpPr>
          <p:cNvPr id="109" name="Google Shape;109;p17"/>
          <p:cNvSpPr txBox="1">
            <a:spLocks noGrp="1"/>
          </p:cNvSpPr>
          <p:nvPr>
            <p:ph type="body" idx="1"/>
          </p:nvPr>
        </p:nvSpPr>
        <p:spPr>
          <a:xfrm>
            <a:off x="1165497" y="1158072"/>
            <a:ext cx="7357659" cy="149978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Quiz</a:t>
            </a:r>
            <a:endParaRPr lang="en-US" sz="2000" dirty="0"/>
          </a:p>
          <a:p>
            <a:pPr marL="0" lvl="0" indent="0" algn="ctr" rtl="0">
              <a:spcBef>
                <a:spcPts val="600"/>
              </a:spcBef>
              <a:spcAft>
                <a:spcPts val="0"/>
              </a:spcAft>
              <a:buNone/>
            </a:pPr>
            <a:r>
              <a:rPr lang="en-US" sz="2000" dirty="0" smtClean="0"/>
              <a:t>In what order will these strings appear in the console? Why?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5" name="Google Shape;166;p22"/>
          <p:cNvSpPr txBox="1"/>
          <p:nvPr/>
        </p:nvSpPr>
        <p:spPr>
          <a:xfrm>
            <a:off x="1165475" y="2133599"/>
            <a:ext cx="7259197" cy="1267969"/>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600" dirty="0" err="1">
                <a:solidFill>
                  <a:schemeClr val="bg1"/>
                </a:solidFill>
                <a:latin typeface="Consolas" pitchFamily="49" charset="0"/>
                <a:ea typeface="Roboto Light"/>
                <a:cs typeface="Consolas" pitchFamily="49" charset="0"/>
                <a:sym typeface="Roboto Light"/>
              </a:rPr>
              <a:t>setTimeout</a:t>
            </a:r>
            <a:r>
              <a:rPr lang="en-US" sz="1600" dirty="0">
                <a:solidFill>
                  <a:schemeClr val="bg1"/>
                </a:solidFill>
                <a:latin typeface="Consolas" pitchFamily="49" charset="0"/>
                <a:ea typeface="Roboto Light"/>
                <a:cs typeface="Consolas" pitchFamily="49" charset="0"/>
                <a:sym typeface="Roboto Light"/>
              </a:rPr>
              <a:t>(function </a:t>
            </a:r>
            <a:r>
              <a:rPr lang="en-US" sz="1600" dirty="0" err="1">
                <a:solidFill>
                  <a:schemeClr val="bg1"/>
                </a:solidFill>
                <a:latin typeface="Consolas" pitchFamily="49" charset="0"/>
                <a:ea typeface="Roboto Light"/>
                <a:cs typeface="Consolas" pitchFamily="49" charset="0"/>
                <a:sym typeface="Roboto Light"/>
              </a:rPr>
              <a:t>cb</a:t>
            </a:r>
            <a:r>
              <a:rPr lang="en-US" sz="1600" dirty="0">
                <a:solidFill>
                  <a:schemeClr val="bg1"/>
                </a:solidFill>
                <a:latin typeface="Consolas" pitchFamily="49" charset="0"/>
                <a:ea typeface="Roboto Light"/>
                <a:cs typeface="Consolas" pitchFamily="49" charset="0"/>
                <a:sym typeface="Roboto Light"/>
              </a:rPr>
              <a:t>() </a:t>
            </a:r>
            <a:r>
              <a:rPr lang="en-US" sz="1600" dirty="0" smtClean="0">
                <a:solidFill>
                  <a:schemeClr val="bg1"/>
                </a:solidFill>
                <a:latin typeface="Consolas" pitchFamily="49" charset="0"/>
                <a:ea typeface="Roboto Light"/>
                <a:cs typeface="Consolas" pitchFamily="49" charset="0"/>
                <a:sym typeface="Roboto Light"/>
              </a:rPr>
              <a:t>{ console.log(</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ea typeface="Roboto Light"/>
                <a:cs typeface="Consolas" pitchFamily="49" charset="0"/>
                <a:sym typeface="Roboto Light"/>
              </a:rPr>
              <a:t>The Empire") }, 0);</a:t>
            </a:r>
          </a:p>
          <a:p>
            <a:pPr lvl="0">
              <a:lnSpc>
                <a:spcPct val="150000"/>
              </a:lnSpc>
              <a:buSzPts val="1200"/>
            </a:pPr>
            <a:r>
              <a:rPr lang="en-US" sz="1600" dirty="0" smtClean="0">
                <a:solidFill>
                  <a:schemeClr val="bg1"/>
                </a:solidFill>
                <a:latin typeface="Consolas" pitchFamily="49" charset="0"/>
                <a:ea typeface="Roboto Light"/>
                <a:cs typeface="Consolas" pitchFamily="49" charset="0"/>
                <a:sym typeface="Roboto Light"/>
              </a:rPr>
              <a:t>console.log(</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ea typeface="Roboto Light"/>
                <a:cs typeface="Consolas" pitchFamily="49" charset="0"/>
                <a:sym typeface="Roboto Light"/>
              </a:rPr>
              <a:t>Strikes");</a:t>
            </a:r>
            <a:endParaRPr lang="en-US" sz="1600" dirty="0">
              <a:solidFill>
                <a:schemeClr val="bg1"/>
              </a:solidFill>
              <a:latin typeface="Consolas" pitchFamily="49" charset="0"/>
              <a:ea typeface="Roboto Light"/>
              <a:cs typeface="Consolas" pitchFamily="49" charset="0"/>
              <a:sym typeface="Roboto Light"/>
            </a:endParaRPr>
          </a:p>
          <a:p>
            <a:pPr lvl="0">
              <a:lnSpc>
                <a:spcPct val="150000"/>
              </a:lnSpc>
              <a:buSzPts val="1200"/>
            </a:pPr>
            <a:r>
              <a:rPr lang="en-US" sz="1600" dirty="0" smtClean="0">
                <a:solidFill>
                  <a:schemeClr val="bg1"/>
                </a:solidFill>
                <a:latin typeface="Consolas" pitchFamily="49" charset="0"/>
                <a:ea typeface="Roboto Light"/>
                <a:cs typeface="Consolas" pitchFamily="49" charset="0"/>
                <a:sym typeface="Roboto Light"/>
              </a:rPr>
              <a:t>console.log(</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ea typeface="Roboto Light"/>
                <a:cs typeface="Consolas" pitchFamily="49" charset="0"/>
                <a:sym typeface="Roboto Light"/>
              </a:rPr>
              <a:t>Back");</a:t>
            </a:r>
            <a:endParaRPr lang="en-US" sz="1600" dirty="0">
              <a:solidFill>
                <a:schemeClr val="bg1"/>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3463660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Javascript and the Browser</a:t>
            </a:r>
            <a:endParaRPr dirty="0">
              <a:solidFill>
                <a:srgbClr val="39C0BA"/>
              </a:solidFill>
            </a:endParaRPr>
          </a:p>
        </p:txBody>
      </p:sp>
      <p:sp>
        <p:nvSpPr>
          <p:cNvPr id="109" name="Google Shape;109;p17"/>
          <p:cNvSpPr txBox="1">
            <a:spLocks noGrp="1"/>
          </p:cNvSpPr>
          <p:nvPr>
            <p:ph type="body" idx="1"/>
          </p:nvPr>
        </p:nvSpPr>
        <p:spPr>
          <a:xfrm>
            <a:off x="1165497" y="1158072"/>
            <a:ext cx="7357659" cy="149978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Quiz</a:t>
            </a:r>
            <a:endParaRPr lang="en-US" sz="2000" dirty="0"/>
          </a:p>
          <a:p>
            <a:pPr marL="0" lvl="0" indent="0" algn="ctr" rtl="0">
              <a:spcBef>
                <a:spcPts val="600"/>
              </a:spcBef>
              <a:spcAft>
                <a:spcPts val="0"/>
              </a:spcAft>
              <a:buNone/>
            </a:pPr>
            <a:r>
              <a:rPr lang="en-US" sz="2000" dirty="0" smtClean="0"/>
              <a:t>In what order will these strings appear in the console? Why?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5" name="Google Shape;166;p22"/>
          <p:cNvSpPr txBox="1"/>
          <p:nvPr/>
        </p:nvSpPr>
        <p:spPr>
          <a:xfrm>
            <a:off x="1165475" y="2133599"/>
            <a:ext cx="7259197" cy="1267969"/>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600" dirty="0" err="1">
                <a:solidFill>
                  <a:schemeClr val="bg1"/>
                </a:solidFill>
                <a:latin typeface="Consolas" pitchFamily="49" charset="0"/>
                <a:ea typeface="Roboto Light"/>
                <a:cs typeface="Consolas" pitchFamily="49" charset="0"/>
                <a:sym typeface="Roboto Light"/>
              </a:rPr>
              <a:t>setTimeout</a:t>
            </a:r>
            <a:r>
              <a:rPr lang="en-US" sz="1600" dirty="0">
                <a:solidFill>
                  <a:schemeClr val="bg1"/>
                </a:solidFill>
                <a:latin typeface="Consolas" pitchFamily="49" charset="0"/>
                <a:ea typeface="Roboto Light"/>
                <a:cs typeface="Consolas" pitchFamily="49" charset="0"/>
                <a:sym typeface="Roboto Light"/>
              </a:rPr>
              <a:t>(function </a:t>
            </a:r>
            <a:r>
              <a:rPr lang="en-US" sz="1600" dirty="0" err="1">
                <a:solidFill>
                  <a:schemeClr val="bg1"/>
                </a:solidFill>
                <a:latin typeface="Consolas" pitchFamily="49" charset="0"/>
                <a:ea typeface="Roboto Light"/>
                <a:cs typeface="Consolas" pitchFamily="49" charset="0"/>
                <a:sym typeface="Roboto Light"/>
              </a:rPr>
              <a:t>cb</a:t>
            </a:r>
            <a:r>
              <a:rPr lang="en-US" sz="1600" dirty="0">
                <a:solidFill>
                  <a:schemeClr val="bg1"/>
                </a:solidFill>
                <a:latin typeface="Consolas" pitchFamily="49" charset="0"/>
                <a:ea typeface="Roboto Light"/>
                <a:cs typeface="Consolas" pitchFamily="49" charset="0"/>
                <a:sym typeface="Roboto Light"/>
              </a:rPr>
              <a:t>() </a:t>
            </a:r>
            <a:r>
              <a:rPr lang="en-US" sz="1600" dirty="0" smtClean="0">
                <a:solidFill>
                  <a:schemeClr val="bg1"/>
                </a:solidFill>
                <a:latin typeface="Consolas" pitchFamily="49" charset="0"/>
                <a:ea typeface="Roboto Light"/>
                <a:cs typeface="Consolas" pitchFamily="49" charset="0"/>
                <a:sym typeface="Roboto Light"/>
              </a:rPr>
              <a:t>{ console.log(</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ea typeface="Roboto Light"/>
                <a:cs typeface="Consolas" pitchFamily="49" charset="0"/>
                <a:sym typeface="Roboto Light"/>
              </a:rPr>
              <a:t>The Empire") }, 0);</a:t>
            </a:r>
          </a:p>
          <a:p>
            <a:pPr lvl="0">
              <a:lnSpc>
                <a:spcPct val="150000"/>
              </a:lnSpc>
              <a:buSzPts val="1200"/>
            </a:pPr>
            <a:r>
              <a:rPr lang="en-US" sz="1600" dirty="0" smtClean="0">
                <a:solidFill>
                  <a:schemeClr val="bg1"/>
                </a:solidFill>
                <a:latin typeface="Consolas" pitchFamily="49" charset="0"/>
                <a:ea typeface="Roboto Light"/>
                <a:cs typeface="Consolas" pitchFamily="49" charset="0"/>
                <a:sym typeface="Roboto Light"/>
              </a:rPr>
              <a:t>console.log(</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ea typeface="Roboto Light"/>
                <a:cs typeface="Consolas" pitchFamily="49" charset="0"/>
                <a:sym typeface="Roboto Light"/>
              </a:rPr>
              <a:t>Strikes");</a:t>
            </a:r>
            <a:endParaRPr lang="en-US" sz="1600" dirty="0">
              <a:solidFill>
                <a:schemeClr val="bg1"/>
              </a:solidFill>
              <a:latin typeface="Consolas" pitchFamily="49" charset="0"/>
              <a:ea typeface="Roboto Light"/>
              <a:cs typeface="Consolas" pitchFamily="49" charset="0"/>
              <a:sym typeface="Roboto Light"/>
            </a:endParaRPr>
          </a:p>
          <a:p>
            <a:pPr lvl="0">
              <a:lnSpc>
                <a:spcPct val="150000"/>
              </a:lnSpc>
              <a:buSzPts val="1200"/>
            </a:pPr>
            <a:r>
              <a:rPr lang="en-US" sz="1600" dirty="0" smtClean="0">
                <a:solidFill>
                  <a:schemeClr val="bg1"/>
                </a:solidFill>
                <a:latin typeface="Consolas" pitchFamily="49" charset="0"/>
                <a:ea typeface="Roboto Light"/>
                <a:cs typeface="Consolas" pitchFamily="49" charset="0"/>
                <a:sym typeface="Roboto Light"/>
              </a:rPr>
              <a:t>console.log(</a:t>
            </a:r>
            <a:r>
              <a:rPr lang="en-US" sz="1600" dirty="0">
                <a:solidFill>
                  <a:schemeClr val="bg1"/>
                </a:solidFill>
                <a:latin typeface="Consolas" pitchFamily="49" charset="0"/>
                <a:ea typeface="Roboto Light"/>
                <a:cs typeface="Consolas" pitchFamily="49" charset="0"/>
                <a:sym typeface="Roboto Light"/>
              </a:rPr>
              <a:t>"</a:t>
            </a:r>
            <a:r>
              <a:rPr lang="en-US" sz="1600" dirty="0" smtClean="0">
                <a:solidFill>
                  <a:schemeClr val="bg1"/>
                </a:solidFill>
                <a:latin typeface="Consolas" pitchFamily="49" charset="0"/>
                <a:ea typeface="Roboto Light"/>
                <a:cs typeface="Consolas" pitchFamily="49" charset="0"/>
                <a:sym typeface="Roboto Light"/>
              </a:rPr>
              <a:t>Back");</a:t>
            </a:r>
            <a:endParaRPr lang="en-US" sz="1600" dirty="0">
              <a:solidFill>
                <a:schemeClr val="bg1"/>
              </a:solidFill>
              <a:latin typeface="Consolas" pitchFamily="49" charset="0"/>
              <a:ea typeface="Roboto Light"/>
              <a:cs typeface="Consolas" pitchFamily="49" charset="0"/>
              <a:sym typeface="Roboto Light"/>
            </a:endParaRPr>
          </a:p>
        </p:txBody>
      </p:sp>
      <p:sp>
        <p:nvSpPr>
          <p:cNvPr id="6" name="Google Shape;109;p17"/>
          <p:cNvSpPr txBox="1">
            <a:spLocks/>
          </p:cNvSpPr>
          <p:nvPr/>
        </p:nvSpPr>
        <p:spPr>
          <a:xfrm>
            <a:off x="1165497" y="3328714"/>
            <a:ext cx="7357659" cy="1499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pPr marL="0" indent="0" algn="ctr">
              <a:buFont typeface="Quicksand"/>
              <a:buNone/>
            </a:pPr>
            <a:r>
              <a:rPr lang="en-US" sz="2000" dirty="0" smtClean="0"/>
              <a:t>“Strikes”, “Back”, “The Empire”</a:t>
            </a:r>
          </a:p>
          <a:p>
            <a:pPr marL="0" indent="0" algn="ctr">
              <a:buFont typeface="Quicksand"/>
              <a:buNone/>
            </a:pPr>
            <a:r>
              <a:rPr lang="en-US" sz="2000" dirty="0" smtClean="0"/>
              <a:t>Even though the timeout has been set to 0 </a:t>
            </a:r>
            <a:r>
              <a:rPr lang="en-US" sz="2000" dirty="0" err="1" smtClean="0"/>
              <a:t>ms</a:t>
            </a:r>
            <a:r>
              <a:rPr lang="en-US" sz="2000" dirty="0" smtClean="0"/>
              <a:t>, the callback console.log will only be called once the stack is empty.</a:t>
            </a:r>
          </a:p>
        </p:txBody>
      </p:sp>
    </p:spTree>
    <p:extLst>
      <p:ext uri="{BB962C8B-B14F-4D97-AF65-F5344CB8AC3E}">
        <p14:creationId xmlns:p14="http://schemas.microsoft.com/office/powerpoint/2010/main" val="2596967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Callbacks, Promises, &amp; Async Await</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1451268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74" y="3272257"/>
            <a:ext cx="7357682" cy="12926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The simplest way to handle asynchronous behavior is with callbacks. </a:t>
            </a:r>
            <a:r>
              <a:rPr lang="en-US" sz="1800" dirty="0" err="1" smtClean="0"/>
              <a:t>getSomething</a:t>
            </a:r>
            <a:r>
              <a:rPr lang="en-US" sz="1800" dirty="0" smtClean="0"/>
              <a:t> accepts a callback which is invoked by </a:t>
            </a:r>
            <a:r>
              <a:rPr lang="en-US" sz="1800" dirty="0" err="1" smtClean="0"/>
              <a:t>setTimeout</a:t>
            </a:r>
            <a:r>
              <a:rPr lang="en-US" sz="1800" dirty="0"/>
              <a:t>.</a:t>
            </a:r>
            <a:r>
              <a:rPr lang="en-US" sz="1800" dirty="0" smtClean="0"/>
              <a:t> The callback (console.log in this case) is added to the task queue, and when the stack is empty, the event loop pushes it back onto the stack, which executes it.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7" name="Google Shape;166;p22"/>
          <p:cNvSpPr txBox="1"/>
          <p:nvPr/>
        </p:nvSpPr>
        <p:spPr>
          <a:xfrm>
            <a:off x="1165474" y="894649"/>
            <a:ext cx="7271389" cy="2377608"/>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dirty="0">
                <a:solidFill>
                  <a:schemeClr val="bg1"/>
                </a:solidFill>
                <a:latin typeface="Consolas" pitchFamily="49" charset="0"/>
                <a:cs typeface="Consolas" pitchFamily="49" charset="0"/>
              </a:rPr>
              <a:t>f</a:t>
            </a:r>
            <a:r>
              <a:rPr lang="en-US" dirty="0" smtClean="0">
                <a:solidFill>
                  <a:schemeClr val="bg1"/>
                </a:solidFill>
                <a:latin typeface="Consolas" pitchFamily="49" charset="0"/>
                <a:cs typeface="Consolas" pitchFamily="49" charset="0"/>
              </a:rPr>
              <a:t>unction </a:t>
            </a:r>
            <a:r>
              <a:rPr lang="en-US" dirty="0" err="1" smtClean="0">
                <a:solidFill>
                  <a:schemeClr val="bg1"/>
                </a:solidFill>
                <a:latin typeface="Consolas" pitchFamily="49" charset="0"/>
                <a:cs typeface="Consolas" pitchFamily="49" charset="0"/>
              </a:rPr>
              <a:t>getSomething</a:t>
            </a:r>
            <a:r>
              <a:rPr lang="en-US" dirty="0" smtClean="0">
                <a:solidFill>
                  <a:schemeClr val="bg1"/>
                </a:solidFill>
                <a:latin typeface="Consolas" pitchFamily="49" charset="0"/>
                <a:cs typeface="Consolas" pitchFamily="49" charset="0"/>
              </a:rPr>
              <a:t> (callback) {</a:t>
            </a:r>
          </a:p>
          <a:p>
            <a:pPr lvl="0">
              <a:lnSpc>
                <a:spcPct val="150000"/>
              </a:lnSpc>
              <a:buSzPts val="1200"/>
            </a:pPr>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a:t>
            </a:r>
            <a:r>
              <a:rPr lang="en-US" dirty="0" err="1" smtClean="0">
                <a:solidFill>
                  <a:schemeClr val="bg1"/>
                </a:solidFill>
                <a:latin typeface="Consolas" pitchFamily="49" charset="0"/>
                <a:cs typeface="Consolas" pitchFamily="49" charset="0"/>
              </a:rPr>
              <a:t>setTimeout</a:t>
            </a:r>
            <a:r>
              <a:rPr lang="en-US" dirty="0">
                <a:solidFill>
                  <a:schemeClr val="bg1"/>
                </a:solidFill>
                <a:latin typeface="Consolas" pitchFamily="49" charset="0"/>
                <a:cs typeface="Consolas" pitchFamily="49" charset="0"/>
              </a:rPr>
              <a:t>(() =&gt; </a:t>
            </a:r>
            <a:r>
              <a:rPr lang="en-US" dirty="0" smtClean="0">
                <a:solidFill>
                  <a:schemeClr val="bg1"/>
                </a:solidFill>
                <a:latin typeface="Consolas" pitchFamily="49" charset="0"/>
                <a:cs typeface="Consolas" pitchFamily="49" charset="0"/>
              </a:rPr>
              <a:t>{</a:t>
            </a:r>
          </a:p>
          <a:p>
            <a:pPr lvl="0">
              <a:lnSpc>
                <a:spcPct val="150000"/>
              </a:lnSpc>
              <a:buSzPts val="1200"/>
            </a:pPr>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callback ({ text: 'this will appear second' })    </a:t>
            </a:r>
          </a:p>
          <a:p>
            <a:pPr lvl="0">
              <a:lnSpc>
                <a:spcPct val="150000"/>
              </a:lnSpc>
              <a:buSzPts val="1200"/>
            </a:pPr>
            <a:r>
              <a:rPr lang="en-US" dirty="0" smtClean="0">
                <a:solidFill>
                  <a:schemeClr val="bg1"/>
                </a:solidFill>
                <a:latin typeface="Consolas" pitchFamily="49" charset="0"/>
                <a:cs typeface="Consolas" pitchFamily="49" charset="0"/>
              </a:rPr>
              <a:t>}, 2000)}</a:t>
            </a:r>
          </a:p>
          <a:p>
            <a:pPr lvl="0">
              <a:lnSpc>
                <a:spcPct val="150000"/>
              </a:lnSpc>
              <a:buSzPts val="1200"/>
            </a:pPr>
            <a:r>
              <a:rPr lang="en-US" dirty="0" err="1" smtClean="0">
                <a:solidFill>
                  <a:schemeClr val="bg1"/>
                </a:solidFill>
                <a:latin typeface="Consolas" pitchFamily="49" charset="0"/>
                <a:cs typeface="Consolas" pitchFamily="49" charset="0"/>
              </a:rPr>
              <a:t>getSomething</a:t>
            </a:r>
            <a:r>
              <a:rPr lang="en-US" dirty="0" smtClean="0">
                <a:solidFill>
                  <a:schemeClr val="bg1"/>
                </a:solidFill>
                <a:latin typeface="Consolas" pitchFamily="49" charset="0"/>
                <a:cs typeface="Consolas" pitchFamily="49" charset="0"/>
              </a:rPr>
              <a:t>(thing </a:t>
            </a:r>
            <a:r>
              <a:rPr lang="en-US" dirty="0">
                <a:solidFill>
                  <a:schemeClr val="bg1"/>
                </a:solidFill>
                <a:latin typeface="Consolas" pitchFamily="49" charset="0"/>
                <a:cs typeface="Consolas" pitchFamily="49" charset="0"/>
              </a:rPr>
              <a:t>=&gt; </a:t>
            </a:r>
            <a:r>
              <a:rPr lang="en-US" dirty="0" smtClean="0">
                <a:solidFill>
                  <a:schemeClr val="bg1"/>
                </a:solidFill>
                <a:latin typeface="Consolas" pitchFamily="49" charset="0"/>
                <a:cs typeface="Consolas" pitchFamily="49" charset="0"/>
              </a:rPr>
              <a:t>{</a:t>
            </a:r>
          </a:p>
          <a:p>
            <a:pPr lvl="0">
              <a:lnSpc>
                <a:spcPct val="150000"/>
              </a:lnSpc>
              <a:buSzPts val="1200"/>
            </a:pPr>
            <a:r>
              <a:rPr lang="en-US" dirty="0">
                <a:solidFill>
                  <a:schemeClr val="bg1"/>
                </a:solidFill>
                <a:latin typeface="Consolas" pitchFamily="49" charset="0"/>
                <a:cs typeface="Consolas" pitchFamily="49" charset="0"/>
              </a:rPr>
              <a:t> </a:t>
            </a:r>
            <a:r>
              <a:rPr lang="en-US" dirty="0" smtClean="0">
                <a:solidFill>
                  <a:schemeClr val="bg1"/>
                </a:solidFill>
                <a:latin typeface="Consolas" pitchFamily="49" charset="0"/>
                <a:cs typeface="Consolas" pitchFamily="49" charset="0"/>
              </a:rPr>
              <a:t> console.log(</a:t>
            </a:r>
            <a:r>
              <a:rPr lang="en-US" dirty="0" err="1" smtClean="0">
                <a:solidFill>
                  <a:schemeClr val="bg1"/>
                </a:solidFill>
                <a:latin typeface="Consolas" pitchFamily="49" charset="0"/>
                <a:cs typeface="Consolas" pitchFamily="49" charset="0"/>
              </a:rPr>
              <a:t>thing.text</a:t>
            </a:r>
            <a:r>
              <a:rPr lang="en-US" dirty="0" smtClean="0">
                <a:solidFill>
                  <a:schemeClr val="bg1"/>
                </a:solidFill>
                <a:latin typeface="Consolas" pitchFamily="49" charset="0"/>
                <a:cs typeface="Consolas" pitchFamily="49" charset="0"/>
              </a:rPr>
              <a:t>)})</a:t>
            </a:r>
          </a:p>
          <a:p>
            <a:pPr lvl="0">
              <a:lnSpc>
                <a:spcPct val="150000"/>
              </a:lnSpc>
              <a:buSzPts val="1200"/>
            </a:pPr>
            <a:r>
              <a:rPr lang="en-US" dirty="0" smtClean="0">
                <a:solidFill>
                  <a:schemeClr val="bg1"/>
                </a:solidFill>
                <a:latin typeface="Consolas" pitchFamily="49" charset="0"/>
                <a:cs typeface="Consolas" pitchFamily="49" charset="0"/>
              </a:rPr>
              <a:t>console.log</a:t>
            </a:r>
            <a:r>
              <a:rPr lang="en-US" dirty="0">
                <a:solidFill>
                  <a:schemeClr val="bg1"/>
                </a:solidFill>
                <a:latin typeface="Consolas" pitchFamily="49" charset="0"/>
                <a:cs typeface="Consolas" pitchFamily="49" charset="0"/>
              </a:rPr>
              <a:t>("this will appear first")</a:t>
            </a:r>
            <a:endParaRPr lang="en-US" dirty="0">
              <a:solidFill>
                <a:schemeClr val="bg1"/>
              </a:solidFill>
              <a:latin typeface="Consolas" pitchFamily="49" charset="0"/>
              <a:ea typeface="Roboto Light"/>
              <a:cs typeface="Consolas" pitchFamily="49" charset="0"/>
              <a:sym typeface="Roboto Light"/>
            </a:endParaRPr>
          </a:p>
        </p:txBody>
      </p:sp>
    </p:spTree>
    <p:extLst>
      <p:ext uri="{BB962C8B-B14F-4D97-AF65-F5344CB8AC3E}">
        <p14:creationId xmlns:p14="http://schemas.microsoft.com/office/powerpoint/2010/main" val="3007824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2"/>
            <a:ext cx="3296775" cy="39854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smtClean="0"/>
              <a:t>Callbacks are a fine way </a:t>
            </a:r>
            <a:r>
              <a:rPr lang="en-US" sz="2000" dirty="0" err="1" smtClean="0"/>
              <a:t>way</a:t>
            </a:r>
            <a:r>
              <a:rPr lang="en-US" sz="2000" dirty="0" smtClean="0"/>
              <a:t> to deal with asynchronous behavior </a:t>
            </a:r>
            <a:r>
              <a:rPr lang="en-US" sz="2000" b="1" dirty="0" smtClean="0"/>
              <a:t>except for when you have an </a:t>
            </a:r>
            <a:r>
              <a:rPr lang="en-US" sz="2000" b="1" dirty="0" err="1" smtClean="0"/>
              <a:t>async</a:t>
            </a:r>
            <a:r>
              <a:rPr lang="en-US" sz="2000" b="1" dirty="0" smtClean="0"/>
              <a:t> call that’s contingent on another </a:t>
            </a:r>
            <a:r>
              <a:rPr lang="en-US" sz="2000" b="1" dirty="0" err="1" smtClean="0"/>
              <a:t>async</a:t>
            </a:r>
            <a:r>
              <a:rPr lang="en-US" sz="2000" b="1" dirty="0" smtClean="0"/>
              <a:t> call.</a:t>
            </a:r>
            <a:endParaRPr lang="en-US" sz="2000" dirty="0" smtClean="0"/>
          </a:p>
          <a:p>
            <a:pPr marL="0" lvl="0" indent="0" algn="l" rtl="0">
              <a:spcBef>
                <a:spcPts val="600"/>
              </a:spcBef>
              <a:spcAft>
                <a:spcPts val="0"/>
              </a:spcAft>
              <a:buNone/>
            </a:pPr>
            <a:r>
              <a:rPr lang="en-US" sz="2000" dirty="0" smtClean="0"/>
              <a:t>The only solution is to put one callback inside of another, which can lead to </a:t>
            </a:r>
            <a:r>
              <a:rPr lang="en-US" sz="2000" b="1" dirty="0" smtClean="0">
                <a:hlinkClick r:id="rId3"/>
              </a:rPr>
              <a:t>callback hell</a:t>
            </a:r>
            <a:r>
              <a:rPr lang="en-US" sz="2000" b="1" dirty="0" smtClean="0"/>
              <a:t>.</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pic>
        <p:nvPicPr>
          <p:cNvPr id="2" name="Picture 1"/>
          <p:cNvPicPr>
            <a:picLocks noChangeAspect="1"/>
          </p:cNvPicPr>
          <p:nvPr/>
        </p:nvPicPr>
        <p:blipFill>
          <a:blip r:embed="rId4"/>
          <a:stretch>
            <a:fillRect/>
          </a:stretch>
        </p:blipFill>
        <p:spPr>
          <a:xfrm>
            <a:off x="4594475" y="1506283"/>
            <a:ext cx="4286250" cy="2790825"/>
          </a:xfrm>
          <a:prstGeom prst="rect">
            <a:avLst/>
          </a:prstGeom>
        </p:spPr>
      </p:pic>
    </p:spTree>
    <p:extLst>
      <p:ext uri="{BB962C8B-B14F-4D97-AF65-F5344CB8AC3E}">
        <p14:creationId xmlns:p14="http://schemas.microsoft.com/office/powerpoint/2010/main" val="8014403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pic>
        <p:nvPicPr>
          <p:cNvPr id="3" name="Picture 2"/>
          <p:cNvPicPr>
            <a:picLocks noChangeAspect="1"/>
          </p:cNvPicPr>
          <p:nvPr/>
        </p:nvPicPr>
        <p:blipFill>
          <a:blip r:embed="rId3"/>
          <a:stretch>
            <a:fillRect/>
          </a:stretch>
        </p:blipFill>
        <p:spPr>
          <a:xfrm>
            <a:off x="1417887" y="894649"/>
            <a:ext cx="6353175" cy="4010025"/>
          </a:xfrm>
          <a:prstGeom prst="rect">
            <a:avLst/>
          </a:prstGeom>
        </p:spPr>
      </p:pic>
    </p:spTree>
    <p:extLst>
      <p:ext uri="{BB962C8B-B14F-4D97-AF65-F5344CB8AC3E}">
        <p14:creationId xmlns:p14="http://schemas.microsoft.com/office/powerpoint/2010/main" val="2132439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1"/>
            <a:ext cx="7357659"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Promises</a:t>
            </a:r>
          </a:p>
          <a:p>
            <a:pPr marL="342900" indent="-342900"/>
            <a:r>
              <a:rPr lang="en-US" sz="1800" dirty="0" smtClean="0"/>
              <a:t>Feature introduced to </a:t>
            </a:r>
            <a:r>
              <a:rPr lang="en-US" sz="1800" dirty="0" err="1" smtClean="0"/>
              <a:t>Javascript</a:t>
            </a:r>
            <a:r>
              <a:rPr lang="en-US" sz="1800" dirty="0" smtClean="0"/>
              <a:t> in ES6.</a:t>
            </a:r>
          </a:p>
          <a:p>
            <a:pPr marL="342900" indent="-342900"/>
            <a:r>
              <a:rPr lang="en-US" sz="1800" dirty="0" smtClean="0"/>
              <a:t>When you build your </a:t>
            </a:r>
            <a:r>
              <a:rPr lang="en-US" sz="1800" dirty="0" err="1" smtClean="0"/>
              <a:t>async</a:t>
            </a:r>
            <a:r>
              <a:rPr lang="en-US" sz="1800" dirty="0" smtClean="0"/>
              <a:t> function, you return a “new Promise,” which calls the constructor of the Promise class.</a:t>
            </a:r>
          </a:p>
          <a:p>
            <a:pPr marL="342900" indent="-342900"/>
            <a:r>
              <a:rPr lang="en-US" sz="1800" dirty="0" smtClean="0"/>
              <a:t>This constructor accepts </a:t>
            </a:r>
            <a:r>
              <a:rPr lang="en-US" sz="1800" dirty="0" smtClean="0"/>
              <a:t>a callback called the executor function which contains as arguments functions that describe both resolution and error behavior for the asynchronous function.</a:t>
            </a:r>
          </a:p>
          <a:p>
            <a:pPr marL="342900" indent="-342900"/>
            <a:r>
              <a:rPr lang="en-US" sz="1800" dirty="0" smtClean="0"/>
              <a:t>When </a:t>
            </a:r>
            <a:r>
              <a:rPr lang="en-US" sz="1800" dirty="0" smtClean="0"/>
              <a:t>we invoke the function, we chain “.then” after we return. Each “.then” receives the return value of the previous. This allows us to handle several </a:t>
            </a:r>
            <a:r>
              <a:rPr lang="en-US" sz="1800" dirty="0" err="1" smtClean="0"/>
              <a:t>async</a:t>
            </a:r>
            <a:r>
              <a:rPr lang="en-US" sz="1800" dirty="0" smtClean="0"/>
              <a:t> calls without callback hell.</a:t>
            </a:r>
          </a:p>
          <a:p>
            <a:pPr marL="342900" indent="-342900"/>
            <a:r>
              <a:rPr lang="en-US" sz="1800" dirty="0" smtClean="0"/>
              <a:t>Error handling is managed with a single “.catch.”</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2781099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 is </a:t>
            </a:r>
            <a:r>
              <a:rPr lang="en" dirty="0" smtClean="0"/>
              <a:t>Asynchrony</a:t>
            </a:r>
            <a:r>
              <a:rPr lang="en" dirty="0" smtClean="0">
                <a:solidFill>
                  <a:srgbClr val="39C0BA"/>
                </a:solidFill>
              </a:rPr>
              <a:t>?</a:t>
            </a:r>
            <a:endParaRPr dirty="0">
              <a:solidFill>
                <a:srgbClr val="39C0BA"/>
              </a:solidFill>
            </a:endParaRPr>
          </a:p>
        </p:txBody>
      </p:sp>
      <p:sp>
        <p:nvSpPr>
          <p:cNvPr id="109" name="Google Shape;109;p17"/>
          <p:cNvSpPr txBox="1">
            <a:spLocks noGrp="1"/>
          </p:cNvSpPr>
          <p:nvPr>
            <p:ph type="body" idx="1"/>
          </p:nvPr>
        </p:nvSpPr>
        <p:spPr>
          <a:xfrm>
            <a:off x="1165497" y="1158072"/>
            <a:ext cx="3516231"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Imagine you’re an airline running a ticket counter with only one agent. Things are mostly fine, but sometimes things go wrong.</a:t>
            </a:r>
          </a:p>
          <a:p>
            <a:pPr marL="285750" indent="-285750"/>
            <a:r>
              <a:rPr lang="en-US" sz="1800" dirty="0" smtClean="0"/>
              <a:t>Customers forget their bags.</a:t>
            </a:r>
          </a:p>
          <a:p>
            <a:pPr marL="342900" indent="-342900"/>
            <a:r>
              <a:rPr lang="en-US" sz="1800" dirty="0" smtClean="0"/>
              <a:t>They need to consult their families.</a:t>
            </a:r>
          </a:p>
          <a:p>
            <a:pPr marL="342900" indent="-342900"/>
            <a:r>
              <a:rPr lang="en-US" sz="1800" dirty="0" smtClean="0"/>
              <a:t>They can’t speak the agent’s language.</a:t>
            </a:r>
          </a:p>
          <a:p>
            <a:pPr marL="342900" indent="-342900"/>
            <a:r>
              <a:rPr lang="en-US" sz="1800" dirty="0" smtClean="0"/>
              <a:t>They’re confused or just really slow.</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Picture 2" descr="Image result for airline long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753" y="1549357"/>
            <a:ext cx="4029758" cy="2266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6" name="Google Shape;166;p22"/>
          <p:cNvSpPr txBox="1"/>
          <p:nvPr/>
        </p:nvSpPr>
        <p:spPr>
          <a:xfrm>
            <a:off x="1308335" y="894649"/>
            <a:ext cx="5180280" cy="3750276"/>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200" dirty="0" smtClean="0">
                <a:solidFill>
                  <a:schemeClr val="bg1"/>
                </a:solidFill>
              </a:rPr>
              <a:t>function </a:t>
            </a:r>
            <a:r>
              <a:rPr lang="en-US" sz="1200" dirty="0" err="1" smtClean="0">
                <a:solidFill>
                  <a:schemeClr val="bg1"/>
                </a:solidFill>
              </a:rPr>
              <a:t>getSomething</a:t>
            </a:r>
            <a:r>
              <a:rPr lang="en-US" sz="1200" dirty="0" smtClean="0">
                <a:solidFill>
                  <a:schemeClr val="bg1"/>
                </a:solidFill>
              </a:rPr>
              <a:t>() </a:t>
            </a:r>
            <a:r>
              <a:rPr lang="en-US" sz="1200" dirty="0">
                <a:solidFill>
                  <a:schemeClr val="bg1"/>
                </a:solidFill>
              </a:rPr>
              <a:t>{</a:t>
            </a:r>
          </a:p>
          <a:p>
            <a:pPr lvl="0">
              <a:lnSpc>
                <a:spcPct val="150000"/>
              </a:lnSpc>
              <a:buSzPts val="1200"/>
            </a:pPr>
            <a:r>
              <a:rPr lang="en-US" sz="1200" dirty="0">
                <a:solidFill>
                  <a:schemeClr val="bg1"/>
                </a:solidFill>
              </a:rPr>
              <a:t>  return new Promise((resolve, reject) =&gt; {</a:t>
            </a:r>
          </a:p>
          <a:p>
            <a:pPr lvl="0">
              <a:lnSpc>
                <a:spcPct val="150000"/>
              </a:lnSpc>
              <a:buSzPts val="1200"/>
            </a:pPr>
            <a:r>
              <a:rPr lang="en-US" sz="1200" dirty="0">
                <a:solidFill>
                  <a:schemeClr val="bg1"/>
                </a:solidFill>
              </a:rPr>
              <a:t>    </a:t>
            </a:r>
            <a:r>
              <a:rPr lang="en-US" sz="1200" dirty="0" err="1">
                <a:solidFill>
                  <a:schemeClr val="bg1"/>
                </a:solidFill>
              </a:rPr>
              <a:t>setTimeout</a:t>
            </a:r>
            <a:r>
              <a:rPr lang="en-US" sz="1200" dirty="0">
                <a:solidFill>
                  <a:schemeClr val="bg1"/>
                </a:solidFill>
              </a:rPr>
              <a:t>(() =&gt; {</a:t>
            </a:r>
          </a:p>
          <a:p>
            <a:pPr lvl="0">
              <a:lnSpc>
                <a:spcPct val="150000"/>
              </a:lnSpc>
              <a:buSzPts val="1200"/>
            </a:pPr>
            <a:r>
              <a:rPr lang="en-US" sz="1200" dirty="0">
                <a:solidFill>
                  <a:schemeClr val="bg1"/>
                </a:solidFill>
              </a:rPr>
              <a:t>      let error = false;</a:t>
            </a:r>
          </a:p>
          <a:p>
            <a:pPr lvl="0">
              <a:lnSpc>
                <a:spcPct val="150000"/>
              </a:lnSpc>
              <a:buSzPts val="1200"/>
            </a:pPr>
            <a:r>
              <a:rPr lang="en-US" sz="1200" dirty="0">
                <a:solidFill>
                  <a:schemeClr val="bg1"/>
                </a:solidFill>
              </a:rPr>
              <a:t>      if(!error) resolve({ text: "this will appear second" })</a:t>
            </a:r>
          </a:p>
          <a:p>
            <a:pPr lvl="0">
              <a:lnSpc>
                <a:spcPct val="150000"/>
              </a:lnSpc>
              <a:buSzPts val="1200"/>
            </a:pPr>
            <a:r>
              <a:rPr lang="en-US" sz="1200" dirty="0">
                <a:solidFill>
                  <a:schemeClr val="bg1"/>
                </a:solidFill>
              </a:rPr>
              <a:t>      else reject() }, 2000)</a:t>
            </a:r>
          </a:p>
          <a:p>
            <a:pPr lvl="0">
              <a:lnSpc>
                <a:spcPct val="150000"/>
              </a:lnSpc>
              <a:buSzPts val="1200"/>
            </a:pPr>
            <a:r>
              <a:rPr lang="en-US" sz="1200" dirty="0">
                <a:solidFill>
                  <a:schemeClr val="bg1"/>
                </a:solidFill>
              </a:rPr>
              <a:t>})}</a:t>
            </a:r>
          </a:p>
          <a:p>
            <a:pPr lvl="0">
              <a:lnSpc>
                <a:spcPct val="150000"/>
              </a:lnSpc>
              <a:buSzPts val="1200"/>
            </a:pPr>
            <a:r>
              <a:rPr lang="en-US" sz="1200" dirty="0" err="1">
                <a:solidFill>
                  <a:schemeClr val="bg1"/>
                </a:solidFill>
              </a:rPr>
              <a:t>getSomething</a:t>
            </a:r>
            <a:r>
              <a:rPr lang="en-US" sz="1200" dirty="0">
                <a:solidFill>
                  <a:schemeClr val="bg1"/>
                </a:solidFill>
              </a:rPr>
              <a:t>().then(thing =&gt; {</a:t>
            </a:r>
          </a:p>
          <a:p>
            <a:pPr lvl="0">
              <a:lnSpc>
                <a:spcPct val="150000"/>
              </a:lnSpc>
              <a:buSzPts val="1200"/>
            </a:pPr>
            <a:r>
              <a:rPr lang="en-US" sz="1200" dirty="0">
                <a:solidFill>
                  <a:schemeClr val="bg1"/>
                </a:solidFill>
              </a:rPr>
              <a:t>  console.log(</a:t>
            </a:r>
            <a:r>
              <a:rPr lang="en-US" sz="1200" dirty="0" err="1">
                <a:solidFill>
                  <a:schemeClr val="bg1"/>
                </a:solidFill>
              </a:rPr>
              <a:t>thing.text</a:t>
            </a:r>
            <a:r>
              <a:rPr lang="en-US" sz="1200" dirty="0">
                <a:solidFill>
                  <a:schemeClr val="bg1"/>
                </a:solidFill>
              </a:rPr>
              <a:t>)})</a:t>
            </a:r>
          </a:p>
          <a:p>
            <a:pPr lvl="0">
              <a:lnSpc>
                <a:spcPct val="150000"/>
              </a:lnSpc>
              <a:buSzPts val="1200"/>
            </a:pPr>
            <a:r>
              <a:rPr lang="en-US" sz="1200" dirty="0">
                <a:solidFill>
                  <a:schemeClr val="bg1"/>
                </a:solidFill>
              </a:rPr>
              <a:t>  .catch(error =&gt; {</a:t>
            </a:r>
          </a:p>
          <a:p>
            <a:pPr lvl="0">
              <a:lnSpc>
                <a:spcPct val="150000"/>
              </a:lnSpc>
              <a:buSzPts val="1200"/>
            </a:pPr>
            <a:r>
              <a:rPr lang="en-US" sz="1200" dirty="0">
                <a:solidFill>
                  <a:schemeClr val="bg1"/>
                </a:solidFill>
              </a:rPr>
              <a:t>    console.log("Error occurred")</a:t>
            </a:r>
          </a:p>
          <a:p>
            <a:pPr lvl="0">
              <a:lnSpc>
                <a:spcPct val="150000"/>
              </a:lnSpc>
              <a:buSzPts val="1200"/>
            </a:pPr>
            <a:r>
              <a:rPr lang="en-US" sz="1200" dirty="0">
                <a:solidFill>
                  <a:schemeClr val="bg1"/>
                </a:solidFill>
              </a:rPr>
              <a:t>})</a:t>
            </a:r>
          </a:p>
          <a:p>
            <a:pPr lvl="0">
              <a:lnSpc>
                <a:spcPct val="150000"/>
              </a:lnSpc>
              <a:buSzPts val="1200"/>
            </a:pPr>
            <a:r>
              <a:rPr lang="en-US" sz="1200" dirty="0">
                <a:solidFill>
                  <a:schemeClr val="bg1"/>
                </a:solidFill>
              </a:rPr>
              <a:t>console.log("this will appear first");</a:t>
            </a:r>
          </a:p>
        </p:txBody>
      </p:sp>
    </p:spTree>
    <p:extLst>
      <p:ext uri="{BB962C8B-B14F-4D97-AF65-F5344CB8AC3E}">
        <p14:creationId xmlns:p14="http://schemas.microsoft.com/office/powerpoint/2010/main" val="15140152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6" name="Google Shape;166;p22"/>
          <p:cNvSpPr txBox="1"/>
          <p:nvPr/>
        </p:nvSpPr>
        <p:spPr>
          <a:xfrm>
            <a:off x="1308335" y="894649"/>
            <a:ext cx="4751089" cy="3750276"/>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200" dirty="0">
                <a:solidFill>
                  <a:schemeClr val="bg1"/>
                </a:solidFill>
              </a:rPr>
              <a:t>fetch("https://jsonplaceholder.typicode.com/posts/1")</a:t>
            </a:r>
          </a:p>
          <a:p>
            <a:pPr lvl="0">
              <a:lnSpc>
                <a:spcPct val="150000"/>
              </a:lnSpc>
              <a:buSzPts val="1200"/>
            </a:pPr>
            <a:r>
              <a:rPr lang="en-US" sz="1200" dirty="0">
                <a:solidFill>
                  <a:schemeClr val="bg1"/>
                </a:solidFill>
              </a:rPr>
              <a:t>  .then(response =&gt; {</a:t>
            </a:r>
          </a:p>
          <a:p>
            <a:pPr lvl="0">
              <a:lnSpc>
                <a:spcPct val="150000"/>
              </a:lnSpc>
              <a:buSzPts val="1200"/>
            </a:pPr>
            <a:r>
              <a:rPr lang="en-US" sz="1200" dirty="0">
                <a:solidFill>
                  <a:schemeClr val="bg1"/>
                </a:solidFill>
              </a:rPr>
              <a:t>    return </a:t>
            </a:r>
            <a:r>
              <a:rPr lang="en-US" sz="1200" dirty="0" err="1">
                <a:solidFill>
                  <a:schemeClr val="bg1"/>
                </a:solidFill>
              </a:rPr>
              <a:t>response.json</a:t>
            </a:r>
            <a:r>
              <a:rPr lang="en-US" sz="1200" dirty="0">
                <a:solidFill>
                  <a:schemeClr val="bg1"/>
                </a:solidFill>
              </a:rPr>
              <a:t>()})</a:t>
            </a:r>
          </a:p>
          <a:p>
            <a:pPr lvl="0">
              <a:lnSpc>
                <a:spcPct val="150000"/>
              </a:lnSpc>
              <a:buSzPts val="1200"/>
            </a:pPr>
            <a:r>
              <a:rPr lang="en-US" sz="1200" dirty="0">
                <a:solidFill>
                  <a:schemeClr val="bg1"/>
                </a:solidFill>
              </a:rPr>
              <a:t>    .then(response =&gt; response.id)</a:t>
            </a:r>
          </a:p>
          <a:p>
            <a:pPr lvl="0">
              <a:lnSpc>
                <a:spcPct val="150000"/>
              </a:lnSpc>
              <a:buSzPts val="1200"/>
            </a:pPr>
            <a:r>
              <a:rPr lang="en-US" sz="1200" dirty="0">
                <a:solidFill>
                  <a:schemeClr val="bg1"/>
                </a:solidFill>
              </a:rPr>
              <a:t>    .then(response =&gt; {</a:t>
            </a:r>
          </a:p>
          <a:p>
            <a:pPr lvl="0">
              <a:lnSpc>
                <a:spcPct val="150000"/>
              </a:lnSpc>
              <a:buSzPts val="1200"/>
            </a:pPr>
            <a:r>
              <a:rPr lang="en-US" sz="1200" dirty="0" err="1">
                <a:solidFill>
                  <a:schemeClr val="bg1"/>
                </a:solidFill>
              </a:rPr>
              <a:t>const</a:t>
            </a:r>
            <a:r>
              <a:rPr lang="en-US" sz="1200" dirty="0">
                <a:solidFill>
                  <a:schemeClr val="bg1"/>
                </a:solidFill>
              </a:rPr>
              <a:t> </a:t>
            </a:r>
            <a:r>
              <a:rPr lang="en-US" sz="1200" dirty="0" err="1">
                <a:solidFill>
                  <a:schemeClr val="bg1"/>
                </a:solidFill>
              </a:rPr>
              <a:t>newId</a:t>
            </a:r>
            <a:r>
              <a:rPr lang="en-US" sz="1200" dirty="0">
                <a:solidFill>
                  <a:schemeClr val="bg1"/>
                </a:solidFill>
              </a:rPr>
              <a:t> = response + 1</a:t>
            </a:r>
          </a:p>
          <a:p>
            <a:pPr lvl="0">
              <a:lnSpc>
                <a:spcPct val="150000"/>
              </a:lnSpc>
              <a:buSzPts val="1200"/>
            </a:pPr>
            <a:r>
              <a:rPr lang="en-US" sz="1200" dirty="0">
                <a:solidFill>
                  <a:schemeClr val="bg1"/>
                </a:solidFill>
              </a:rPr>
              <a:t>return fetch("https://jsonplaceholder.typicode.com/posts/" + </a:t>
            </a:r>
            <a:r>
              <a:rPr lang="en-US" sz="1200" dirty="0" err="1">
                <a:solidFill>
                  <a:schemeClr val="bg1"/>
                </a:solidFill>
              </a:rPr>
              <a:t>newId</a:t>
            </a:r>
            <a:r>
              <a:rPr lang="en-US" sz="1200" dirty="0">
                <a:solidFill>
                  <a:schemeClr val="bg1"/>
                </a:solidFill>
              </a:rPr>
              <a:t>)})</a:t>
            </a:r>
          </a:p>
          <a:p>
            <a:pPr lvl="0">
              <a:lnSpc>
                <a:spcPct val="150000"/>
              </a:lnSpc>
              <a:buSzPts val="1200"/>
            </a:pPr>
            <a:r>
              <a:rPr lang="en-US" sz="1200" dirty="0">
                <a:solidFill>
                  <a:schemeClr val="bg1"/>
                </a:solidFill>
              </a:rPr>
              <a:t>    .then(response =&gt; {return </a:t>
            </a:r>
            <a:r>
              <a:rPr lang="en-US" sz="1200" dirty="0" err="1">
                <a:solidFill>
                  <a:schemeClr val="bg1"/>
                </a:solidFill>
              </a:rPr>
              <a:t>response.json</a:t>
            </a:r>
            <a:r>
              <a:rPr lang="en-US" sz="1200" dirty="0">
                <a:solidFill>
                  <a:schemeClr val="bg1"/>
                </a:solidFill>
              </a:rPr>
              <a:t>()})</a:t>
            </a:r>
          </a:p>
          <a:p>
            <a:pPr lvl="0">
              <a:lnSpc>
                <a:spcPct val="150000"/>
              </a:lnSpc>
              <a:buSzPts val="1200"/>
            </a:pPr>
            <a:r>
              <a:rPr lang="en-US" sz="1200" dirty="0">
                <a:solidFill>
                  <a:schemeClr val="bg1"/>
                </a:solidFill>
              </a:rPr>
              <a:t>    .then(response =&gt; console.log(response))</a:t>
            </a:r>
          </a:p>
          <a:p>
            <a:pPr lvl="0">
              <a:lnSpc>
                <a:spcPct val="150000"/>
              </a:lnSpc>
              <a:buSzPts val="1200"/>
            </a:pPr>
            <a:r>
              <a:rPr lang="en-US" sz="1200" dirty="0">
                <a:solidFill>
                  <a:schemeClr val="bg1"/>
                </a:solidFill>
              </a:rPr>
              <a:t>    .catch(function (error) {</a:t>
            </a:r>
            <a:r>
              <a:rPr lang="en-US" sz="1200" dirty="0" err="1">
                <a:solidFill>
                  <a:schemeClr val="bg1"/>
                </a:solidFill>
              </a:rPr>
              <a:t>console.error</a:t>
            </a:r>
            <a:r>
              <a:rPr lang="en-US" sz="1200" dirty="0">
                <a:solidFill>
                  <a:schemeClr val="bg1"/>
                </a:solidFill>
              </a:rPr>
              <a:t>(error);</a:t>
            </a:r>
          </a:p>
          <a:p>
            <a:pPr lvl="0">
              <a:lnSpc>
                <a:spcPct val="150000"/>
              </a:lnSpc>
              <a:buSzPts val="1200"/>
            </a:pPr>
            <a:r>
              <a:rPr lang="en-US" sz="1200" dirty="0">
                <a:solidFill>
                  <a:schemeClr val="bg1"/>
                </a:solidFill>
              </a:rPr>
              <a:t>    }</a:t>
            </a:r>
          </a:p>
          <a:p>
            <a:pPr lvl="0">
              <a:lnSpc>
                <a:spcPct val="150000"/>
              </a:lnSpc>
              <a:buSzPts val="1200"/>
            </a:pPr>
            <a:r>
              <a:rPr lang="en-US" sz="1200" dirty="0">
                <a:solidFill>
                  <a:schemeClr val="bg1"/>
                </a:solidFill>
              </a:rPr>
              <a:t>);</a:t>
            </a:r>
          </a:p>
        </p:txBody>
      </p:sp>
      <p:sp>
        <p:nvSpPr>
          <p:cNvPr id="5" name="Google Shape;109;p17"/>
          <p:cNvSpPr txBox="1">
            <a:spLocks noGrp="1"/>
          </p:cNvSpPr>
          <p:nvPr>
            <p:ph type="body" idx="1"/>
          </p:nvPr>
        </p:nvSpPr>
        <p:spPr>
          <a:xfrm>
            <a:off x="6059424" y="1158071"/>
            <a:ext cx="2463732"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We can chain .then statements and the second will wait for the response from the first, allowing us to make its call continent on the response of the first. Our .catch will handle all errors.</a:t>
            </a:r>
          </a:p>
        </p:txBody>
      </p:sp>
    </p:spTree>
    <p:extLst>
      <p:ext uri="{BB962C8B-B14F-4D97-AF65-F5344CB8AC3E}">
        <p14:creationId xmlns:p14="http://schemas.microsoft.com/office/powerpoint/2010/main" val="20130108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6" name="Google Shape;166;p22"/>
          <p:cNvSpPr txBox="1"/>
          <p:nvPr/>
        </p:nvSpPr>
        <p:spPr>
          <a:xfrm>
            <a:off x="1308335" y="894649"/>
            <a:ext cx="4751089" cy="3750276"/>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200" dirty="0" err="1">
                <a:solidFill>
                  <a:schemeClr val="bg1"/>
                </a:solidFill>
              </a:rPr>
              <a:t>const</a:t>
            </a:r>
            <a:r>
              <a:rPr lang="en-US" sz="1200" dirty="0">
                <a:solidFill>
                  <a:schemeClr val="bg1"/>
                </a:solidFill>
              </a:rPr>
              <a:t> promise1 = </a:t>
            </a:r>
            <a:r>
              <a:rPr lang="en-US" sz="1200" dirty="0" err="1">
                <a:solidFill>
                  <a:schemeClr val="bg1"/>
                </a:solidFill>
              </a:rPr>
              <a:t>Promise.resolve</a:t>
            </a:r>
            <a:r>
              <a:rPr lang="en-US" sz="1200" dirty="0">
                <a:solidFill>
                  <a:schemeClr val="bg1"/>
                </a:solidFill>
              </a:rPr>
              <a:t>(3);</a:t>
            </a:r>
          </a:p>
          <a:p>
            <a:pPr lvl="0">
              <a:lnSpc>
                <a:spcPct val="150000"/>
              </a:lnSpc>
              <a:buSzPts val="1200"/>
            </a:pPr>
            <a:endParaRPr lang="en-US" sz="1200" dirty="0">
              <a:solidFill>
                <a:schemeClr val="bg1"/>
              </a:solidFill>
            </a:endParaRPr>
          </a:p>
          <a:p>
            <a:pPr lvl="0">
              <a:lnSpc>
                <a:spcPct val="150000"/>
              </a:lnSpc>
              <a:buSzPts val="1200"/>
            </a:pPr>
            <a:r>
              <a:rPr lang="en-US" sz="1200" dirty="0" err="1">
                <a:solidFill>
                  <a:schemeClr val="bg1"/>
                </a:solidFill>
              </a:rPr>
              <a:t>const</a:t>
            </a:r>
            <a:r>
              <a:rPr lang="en-US" sz="1200" dirty="0">
                <a:solidFill>
                  <a:schemeClr val="bg1"/>
                </a:solidFill>
              </a:rPr>
              <a:t> promise2 = new Promise(function(resolve, reject) {  </a:t>
            </a:r>
            <a:r>
              <a:rPr lang="en-US" sz="1200" dirty="0" err="1">
                <a:solidFill>
                  <a:schemeClr val="bg1"/>
                </a:solidFill>
              </a:rPr>
              <a:t>setTimeout</a:t>
            </a:r>
            <a:r>
              <a:rPr lang="en-US" sz="1200" dirty="0">
                <a:solidFill>
                  <a:schemeClr val="bg1"/>
                </a:solidFill>
              </a:rPr>
              <a:t>(resolve, 200, "I am quickly resolved");</a:t>
            </a:r>
          </a:p>
          <a:p>
            <a:pPr lvl="0">
              <a:lnSpc>
                <a:spcPct val="150000"/>
              </a:lnSpc>
              <a:buSzPts val="1200"/>
            </a:pPr>
            <a:r>
              <a:rPr lang="en-US" sz="1200" dirty="0">
                <a:solidFill>
                  <a:schemeClr val="bg1"/>
                </a:solidFill>
              </a:rPr>
              <a:t>});</a:t>
            </a:r>
          </a:p>
          <a:p>
            <a:pPr lvl="0">
              <a:lnSpc>
                <a:spcPct val="150000"/>
              </a:lnSpc>
              <a:buSzPts val="1200"/>
            </a:pPr>
            <a:endParaRPr lang="en-US" sz="1200" dirty="0">
              <a:solidFill>
                <a:schemeClr val="bg1"/>
              </a:solidFill>
            </a:endParaRPr>
          </a:p>
          <a:p>
            <a:pPr lvl="0">
              <a:lnSpc>
                <a:spcPct val="150000"/>
              </a:lnSpc>
              <a:buSzPts val="1200"/>
            </a:pPr>
            <a:r>
              <a:rPr lang="en-US" sz="1200" dirty="0" err="1">
                <a:solidFill>
                  <a:schemeClr val="bg1"/>
                </a:solidFill>
              </a:rPr>
              <a:t>const</a:t>
            </a:r>
            <a:r>
              <a:rPr lang="en-US" sz="1200" dirty="0">
                <a:solidFill>
                  <a:schemeClr val="bg1"/>
                </a:solidFill>
              </a:rPr>
              <a:t> promise3 = new Promise(function(resolve, reject) {  </a:t>
            </a:r>
            <a:r>
              <a:rPr lang="en-US" sz="1200" dirty="0" err="1">
                <a:solidFill>
                  <a:schemeClr val="bg1"/>
                </a:solidFill>
              </a:rPr>
              <a:t>setTimeout</a:t>
            </a:r>
            <a:r>
              <a:rPr lang="en-US" sz="1200" dirty="0">
                <a:solidFill>
                  <a:schemeClr val="bg1"/>
                </a:solidFill>
              </a:rPr>
              <a:t>(resolve, 2000, "I take a while");</a:t>
            </a:r>
          </a:p>
          <a:p>
            <a:pPr lvl="0">
              <a:lnSpc>
                <a:spcPct val="150000"/>
              </a:lnSpc>
              <a:buSzPts val="1200"/>
            </a:pPr>
            <a:r>
              <a:rPr lang="en-US" sz="1200" dirty="0">
                <a:solidFill>
                  <a:schemeClr val="bg1"/>
                </a:solidFill>
              </a:rPr>
              <a:t>});</a:t>
            </a:r>
          </a:p>
          <a:p>
            <a:pPr lvl="0">
              <a:lnSpc>
                <a:spcPct val="150000"/>
              </a:lnSpc>
              <a:buSzPts val="1200"/>
            </a:pPr>
            <a:endParaRPr lang="en-US" sz="1200" dirty="0">
              <a:solidFill>
                <a:schemeClr val="bg1"/>
              </a:solidFill>
            </a:endParaRPr>
          </a:p>
          <a:p>
            <a:pPr lvl="0">
              <a:lnSpc>
                <a:spcPct val="150000"/>
              </a:lnSpc>
              <a:buSzPts val="1200"/>
            </a:pPr>
            <a:r>
              <a:rPr lang="en-US" sz="1200" dirty="0" err="1">
                <a:solidFill>
                  <a:schemeClr val="bg1"/>
                </a:solidFill>
              </a:rPr>
              <a:t>Promise.all</a:t>
            </a:r>
            <a:r>
              <a:rPr lang="en-US" sz="1200" dirty="0">
                <a:solidFill>
                  <a:schemeClr val="bg1"/>
                </a:solidFill>
              </a:rPr>
              <a:t>([promise1, promise2, promise3])</a:t>
            </a:r>
          </a:p>
          <a:p>
            <a:pPr lvl="0">
              <a:lnSpc>
                <a:spcPct val="150000"/>
              </a:lnSpc>
              <a:buSzPts val="1200"/>
            </a:pPr>
            <a:r>
              <a:rPr lang="en-US" sz="1200" dirty="0">
                <a:solidFill>
                  <a:schemeClr val="bg1"/>
                </a:solidFill>
              </a:rPr>
              <a:t>  .then(function(values) { console.log(values);});</a:t>
            </a:r>
          </a:p>
        </p:txBody>
      </p:sp>
      <p:sp>
        <p:nvSpPr>
          <p:cNvPr id="5" name="Google Shape;109;p17"/>
          <p:cNvSpPr txBox="1">
            <a:spLocks noGrp="1"/>
          </p:cNvSpPr>
          <p:nvPr>
            <p:ph type="body" idx="1"/>
          </p:nvPr>
        </p:nvSpPr>
        <p:spPr>
          <a:xfrm>
            <a:off x="5327904" y="1158071"/>
            <a:ext cx="3195252"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Sometimes you’ll have multiple promises that you don’t want to chain, but you want to wait until they’re all resolved. For this, use the </a:t>
            </a:r>
            <a:r>
              <a:rPr lang="en-US" sz="1800" b="1" dirty="0" err="1" smtClean="0"/>
              <a:t>Promise.all</a:t>
            </a:r>
            <a:r>
              <a:rPr lang="en-US" sz="1800" dirty="0" smtClean="0"/>
              <a:t> method. Pass an array of all the promises as an argument and the return value will be an array of the resolutions.</a:t>
            </a:r>
          </a:p>
        </p:txBody>
      </p:sp>
    </p:spTree>
    <p:extLst>
      <p:ext uri="{BB962C8B-B14F-4D97-AF65-F5344CB8AC3E}">
        <p14:creationId xmlns:p14="http://schemas.microsoft.com/office/powerpoint/2010/main" val="26896706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1"/>
            <a:ext cx="7357659"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Promises</a:t>
            </a:r>
          </a:p>
          <a:p>
            <a:pPr marL="0" indent="0">
              <a:buNone/>
            </a:pPr>
            <a:r>
              <a:rPr lang="en-US" sz="2000" dirty="0" smtClean="0"/>
              <a:t>While the error handling in the .then and the .catch might remind you of a try/catch, </a:t>
            </a:r>
            <a:r>
              <a:rPr lang="en-US" sz="2000" b="1" dirty="0" smtClean="0"/>
              <a:t>you cannot use try/catch with promises.</a:t>
            </a:r>
            <a:r>
              <a:rPr lang="en-US" sz="2000" dirty="0" smtClean="0"/>
              <a:t> Doing so will provoke an unhandled exception warning:</a:t>
            </a:r>
          </a:p>
          <a:p>
            <a:pPr marL="342900" indent="-342900"/>
            <a:endParaRPr lang="en-US" sz="2000" dirty="0"/>
          </a:p>
          <a:p>
            <a:pPr marL="0" indent="0">
              <a:buNone/>
            </a:pPr>
            <a:r>
              <a:rPr lang="en-US" sz="1600" dirty="0" smtClean="0"/>
              <a:t>“</a:t>
            </a:r>
            <a:r>
              <a:rPr lang="en-US" sz="1600" i="1" dirty="0" err="1"/>
              <a:t>UnhandledPromiseRejectionWarning</a:t>
            </a:r>
            <a:r>
              <a:rPr lang="en-US" sz="1600" i="1" dirty="0"/>
              <a:t>: Unhandled promise rejection</a:t>
            </a:r>
            <a:br>
              <a:rPr lang="en-US" sz="1600" i="1" dirty="0"/>
            </a:br>
            <a:r>
              <a:rPr lang="en-US" sz="1600" i="1" dirty="0" err="1"/>
              <a:t>DeprecationWarning</a:t>
            </a:r>
            <a:r>
              <a:rPr lang="en-US" sz="1600" i="1" dirty="0"/>
              <a:t>: Unhandled promise rejections are deprecated. In the future, promise rejections that are not handled will terminate the Node.js process with a non-zero exit code</a:t>
            </a:r>
            <a:r>
              <a:rPr lang="en-US" sz="1600" i="1" dirty="0" smtClean="0"/>
              <a:t>.</a:t>
            </a:r>
            <a:r>
              <a:rPr lang="en-US" sz="1600" dirty="0" smtClean="0"/>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2633338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1"/>
            <a:ext cx="7357659" cy="367025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Quiz</a:t>
            </a:r>
          </a:p>
          <a:p>
            <a:pPr marL="0" lvl="0" indent="0" algn="ctr" rtl="0">
              <a:spcBef>
                <a:spcPts val="600"/>
              </a:spcBef>
              <a:spcAft>
                <a:spcPts val="0"/>
              </a:spcAft>
              <a:buNone/>
            </a:pPr>
            <a:r>
              <a:rPr lang="en-US" sz="2400" dirty="0" smtClean="0"/>
              <a:t>How do you handle errors in promises?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15458365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1"/>
            <a:ext cx="7357659" cy="367025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Quiz</a:t>
            </a:r>
          </a:p>
          <a:p>
            <a:pPr marL="0" lvl="0" indent="0" algn="ctr" rtl="0">
              <a:spcBef>
                <a:spcPts val="600"/>
              </a:spcBef>
              <a:spcAft>
                <a:spcPts val="0"/>
              </a:spcAft>
              <a:buNone/>
            </a:pPr>
            <a:r>
              <a:rPr lang="en-US" sz="2400" dirty="0" smtClean="0"/>
              <a:t>How do you handle errors in promises?</a:t>
            </a:r>
          </a:p>
          <a:p>
            <a:pPr marL="0" lvl="0" indent="0" algn="ctr" rtl="0">
              <a:spcBef>
                <a:spcPts val="600"/>
              </a:spcBef>
              <a:spcAft>
                <a:spcPts val="0"/>
              </a:spcAft>
              <a:buNone/>
            </a:pPr>
            <a:endParaRPr lang="en-US" sz="2400" dirty="0"/>
          </a:p>
          <a:p>
            <a:pPr marL="0" lvl="0" indent="0" algn="ctr" rtl="0">
              <a:spcBef>
                <a:spcPts val="600"/>
              </a:spcBef>
              <a:spcAft>
                <a:spcPts val="0"/>
              </a:spcAft>
              <a:buNone/>
            </a:pPr>
            <a:r>
              <a:rPr lang="en-US" sz="2400" dirty="0" smtClean="0"/>
              <a:t>With a .catch after your .then(s).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3515752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1"/>
            <a:ext cx="7357659"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Async</a:t>
            </a:r>
            <a:r>
              <a:rPr lang="en-US" sz="2400" dirty="0" smtClean="0"/>
              <a:t> Await</a:t>
            </a:r>
          </a:p>
          <a:p>
            <a:pPr marL="342900" indent="-342900"/>
            <a:r>
              <a:rPr lang="en-US" sz="2000" dirty="0" smtClean="0"/>
              <a:t>Introduced in ES7 and Node 7.6</a:t>
            </a:r>
          </a:p>
          <a:p>
            <a:pPr marL="342900" indent="-342900"/>
            <a:r>
              <a:rPr lang="en-US" sz="2000" dirty="0" err="1" smtClean="0"/>
              <a:t>Async</a:t>
            </a:r>
            <a:r>
              <a:rPr lang="en-US" sz="2000" dirty="0" smtClean="0"/>
              <a:t> is used for declaring functions that will handle asynchronous operations.</a:t>
            </a:r>
          </a:p>
          <a:p>
            <a:pPr marL="342900" indent="-342900"/>
            <a:r>
              <a:rPr lang="en-US" sz="2000" dirty="0" smtClean="0"/>
              <a:t>Await is used to declare we want to wait </a:t>
            </a:r>
            <a:r>
              <a:rPr lang="en-US" sz="2000" dirty="0" smtClean="0"/>
              <a:t>for </a:t>
            </a:r>
            <a:r>
              <a:rPr lang="en-US" sz="2000" dirty="0" smtClean="0"/>
              <a:t>the result of an </a:t>
            </a:r>
            <a:r>
              <a:rPr lang="en-US" sz="2000" dirty="0" err="1" smtClean="0"/>
              <a:t>async</a:t>
            </a:r>
            <a:r>
              <a:rPr lang="en-US" sz="2000" dirty="0" smtClean="0"/>
              <a:t> operation within an </a:t>
            </a:r>
            <a:r>
              <a:rPr lang="en-US" sz="2000" dirty="0" err="1" smtClean="0"/>
              <a:t>async</a:t>
            </a:r>
            <a:r>
              <a:rPr lang="en-US" sz="2000" dirty="0" smtClean="0"/>
              <a:t> function.</a:t>
            </a:r>
          </a:p>
          <a:p>
            <a:pPr marL="342900" indent="-342900"/>
            <a:r>
              <a:rPr lang="en-US" sz="2000" dirty="0" smtClean="0"/>
              <a:t>A function can only have the “await” keyword if it is actually “</a:t>
            </a:r>
            <a:r>
              <a:rPr lang="en-US" sz="2000" dirty="0" err="1" smtClean="0"/>
              <a:t>awaitable</a:t>
            </a:r>
            <a:r>
              <a:rPr lang="en-US" sz="2000" dirty="0" smtClean="0"/>
              <a:t>,” that is to say, it returns a Promise.</a:t>
            </a:r>
          </a:p>
          <a:p>
            <a:pPr marL="342900" indent="-342900"/>
            <a:r>
              <a:rPr lang="en-US" sz="2000" dirty="0" smtClean="0"/>
              <a:t>Functions with the await keyword are interchangeable with functions that resolve Promises.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1058244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6" name="Google Shape;166;p22"/>
          <p:cNvSpPr txBox="1"/>
          <p:nvPr/>
        </p:nvSpPr>
        <p:spPr>
          <a:xfrm>
            <a:off x="1308335" y="894649"/>
            <a:ext cx="4751089" cy="3750276"/>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200" dirty="0" err="1">
                <a:solidFill>
                  <a:schemeClr val="bg1"/>
                </a:solidFill>
              </a:rPr>
              <a:t>const</a:t>
            </a:r>
            <a:r>
              <a:rPr lang="en-US" sz="1200" dirty="0">
                <a:solidFill>
                  <a:schemeClr val="bg1"/>
                </a:solidFill>
              </a:rPr>
              <a:t> </a:t>
            </a:r>
            <a:r>
              <a:rPr lang="en-US" sz="1200" dirty="0" err="1">
                <a:solidFill>
                  <a:schemeClr val="bg1"/>
                </a:solidFill>
              </a:rPr>
              <a:t>getSomething</a:t>
            </a:r>
            <a:r>
              <a:rPr lang="en-US" sz="1200" dirty="0">
                <a:solidFill>
                  <a:schemeClr val="bg1"/>
                </a:solidFill>
              </a:rPr>
              <a:t> = () =&gt; {</a:t>
            </a:r>
          </a:p>
          <a:p>
            <a:pPr lvl="0">
              <a:lnSpc>
                <a:spcPct val="150000"/>
              </a:lnSpc>
              <a:buSzPts val="1200"/>
            </a:pPr>
            <a:r>
              <a:rPr lang="en-US" sz="1200" dirty="0">
                <a:solidFill>
                  <a:schemeClr val="bg1"/>
                </a:solidFill>
              </a:rPr>
              <a:t>  return new Promise((resolve, reject) =&gt; {</a:t>
            </a:r>
          </a:p>
          <a:p>
            <a:pPr lvl="0">
              <a:lnSpc>
                <a:spcPct val="150000"/>
              </a:lnSpc>
              <a:buSzPts val="1200"/>
            </a:pPr>
            <a:r>
              <a:rPr lang="en-US" sz="1200" dirty="0">
                <a:solidFill>
                  <a:schemeClr val="bg1"/>
                </a:solidFill>
              </a:rPr>
              <a:t>    </a:t>
            </a:r>
            <a:r>
              <a:rPr lang="en-US" sz="1200" dirty="0" err="1">
                <a:solidFill>
                  <a:schemeClr val="bg1"/>
                </a:solidFill>
              </a:rPr>
              <a:t>setTimeout</a:t>
            </a:r>
            <a:r>
              <a:rPr lang="en-US" sz="1200" dirty="0">
                <a:solidFill>
                  <a:schemeClr val="bg1"/>
                </a:solidFill>
              </a:rPr>
              <a:t>(() =&gt; {</a:t>
            </a:r>
          </a:p>
          <a:p>
            <a:pPr lvl="0">
              <a:lnSpc>
                <a:spcPct val="150000"/>
              </a:lnSpc>
              <a:buSzPts val="1200"/>
            </a:pPr>
            <a:r>
              <a:rPr lang="en-US" sz="1200" dirty="0">
                <a:solidFill>
                  <a:schemeClr val="bg1"/>
                </a:solidFill>
              </a:rPr>
              <a:t>      let error = false;</a:t>
            </a:r>
          </a:p>
          <a:p>
            <a:pPr lvl="0">
              <a:lnSpc>
                <a:spcPct val="150000"/>
              </a:lnSpc>
              <a:buSzPts val="1200"/>
            </a:pPr>
            <a:r>
              <a:rPr lang="en-US" sz="1200" dirty="0">
                <a:solidFill>
                  <a:schemeClr val="bg1"/>
                </a:solidFill>
              </a:rPr>
              <a:t>      if(!error) resolve({ text: 'You got the thing' })</a:t>
            </a:r>
          </a:p>
          <a:p>
            <a:pPr lvl="0">
              <a:lnSpc>
                <a:spcPct val="150000"/>
              </a:lnSpc>
              <a:buSzPts val="1200"/>
            </a:pPr>
            <a:r>
              <a:rPr lang="en-US" sz="1200" dirty="0">
                <a:solidFill>
                  <a:schemeClr val="bg1"/>
                </a:solidFill>
              </a:rPr>
              <a:t>      else reject() }, 2000)})} </a:t>
            </a:r>
          </a:p>
          <a:p>
            <a:pPr lvl="0">
              <a:lnSpc>
                <a:spcPct val="150000"/>
              </a:lnSpc>
              <a:buSzPts val="1200"/>
            </a:pPr>
            <a:endParaRPr lang="en-US" sz="1200" dirty="0">
              <a:solidFill>
                <a:schemeClr val="bg1"/>
              </a:solidFill>
            </a:endParaRPr>
          </a:p>
          <a:p>
            <a:pPr lvl="0">
              <a:lnSpc>
                <a:spcPct val="150000"/>
              </a:lnSpc>
              <a:buSzPts val="1200"/>
            </a:pPr>
            <a:r>
              <a:rPr lang="en-US" sz="1200" dirty="0" err="1">
                <a:solidFill>
                  <a:schemeClr val="bg1"/>
                </a:solidFill>
              </a:rPr>
              <a:t>async</a:t>
            </a:r>
            <a:r>
              <a:rPr lang="en-US" sz="1200" dirty="0">
                <a:solidFill>
                  <a:schemeClr val="bg1"/>
                </a:solidFill>
              </a:rPr>
              <a:t> function </a:t>
            </a:r>
            <a:r>
              <a:rPr lang="en-US" sz="1200" dirty="0" err="1">
                <a:solidFill>
                  <a:schemeClr val="bg1"/>
                </a:solidFill>
              </a:rPr>
              <a:t>fetchSomething</a:t>
            </a:r>
            <a:r>
              <a:rPr lang="en-US" sz="1200" dirty="0">
                <a:solidFill>
                  <a:schemeClr val="bg1"/>
                </a:solidFill>
              </a:rPr>
              <a:t> () {</a:t>
            </a:r>
          </a:p>
          <a:p>
            <a:pPr lvl="0">
              <a:lnSpc>
                <a:spcPct val="150000"/>
              </a:lnSpc>
              <a:buSzPts val="1200"/>
            </a:pPr>
            <a:r>
              <a:rPr lang="en-US" sz="1200" dirty="0">
                <a:solidFill>
                  <a:schemeClr val="bg1"/>
                </a:solidFill>
              </a:rPr>
              <a:t>  try { </a:t>
            </a:r>
            <a:r>
              <a:rPr lang="en-US" sz="1200" dirty="0" err="1">
                <a:solidFill>
                  <a:schemeClr val="bg1"/>
                </a:solidFill>
              </a:rPr>
              <a:t>const</a:t>
            </a:r>
            <a:r>
              <a:rPr lang="en-US" sz="1200" dirty="0">
                <a:solidFill>
                  <a:schemeClr val="bg1"/>
                </a:solidFill>
              </a:rPr>
              <a:t> thing = await </a:t>
            </a:r>
            <a:r>
              <a:rPr lang="en-US" sz="1200" dirty="0" err="1">
                <a:solidFill>
                  <a:schemeClr val="bg1"/>
                </a:solidFill>
              </a:rPr>
              <a:t>getSomething</a:t>
            </a:r>
            <a:r>
              <a:rPr lang="en-US" sz="1200" dirty="0">
                <a:solidFill>
                  <a:schemeClr val="bg1"/>
                </a:solidFill>
              </a:rPr>
              <a:t>()</a:t>
            </a:r>
          </a:p>
          <a:p>
            <a:pPr lvl="0">
              <a:lnSpc>
                <a:spcPct val="150000"/>
              </a:lnSpc>
              <a:buSzPts val="1200"/>
            </a:pPr>
            <a:r>
              <a:rPr lang="en-US" sz="1200" dirty="0">
                <a:solidFill>
                  <a:schemeClr val="bg1"/>
                </a:solidFill>
              </a:rPr>
              <a:t>    return thing }</a:t>
            </a:r>
          </a:p>
          <a:p>
            <a:pPr lvl="0">
              <a:lnSpc>
                <a:spcPct val="150000"/>
              </a:lnSpc>
              <a:buSzPts val="1200"/>
            </a:pPr>
            <a:r>
              <a:rPr lang="en-US" sz="1200" dirty="0">
                <a:solidFill>
                  <a:schemeClr val="bg1"/>
                </a:solidFill>
              </a:rPr>
              <a:t>  catch (error) { console.log("Error occurred") }}</a:t>
            </a:r>
          </a:p>
          <a:p>
            <a:pPr lvl="0">
              <a:lnSpc>
                <a:spcPct val="150000"/>
              </a:lnSpc>
              <a:buSzPts val="1200"/>
            </a:pPr>
            <a:r>
              <a:rPr lang="en-US" sz="1200" dirty="0" err="1">
                <a:solidFill>
                  <a:schemeClr val="bg1"/>
                </a:solidFill>
              </a:rPr>
              <a:t>fetchSomething</a:t>
            </a:r>
            <a:r>
              <a:rPr lang="en-US" sz="1200" dirty="0">
                <a:solidFill>
                  <a:schemeClr val="bg1"/>
                </a:solidFill>
              </a:rPr>
              <a:t>()</a:t>
            </a:r>
          </a:p>
          <a:p>
            <a:pPr lvl="0">
              <a:lnSpc>
                <a:spcPct val="150000"/>
              </a:lnSpc>
              <a:buSzPts val="1200"/>
            </a:pPr>
            <a:r>
              <a:rPr lang="en-US" sz="1200" dirty="0">
                <a:solidFill>
                  <a:schemeClr val="bg1"/>
                </a:solidFill>
              </a:rPr>
              <a:t>  .then(thing =&gt; console.log(</a:t>
            </a:r>
            <a:r>
              <a:rPr lang="en-US" sz="1200" dirty="0" err="1">
                <a:solidFill>
                  <a:schemeClr val="bg1"/>
                </a:solidFill>
              </a:rPr>
              <a:t>thing.text</a:t>
            </a:r>
            <a:r>
              <a:rPr lang="en-US" sz="1200" dirty="0">
                <a:solidFill>
                  <a:schemeClr val="bg1"/>
                </a:solidFill>
              </a:rPr>
              <a:t>))</a:t>
            </a:r>
          </a:p>
          <a:p>
            <a:pPr lvl="0">
              <a:lnSpc>
                <a:spcPct val="150000"/>
              </a:lnSpc>
              <a:buSzPts val="1200"/>
            </a:pPr>
            <a:r>
              <a:rPr lang="en-US" sz="1200" dirty="0">
                <a:solidFill>
                  <a:schemeClr val="bg1"/>
                </a:solidFill>
              </a:rPr>
              <a:t>  .catch((error) =&gt; </a:t>
            </a:r>
            <a:r>
              <a:rPr lang="en-US" sz="1200" dirty="0" err="1">
                <a:solidFill>
                  <a:schemeClr val="bg1"/>
                </a:solidFill>
              </a:rPr>
              <a:t>console.error</a:t>
            </a:r>
            <a:r>
              <a:rPr lang="en-US" sz="1200" dirty="0">
                <a:solidFill>
                  <a:schemeClr val="bg1"/>
                </a:solidFill>
              </a:rPr>
              <a:t>(error))</a:t>
            </a:r>
          </a:p>
        </p:txBody>
      </p:sp>
      <p:sp>
        <p:nvSpPr>
          <p:cNvPr id="5" name="Google Shape;109;p17"/>
          <p:cNvSpPr txBox="1">
            <a:spLocks noGrp="1"/>
          </p:cNvSpPr>
          <p:nvPr>
            <p:ph type="body" idx="1"/>
          </p:nvPr>
        </p:nvSpPr>
        <p:spPr>
          <a:xfrm>
            <a:off x="5327904" y="1158071"/>
            <a:ext cx="3195252"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err="1" smtClean="0"/>
              <a:t>fetchSomething</a:t>
            </a:r>
            <a:r>
              <a:rPr lang="en-US" sz="1800" dirty="0" smtClean="0"/>
              <a:t> is an </a:t>
            </a:r>
            <a:r>
              <a:rPr lang="en-US" sz="1800" dirty="0" err="1" smtClean="0"/>
              <a:t>async</a:t>
            </a:r>
            <a:r>
              <a:rPr lang="en-US" sz="1800" dirty="0" smtClean="0"/>
              <a:t> function.</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smtClean="0"/>
              <a:t>It awaits </a:t>
            </a:r>
            <a:r>
              <a:rPr lang="en-US" sz="1800" dirty="0" err="1" smtClean="0"/>
              <a:t>getSomething</a:t>
            </a:r>
            <a:r>
              <a:rPr lang="en-US" sz="1800" dirty="0" smtClean="0"/>
              <a:t> which returns a Promise.</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smtClean="0"/>
              <a:t>We store our promise’s resolution in “thing.”</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smtClean="0"/>
              <a:t>With </a:t>
            </a:r>
            <a:r>
              <a:rPr lang="en-US" sz="1800" dirty="0" err="1" smtClean="0"/>
              <a:t>async</a:t>
            </a:r>
            <a:r>
              <a:rPr lang="en-US" sz="1800" dirty="0" smtClean="0"/>
              <a:t>/await, we can handle errors with try/catch.</a:t>
            </a:r>
          </a:p>
        </p:txBody>
      </p:sp>
    </p:spTree>
    <p:extLst>
      <p:ext uri="{BB962C8B-B14F-4D97-AF65-F5344CB8AC3E}">
        <p14:creationId xmlns:p14="http://schemas.microsoft.com/office/powerpoint/2010/main" val="15380597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6" name="Google Shape;166;p22"/>
          <p:cNvSpPr txBox="1"/>
          <p:nvPr/>
        </p:nvSpPr>
        <p:spPr>
          <a:xfrm>
            <a:off x="1308335" y="894649"/>
            <a:ext cx="4751089" cy="3750276"/>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200" dirty="0" err="1">
                <a:solidFill>
                  <a:schemeClr val="bg1"/>
                </a:solidFill>
              </a:rPr>
              <a:t>const</a:t>
            </a:r>
            <a:r>
              <a:rPr lang="en-US" sz="1200" dirty="0">
                <a:solidFill>
                  <a:schemeClr val="bg1"/>
                </a:solidFill>
              </a:rPr>
              <a:t> </a:t>
            </a:r>
            <a:r>
              <a:rPr lang="en-US" sz="1200" dirty="0" err="1">
                <a:solidFill>
                  <a:schemeClr val="bg1"/>
                </a:solidFill>
              </a:rPr>
              <a:t>getSomething</a:t>
            </a:r>
            <a:r>
              <a:rPr lang="en-US" sz="1200" dirty="0">
                <a:solidFill>
                  <a:schemeClr val="bg1"/>
                </a:solidFill>
              </a:rPr>
              <a:t> = () =&gt; {</a:t>
            </a:r>
          </a:p>
          <a:p>
            <a:pPr lvl="0">
              <a:lnSpc>
                <a:spcPct val="150000"/>
              </a:lnSpc>
              <a:buSzPts val="1200"/>
            </a:pPr>
            <a:r>
              <a:rPr lang="en-US" sz="1200" dirty="0">
                <a:solidFill>
                  <a:schemeClr val="bg1"/>
                </a:solidFill>
              </a:rPr>
              <a:t>  return new Promise((resolve, reject) =&gt; {</a:t>
            </a:r>
          </a:p>
          <a:p>
            <a:pPr lvl="0">
              <a:lnSpc>
                <a:spcPct val="150000"/>
              </a:lnSpc>
              <a:buSzPts val="1200"/>
            </a:pPr>
            <a:r>
              <a:rPr lang="en-US" sz="1200" dirty="0">
                <a:solidFill>
                  <a:schemeClr val="bg1"/>
                </a:solidFill>
              </a:rPr>
              <a:t>    </a:t>
            </a:r>
            <a:r>
              <a:rPr lang="en-US" sz="1200" dirty="0" err="1">
                <a:solidFill>
                  <a:schemeClr val="bg1"/>
                </a:solidFill>
              </a:rPr>
              <a:t>setTimeout</a:t>
            </a:r>
            <a:r>
              <a:rPr lang="en-US" sz="1200" dirty="0">
                <a:solidFill>
                  <a:schemeClr val="bg1"/>
                </a:solidFill>
              </a:rPr>
              <a:t>(() =&gt; {</a:t>
            </a:r>
          </a:p>
          <a:p>
            <a:pPr lvl="0">
              <a:lnSpc>
                <a:spcPct val="150000"/>
              </a:lnSpc>
              <a:buSzPts val="1200"/>
            </a:pPr>
            <a:r>
              <a:rPr lang="en-US" sz="1200" dirty="0">
                <a:solidFill>
                  <a:schemeClr val="bg1"/>
                </a:solidFill>
              </a:rPr>
              <a:t>      let error = false;</a:t>
            </a:r>
          </a:p>
          <a:p>
            <a:pPr lvl="0">
              <a:lnSpc>
                <a:spcPct val="150000"/>
              </a:lnSpc>
              <a:buSzPts val="1200"/>
            </a:pPr>
            <a:r>
              <a:rPr lang="en-US" sz="1200" dirty="0">
                <a:solidFill>
                  <a:schemeClr val="bg1"/>
                </a:solidFill>
              </a:rPr>
              <a:t>      if(!error) resolve({ text: 'You got the thing' })</a:t>
            </a:r>
          </a:p>
          <a:p>
            <a:pPr lvl="0">
              <a:lnSpc>
                <a:spcPct val="150000"/>
              </a:lnSpc>
              <a:buSzPts val="1200"/>
            </a:pPr>
            <a:r>
              <a:rPr lang="en-US" sz="1200" dirty="0">
                <a:solidFill>
                  <a:schemeClr val="bg1"/>
                </a:solidFill>
              </a:rPr>
              <a:t>      else reject() }, 2000)})} </a:t>
            </a:r>
          </a:p>
          <a:p>
            <a:pPr lvl="0">
              <a:lnSpc>
                <a:spcPct val="150000"/>
              </a:lnSpc>
              <a:buSzPts val="1200"/>
            </a:pPr>
            <a:endParaRPr lang="en-US" sz="1200" dirty="0">
              <a:solidFill>
                <a:schemeClr val="bg1"/>
              </a:solidFill>
            </a:endParaRPr>
          </a:p>
          <a:p>
            <a:pPr lvl="0">
              <a:lnSpc>
                <a:spcPct val="150000"/>
              </a:lnSpc>
              <a:buSzPts val="1200"/>
            </a:pPr>
            <a:r>
              <a:rPr lang="en-US" sz="1200" dirty="0" err="1">
                <a:solidFill>
                  <a:schemeClr val="bg1"/>
                </a:solidFill>
              </a:rPr>
              <a:t>async</a:t>
            </a:r>
            <a:r>
              <a:rPr lang="en-US" sz="1200" dirty="0">
                <a:solidFill>
                  <a:schemeClr val="bg1"/>
                </a:solidFill>
              </a:rPr>
              <a:t> function </a:t>
            </a:r>
            <a:r>
              <a:rPr lang="en-US" sz="1200" dirty="0" err="1">
                <a:solidFill>
                  <a:schemeClr val="bg1"/>
                </a:solidFill>
              </a:rPr>
              <a:t>fetchSomething</a:t>
            </a:r>
            <a:r>
              <a:rPr lang="en-US" sz="1200" dirty="0">
                <a:solidFill>
                  <a:schemeClr val="bg1"/>
                </a:solidFill>
              </a:rPr>
              <a:t> () {</a:t>
            </a:r>
          </a:p>
          <a:p>
            <a:pPr lvl="0">
              <a:lnSpc>
                <a:spcPct val="150000"/>
              </a:lnSpc>
              <a:buSzPts val="1200"/>
            </a:pPr>
            <a:r>
              <a:rPr lang="en-US" sz="1200" dirty="0">
                <a:solidFill>
                  <a:schemeClr val="bg1"/>
                </a:solidFill>
              </a:rPr>
              <a:t>  try { </a:t>
            </a:r>
            <a:r>
              <a:rPr lang="en-US" sz="1200" dirty="0" err="1">
                <a:solidFill>
                  <a:schemeClr val="bg1"/>
                </a:solidFill>
              </a:rPr>
              <a:t>const</a:t>
            </a:r>
            <a:r>
              <a:rPr lang="en-US" sz="1200" dirty="0">
                <a:solidFill>
                  <a:schemeClr val="bg1"/>
                </a:solidFill>
              </a:rPr>
              <a:t> thing = await </a:t>
            </a:r>
            <a:r>
              <a:rPr lang="en-US" sz="1200" dirty="0" err="1">
                <a:solidFill>
                  <a:schemeClr val="bg1"/>
                </a:solidFill>
              </a:rPr>
              <a:t>getSomething</a:t>
            </a:r>
            <a:r>
              <a:rPr lang="en-US" sz="1200" dirty="0">
                <a:solidFill>
                  <a:schemeClr val="bg1"/>
                </a:solidFill>
              </a:rPr>
              <a:t>()</a:t>
            </a:r>
          </a:p>
          <a:p>
            <a:pPr lvl="0">
              <a:lnSpc>
                <a:spcPct val="150000"/>
              </a:lnSpc>
              <a:buSzPts val="1200"/>
            </a:pPr>
            <a:r>
              <a:rPr lang="en-US" sz="1200" dirty="0">
                <a:solidFill>
                  <a:schemeClr val="bg1"/>
                </a:solidFill>
              </a:rPr>
              <a:t>    return thing }</a:t>
            </a:r>
          </a:p>
          <a:p>
            <a:pPr lvl="0">
              <a:lnSpc>
                <a:spcPct val="150000"/>
              </a:lnSpc>
              <a:buSzPts val="1200"/>
            </a:pPr>
            <a:r>
              <a:rPr lang="en-US" sz="1200" dirty="0">
                <a:solidFill>
                  <a:schemeClr val="bg1"/>
                </a:solidFill>
              </a:rPr>
              <a:t>  catch (error) { console.log("Error occurred") }}</a:t>
            </a:r>
          </a:p>
          <a:p>
            <a:pPr lvl="0">
              <a:lnSpc>
                <a:spcPct val="150000"/>
              </a:lnSpc>
              <a:buSzPts val="1200"/>
            </a:pPr>
            <a:r>
              <a:rPr lang="en-US" sz="1200" dirty="0" err="1">
                <a:solidFill>
                  <a:schemeClr val="bg1"/>
                </a:solidFill>
              </a:rPr>
              <a:t>const</a:t>
            </a:r>
            <a:r>
              <a:rPr lang="en-US" sz="1200" dirty="0">
                <a:solidFill>
                  <a:schemeClr val="bg1"/>
                </a:solidFill>
              </a:rPr>
              <a:t> </a:t>
            </a:r>
            <a:r>
              <a:rPr lang="en-US" sz="1200" dirty="0" err="1">
                <a:solidFill>
                  <a:schemeClr val="bg1"/>
                </a:solidFill>
              </a:rPr>
              <a:t>theResult</a:t>
            </a:r>
            <a:r>
              <a:rPr lang="en-US" sz="1200" dirty="0">
                <a:solidFill>
                  <a:schemeClr val="bg1"/>
                </a:solidFill>
              </a:rPr>
              <a:t> = await </a:t>
            </a:r>
            <a:r>
              <a:rPr lang="en-US" sz="1200" dirty="0" err="1">
                <a:solidFill>
                  <a:schemeClr val="bg1"/>
                </a:solidFill>
              </a:rPr>
              <a:t>fetchSomething</a:t>
            </a:r>
            <a:r>
              <a:rPr lang="en-US" sz="1200" dirty="0">
                <a:solidFill>
                  <a:schemeClr val="bg1"/>
                </a:solidFill>
              </a:rPr>
              <a:t>()</a:t>
            </a:r>
          </a:p>
          <a:p>
            <a:pPr lvl="0">
              <a:lnSpc>
                <a:spcPct val="150000"/>
              </a:lnSpc>
              <a:buSzPts val="1200"/>
            </a:pPr>
            <a:r>
              <a:rPr lang="en-US" sz="1200" dirty="0">
                <a:solidFill>
                  <a:schemeClr val="bg1"/>
                </a:solidFill>
              </a:rPr>
              <a:t>console.log(</a:t>
            </a:r>
            <a:r>
              <a:rPr lang="en-US" sz="1200" dirty="0" err="1">
                <a:solidFill>
                  <a:schemeClr val="bg1"/>
                </a:solidFill>
              </a:rPr>
              <a:t>theResult.text</a:t>
            </a:r>
            <a:r>
              <a:rPr lang="en-US" sz="1200" dirty="0">
                <a:solidFill>
                  <a:schemeClr val="bg1"/>
                </a:solidFill>
              </a:rPr>
              <a:t>)</a:t>
            </a:r>
          </a:p>
        </p:txBody>
      </p:sp>
      <p:sp>
        <p:nvSpPr>
          <p:cNvPr id="5" name="Google Shape;109;p17"/>
          <p:cNvSpPr txBox="1">
            <a:spLocks noGrp="1"/>
          </p:cNvSpPr>
          <p:nvPr>
            <p:ph type="body" idx="1"/>
          </p:nvPr>
        </p:nvSpPr>
        <p:spPr>
          <a:xfrm>
            <a:off x="5327904" y="1158071"/>
            <a:ext cx="3195252"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Here is the same login but with the final result stored in a variable rather than using the .then syntax.</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smtClean="0"/>
              <a:t>The functionality is nearly identical.</a:t>
            </a:r>
          </a:p>
        </p:txBody>
      </p:sp>
    </p:spTree>
    <p:extLst>
      <p:ext uri="{BB962C8B-B14F-4D97-AF65-F5344CB8AC3E}">
        <p14:creationId xmlns:p14="http://schemas.microsoft.com/office/powerpoint/2010/main" val="7773591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6" name="Google Shape;166;p22"/>
          <p:cNvSpPr txBox="1"/>
          <p:nvPr/>
        </p:nvSpPr>
        <p:spPr>
          <a:xfrm>
            <a:off x="1308335" y="894649"/>
            <a:ext cx="5250961" cy="3750276"/>
          </a:xfrm>
          <a:prstGeom prst="rect">
            <a:avLst/>
          </a:prstGeom>
          <a:noFill/>
          <a:ln>
            <a:noFill/>
          </a:ln>
        </p:spPr>
        <p:txBody>
          <a:bodyPr spcFirstLastPara="1" wrap="square" lIns="91425" tIns="91425" rIns="91425" bIns="91425" anchor="t" anchorCtr="0">
            <a:noAutofit/>
          </a:bodyPr>
          <a:lstStyle/>
          <a:p>
            <a:pPr lvl="0">
              <a:lnSpc>
                <a:spcPct val="150000"/>
              </a:lnSpc>
              <a:buSzPts val="1200"/>
            </a:pPr>
            <a:r>
              <a:rPr lang="en-US" sz="1200" dirty="0" err="1">
                <a:solidFill>
                  <a:schemeClr val="bg1"/>
                </a:solidFill>
              </a:rPr>
              <a:t>async</a:t>
            </a:r>
            <a:r>
              <a:rPr lang="en-US" sz="1200" dirty="0">
                <a:solidFill>
                  <a:schemeClr val="bg1"/>
                </a:solidFill>
              </a:rPr>
              <a:t> function </a:t>
            </a:r>
            <a:r>
              <a:rPr lang="en-US" sz="1200" dirty="0" err="1">
                <a:solidFill>
                  <a:schemeClr val="bg1"/>
                </a:solidFill>
              </a:rPr>
              <a:t>fetchSomething</a:t>
            </a:r>
            <a:r>
              <a:rPr lang="en-US" sz="1200" dirty="0">
                <a:solidFill>
                  <a:schemeClr val="bg1"/>
                </a:solidFill>
              </a:rPr>
              <a:t>(){</a:t>
            </a:r>
            <a:br>
              <a:rPr lang="en-US" sz="1200" dirty="0">
                <a:solidFill>
                  <a:schemeClr val="bg1"/>
                </a:solidFill>
              </a:rPr>
            </a:br>
            <a:r>
              <a:rPr lang="en-US" sz="1200" dirty="0">
                <a:solidFill>
                  <a:schemeClr val="bg1"/>
                </a:solidFill>
              </a:rPr>
              <a:t>    return await fetch("https://jsonplaceholder.typicode.com/posts/1");</a:t>
            </a:r>
            <a:br>
              <a:rPr lang="en-US" sz="1200" dirty="0">
                <a:solidFill>
                  <a:schemeClr val="bg1"/>
                </a:solidFill>
              </a:rPr>
            </a:br>
            <a:r>
              <a:rPr lang="en-US" sz="1200" dirty="0">
                <a:solidFill>
                  <a:schemeClr val="bg1"/>
                </a:solidFill>
              </a:rPr>
              <a:t>}</a:t>
            </a:r>
          </a:p>
          <a:p>
            <a:pPr lvl="0">
              <a:lnSpc>
                <a:spcPct val="150000"/>
              </a:lnSpc>
              <a:buSzPts val="1200"/>
            </a:pPr>
            <a:r>
              <a:rPr lang="en-US" sz="1200" dirty="0" err="1">
                <a:solidFill>
                  <a:schemeClr val="bg1"/>
                </a:solidFill>
              </a:rPr>
              <a:t>async</a:t>
            </a:r>
            <a:r>
              <a:rPr lang="en-US" sz="1200" dirty="0">
                <a:solidFill>
                  <a:schemeClr val="bg1"/>
                </a:solidFill>
              </a:rPr>
              <a:t> function </a:t>
            </a:r>
            <a:r>
              <a:rPr lang="en-US" sz="1200" dirty="0" err="1">
                <a:solidFill>
                  <a:schemeClr val="bg1"/>
                </a:solidFill>
              </a:rPr>
              <a:t>getSomeStuff</a:t>
            </a:r>
            <a:r>
              <a:rPr lang="en-US" sz="1200" dirty="0">
                <a:solidFill>
                  <a:schemeClr val="bg1"/>
                </a:solidFill>
              </a:rPr>
              <a:t>(){</a:t>
            </a:r>
            <a:br>
              <a:rPr lang="en-US" sz="1200" dirty="0">
                <a:solidFill>
                  <a:schemeClr val="bg1"/>
                </a:solidFill>
              </a:rPr>
            </a:br>
            <a:r>
              <a:rPr lang="en-US" sz="1200" dirty="0">
                <a:solidFill>
                  <a:schemeClr val="bg1"/>
                </a:solidFill>
              </a:rPr>
              <a:t>    try {</a:t>
            </a:r>
            <a:br>
              <a:rPr lang="en-US" sz="1200" dirty="0">
                <a:solidFill>
                  <a:schemeClr val="bg1"/>
                </a:solidFill>
              </a:rPr>
            </a:br>
            <a:r>
              <a:rPr lang="en-US" sz="1200" dirty="0">
                <a:solidFill>
                  <a:schemeClr val="bg1"/>
                </a:solidFill>
              </a:rPr>
              <a:t>    </a:t>
            </a:r>
            <a:r>
              <a:rPr lang="en-US" sz="1200" dirty="0" err="1">
                <a:solidFill>
                  <a:schemeClr val="bg1"/>
                </a:solidFill>
              </a:rPr>
              <a:t>const</a:t>
            </a:r>
            <a:r>
              <a:rPr lang="en-US" sz="1200" dirty="0">
                <a:solidFill>
                  <a:schemeClr val="bg1"/>
                </a:solidFill>
              </a:rPr>
              <a:t> thing= await </a:t>
            </a:r>
            <a:r>
              <a:rPr lang="en-US" sz="1200" dirty="0" err="1">
                <a:solidFill>
                  <a:schemeClr val="bg1"/>
                </a:solidFill>
              </a:rPr>
              <a:t>fetchSomething</a:t>
            </a:r>
            <a:r>
              <a:rPr lang="en-US" sz="1200" dirty="0">
                <a:solidFill>
                  <a:schemeClr val="bg1"/>
                </a:solidFill>
              </a:rPr>
              <a:t>();</a:t>
            </a:r>
          </a:p>
          <a:p>
            <a:pPr lvl="0">
              <a:lnSpc>
                <a:spcPct val="150000"/>
              </a:lnSpc>
              <a:buSzPts val="1200"/>
            </a:pPr>
            <a:r>
              <a:rPr lang="en-US" sz="1200" dirty="0">
                <a:solidFill>
                  <a:schemeClr val="bg1"/>
                </a:solidFill>
              </a:rPr>
              <a:t>    return (</a:t>
            </a:r>
            <a:r>
              <a:rPr lang="en-US" sz="1200" dirty="0" err="1">
                <a:solidFill>
                  <a:schemeClr val="bg1"/>
                </a:solidFill>
              </a:rPr>
              <a:t>thing.json</a:t>
            </a:r>
            <a:r>
              <a:rPr lang="en-US" sz="1200" dirty="0">
                <a:solidFill>
                  <a:schemeClr val="bg1"/>
                </a:solidFill>
              </a:rPr>
              <a:t>())</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catch(error){</a:t>
            </a:r>
            <a:br>
              <a:rPr lang="en-US" sz="1200" dirty="0">
                <a:solidFill>
                  <a:schemeClr val="bg1"/>
                </a:solidFill>
              </a:rPr>
            </a:br>
            <a:r>
              <a:rPr lang="en-US" sz="1200" dirty="0">
                <a:solidFill>
                  <a:schemeClr val="bg1"/>
                </a:solidFill>
              </a:rPr>
              <a:t>        </a:t>
            </a:r>
            <a:r>
              <a:rPr lang="en-US" sz="1200" dirty="0" err="1">
                <a:solidFill>
                  <a:schemeClr val="bg1"/>
                </a:solidFill>
              </a:rPr>
              <a:t>console.error</a:t>
            </a:r>
            <a:r>
              <a:rPr lang="en-US" sz="1200" dirty="0">
                <a:solidFill>
                  <a:schemeClr val="bg1"/>
                </a:solidFill>
              </a:rPr>
              <a:t>(error)</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a:t>
            </a:r>
          </a:p>
          <a:p>
            <a:pPr lvl="0">
              <a:lnSpc>
                <a:spcPct val="150000"/>
              </a:lnSpc>
              <a:buSzPts val="1200"/>
            </a:pPr>
            <a:r>
              <a:rPr lang="en-US" sz="1200" dirty="0">
                <a:solidFill>
                  <a:schemeClr val="bg1"/>
                </a:solidFill>
              </a:rPr>
              <a:t>console.log(await </a:t>
            </a:r>
            <a:r>
              <a:rPr lang="en-US" sz="1200" dirty="0" err="1">
                <a:solidFill>
                  <a:schemeClr val="bg1"/>
                </a:solidFill>
              </a:rPr>
              <a:t>getSomeStuff</a:t>
            </a:r>
            <a:r>
              <a:rPr lang="en-US" sz="1200" dirty="0">
                <a:solidFill>
                  <a:schemeClr val="bg1"/>
                </a:solidFill>
              </a:rPr>
              <a:t>())</a:t>
            </a:r>
          </a:p>
        </p:txBody>
      </p:sp>
    </p:spTree>
    <p:extLst>
      <p:ext uri="{BB962C8B-B14F-4D97-AF65-F5344CB8AC3E}">
        <p14:creationId xmlns:p14="http://schemas.microsoft.com/office/powerpoint/2010/main" val="4184556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 is </a:t>
            </a:r>
            <a:r>
              <a:rPr lang="en" dirty="0" smtClean="0"/>
              <a:t>Asynchrony</a:t>
            </a:r>
            <a:r>
              <a:rPr lang="en" dirty="0" smtClean="0">
                <a:solidFill>
                  <a:srgbClr val="39C0BA"/>
                </a:solidFill>
              </a:rPr>
              <a:t>?</a:t>
            </a:r>
            <a:endParaRPr dirty="0">
              <a:solidFill>
                <a:srgbClr val="39C0BA"/>
              </a:solidFill>
            </a:endParaRPr>
          </a:p>
        </p:txBody>
      </p:sp>
      <p:sp>
        <p:nvSpPr>
          <p:cNvPr id="109" name="Google Shape;109;p17"/>
          <p:cNvSpPr txBox="1">
            <a:spLocks noGrp="1"/>
          </p:cNvSpPr>
          <p:nvPr>
            <p:ph type="body" idx="1"/>
          </p:nvPr>
        </p:nvSpPr>
        <p:spPr>
          <a:xfrm>
            <a:off x="1165497" y="1158072"/>
            <a:ext cx="3467463"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The longer things take, the more annoyed your customers become. What can you do?</a:t>
            </a:r>
          </a:p>
          <a:p>
            <a:pPr marL="285750" indent="-285750"/>
            <a:r>
              <a:rPr lang="en-US" sz="1800" dirty="0" smtClean="0"/>
              <a:t>Hire more agents.</a:t>
            </a:r>
          </a:p>
          <a:p>
            <a:pPr marL="285750" indent="-285750"/>
            <a:r>
              <a:rPr lang="en-US" sz="1800" dirty="0" smtClean="0"/>
              <a:t>Different lines for different tasks.</a:t>
            </a:r>
          </a:p>
          <a:p>
            <a:pPr marL="285750" indent="-285750"/>
            <a:r>
              <a:rPr lang="en-US" sz="1800" dirty="0" smtClean="0"/>
              <a:t>“Express” line and “customer service” line.</a:t>
            </a:r>
          </a:p>
          <a:p>
            <a:pPr marL="285750" indent="-285750"/>
            <a:r>
              <a:rPr lang="en-US" sz="1800" dirty="0" smtClean="0"/>
              <a:t>Give customers a time limit.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6" name="Picture 2" descr="Image result for Ticket cou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817" y="1079158"/>
            <a:ext cx="4229578" cy="282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4770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1"/>
            <a:ext cx="7357659" cy="3670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smtClean="0"/>
              <a:t>Async</a:t>
            </a:r>
            <a:r>
              <a:rPr lang="en-US" sz="2400" dirty="0" smtClean="0"/>
              <a:t> Await</a:t>
            </a:r>
          </a:p>
          <a:p>
            <a:pPr marL="342900" indent="-342900"/>
            <a:r>
              <a:rPr lang="en-US" sz="2000" dirty="0" smtClean="0"/>
              <a:t>Essentially, this is nothing more than syntactical sugar built around Promises to make it look more synchronous and easier to read.</a:t>
            </a:r>
          </a:p>
          <a:p>
            <a:pPr marL="342900" indent="-342900"/>
            <a:r>
              <a:rPr lang="en-US" sz="2000" dirty="0" smtClean="0"/>
              <a:t>The primary benefit is aesthetic. Callbacks, Promises with .then, and </a:t>
            </a:r>
            <a:r>
              <a:rPr lang="en-US" sz="2000" dirty="0" err="1" smtClean="0"/>
              <a:t>Async</a:t>
            </a:r>
            <a:r>
              <a:rPr lang="en-US" sz="2000" dirty="0" smtClean="0"/>
              <a:t> Await all compile down to the same code and go through the event loop the same way. Use whichever approach is cleanest for humans to read in your use case. The computer doesn’t care.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31503016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Callbacks, Promises, &amp; Async Await</a:t>
            </a:r>
            <a:endParaRPr dirty="0">
              <a:solidFill>
                <a:srgbClr val="39C0BA"/>
              </a:solidFill>
            </a:endParaRPr>
          </a:p>
        </p:txBody>
      </p:sp>
      <p:sp>
        <p:nvSpPr>
          <p:cNvPr id="109" name="Google Shape;109;p17"/>
          <p:cNvSpPr txBox="1">
            <a:spLocks noGrp="1"/>
          </p:cNvSpPr>
          <p:nvPr>
            <p:ph type="body" idx="1"/>
          </p:nvPr>
        </p:nvSpPr>
        <p:spPr>
          <a:xfrm>
            <a:off x="1165497" y="1158071"/>
            <a:ext cx="7357659" cy="367025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Quiz</a:t>
            </a:r>
          </a:p>
          <a:p>
            <a:pPr marL="0" lvl="0" indent="0" algn="ctr" rtl="0">
              <a:spcBef>
                <a:spcPts val="600"/>
              </a:spcBef>
              <a:spcAft>
                <a:spcPts val="0"/>
              </a:spcAft>
              <a:buNone/>
            </a:pPr>
            <a:r>
              <a:rPr lang="en-US" sz="2400" dirty="0" smtClean="0"/>
              <a:t>In what situation(s) would you use a callback?</a:t>
            </a:r>
          </a:p>
          <a:p>
            <a:pPr marL="0" lvl="0" indent="0" algn="ctr" rtl="0">
              <a:spcBef>
                <a:spcPts val="600"/>
              </a:spcBef>
              <a:spcAft>
                <a:spcPts val="0"/>
              </a:spcAft>
              <a:buNone/>
            </a:pPr>
            <a:endParaRPr lang="en-US" sz="2400" dirty="0"/>
          </a:p>
          <a:p>
            <a:pPr marL="0" lvl="0" indent="0" algn="ctr" rtl="0">
              <a:spcBef>
                <a:spcPts val="600"/>
              </a:spcBef>
              <a:spcAft>
                <a:spcPts val="0"/>
              </a:spcAft>
              <a:buNone/>
            </a:pPr>
            <a:r>
              <a:rPr lang="en-US" sz="2400" dirty="0" smtClean="0"/>
              <a:t>Promises and .then?</a:t>
            </a:r>
          </a:p>
          <a:p>
            <a:pPr marL="0" lvl="0" indent="0" algn="ctr" rtl="0">
              <a:spcBef>
                <a:spcPts val="600"/>
              </a:spcBef>
              <a:spcAft>
                <a:spcPts val="0"/>
              </a:spcAft>
              <a:buNone/>
            </a:pPr>
            <a:endParaRPr lang="en-US" sz="2400" dirty="0"/>
          </a:p>
          <a:p>
            <a:pPr marL="0" lvl="0" indent="0" algn="ctr" rtl="0">
              <a:spcBef>
                <a:spcPts val="600"/>
              </a:spcBef>
              <a:spcAft>
                <a:spcPts val="0"/>
              </a:spcAft>
              <a:buNone/>
            </a:pPr>
            <a:r>
              <a:rPr lang="en-US" sz="2400" dirty="0" err="1" smtClean="0"/>
              <a:t>Async</a:t>
            </a:r>
            <a:r>
              <a:rPr lang="en-US" sz="2400" dirty="0" smtClean="0"/>
              <a:t> Await?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2358469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lvl="0" indent="-285750">
              <a:buFont typeface="Arial" pitchFamily="34" charset="0"/>
              <a:buChar char="•"/>
            </a:pPr>
            <a:r>
              <a:rPr lang="en-US" sz="2000" u="sng" dirty="0" smtClean="0">
                <a:hlinkClick r:id="rId3"/>
              </a:rPr>
              <a:t>Getting to know Asynchronous </a:t>
            </a:r>
            <a:r>
              <a:rPr lang="en-US" sz="2000" u="sng" dirty="0" err="1" smtClean="0">
                <a:hlinkClick r:id="rId3"/>
              </a:rPr>
              <a:t>Javascript</a:t>
            </a:r>
            <a:endParaRPr lang="en-US" sz="2000" dirty="0"/>
          </a:p>
          <a:p>
            <a:pPr marL="285750" lvl="0" indent="-285750">
              <a:buFont typeface="Arial" pitchFamily="34" charset="0"/>
              <a:buChar char="•"/>
            </a:pPr>
            <a:r>
              <a:rPr lang="en-US" sz="2000" u="sng" dirty="0" err="1" smtClean="0">
                <a:hlinkClick r:id="rId4"/>
              </a:rPr>
              <a:t>Callbackhell</a:t>
            </a:r>
            <a:endParaRPr lang="en-US" sz="2000" dirty="0"/>
          </a:p>
          <a:p>
            <a:pPr marL="285750" lvl="0" indent="-285750">
              <a:buFont typeface="Arial" pitchFamily="34" charset="0"/>
              <a:buChar char="•"/>
            </a:pPr>
            <a:r>
              <a:rPr lang="en-US" sz="2000" u="sng" dirty="0" smtClean="0">
                <a:hlinkClick r:id="rId5"/>
              </a:rPr>
              <a:t>Mozilla Promises Documentation</a:t>
            </a:r>
            <a:endParaRPr lang="en-US" sz="2000" dirty="0"/>
          </a:p>
          <a:p>
            <a:pPr marL="285750" lvl="0" indent="-285750">
              <a:buFont typeface="Arial" pitchFamily="34" charset="0"/>
              <a:buChar char="•"/>
            </a:pPr>
            <a:r>
              <a:rPr lang="en-US" sz="2000" u="sng" dirty="0" err="1" smtClean="0">
                <a:hlinkClick r:id="rId6"/>
              </a:rPr>
              <a:t>Risingstack</a:t>
            </a:r>
            <a:r>
              <a:rPr lang="en-US" sz="2000" u="sng" dirty="0" smtClean="0">
                <a:hlinkClick r:id="rId6"/>
              </a:rPr>
              <a:t> Asynchronous </a:t>
            </a:r>
            <a:r>
              <a:rPr lang="en-US" sz="2000" u="sng" dirty="0" err="1" smtClean="0">
                <a:hlinkClick r:id="rId6"/>
              </a:rPr>
              <a:t>Javascript</a:t>
            </a:r>
            <a:endParaRPr lang="en-US" sz="2000" dirty="0"/>
          </a:p>
          <a:p>
            <a:pPr marL="285750" lvl="0" indent="-285750">
              <a:buFont typeface="Arial" pitchFamily="34" charset="0"/>
              <a:buChar char="•"/>
            </a:pPr>
            <a:r>
              <a:rPr lang="en-US" sz="2000" u="sng" dirty="0" smtClean="0">
                <a:hlinkClick r:id="rId7"/>
              </a:rPr>
              <a:t>Understanding Node JS Event Loop</a:t>
            </a:r>
            <a:endParaRPr lang="en-US" sz="2000" dirty="0"/>
          </a:p>
          <a:p>
            <a:pPr marL="285750" lvl="0" indent="-285750">
              <a:buFont typeface="Arial" pitchFamily="34" charset="0"/>
              <a:buChar char="•"/>
            </a:pPr>
            <a:r>
              <a:rPr lang="en-US" sz="2000" u="sng" dirty="0" smtClean="0">
                <a:hlinkClick r:id="rId8"/>
              </a:rPr>
              <a:t>Coding the Smart Way – </a:t>
            </a:r>
            <a:r>
              <a:rPr lang="en-US" sz="2000" u="sng" dirty="0" err="1" smtClean="0">
                <a:hlinkClick r:id="rId8"/>
              </a:rPr>
              <a:t>Async</a:t>
            </a:r>
            <a:r>
              <a:rPr lang="en-US" sz="2000" u="sng" dirty="0" smtClean="0">
                <a:hlinkClick r:id="rId8"/>
              </a:rPr>
              <a:t> Programming with </a:t>
            </a:r>
            <a:r>
              <a:rPr lang="en-US" sz="2000" u="sng" dirty="0" err="1" smtClean="0">
                <a:hlinkClick r:id="rId8"/>
              </a:rPr>
              <a:t>Javascript</a:t>
            </a:r>
            <a:endParaRPr lang="en-US" sz="2000" u="sng" dirty="0"/>
          </a:p>
          <a:p>
            <a:pPr marL="285750" lvl="0" indent="-285750">
              <a:buFont typeface="Arial" pitchFamily="34" charset="0"/>
              <a:buChar char="•"/>
            </a:pPr>
            <a:r>
              <a:rPr lang="en-US" sz="2000" dirty="0" smtClean="0">
                <a:hlinkClick r:id="rId9"/>
              </a:rPr>
              <a:t>Quality </a:t>
            </a:r>
            <a:r>
              <a:rPr lang="en-US" sz="2000" dirty="0" err="1" smtClean="0">
                <a:hlinkClick r:id="rId9"/>
              </a:rPr>
              <a:t>Youtube</a:t>
            </a:r>
            <a:r>
              <a:rPr lang="en-US" sz="2000" dirty="0" smtClean="0">
                <a:hlinkClick r:id="rId9"/>
              </a:rPr>
              <a:t> video on the topic</a:t>
            </a:r>
            <a:endParaRPr lang="en-US" sz="2000" dirty="0"/>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103591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p>
          <a:p>
            <a:pPr marL="0" lvl="0" indent="0" algn="l" rtl="0">
              <a:spcBef>
                <a:spcPts val="600"/>
              </a:spcBef>
              <a:spcAft>
                <a:spcPts val="0"/>
              </a:spcAft>
              <a:buNone/>
            </a:pP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6" name="Google Shape;316;p34"/>
          <p:cNvSpPr txBox="1">
            <a:spLocks/>
          </p:cNvSpPr>
          <p:nvPr/>
        </p:nvSpPr>
        <p:spPr>
          <a:xfrm>
            <a:off x="1336100" y="3657599"/>
            <a:ext cx="7337700" cy="11707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pPr marL="0" indent="0">
              <a:buNone/>
            </a:pPr>
            <a:r>
              <a:rPr lang="en-US" sz="2200" dirty="0">
                <a:solidFill>
                  <a:srgbClr val="F3F3F3"/>
                </a:solidFill>
              </a:rPr>
              <a:t>https://github.com/howardreith/understanding-asynchrony</a:t>
            </a:r>
          </a:p>
        </p:txBody>
      </p:sp>
      <p:sp>
        <p:nvSpPr>
          <p:cNvPr id="7" name="Google Shape;316;p34"/>
          <p:cNvSpPr txBox="1">
            <a:spLocks/>
          </p:cNvSpPr>
          <p:nvPr/>
        </p:nvSpPr>
        <p:spPr>
          <a:xfrm>
            <a:off x="1336100" y="2771568"/>
            <a:ext cx="7337700" cy="1035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pPr marL="0" indent="0">
              <a:buFont typeface="Quicksand"/>
              <a:buNone/>
            </a:pPr>
            <a:r>
              <a:rPr lang="en-US" sz="2200" dirty="0" smtClean="0">
                <a:solidFill>
                  <a:srgbClr val="F3F3F3"/>
                </a:solidFill>
              </a:rPr>
              <a:t>You can contact me at</a:t>
            </a:r>
          </a:p>
          <a:p>
            <a:pPr marL="0" indent="0">
              <a:buFont typeface="Quicksand"/>
              <a:buNone/>
            </a:pPr>
            <a:r>
              <a:rPr lang="en-US" sz="2200" dirty="0" smtClean="0">
                <a:solidFill>
                  <a:srgbClr val="F3F3F3"/>
                </a:solidFill>
              </a:rPr>
              <a:t>Howard.Reith@gmail.com</a:t>
            </a:r>
          </a:p>
          <a:p>
            <a:pPr marL="0" indent="0">
              <a:buFont typeface="Quicksand"/>
              <a:buNone/>
            </a:pPr>
            <a:endParaRPr lang="en-US" sz="2200" dirty="0">
              <a:solidFill>
                <a:srgbClr val="F3F3F3"/>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 is </a:t>
            </a:r>
            <a:r>
              <a:rPr lang="en" dirty="0" smtClean="0"/>
              <a:t>Asynchrony</a:t>
            </a:r>
            <a:r>
              <a:rPr lang="en" dirty="0" smtClean="0">
                <a:solidFill>
                  <a:srgbClr val="39C0BA"/>
                </a:solidFill>
              </a:rPr>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t>Asynchrony in computer science concerns how we deal with these sorts of problems in a computer. How does our system behave when things are </a:t>
            </a:r>
            <a:r>
              <a:rPr lang="en-US" sz="2200" dirty="0" smtClean="0"/>
              <a:t>slow?</a:t>
            </a:r>
            <a:endParaRPr lang="en-US" sz="2200" dirty="0" smtClean="0"/>
          </a:p>
          <a:p>
            <a:pPr marL="0" lvl="0" indent="0" algn="l" rtl="0">
              <a:spcBef>
                <a:spcPts val="600"/>
              </a:spcBef>
              <a:spcAft>
                <a:spcPts val="0"/>
              </a:spcAft>
              <a:buNone/>
            </a:pPr>
            <a:endParaRPr lang="en-US" sz="2200" dirty="0"/>
          </a:p>
          <a:p>
            <a:pPr marL="0" lvl="0" indent="0" algn="l" rtl="0">
              <a:spcBef>
                <a:spcPts val="600"/>
              </a:spcBef>
              <a:spcAft>
                <a:spcPts val="0"/>
              </a:spcAft>
              <a:buNone/>
            </a:pPr>
            <a:r>
              <a:rPr lang="en-US" sz="2200" dirty="0" smtClean="0"/>
              <a:t>In web development, </a:t>
            </a:r>
            <a:r>
              <a:rPr lang="en-US" sz="2200" dirty="0" err="1" smtClean="0"/>
              <a:t>Javascript</a:t>
            </a:r>
            <a:r>
              <a:rPr lang="en-US" sz="2200" dirty="0" smtClean="0"/>
              <a:t> is a </a:t>
            </a:r>
            <a:r>
              <a:rPr lang="en-US" sz="2200" b="1" dirty="0" smtClean="0"/>
              <a:t>single-threaded</a:t>
            </a:r>
            <a:r>
              <a:rPr lang="en-US" sz="2200" dirty="0" smtClean="0"/>
              <a:t> language, which means it executes its processes </a:t>
            </a:r>
            <a:r>
              <a:rPr lang="en-US" sz="2200" b="1" dirty="0" smtClean="0"/>
              <a:t>synchronously</a:t>
            </a:r>
            <a:r>
              <a:rPr lang="en-US" sz="2200" dirty="0" smtClean="0"/>
              <a:t>, one after another. You cannot, out of the box, have two functions running at the same time.</a:t>
            </a:r>
            <a:endParaRPr sz="22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091645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 is </a:t>
            </a:r>
            <a:r>
              <a:rPr lang="en" dirty="0" smtClean="0"/>
              <a:t>Asynchrony</a:t>
            </a:r>
            <a:r>
              <a:rPr lang="en" dirty="0" smtClean="0">
                <a:solidFill>
                  <a:srgbClr val="39C0BA"/>
                </a:solidFill>
              </a:rPr>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Why is this a problem?</a:t>
            </a:r>
          </a:p>
          <a:p>
            <a:pPr marL="0" indent="0">
              <a:buNone/>
            </a:pPr>
            <a:r>
              <a:rPr lang="en-US" sz="2400" dirty="0" smtClean="0"/>
              <a:t>Everything grinds to a halt. Nothing can be done while we’re waiting for something slow, and such situations are common.</a:t>
            </a:r>
          </a:p>
          <a:p>
            <a:pPr marL="342900" indent="-342900"/>
            <a:r>
              <a:rPr lang="en-US" sz="2000" dirty="0" smtClean="0"/>
              <a:t>API calls</a:t>
            </a:r>
          </a:p>
          <a:p>
            <a:pPr marL="342900" indent="-342900"/>
            <a:r>
              <a:rPr lang="en-US" sz="2000" dirty="0" smtClean="0"/>
              <a:t>User input</a:t>
            </a:r>
          </a:p>
          <a:p>
            <a:pPr marL="342900" indent="-342900"/>
            <a:r>
              <a:rPr lang="en-US" sz="2000" dirty="0" smtClean="0"/>
              <a:t>Long loops and recursive functions</a:t>
            </a:r>
          </a:p>
          <a:p>
            <a:pPr marL="342900" indent="-342900"/>
            <a:r>
              <a:rPr lang="en-US" sz="2000" dirty="0" err="1" smtClean="0"/>
              <a:t>setTimeout</a:t>
            </a:r>
            <a:endParaRPr lang="en-US" sz="2000" dirty="0" smtClean="0"/>
          </a:p>
          <a:p>
            <a:pPr marL="342900" indent="-342900"/>
            <a:r>
              <a:rPr lang="en-US" sz="2000" dirty="0" smtClean="0"/>
              <a:t>Errors</a:t>
            </a:r>
          </a:p>
          <a:p>
            <a:pPr marL="342900" indent="-342900"/>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49962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What is </a:t>
            </a:r>
            <a:r>
              <a:rPr lang="en" dirty="0" smtClean="0"/>
              <a:t>Asynchrony</a:t>
            </a:r>
            <a:r>
              <a:rPr lang="en" dirty="0" smtClean="0">
                <a:solidFill>
                  <a:srgbClr val="39C0BA"/>
                </a:solidFill>
              </a:rPr>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t>Why should we care?</a:t>
            </a:r>
          </a:p>
          <a:p>
            <a:pPr marL="342900" indent="-342900"/>
            <a:r>
              <a:rPr lang="en-US" sz="2000" dirty="0" smtClean="0"/>
              <a:t>Managing asynchrony is a challenging and frequent issue we face.</a:t>
            </a:r>
          </a:p>
          <a:p>
            <a:pPr marL="342900" indent="-342900"/>
            <a:r>
              <a:rPr lang="en-US" sz="2000" dirty="0" smtClean="0"/>
              <a:t>Making sure our asynchronous functions happen in order is essential to our apps’ functionalities.</a:t>
            </a:r>
          </a:p>
          <a:p>
            <a:pPr marL="342900" indent="-342900"/>
            <a:r>
              <a:rPr lang="en-US" sz="2000" dirty="0" smtClean="0"/>
              <a:t>Solving these problems poorly will cause slow performance and poor user experiences.</a:t>
            </a:r>
          </a:p>
          <a:p>
            <a:pPr marL="342900" indent="-342900"/>
            <a:r>
              <a:rPr lang="en-US" sz="2000" dirty="0" smtClean="0"/>
              <a:t>Understanding what’s happening will make solving such problems easier and less stressful.</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695025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CPU vs. I/O Bound Code</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060637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2456</Words>
  <Application>Microsoft Office PowerPoint</Application>
  <PresentationFormat>On-screen Show (16:9)</PresentationFormat>
  <Paragraphs>349</Paragraphs>
  <Slides>53</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Quicksand</vt:lpstr>
      <vt:lpstr>Consolas</vt:lpstr>
      <vt:lpstr>Arial</vt:lpstr>
      <vt:lpstr>Roboto Light</vt:lpstr>
      <vt:lpstr>Eleanor template</vt:lpstr>
      <vt:lpstr>Understanding Asynchrony in Javascript   </vt:lpstr>
      <vt:lpstr>Hello!</vt:lpstr>
      <vt:lpstr>What is Asynchrony?</vt:lpstr>
      <vt:lpstr>What is Asynchrony?</vt:lpstr>
      <vt:lpstr>What is Asynchrony?</vt:lpstr>
      <vt:lpstr>What is Asynchrony?</vt:lpstr>
      <vt:lpstr>What is Asynchrony?</vt:lpstr>
      <vt:lpstr>What is Asynchrony?</vt:lpstr>
      <vt:lpstr>CPU vs. I/O Bound Code</vt:lpstr>
      <vt:lpstr>CPU vs. I/O Bound Code</vt:lpstr>
      <vt:lpstr>CPU vs. I/O Bound Code</vt:lpstr>
      <vt:lpstr>CPU vs. I/O Bound Code</vt:lpstr>
      <vt:lpstr>CPU vs. I/O Bound Code</vt:lpstr>
      <vt:lpstr>CPU vs. I/O Bound Code</vt:lpstr>
      <vt:lpstr>CPU vs. I/O Bound Code</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Javascript and the Browser</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Callbacks, Promises, &amp; Async Await</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114</cp:revision>
  <dcterms:modified xsi:type="dcterms:W3CDTF">2020-07-19T13:58:28Z</dcterms:modified>
</cp:coreProperties>
</file>