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0"/>
  </p:notesMasterIdLst>
  <p:sldIdLst>
    <p:sldId id="256" r:id="rId2"/>
    <p:sldId id="258" r:id="rId3"/>
    <p:sldId id="439" r:id="rId4"/>
    <p:sldId id="259" r:id="rId5"/>
    <p:sldId id="504" r:id="rId6"/>
    <p:sldId id="508" r:id="rId7"/>
    <p:sldId id="518" r:id="rId8"/>
    <p:sldId id="519" r:id="rId9"/>
    <p:sldId id="521" r:id="rId10"/>
    <p:sldId id="522" r:id="rId11"/>
    <p:sldId id="523" r:id="rId12"/>
    <p:sldId id="524" r:id="rId13"/>
    <p:sldId id="526" r:id="rId14"/>
    <p:sldId id="527" r:id="rId15"/>
    <p:sldId id="528" r:id="rId16"/>
    <p:sldId id="529" r:id="rId17"/>
    <p:sldId id="530" r:id="rId18"/>
    <p:sldId id="531" r:id="rId19"/>
    <p:sldId id="533" r:id="rId20"/>
    <p:sldId id="534" r:id="rId21"/>
    <p:sldId id="535" r:id="rId22"/>
    <p:sldId id="536" r:id="rId23"/>
    <p:sldId id="537" r:id="rId24"/>
    <p:sldId id="538" r:id="rId25"/>
    <p:sldId id="539" r:id="rId26"/>
    <p:sldId id="540" r:id="rId27"/>
    <p:sldId id="541" r:id="rId28"/>
    <p:sldId id="542" r:id="rId29"/>
    <p:sldId id="543" r:id="rId30"/>
    <p:sldId id="544" r:id="rId31"/>
    <p:sldId id="545" r:id="rId32"/>
    <p:sldId id="546" r:id="rId33"/>
    <p:sldId id="547" r:id="rId34"/>
    <p:sldId id="566" r:id="rId35"/>
    <p:sldId id="548" r:id="rId36"/>
    <p:sldId id="550" r:id="rId37"/>
    <p:sldId id="565" r:id="rId38"/>
    <p:sldId id="567" r:id="rId39"/>
    <p:sldId id="568" r:id="rId40"/>
    <p:sldId id="569" r:id="rId41"/>
    <p:sldId id="570" r:id="rId42"/>
    <p:sldId id="571" r:id="rId43"/>
    <p:sldId id="572" r:id="rId44"/>
    <p:sldId id="573" r:id="rId45"/>
    <p:sldId id="574" r:id="rId46"/>
    <p:sldId id="551" r:id="rId47"/>
    <p:sldId id="552" r:id="rId48"/>
    <p:sldId id="553" r:id="rId49"/>
    <p:sldId id="554" r:id="rId50"/>
    <p:sldId id="557" r:id="rId51"/>
    <p:sldId id="558" r:id="rId52"/>
    <p:sldId id="559" r:id="rId53"/>
    <p:sldId id="560" r:id="rId54"/>
    <p:sldId id="562" r:id="rId55"/>
    <p:sldId id="563" r:id="rId56"/>
    <p:sldId id="564" r:id="rId57"/>
    <p:sldId id="279" r:id="rId58"/>
    <p:sldId id="278" r:id="rId59"/>
  </p:sldIdLst>
  <p:sldSz cx="9144000" cy="5143500" type="screen16x9"/>
  <p:notesSz cx="6858000" cy="9144000"/>
  <p:embeddedFontLst>
    <p:embeddedFont>
      <p:font typeface="Quicksand" panose="020B0604020202020204" charset="0"/>
      <p:regular r:id="rId61"/>
      <p:bold r:id="rId62"/>
    </p:embeddedFont>
    <p:embeddedFont>
      <p:font typeface="Roboto Light" panose="020B060402020202020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4"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6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2035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5474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063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3678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699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457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5369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9330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0081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884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4686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8919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1923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8182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179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7753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4968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6860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223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854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3876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8563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2339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664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9125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2972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1362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986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7015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6752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3043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97559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25449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9076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59732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8878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5242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9497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11028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8912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39519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04830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8007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6102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4762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75007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55424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54906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884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41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597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361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dirty="0"/>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de.sololearn.com/java"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s6console.com/"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babeljs.io/repl/#?browsers=defaults%2C%20not%20ie%2011%2C%20not%20ie_mob%2011&amp;build=&amp;builtIns=false&amp;spec=false&amp;loose=false&amp;code_lz=Q&amp;debug=false&amp;forceAllTransforms=false&amp;shippedProposals=false&amp;circleciRepo=&amp;evaluate=false&amp;fileSize=false&amp;timeTravel=false&amp;sourceType=module&amp;lineWrap=true&amp;presets=env%2Creact%2Cstage-2&amp;prettier=false&amp;targets=&amp;version=7.12.12&amp;externalPlugins="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hyperlink" Target="https://zendev.com/2018/10/01/javascript-arrow-functions-how-why-when.html" TargetMode="External"/><Relationship Id="rId3" Type="http://schemas.openxmlformats.org/officeDocument/2006/relationships/hyperlink" Target="https://dev.to/alexdevero/memory-life-cycle-heap-stack-and-call-stack-in-javascript-5977" TargetMode="External"/><Relationship Id="rId7" Type="http://schemas.openxmlformats.org/officeDocument/2006/relationships/hyperlink" Target="https://medium.com/@charpeni/arrow-functions-in-class-properties-might-not-be-as-great-as-we-think-3b3551c440b1"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hyperlink" Target="http://dmitrysoshnikov.com/ecmascript/es5-chapter-3-1-lexical-environments-common-theory/" TargetMode="External"/><Relationship Id="rId5" Type="http://schemas.openxmlformats.org/officeDocument/2006/relationships/hyperlink" Target="https://www.amazon.com/JavaScript-Good-Parts-Douglas-Crockford/dp/0596517742" TargetMode="External"/><Relationship Id="rId4" Type="http://schemas.openxmlformats.org/officeDocument/2006/relationships/hyperlink" Target="https://users.ece.cmu.edu/~adrian/731-sp04/readings/GL-cap.pdf"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 Depth Javascript</a:t>
            </a:r>
            <a:br>
              <a:rPr lang="en" dirty="0" smtClean="0"/>
            </a:br>
            <a:r>
              <a:rPr lang="en" sz="3600" dirty="0" smtClean="0"/>
              <a:t>Scope, References, Prototypes, and Arrow Functions</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b="1" dirty="0" err="1" smtClean="0"/>
              <a:t>Javascript</a:t>
            </a:r>
            <a:r>
              <a:rPr lang="en-US" sz="1800" b="1" dirty="0" smtClean="0"/>
              <a:t> only respects the scope of functions. </a:t>
            </a:r>
            <a:r>
              <a:rPr lang="en-US" sz="1800" dirty="0" smtClean="0"/>
              <a:t>If you have an if statement, a loop, a switch, or anything that uses {} syntax besides a function (excluding objects), your variables within those curly braces will be hoisted to the highest-level function available, or else all the way to the global scope.</a:t>
            </a:r>
          </a:p>
          <a:p>
            <a:pPr marL="0" lvl="0" indent="0" rtl="0">
              <a:spcBef>
                <a:spcPts val="600"/>
              </a:spcBef>
              <a:spcAft>
                <a:spcPts val="0"/>
              </a:spcAft>
              <a:buNone/>
            </a:pPr>
            <a:endParaRPr lang="en-US" sz="1800" b="1" dirty="0"/>
          </a:p>
          <a:p>
            <a:pPr marL="0" lvl="0" indent="0" algn="ctr" rtl="0">
              <a:spcBef>
                <a:spcPts val="600"/>
              </a:spcBef>
              <a:spcAft>
                <a:spcPts val="0"/>
              </a:spcAft>
              <a:buNone/>
            </a:pPr>
            <a:r>
              <a:rPr lang="en-US" sz="1800" b="1" dirty="0" smtClean="0"/>
              <a:t>This is bad.</a:t>
            </a:r>
            <a:endParaRPr lang="en-US" sz="1800" b="1" dirty="0">
              <a:latin typeface="Courier New" panose="02070309020205020404" pitchFamily="49" charset="0"/>
              <a:cs typeface="Courier New" panose="02070309020205020404" pitchFamily="49" charset="0"/>
            </a:endParaRPr>
          </a:p>
          <a:p>
            <a:pPr marL="0" lvl="0" indent="0" rtl="0">
              <a:spcBef>
                <a:spcPts val="600"/>
              </a:spcBef>
              <a:spcAft>
                <a:spcPts val="0"/>
              </a:spcAft>
              <a:buNone/>
            </a:pP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30897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The use of global variables makes your software's behavior unpredictable.</a:t>
            </a:r>
          </a:p>
          <a:p>
            <a:pPr marL="285750" indent="-285750"/>
            <a:r>
              <a:rPr lang="en-US" sz="1800" dirty="0" smtClean="0">
                <a:cs typeface="Courier New" panose="02070309020205020404" pitchFamily="49" charset="0"/>
              </a:rPr>
              <a:t>Using the same variable name in different locations in your code.</a:t>
            </a:r>
          </a:p>
          <a:p>
            <a:pPr marL="285750" indent="-285750"/>
            <a:r>
              <a:rPr lang="en-US" sz="1800" dirty="0" smtClean="0">
                <a:cs typeface="Courier New" panose="02070309020205020404" pitchFamily="49" charset="0"/>
              </a:rPr>
              <a:t>Libraries with overlapping variable names</a:t>
            </a:r>
          </a:p>
          <a:p>
            <a:pPr marL="285750" indent="-285750"/>
            <a:r>
              <a:rPr lang="en-US" sz="1800" dirty="0" smtClean="0">
                <a:cs typeface="Courier New" panose="02070309020205020404" pitchFamily="49" charset="0"/>
              </a:rPr>
              <a:t>Readability</a:t>
            </a:r>
          </a:p>
          <a:p>
            <a:pPr marL="285750" indent="-285750"/>
            <a:r>
              <a:rPr lang="en-US" sz="1800" dirty="0" smtClean="0">
                <a:cs typeface="Courier New" panose="02070309020205020404" pitchFamily="49" charset="0"/>
              </a:rPr>
              <a:t>You need to set all global state for every test</a:t>
            </a:r>
          </a:p>
          <a:p>
            <a:pPr marL="285750" indent="-285750"/>
            <a:r>
              <a:rPr lang="en-US" sz="1800" dirty="0" smtClean="0">
                <a:cs typeface="Courier New" panose="02070309020205020404" pitchFamily="49" charset="0"/>
              </a:rPr>
              <a:t>Functions mutating global state depend on global state</a:t>
            </a:r>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413289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Let's look at one more thing while we're on this topic.</a:t>
            </a:r>
          </a:p>
          <a:p>
            <a:pPr marL="0" lvl="0" indent="0" rtl="0">
              <a:spcBef>
                <a:spcPts val="600"/>
              </a:spcBef>
              <a:spcAft>
                <a:spcPts val="0"/>
              </a:spcAft>
              <a:buNone/>
            </a:pPr>
            <a:endParaRPr lang="en-US" sz="2000" dirty="0" smtClean="0">
              <a:latin typeface="Courier New" panose="02070309020205020404" pitchFamily="49" charset="0"/>
              <a:cs typeface="Courier New" panose="02070309020205020404" pitchFamily="49" charset="0"/>
            </a:endParaRPr>
          </a:p>
          <a:p>
            <a:pPr marL="914400" lvl="2" indent="0">
              <a:buNone/>
            </a:pPr>
            <a:r>
              <a:rPr lang="en-US" sz="20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exampleSix</a:t>
            </a:r>
            <a:r>
              <a:rPr lang="en-US" sz="1600" dirty="0" smtClean="0">
                <a:latin typeface="Courier New" panose="02070309020205020404" pitchFamily="49" charset="0"/>
                <a:cs typeface="Courier New" panose="02070309020205020404" pitchFamily="49" charset="0"/>
              </a:rPr>
              <a:t> = 'orange';</a:t>
            </a:r>
          </a:p>
          <a:p>
            <a:pPr marL="0" lvl="0" indent="0">
              <a:buNone/>
            </a:pPr>
            <a:endParaRPr lang="en-US" sz="1800" dirty="0" smtClean="0"/>
          </a:p>
          <a:p>
            <a:pPr marL="0" lvl="0" indent="0">
              <a:buNone/>
            </a:pPr>
            <a:r>
              <a:rPr lang="en-US" sz="1800" dirty="0" smtClean="0"/>
              <a:t>Notice I have forgotten to use "</a:t>
            </a:r>
            <a:r>
              <a:rPr lang="en-US" sz="1800" dirty="0" err="1" smtClean="0"/>
              <a:t>var</a:t>
            </a:r>
            <a:r>
              <a:rPr lang="en-US" sz="1800" dirty="0" smtClean="0"/>
              <a:t>" here.</a:t>
            </a:r>
          </a:p>
          <a:p>
            <a:pPr marL="0" lvl="0" indent="0">
              <a:buNone/>
            </a:pPr>
            <a:r>
              <a:rPr lang="en-US" sz="1800" dirty="0" err="1" smtClean="0"/>
              <a:t>Javascript</a:t>
            </a:r>
            <a:r>
              <a:rPr lang="en-US" sz="1800" dirty="0" smtClean="0"/>
              <a:t> allows you to define variables without a "</a:t>
            </a:r>
            <a:r>
              <a:rPr lang="en-US" sz="1800" dirty="0" err="1" smtClean="0"/>
              <a:t>var</a:t>
            </a:r>
            <a:r>
              <a:rPr lang="en-US" sz="1800" dirty="0" smtClean="0"/>
              <a:t>" statement. If a variable does not already exist, </a:t>
            </a:r>
            <a:r>
              <a:rPr lang="en-US" sz="1800" dirty="0" err="1" smtClean="0"/>
              <a:t>Javascript</a:t>
            </a:r>
            <a:r>
              <a:rPr lang="en-US" sz="1800" dirty="0" smtClean="0"/>
              <a:t> will create it for you and hoist it up to global scope. This was originally implemented to make things easier for new developers, but the result is a bug factory.</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2512238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Let's repeat some of our previous examples, but this time using let instead of var.</a:t>
            </a:r>
            <a:endParaRPr lang="en-US" sz="2000" dirty="0" smtClean="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if </a:t>
            </a:r>
            <a:r>
              <a:rPr lang="en-US" sz="1600" dirty="0">
                <a:latin typeface="Courier New" panose="02070309020205020404" pitchFamily="49" charset="0"/>
                <a:cs typeface="Courier New" panose="02070309020205020404" pitchFamily="49" charset="0"/>
              </a:rPr>
              <a:t>(true) {</a:t>
            </a:r>
          </a:p>
          <a:p>
            <a:pPr marL="91440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let </a:t>
            </a:r>
            <a:r>
              <a:rPr lang="en-US" sz="1600" dirty="0" err="1" smtClean="0">
                <a:latin typeface="Courier New" panose="02070309020205020404" pitchFamily="49" charset="0"/>
                <a:cs typeface="Courier New" panose="02070309020205020404" pitchFamily="49" charset="0"/>
              </a:rPr>
              <a:t>exampleSeven</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'pineapple'</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for (let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 0;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&lt; 3;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 1) </a:t>
            </a:r>
            <a:r>
              <a:rPr lang="en-US" sz="1600" dirty="0">
                <a:latin typeface="Courier New" panose="02070309020205020404" pitchFamily="49" charset="0"/>
                <a:cs typeface="Courier New" panose="02070309020205020404" pitchFamily="49" charset="0"/>
              </a:rPr>
              <a:t>{</a:t>
            </a:r>
          </a:p>
          <a:p>
            <a:pPr marL="914400" lvl="2" indent="0">
              <a:buNone/>
            </a:pPr>
            <a:r>
              <a:rPr lang="en-US" sz="1600" dirty="0">
                <a:latin typeface="Courier New" panose="02070309020205020404" pitchFamily="49" charset="0"/>
                <a:cs typeface="Courier New" panose="02070309020205020404" pitchFamily="49" charset="0"/>
              </a:rPr>
              <a:t>  let </a:t>
            </a:r>
            <a:r>
              <a:rPr lang="en-US" sz="1600" dirty="0" err="1" smtClean="0">
                <a:latin typeface="Courier New" panose="02070309020205020404" pitchFamily="49" charset="0"/>
                <a:cs typeface="Courier New" panose="02070309020205020404" pitchFamily="49" charset="0"/>
              </a:rPr>
              <a:t>exampleEight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'mango'</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exampleSeven</a:t>
            </a: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exampleEight</a:t>
            </a:r>
            <a:endParaRPr lang="en-US" sz="1600" dirty="0"/>
          </a:p>
          <a:p>
            <a:pPr marL="0" lvl="0" indent="0">
              <a:buNone/>
            </a:pPr>
            <a:r>
              <a:rPr lang="en-US" sz="1800" dirty="0" smtClean="0"/>
              <a:t>The </a:t>
            </a:r>
            <a:r>
              <a:rPr lang="en-US" sz="1800" b="1" dirty="0" smtClean="0"/>
              <a:t>let</a:t>
            </a:r>
            <a:r>
              <a:rPr lang="en-US" sz="1800" dirty="0" smtClean="0"/>
              <a:t> and </a:t>
            </a:r>
            <a:r>
              <a:rPr lang="en-US" sz="1800" b="1" dirty="0" err="1" smtClean="0"/>
              <a:t>const</a:t>
            </a:r>
            <a:r>
              <a:rPr lang="en-US" sz="1800" dirty="0" smtClean="0"/>
              <a:t> syntax in es6 limit the scope of the variables you set in your curly brackets to where you'd expect them to be.</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1545446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In the past, the global scope issue in </a:t>
            </a:r>
            <a:r>
              <a:rPr lang="en-US" sz="1800" dirty="0" err="1" smtClean="0"/>
              <a:t>Javascript</a:t>
            </a:r>
            <a:r>
              <a:rPr lang="en-US" sz="1800" dirty="0" smtClean="0"/>
              <a:t> was just something you had to be aware of. One was forced to wrap practically everything in a function to avoid undesired global variables.</a:t>
            </a:r>
            <a:endParaRPr lang="en-US" sz="1800" dirty="0"/>
          </a:p>
          <a:p>
            <a:pPr marL="0" lvl="0" indent="0" rtl="0">
              <a:spcBef>
                <a:spcPts val="600"/>
              </a:spcBef>
              <a:spcAft>
                <a:spcPts val="0"/>
              </a:spcAft>
              <a:buNone/>
            </a:pPr>
            <a:r>
              <a:rPr lang="en-US" sz="1800" dirty="0" smtClean="0"/>
              <a:t>Furthermore, while usual "clean code" best practices suggest declaring variables right before you use them, since everything in JS gets hoisted regardless of your wishes, it's arguably wiser to declare your variables up front to avoid confusion.</a:t>
            </a:r>
            <a:endParaRPr lang="en-US" sz="1800" dirty="0"/>
          </a:p>
          <a:p>
            <a:pPr marL="0" lvl="0" indent="0" rtl="0">
              <a:spcBef>
                <a:spcPts val="600"/>
              </a:spcBef>
              <a:spcAft>
                <a:spcPts val="0"/>
              </a:spcAft>
              <a:buNone/>
            </a:pPr>
            <a:r>
              <a:rPr lang="en-US" sz="1800" dirty="0" smtClean="0"/>
              <a:t>With </a:t>
            </a:r>
            <a:r>
              <a:rPr lang="en-US" sz="1800" b="1" dirty="0" smtClean="0"/>
              <a:t>let</a:t>
            </a:r>
            <a:r>
              <a:rPr lang="en-US" sz="1800" dirty="0" smtClean="0"/>
              <a:t> and </a:t>
            </a:r>
            <a:r>
              <a:rPr lang="en-US" sz="1800" b="1" dirty="0" err="1" smtClean="0"/>
              <a:t>const</a:t>
            </a:r>
            <a:r>
              <a:rPr lang="en-US" sz="1800" dirty="0" smtClean="0"/>
              <a:t> available, we no longer have these problems, at least not as badly. Use them exclusively and your declared variables will behave in the scope you'd expect them to.</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623496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Variable References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3183437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Consider the following challenge:</a:t>
            </a:r>
          </a:p>
          <a:p>
            <a:pPr marL="0" lvl="0" indent="0" rtl="0">
              <a:spcBef>
                <a:spcPts val="600"/>
              </a:spcBef>
              <a:spcAft>
                <a:spcPts val="0"/>
              </a:spcAft>
              <a:buNone/>
            </a:pPr>
            <a:endParaRPr lang="en-US" sz="1800" dirty="0" smtClean="0"/>
          </a:p>
          <a:p>
            <a:pPr marL="0" lvl="0" indent="0" algn="ctr" rtl="0">
              <a:spcBef>
                <a:spcPts val="600"/>
              </a:spcBef>
              <a:spcAft>
                <a:spcPts val="0"/>
              </a:spcAft>
              <a:buNone/>
            </a:pPr>
            <a:r>
              <a:rPr lang="en-US" sz="1800" dirty="0" smtClean="0"/>
              <a:t>Our application is suffering performance problems and we wish to perform a refactor. We know we have one particularly resource-intensive function that is called in various circumstances across the app. We do not know how frequently it is called in reality. We'd like to track how many times this function is called so that, when we do this refactor and run our standard test suite simulating user behavior, we know that we've reduced the number of times our app is calling this expensive function without reducing app functionality. </a:t>
            </a:r>
          </a:p>
          <a:p>
            <a:pPr marL="0" lvl="0" indent="0" rtl="0">
              <a:spcBef>
                <a:spcPts val="600"/>
              </a:spcBef>
              <a:spcAft>
                <a:spcPts val="0"/>
              </a:spcAft>
              <a:buNone/>
            </a:pPr>
            <a:endParaRPr lang="en-US" sz="2000" dirty="0" smtClean="0">
              <a:latin typeface="Courier New" panose="02070309020205020404" pitchFamily="49" charset="0"/>
              <a:cs typeface="Courier New" panose="02070309020205020404" pitchFamily="49" charset="0"/>
            </a:endParaRPr>
          </a:p>
          <a:p>
            <a:pPr marL="914400" lvl="2" indent="0">
              <a:buNone/>
            </a:pPr>
            <a:r>
              <a:rPr lang="en-US" sz="2000" dirty="0" smtClean="0">
                <a:latin typeface="Courier New" panose="02070309020205020404" pitchFamily="49" charset="0"/>
                <a:cs typeface="Courier New" panose="02070309020205020404" pitchFamily="49" charset="0"/>
              </a:rPr>
              <a:t>	</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335727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There are several ways we could architect this, perhaps the most obvious being setting a global variable that the expensive function increments every time it is called, but let's say we don't want to do that for some reason.</a:t>
            </a:r>
          </a:p>
          <a:p>
            <a:pPr marL="0" lvl="0" indent="0" rtl="0">
              <a:spcBef>
                <a:spcPts val="600"/>
              </a:spcBef>
              <a:spcAft>
                <a:spcPts val="0"/>
              </a:spcAft>
              <a:buNone/>
            </a:pPr>
            <a:r>
              <a:rPr lang="en-US" sz="1800" dirty="0" smtClean="0"/>
              <a:t>Instead, let's say we're going to pass a "counter" argument into this function, and every time it's called, it increments the counter by 1.</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2183481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let counter = 0</a:t>
            </a:r>
            <a:endParaRPr lang="en-US" sz="1600" dirty="0">
              <a:latin typeface="Courier New" panose="02070309020205020404" pitchFamily="49" charset="0"/>
              <a:cs typeface="Courier New" panose="02070309020205020404" pitchFamily="49" charset="0"/>
            </a:endParaRPr>
          </a:p>
          <a:p>
            <a:pPr marL="0" lvl="0" indent="0">
              <a:buNone/>
            </a:pPr>
            <a:r>
              <a:rPr lang="en-US" sz="1600" dirty="0" smtClean="0">
                <a:latin typeface="Courier New" panose="02070309020205020404" pitchFamily="49" charset="0"/>
                <a:cs typeface="Courier New" panose="02070309020205020404" pitchFamily="49" charset="0"/>
              </a:rPr>
              <a:t>	function </a:t>
            </a:r>
            <a:r>
              <a:rPr lang="en-US" sz="1600" dirty="0" err="1" smtClean="0">
                <a:latin typeface="Courier New" panose="02070309020205020404" pitchFamily="49" charset="0"/>
                <a:cs typeface="Courier New" panose="02070309020205020404" pitchFamily="49" charset="0"/>
              </a:rPr>
              <a:t>expensiveFunction</a:t>
            </a:r>
            <a:r>
              <a:rPr lang="en-US" sz="1600" dirty="0" smtClean="0">
                <a:latin typeface="Courier New" panose="02070309020205020404" pitchFamily="49" charset="0"/>
                <a:cs typeface="Courier New" panose="02070309020205020404" pitchFamily="49" charset="0"/>
              </a:rPr>
              <a:t>(counter) </a:t>
            </a: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smtClean="0">
                <a:latin typeface="Courier New" panose="02070309020205020404" pitchFamily="49" charset="0"/>
                <a:cs typeface="Courier New" panose="02070309020205020404" pitchFamily="49" charset="0"/>
              </a:rPr>
              <a:t>  counter = counter + 1</a:t>
            </a:r>
          </a:p>
          <a:p>
            <a:pPr marL="914400" lvl="2" indent="0">
              <a:buNone/>
            </a:pPr>
            <a:r>
              <a:rPr lang="en-US" sz="1600" dirty="0" smtClean="0">
                <a:latin typeface="Courier New" panose="02070309020205020404" pitchFamily="49" charset="0"/>
                <a:cs typeface="Courier New" panose="02070309020205020404" pitchFamily="49" charset="0"/>
              </a:rPr>
              <a:t>}</a:t>
            </a:r>
          </a:p>
          <a:p>
            <a:pPr marL="914400" lvl="2" indent="0">
              <a:buNone/>
            </a:pPr>
            <a:r>
              <a:rPr lang="en-US" sz="1600" dirty="0" err="1" smtClean="0">
                <a:latin typeface="Courier New" panose="02070309020205020404" pitchFamily="49" charset="0"/>
                <a:cs typeface="Courier New" panose="02070309020205020404" pitchFamily="49" charset="0"/>
              </a:rPr>
              <a:t>expensiveFunction</a:t>
            </a:r>
            <a:r>
              <a:rPr lang="en-US" sz="1600" dirty="0" smtClean="0">
                <a:latin typeface="Courier New" panose="02070309020205020404" pitchFamily="49" charset="0"/>
                <a:cs typeface="Courier New" panose="02070309020205020404" pitchFamily="49" charset="0"/>
              </a:rPr>
              <a:t>(counter)</a:t>
            </a:r>
          </a:p>
          <a:p>
            <a:pPr marL="914400" lvl="2" indent="0">
              <a:buNone/>
            </a:pPr>
            <a:r>
              <a:rPr lang="en-US" sz="1600" dirty="0" err="1" smtClean="0">
                <a:latin typeface="Courier New" panose="02070309020205020404" pitchFamily="49" charset="0"/>
                <a:cs typeface="Courier New" panose="02070309020205020404" pitchFamily="49" charset="0"/>
              </a:rPr>
              <a:t>expensiveFunction</a:t>
            </a:r>
            <a:r>
              <a:rPr lang="en-US" sz="1600" dirty="0" smtClean="0">
                <a:latin typeface="Courier New" panose="02070309020205020404" pitchFamily="49" charset="0"/>
                <a:cs typeface="Courier New" panose="02070309020205020404" pitchFamily="49" charset="0"/>
              </a:rPr>
              <a:t>(counter)</a:t>
            </a:r>
          </a:p>
          <a:p>
            <a:pPr marL="914400" lvl="2" indent="0">
              <a:buNone/>
            </a:pPr>
            <a:endParaRPr lang="en-US" sz="1800" dirty="0">
              <a:latin typeface="Courier New" panose="02070309020205020404" pitchFamily="49" charset="0"/>
              <a:cs typeface="Courier New" panose="02070309020205020404" pitchFamily="49" charset="0"/>
            </a:endParaRPr>
          </a:p>
          <a:p>
            <a:pPr marL="0" lvl="0" indent="0" algn="ctr">
              <a:buNone/>
            </a:pPr>
            <a:r>
              <a:rPr lang="en-US" sz="1800" dirty="0" smtClean="0"/>
              <a:t>What will the value of counter be at the end of this code snippet?</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2211644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Let's change things just a bit.</a:t>
            </a:r>
            <a:endParaRPr lang="en-US" sz="1800" dirty="0" smtClean="0">
              <a:latin typeface="Courier New" panose="02070309020205020404" pitchFamily="49" charset="0"/>
              <a:cs typeface="Courier New" panose="02070309020205020404" pitchFamily="49" charset="0"/>
            </a:endParaRPr>
          </a:p>
          <a:p>
            <a:pPr marL="0" lvl="0" indent="0">
              <a:buNone/>
            </a:pPr>
            <a:r>
              <a:rPr lang="en-US" sz="1800" dirty="0" smtClean="0">
                <a:latin typeface="Courier New" panose="02070309020205020404" pitchFamily="49" charset="0"/>
                <a:cs typeface="Courier New" panose="02070309020205020404" pitchFamily="49" charset="0"/>
              </a:rPr>
              <a:t>	let counter = { count: 0 }</a:t>
            </a:r>
          </a:p>
          <a:p>
            <a:pPr marL="0" lvl="0" indent="0">
              <a:buNone/>
            </a:pPr>
            <a:r>
              <a:rPr lang="en-US" sz="1800" dirty="0" smtClean="0">
                <a:latin typeface="Courier New" panose="02070309020205020404" pitchFamily="49" charset="0"/>
                <a:cs typeface="Courier New" panose="02070309020205020404" pitchFamily="49" charset="0"/>
              </a:rPr>
              <a:t>	function </a:t>
            </a:r>
            <a:r>
              <a:rPr lang="en-US" sz="1800" dirty="0" err="1" smtClean="0">
                <a:latin typeface="Courier New" panose="02070309020205020404" pitchFamily="49" charset="0"/>
                <a:cs typeface="Courier New" panose="02070309020205020404" pitchFamily="49" charset="0"/>
              </a:rPr>
              <a:t>expensiveFunction</a:t>
            </a:r>
            <a:r>
              <a:rPr lang="en-US" sz="1800" dirty="0" smtClean="0">
                <a:latin typeface="Courier New" panose="02070309020205020404" pitchFamily="49" charset="0"/>
                <a:cs typeface="Courier New" panose="02070309020205020404" pitchFamily="49" charset="0"/>
              </a:rPr>
              <a:t>(counter = {}) {</a:t>
            </a:r>
          </a:p>
          <a:p>
            <a:pPr marL="914400" lvl="2" indent="0">
              <a:buNone/>
            </a:pPr>
            <a:r>
              <a:rPr lang="en-US" sz="1800" dirty="0" smtClean="0">
                <a:latin typeface="Courier New" panose="02070309020205020404" pitchFamily="49" charset="0"/>
                <a:cs typeface="Courier New" panose="02070309020205020404" pitchFamily="49" charset="0"/>
              </a:rPr>
              <a:t>  counter['count'] = counter['count'] + 1</a:t>
            </a:r>
          </a:p>
          <a:p>
            <a:pPr marL="914400" lvl="2" indent="0">
              <a:buNone/>
            </a:pPr>
            <a:r>
              <a:rPr lang="en-US" sz="1800" dirty="0" smtClean="0">
                <a:latin typeface="Courier New" panose="02070309020205020404" pitchFamily="49" charset="0"/>
                <a:cs typeface="Courier New" panose="02070309020205020404" pitchFamily="49" charset="0"/>
              </a:rPr>
              <a:t>}</a:t>
            </a:r>
          </a:p>
          <a:p>
            <a:pPr marL="914400" lvl="2" indent="0">
              <a:buNone/>
            </a:pPr>
            <a:r>
              <a:rPr lang="en-US" sz="1800" dirty="0" err="1" smtClean="0">
                <a:latin typeface="Courier New" panose="02070309020205020404" pitchFamily="49" charset="0"/>
                <a:cs typeface="Courier New" panose="02070309020205020404" pitchFamily="49" charset="0"/>
              </a:rPr>
              <a:t>expensiveFunction</a:t>
            </a:r>
            <a:r>
              <a:rPr lang="en-US" sz="1800" dirty="0" smtClean="0">
                <a:latin typeface="Courier New" panose="02070309020205020404" pitchFamily="49" charset="0"/>
                <a:cs typeface="Courier New" panose="02070309020205020404" pitchFamily="49" charset="0"/>
              </a:rPr>
              <a:t>(counter)</a:t>
            </a:r>
          </a:p>
          <a:p>
            <a:pPr marL="914400" lvl="2" indent="0">
              <a:buNone/>
            </a:pPr>
            <a:r>
              <a:rPr lang="en-US" sz="1800" dirty="0" err="1" smtClean="0">
                <a:latin typeface="Courier New" panose="02070309020205020404" pitchFamily="49" charset="0"/>
                <a:cs typeface="Courier New" panose="02070309020205020404" pitchFamily="49" charset="0"/>
              </a:rPr>
              <a:t>expensiveFunction</a:t>
            </a:r>
            <a:r>
              <a:rPr lang="en-US" sz="1800" dirty="0" smtClean="0">
                <a:latin typeface="Courier New" panose="02070309020205020404" pitchFamily="49" charset="0"/>
                <a:cs typeface="Courier New" panose="02070309020205020404" pitchFamily="49" charset="0"/>
              </a:rPr>
              <a:t>(counter)</a:t>
            </a:r>
          </a:p>
          <a:p>
            <a:pPr marL="914400" lvl="2" indent="0">
              <a:buNone/>
            </a:pPr>
            <a:endParaRPr lang="en-US" sz="1800" dirty="0">
              <a:latin typeface="Courier New" panose="02070309020205020404" pitchFamily="49" charset="0"/>
              <a:cs typeface="Courier New" panose="02070309020205020404" pitchFamily="49" charset="0"/>
            </a:endParaRPr>
          </a:p>
          <a:p>
            <a:pPr marL="0" lvl="0" indent="0" algn="ctr">
              <a:buNone/>
            </a:pPr>
            <a:r>
              <a:rPr lang="en-US" sz="1800" dirty="0" smtClean="0"/>
              <a:t>What will the value of counter be at the end of this code snippet?</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492434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Memory Allocation</a:t>
            </a:r>
          </a:p>
          <a:p>
            <a:pPr marL="0" lvl="0" indent="0">
              <a:buNone/>
            </a:pPr>
            <a:r>
              <a:rPr lang="en-US" sz="1800" dirty="0" smtClean="0"/>
              <a:t>In most lower-level languages you need to deliberately define how you will use memory. This typically involves three steps:</a:t>
            </a:r>
          </a:p>
          <a:p>
            <a:pPr marL="285750" indent="-285750"/>
            <a:r>
              <a:rPr lang="en-US" sz="1800" dirty="0" smtClean="0"/>
              <a:t>Memory Allocation - When you assign a variable or create a function, you allocate sufficient memory to support it.</a:t>
            </a:r>
          </a:p>
          <a:p>
            <a:pPr marL="285750" indent="-285750"/>
            <a:r>
              <a:rPr lang="en-US" sz="1800" dirty="0" smtClean="0"/>
              <a:t>Memory Use - When you modify your memory allocation to the values you desire.</a:t>
            </a:r>
          </a:p>
          <a:p>
            <a:pPr marL="285750" indent="-285750"/>
            <a:r>
              <a:rPr lang="en-US" sz="1800" dirty="0" smtClean="0"/>
              <a:t>Memory Release - When you're no longer using those functions or variables, you release that memory to be used again.</a:t>
            </a:r>
          </a:p>
          <a:p>
            <a:pPr marL="0" indent="0">
              <a:buNone/>
            </a:pPr>
            <a:r>
              <a:rPr lang="en-US" sz="1800" dirty="0" err="1" smtClean="0"/>
              <a:t>Javascript</a:t>
            </a:r>
            <a:r>
              <a:rPr lang="en-US" sz="1800" dirty="0" smtClean="0"/>
              <a:t>, for better or worse, does all of this for us behind the scenes.</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3834081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The Stack and the Heap</a:t>
            </a:r>
          </a:p>
          <a:p>
            <a:pPr marL="0" lvl="0" indent="0">
              <a:buNone/>
            </a:pPr>
            <a:r>
              <a:rPr lang="en-US" sz="1800" dirty="0" err="1" smtClean="0"/>
              <a:t>Javascript</a:t>
            </a:r>
            <a:r>
              <a:rPr lang="en-US" sz="1800" dirty="0" smtClean="0"/>
              <a:t> allocates memory in two locations: the </a:t>
            </a:r>
            <a:r>
              <a:rPr lang="en-US" sz="1800" b="1" dirty="0" smtClean="0"/>
              <a:t>stack</a:t>
            </a:r>
            <a:r>
              <a:rPr lang="en-US" sz="1800" dirty="0" smtClean="0"/>
              <a:t> and the </a:t>
            </a:r>
            <a:r>
              <a:rPr lang="en-US" sz="1800" b="1" dirty="0" smtClean="0"/>
              <a:t>memory heap.</a:t>
            </a:r>
            <a:r>
              <a:rPr lang="en-US" sz="1800" dirty="0" smtClean="0"/>
              <a:t> These are two distinct "pools" of memory designed using the data structures of the same </a:t>
            </a:r>
            <a:r>
              <a:rPr lang="en-US" sz="1800" dirty="0" smtClean="0"/>
              <a:t>names. </a:t>
            </a:r>
            <a:r>
              <a:rPr lang="en-US" sz="1800" dirty="0" smtClean="0"/>
              <a:t>You can think of the former as behaving like a stack of plates (last in, first out), and the latter (also known as a priority queue) as behaving like an emergency room admittance list (highest priority, first out).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1431481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The Stack and the Heap</a:t>
            </a:r>
          </a:p>
          <a:p>
            <a:pPr marL="0" lvl="0" indent="0">
              <a:buNone/>
            </a:pPr>
            <a:r>
              <a:rPr lang="en-US" sz="1800" dirty="0" smtClean="0"/>
              <a:t>The stack is reserved for </a:t>
            </a:r>
            <a:r>
              <a:rPr lang="en-US" sz="1800" b="1" dirty="0" smtClean="0"/>
              <a:t>static data</a:t>
            </a:r>
            <a:r>
              <a:rPr lang="en-US" sz="1800" dirty="0" smtClean="0"/>
              <a:t>, specifically </a:t>
            </a:r>
            <a:r>
              <a:rPr lang="en-US" sz="1800" b="1" dirty="0" smtClean="0"/>
              <a:t>primitive data type values</a:t>
            </a:r>
            <a:r>
              <a:rPr lang="en-US" sz="1800" dirty="0" smtClean="0"/>
              <a:t>. This includes numbers, strings, </a:t>
            </a:r>
            <a:r>
              <a:rPr lang="en-US" sz="1800" dirty="0" err="1" smtClean="0"/>
              <a:t>booleans</a:t>
            </a:r>
            <a:r>
              <a:rPr lang="en-US" sz="1800" dirty="0" smtClean="0"/>
              <a:t>, undefined, and null. The stack also includes </a:t>
            </a:r>
            <a:r>
              <a:rPr lang="en-US" sz="1800" b="1" dirty="0" smtClean="0"/>
              <a:t>references</a:t>
            </a:r>
            <a:r>
              <a:rPr lang="en-US" sz="1800" dirty="0" smtClean="0"/>
              <a:t>, which are pointers to objects and functions you've created.</a:t>
            </a:r>
          </a:p>
          <a:p>
            <a:pPr marL="0" lvl="0" indent="0">
              <a:buNone/>
            </a:pPr>
            <a:r>
              <a:rPr lang="en-US" sz="1800" dirty="0" smtClean="0"/>
              <a:t>The nice thing about this data is that every item in this list has a fixed size at compile time, so it is clear how much memory will be necessary to allocate. Allocating this memory is therefore known as "static memory allocation."</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Tree>
    <p:extLst>
      <p:ext uri="{BB962C8B-B14F-4D97-AF65-F5344CB8AC3E}">
        <p14:creationId xmlns:p14="http://schemas.microsoft.com/office/powerpoint/2010/main" val="451985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The Stack and the Heap</a:t>
            </a:r>
          </a:p>
          <a:p>
            <a:pPr marL="0" lvl="0" indent="0">
              <a:buNone/>
            </a:pPr>
            <a:r>
              <a:rPr lang="en-US" sz="1800" dirty="0" smtClean="0"/>
              <a:t>The memory heap is reserved for </a:t>
            </a:r>
            <a:r>
              <a:rPr lang="en-US" sz="1800" b="1" dirty="0" smtClean="0"/>
              <a:t>dynamic data</a:t>
            </a:r>
            <a:r>
              <a:rPr lang="en-US" sz="1800" dirty="0" smtClean="0"/>
              <a:t>, which typically involves your more complex data structures: objects, arrays (as </a:t>
            </a:r>
            <a:r>
              <a:rPr lang="en-US" sz="1800" dirty="0" err="1" smtClean="0"/>
              <a:t>Javascript</a:t>
            </a:r>
            <a:r>
              <a:rPr lang="en-US" sz="1800" dirty="0" smtClean="0"/>
              <a:t> implements them, which is as objects), and functions. </a:t>
            </a:r>
            <a:r>
              <a:rPr lang="en-US" sz="1800" dirty="0" err="1" smtClean="0"/>
              <a:t>Javascript</a:t>
            </a:r>
            <a:r>
              <a:rPr lang="en-US" sz="1800" dirty="0" smtClean="0"/>
              <a:t> does not allocate a fixed set of memory for this data at compile time; rather it allocates memory as needed into the heap. This process is thus called </a:t>
            </a:r>
            <a:r>
              <a:rPr lang="en-US" sz="1800" b="1" dirty="0" smtClean="0"/>
              <a:t>dynamic memory allocation.</a:t>
            </a:r>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1034283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As such, when you create a variable and store it in memory, like:</a:t>
            </a:r>
          </a:p>
          <a:p>
            <a:pPr marL="0" lvl="0" indent="0">
              <a:buNone/>
            </a:pPr>
            <a:r>
              <a:rPr lang="en-US" sz="18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let counter =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marL="0" lvl="0" indent="0">
              <a:buNone/>
            </a:pPr>
            <a:r>
              <a:rPr lang="en-US" sz="1800" dirty="0" smtClean="0"/>
              <a:t>This counter variable is stored in the stack. When you create an object, like so:</a:t>
            </a:r>
          </a:p>
          <a:p>
            <a:pPr marL="0" lvl="0" indent="0">
              <a:buNone/>
            </a:pPr>
            <a:r>
              <a:rPr lang="en-US" sz="18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let counter = </a:t>
            </a:r>
            <a:r>
              <a:rPr lang="en-US" sz="1600" dirty="0" smtClean="0">
                <a:latin typeface="Courier New" panose="02070309020205020404" pitchFamily="49" charset="0"/>
                <a:cs typeface="Courier New" panose="02070309020205020404" pitchFamily="49" charset="0"/>
              </a:rPr>
              <a:t>{ count: 0 }</a:t>
            </a:r>
            <a:endParaRPr lang="en-US" sz="1600" dirty="0" smtClean="0"/>
          </a:p>
          <a:p>
            <a:pPr marL="0" lvl="0" indent="0">
              <a:buNone/>
            </a:pPr>
            <a:r>
              <a:rPr lang="en-US" sz="1800" dirty="0" smtClean="0"/>
              <a:t>two things happen. The counter object itself is stored in heap memory, but the "counter" variable is created on the stack. The variable's value is a pointer that points to the location of the object in heap memory. This is called a </a:t>
            </a:r>
            <a:r>
              <a:rPr lang="en-US" sz="1800" b="1" dirty="0" smtClean="0"/>
              <a:t>reference</a:t>
            </a:r>
            <a:r>
              <a:rPr lang="en-US" sz="1800" dirty="0" smtClean="0"/>
              <a:t>.</a:t>
            </a:r>
            <a:endParaRPr lang="en-US" sz="1800" b="1"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4148335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a:t>This is why creating copies of objects is </a:t>
            </a:r>
            <a:r>
              <a:rPr lang="en-US" sz="1800" dirty="0" smtClean="0"/>
              <a:t>awkward in </a:t>
            </a:r>
            <a:r>
              <a:rPr lang="en-US" sz="1800" dirty="0" err="1" smtClean="0"/>
              <a:t>Javascript</a:t>
            </a:r>
            <a:r>
              <a:rPr lang="en-US" sz="1800" dirty="0" smtClean="0"/>
              <a:t>. </a:t>
            </a:r>
            <a:r>
              <a:rPr lang="en-US" sz="1800" dirty="0"/>
              <a:t>If you copy a variable, </a:t>
            </a:r>
            <a:r>
              <a:rPr lang="en-US" sz="1800" dirty="0" smtClean="0"/>
              <a:t>like so:</a:t>
            </a:r>
          </a:p>
          <a:p>
            <a:pPr marL="0" lvl="0" indent="0">
              <a:buNone/>
            </a:pPr>
            <a:r>
              <a:rPr lang="en-US" sz="18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const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secondCounter</a:t>
            </a:r>
            <a:r>
              <a:rPr lang="en-US" sz="1600" dirty="0" smtClean="0">
                <a:latin typeface="Courier New" panose="02070309020205020404" pitchFamily="49" charset="0"/>
                <a:cs typeface="Courier New" panose="02070309020205020404" pitchFamily="49" charset="0"/>
              </a:rPr>
              <a:t> = counter</a:t>
            </a:r>
          </a:p>
          <a:p>
            <a:pPr marL="0" lvl="0" indent="0">
              <a:buNone/>
            </a:pPr>
            <a:r>
              <a:rPr lang="en-US" sz="1800" dirty="0" smtClean="0"/>
              <a:t>You are only copying the reference. No new object is saved in the heap memory. This is called a </a:t>
            </a:r>
            <a:r>
              <a:rPr lang="en-US" sz="1800" b="1" dirty="0" smtClean="0"/>
              <a:t>shallow copy.</a:t>
            </a:r>
            <a:r>
              <a:rPr lang="en-US" sz="1800" dirty="0" smtClean="0"/>
              <a:t> You now have two pointers to the same object in your stack, but one object in the heap, so if you modify an object using one pointer and then retrieve that value through the other, the object will have changed.</a:t>
            </a:r>
          </a:p>
          <a:p>
            <a:pPr marL="0" indent="0">
              <a:buNone/>
            </a:pPr>
            <a:r>
              <a:rPr lang="en-US" sz="1800" dirty="0" smtClean="0"/>
              <a:t>If you wish to make a true copy, a </a:t>
            </a:r>
            <a:r>
              <a:rPr lang="en-US" sz="1800" b="1" dirty="0" smtClean="0"/>
              <a:t>deep copy</a:t>
            </a:r>
            <a:r>
              <a:rPr lang="en-US" sz="1800" dirty="0" smtClean="0"/>
              <a:t>, the simplest route is to use </a:t>
            </a:r>
            <a:r>
              <a:rPr lang="en-US" sz="1800" b="1" dirty="0" err="1" smtClean="0"/>
              <a:t>Object.assign</a:t>
            </a:r>
            <a:r>
              <a:rPr lang="en-US" sz="1800" dirty="0" smtClean="0"/>
              <a:t>.</a:t>
            </a:r>
          </a:p>
          <a:p>
            <a:pPr marL="0" indent="0">
              <a:buNone/>
            </a:pPr>
            <a:r>
              <a:rPr lang="en-US" sz="18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const</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secondCounter</a:t>
            </a:r>
            <a:r>
              <a:rPr lang="en-US" sz="1600" dirty="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Object.assign</a:t>
            </a:r>
            <a:r>
              <a:rPr lang="en-US" sz="1600" dirty="0" smtClean="0">
                <a:latin typeface="Courier New" panose="02070309020205020404" pitchFamily="49" charset="0"/>
                <a:cs typeface="Courier New" panose="02070309020205020404" pitchFamily="49" charset="0"/>
              </a:rPr>
              <a:t>(counter)</a:t>
            </a:r>
            <a:endParaRPr lang="en-US" sz="1600" dirty="0"/>
          </a:p>
          <a:p>
            <a:pPr marL="0" lvl="0" indent="0">
              <a:buNone/>
            </a:pPr>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2427490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Variable References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So why didn't our </a:t>
            </a:r>
            <a:r>
              <a:rPr lang="en-US" sz="1800" dirty="0" err="1" smtClean="0"/>
              <a:t>expensiveFunction</a:t>
            </a:r>
            <a:r>
              <a:rPr lang="en-US" sz="1800" dirty="0" smtClean="0"/>
              <a:t> counter work?</a:t>
            </a:r>
          </a:p>
          <a:p>
            <a:pPr marL="0" lvl="0" indent="0">
              <a:buNone/>
            </a:pPr>
            <a:r>
              <a:rPr lang="en-US" sz="1800" dirty="0" smtClean="0"/>
              <a:t>When we pass the variable into the function, </a:t>
            </a:r>
            <a:r>
              <a:rPr lang="en-US" sz="1800" dirty="0" err="1" smtClean="0"/>
              <a:t>Javascript</a:t>
            </a:r>
            <a:r>
              <a:rPr lang="en-US" sz="1800" dirty="0" smtClean="0"/>
              <a:t> initializes that variable on the stack and sets it to what we pass in. If we pass in a primitive, it sets it to that actual value in the stack. If we pass in an object, it sets it to a pointer to the object in heap memory.</a:t>
            </a:r>
          </a:p>
          <a:p>
            <a:pPr marL="0" lvl="0" indent="0">
              <a:buNone/>
            </a:pPr>
            <a:r>
              <a:rPr lang="en-US" sz="1800" dirty="0" smtClean="0"/>
              <a:t>As soon as the function completes, the data in the stack is popped and cleaned up with </a:t>
            </a:r>
            <a:r>
              <a:rPr lang="en-US" sz="1800" dirty="0" err="1" smtClean="0"/>
              <a:t>Javascript's</a:t>
            </a:r>
            <a:r>
              <a:rPr lang="en-US" sz="1800" dirty="0" smtClean="0"/>
              <a:t> garbage collection process. If our counter was a primitive, that data is gone forever. If it was a pointer to an object in heap memory, the pointer is cleaned up, but the object in the heap remains.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3805799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Classes and Prototypes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Tree>
    <p:extLst>
      <p:ext uri="{BB962C8B-B14F-4D97-AF65-F5344CB8AC3E}">
        <p14:creationId xmlns:p14="http://schemas.microsoft.com/office/powerpoint/2010/main" val="780042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Classes, Prototypes, and ES6 Classes</a:t>
            </a:r>
          </a:p>
          <a:p>
            <a:pPr marL="0" lvl="0" indent="0">
              <a:buNone/>
            </a:pPr>
            <a:r>
              <a:rPr lang="en-US" sz="1800" dirty="0" err="1" smtClean="0"/>
              <a:t>Javascript</a:t>
            </a:r>
            <a:r>
              <a:rPr lang="en-US" sz="1800" dirty="0" smtClean="0"/>
              <a:t> is a functional object-oriented language inspired by the practices of its peers. Much of its syntax comes from Java. Its function behavior is inspired by Scheme. Its prototype inheritance comes from Self. Its regular expressions are borrowed from Perl.</a:t>
            </a:r>
          </a:p>
          <a:p>
            <a:pPr marL="0" lvl="0" indent="0">
              <a:buNone/>
            </a:pPr>
            <a:r>
              <a:rPr lang="en-US" sz="1800" dirty="0" smtClean="0"/>
              <a:t>In ES6, </a:t>
            </a:r>
            <a:r>
              <a:rPr lang="en-US" sz="1800" dirty="0" err="1" smtClean="0"/>
              <a:t>async</a:t>
            </a:r>
            <a:r>
              <a:rPr lang="en-US" sz="1800" dirty="0" smtClean="0"/>
              <a:t> await was inspired by C#. The spread operator was most likely inspired by ML.</a:t>
            </a:r>
          </a:p>
          <a:p>
            <a:pPr marL="0" lvl="0" indent="0">
              <a:buNone/>
            </a:pPr>
            <a:r>
              <a:rPr lang="en-US" sz="1800" dirty="0" smtClean="0"/>
              <a:t>In short, </a:t>
            </a:r>
            <a:r>
              <a:rPr lang="en-US" sz="1800" dirty="0" err="1" smtClean="0"/>
              <a:t>Javascript</a:t>
            </a:r>
            <a:r>
              <a:rPr lang="en-US" sz="1800" dirty="0" smtClean="0"/>
              <a:t> is a mixture of many philosophies and values, some executed very well, some not so much.</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Tree>
    <p:extLst>
      <p:ext uri="{BB962C8B-B14F-4D97-AF65-F5344CB8AC3E}">
        <p14:creationId xmlns:p14="http://schemas.microsoft.com/office/powerpoint/2010/main" val="3326892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Classes</a:t>
            </a:r>
          </a:p>
          <a:p>
            <a:pPr marL="0" lvl="0" indent="0">
              <a:buNone/>
            </a:pPr>
            <a:r>
              <a:rPr lang="en-US" sz="1800" dirty="0" smtClean="0"/>
              <a:t>In many object-oriented languages, including Java, objects are based on </a:t>
            </a:r>
            <a:r>
              <a:rPr lang="en-US" sz="1800" b="1" dirty="0" smtClean="0"/>
              <a:t>Classes.</a:t>
            </a:r>
            <a:r>
              <a:rPr lang="en-US" sz="1800" dirty="0" smtClean="0"/>
              <a:t> A class is a blueprint from which objects are created. A class does not exist in memory; rather you can think of it as a sort of execution script that's part of the language. The object does not exist until the class is </a:t>
            </a:r>
            <a:r>
              <a:rPr lang="en-US" sz="1800" b="1" dirty="0" smtClean="0"/>
              <a:t>instantiated</a:t>
            </a:r>
            <a:r>
              <a:rPr lang="en-US" sz="1800" dirty="0" smtClean="0"/>
              <a:t> and you produce an </a:t>
            </a:r>
            <a:r>
              <a:rPr lang="en-US" sz="1800" b="1" dirty="0" smtClean="0"/>
              <a:t>instance</a:t>
            </a:r>
            <a:r>
              <a:rPr lang="en-US" sz="1800" dirty="0" smtClean="0"/>
              <a:t> of the class. You can think of a class as a sort of contract. If an object is of a certain class, you can be guaranteed that it has the properties and methods associated with that class.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Tree>
    <p:extLst>
      <p:ext uri="{BB962C8B-B14F-4D97-AF65-F5344CB8AC3E}">
        <p14:creationId xmlns:p14="http://schemas.microsoft.com/office/powerpoint/2010/main" val="1348632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r>
              <a:rPr lang="en-US" sz="2400" dirty="0" smtClean="0"/>
              <a:t>Hoisting and Scope</a:t>
            </a:r>
          </a:p>
          <a:p>
            <a:pPr marL="342900" indent="-342900"/>
            <a:r>
              <a:rPr lang="en-US" sz="2400" dirty="0" smtClean="0"/>
              <a:t>Variable References</a:t>
            </a:r>
          </a:p>
          <a:p>
            <a:pPr marL="342900" indent="-342900"/>
            <a:r>
              <a:rPr lang="en-US" sz="2400" dirty="0" smtClean="0"/>
              <a:t>Classes and Prototypes</a:t>
            </a:r>
          </a:p>
          <a:p>
            <a:pPr marL="342900" indent="-342900"/>
            <a:r>
              <a:rPr lang="en-US" sz="2400" dirty="0" smtClean="0"/>
              <a:t>"Fat Arrow" / Lambda Functions</a:t>
            </a:r>
          </a:p>
          <a:p>
            <a:pPr marL="342900" indent="-342900"/>
            <a:endParaRPr lang="en-US" sz="2400" dirty="0" smtClean="0"/>
          </a:p>
          <a:p>
            <a:pPr marL="342900" indent="-342900"/>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Title 1"/>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9050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Java Class - This is </a:t>
            </a:r>
            <a:r>
              <a:rPr lang="en-US" sz="1800" dirty="0" smtClean="0">
                <a:hlinkClick r:id="rId3"/>
              </a:rPr>
              <a:t>Java</a:t>
            </a:r>
            <a:r>
              <a:rPr lang="en-US" sz="1800" dirty="0" smtClean="0"/>
              <a:t>, not </a:t>
            </a:r>
            <a:r>
              <a:rPr lang="en-US" sz="1800" dirty="0" err="1" smtClean="0"/>
              <a:t>Javascript</a:t>
            </a:r>
            <a:endParaRPr lang="en-US" sz="1800" dirty="0" smtClean="0"/>
          </a:p>
          <a:p>
            <a:pPr marL="0" lvl="0" indent="0">
              <a:spcBef>
                <a:spcPts val="0"/>
              </a:spcBef>
              <a:buNone/>
            </a:pPr>
            <a:r>
              <a:rPr lang="en-US" sz="1200" dirty="0" smtClean="0">
                <a:latin typeface="Courier New" panose="02070309020205020404" pitchFamily="49" charset="0"/>
                <a:cs typeface="Courier New" panose="02070309020205020404" pitchFamily="49" charset="0"/>
              </a:rPr>
              <a:t>    class </a:t>
            </a:r>
            <a:r>
              <a:rPr lang="en-US" sz="1200" dirty="0">
                <a:latin typeface="Courier New" panose="02070309020205020404" pitchFamily="49" charset="0"/>
                <a:cs typeface="Courier New" panose="02070309020205020404" pitchFamily="49" charset="0"/>
              </a:rPr>
              <a:t>Cat </a:t>
            </a:r>
            <a:r>
              <a:rPr lang="en-US" sz="1200" dirty="0" smtClean="0">
                <a:latin typeface="Courier New" panose="02070309020205020404" pitchFamily="49" charset="0"/>
                <a:cs typeface="Courier New" panose="02070309020205020404" pitchFamily="49" charset="0"/>
              </a:rPr>
              <a:t>{</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feet = </a:t>
            </a:r>
            <a:r>
              <a:rPr lang="en-US" sz="1200" dirty="0" smtClean="0">
                <a:latin typeface="Courier New" panose="02070309020205020404" pitchFamily="49" charset="0"/>
                <a:cs typeface="Courier New" panose="02070309020205020404" pitchFamily="49" charset="0"/>
              </a:rPr>
              <a:t>4;</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ears = 2;</a:t>
            </a:r>
          </a:p>
          <a:p>
            <a:pPr marL="0" lvl="0" indent="0">
              <a:spcBef>
                <a:spcPts val="0"/>
              </a:spcBef>
              <a:buNone/>
            </a:pPr>
            <a:r>
              <a:rPr lang="en-US" sz="1200" dirty="0" smtClean="0">
                <a:latin typeface="Courier New" panose="02070309020205020404" pitchFamily="49" charset="0"/>
                <a:cs typeface="Courier New" panose="02070309020205020404" pitchFamily="49" charset="0"/>
              </a:rPr>
              <a:t>        public </a:t>
            </a:r>
            <a:r>
              <a:rPr lang="en-US" sz="1200" dirty="0">
                <a:latin typeface="Courier New" panose="02070309020205020404" pitchFamily="49" charset="0"/>
                <a:cs typeface="Courier New" panose="02070309020205020404" pitchFamily="49" charset="0"/>
              </a:rPr>
              <a:t>void meow() {</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System.out.println</a:t>
            </a:r>
            <a:r>
              <a:rPr lang="en-US" sz="1200" dirty="0">
                <a:latin typeface="Courier New" panose="02070309020205020404" pitchFamily="49" charset="0"/>
                <a:cs typeface="Courier New" panose="02070309020205020404" pitchFamily="49" charset="0"/>
              </a:rPr>
              <a:t>("meow");</a:t>
            </a:r>
          </a:p>
          <a:p>
            <a:pPr marL="0" lvl="0" indent="0">
              <a:spcBef>
                <a:spcPts val="0"/>
              </a:spcBef>
              <a:buNone/>
            </a:pP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private </a:t>
            </a:r>
            <a:r>
              <a:rPr lang="en-US" sz="1200" dirty="0">
                <a:latin typeface="Courier New" panose="02070309020205020404" pitchFamily="49" charset="0"/>
                <a:cs typeface="Courier New" panose="02070309020205020404" pitchFamily="49" charset="0"/>
              </a:rPr>
              <a:t>void purr() {</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System.out.println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prrrr</a:t>
            </a:r>
            <a:r>
              <a:rPr lang="en-US" sz="1200" dirty="0">
                <a:latin typeface="Courier New" panose="02070309020205020404" pitchFamily="49" charset="0"/>
                <a:cs typeface="Courier New" panose="02070309020205020404" pitchFamily="49" charset="0"/>
              </a:rPr>
              <a:t>");</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void </a:t>
            </a:r>
            <a:r>
              <a:rPr lang="en-US" sz="1200" dirty="0" err="1">
                <a:latin typeface="Courier New" panose="02070309020205020404" pitchFamily="49" charset="0"/>
                <a:cs typeface="Courier New" panose="02070309020205020404" pitchFamily="49" charset="0"/>
              </a:rPr>
              <a:t>getPet</a:t>
            </a:r>
            <a:r>
              <a:rPr lang="en-US" sz="1200" dirty="0">
                <a:latin typeface="Courier New" panose="02070309020205020404" pitchFamily="49" charset="0"/>
                <a:cs typeface="Courier New" panose="02070309020205020404" pitchFamily="49" charset="0"/>
              </a:rPr>
              <a:t>() {</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purr</a:t>
            </a:r>
            <a:r>
              <a:rPr lang="en-US" sz="1200" dirty="0">
                <a:latin typeface="Courier New" panose="02070309020205020404" pitchFamily="49" charset="0"/>
                <a:cs typeface="Courier New" panose="02070309020205020404" pitchFamily="49" charset="0"/>
              </a:rPr>
              <a:t>();</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lvl="0" indent="0">
              <a:spcBef>
                <a:spcPts val="0"/>
              </a:spcBef>
              <a:buNone/>
            </a:pPr>
            <a:endParaRPr lang="en-US" sz="1200" dirty="0">
              <a:latin typeface="Courier New" panose="02070309020205020404" pitchFamily="49" charset="0"/>
              <a:cs typeface="Courier New" panose="02070309020205020404" pitchFamily="49" charset="0"/>
            </a:endParaRPr>
          </a:p>
          <a:p>
            <a:pPr marL="0" lvl="0" indent="0">
              <a:spcBef>
                <a:spcPts val="0"/>
              </a:spcBef>
              <a:buNone/>
            </a:pPr>
            <a:r>
              <a:rPr lang="en-US" sz="1200" dirty="0">
                <a:latin typeface="Courier New" panose="02070309020205020404" pitchFamily="49" charset="0"/>
                <a:cs typeface="Courier New" panose="02070309020205020404" pitchFamily="49" charset="0"/>
              </a:rPr>
              <a:t>    Cat </a:t>
            </a:r>
            <a:r>
              <a:rPr lang="en-US" sz="1200" dirty="0" err="1" smtClean="0">
                <a:latin typeface="Courier New" panose="02070309020205020404" pitchFamily="49" charset="0"/>
                <a:cs typeface="Courier New" panose="02070309020205020404" pitchFamily="49" charset="0"/>
              </a:rPr>
              <a:t>han</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new Cat();</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han.getPet</a:t>
            </a:r>
            <a:r>
              <a:rPr lang="en-US" sz="1200" dirty="0">
                <a:latin typeface="Courier New" panose="02070309020205020404" pitchFamily="49" charset="0"/>
                <a:cs typeface="Courier New" panose="02070309020205020404" pitchFamily="49" charset="0"/>
              </a:rPr>
              <a:t>();</a:t>
            </a:r>
            <a:endParaRPr lang="en-US" sz="12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668702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Java Class</a:t>
            </a:r>
          </a:p>
          <a:p>
            <a:pPr marL="0" lvl="0" indent="0">
              <a:spcBef>
                <a:spcPts val="0"/>
              </a:spcBef>
              <a:buNone/>
            </a:pPr>
            <a:r>
              <a:rPr lang="en-US" sz="1200" dirty="0" smtClean="0">
                <a:latin typeface="Courier New" panose="02070309020205020404" pitchFamily="49" charset="0"/>
                <a:cs typeface="Courier New" panose="02070309020205020404" pitchFamily="49" charset="0"/>
              </a:rPr>
              <a:t>    class </a:t>
            </a:r>
            <a:r>
              <a:rPr lang="en-US" sz="1200" dirty="0" err="1">
                <a:latin typeface="Courier New" panose="02070309020205020404" pitchFamily="49" charset="0"/>
                <a:cs typeface="Courier New" panose="02070309020205020404" pitchFamily="49" charset="0"/>
              </a:rPr>
              <a:t>MaineCoon</a:t>
            </a:r>
            <a:r>
              <a:rPr lang="en-US" sz="1200" dirty="0">
                <a:latin typeface="Courier New" panose="02070309020205020404" pitchFamily="49" charset="0"/>
                <a:cs typeface="Courier New" panose="02070309020205020404" pitchFamily="49" charset="0"/>
              </a:rPr>
              <a:t> extends Cat {</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String size = "large";</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lvl="0" indent="0">
              <a:spcBef>
                <a:spcPts val="0"/>
              </a:spcBef>
              <a:buNone/>
            </a:pPr>
            <a:endParaRPr lang="en-US" sz="1200" dirty="0">
              <a:latin typeface="Courier New" panose="02070309020205020404" pitchFamily="49" charset="0"/>
              <a:cs typeface="Courier New" panose="02070309020205020404" pitchFamily="49" charset="0"/>
            </a:endParaRP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MaineCoon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mrSnugs</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MaineCoon</a:t>
            </a:r>
            <a:r>
              <a:rPr lang="en-US" sz="1200" dirty="0">
                <a:latin typeface="Courier New" panose="02070309020205020404" pitchFamily="49" charset="0"/>
                <a:cs typeface="Courier New" panose="02070309020205020404" pitchFamily="49" charset="0"/>
              </a:rPr>
              <a:t>();</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mrSnugs.getPet</a:t>
            </a:r>
            <a:r>
              <a:rPr lang="en-US" sz="1200" dirty="0" smtClean="0">
                <a:latin typeface="Courier New" panose="02070309020205020404" pitchFamily="49" charset="0"/>
                <a:cs typeface="Courier New" panose="02070309020205020404" pitchFamily="49" charset="0"/>
              </a:rPr>
              <a:t>();</a:t>
            </a:r>
          </a:p>
          <a:p>
            <a:pPr marL="0" lv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System.out.println</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mrSnugs.size</a:t>
            </a:r>
            <a:r>
              <a:rPr lang="en-US" sz="1200" dirty="0" smtClean="0">
                <a:latin typeface="Courier New" panose="02070309020205020404" pitchFamily="49" charset="0"/>
                <a:cs typeface="Courier New" panose="02070309020205020404" pitchFamily="49" charset="0"/>
              </a:rPr>
              <a:t>)</a:t>
            </a:r>
            <a:endParaRPr lang="en-US" sz="12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2440244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Class-Based Object Oriented Programming</a:t>
            </a:r>
          </a:p>
          <a:p>
            <a:pPr marL="285750" indent="-285750"/>
            <a:r>
              <a:rPr lang="en-US" sz="1800" dirty="0" smtClean="0"/>
              <a:t>Can have private and public attributes and methods.</a:t>
            </a:r>
          </a:p>
          <a:p>
            <a:pPr marL="285750" indent="-285750"/>
            <a:r>
              <a:rPr lang="en-US" sz="1800" dirty="0" smtClean="0"/>
              <a:t>Strict typing.</a:t>
            </a:r>
          </a:p>
          <a:p>
            <a:pPr marL="285750" indent="-285750"/>
            <a:r>
              <a:rPr lang="en-US" sz="1800" dirty="0" smtClean="0"/>
              <a:t>Classes must be instantiated for their methods to be used (excepting static methods).</a:t>
            </a:r>
          </a:p>
          <a:p>
            <a:pPr marL="285750" indent="-285750"/>
            <a:r>
              <a:rPr lang="en-US" sz="1800" dirty="0" smtClean="0"/>
              <a:t>Achieves information hiding - a user interacting with an interface does not know what is happening beneath the surface, nor do they need to.</a:t>
            </a:r>
          </a:p>
          <a:p>
            <a:pPr marL="0" indent="0">
              <a:buNone/>
            </a:pPr>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dirty="0"/>
          </a:p>
        </p:txBody>
      </p:sp>
    </p:spTree>
    <p:extLst>
      <p:ext uri="{BB962C8B-B14F-4D97-AF65-F5344CB8AC3E}">
        <p14:creationId xmlns:p14="http://schemas.microsoft.com/office/powerpoint/2010/main" val="3003922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Prototypes</a:t>
            </a:r>
          </a:p>
          <a:p>
            <a:pPr marL="0" indent="0">
              <a:buNone/>
            </a:pPr>
            <a:r>
              <a:rPr lang="en-US" sz="1800" dirty="0" smtClean="0"/>
              <a:t>If a class can be thought of as a blueprint or contract defining what an object contains, a prototype can be thought of as, well, a prototype. Think of it like a bacterium. It contains all of the qualities its offspring will inherit. They might mutate, but they inherit everything the original bacterium had. The main difference between a prototype and a class is while a class is essentially an executable script within the language, a prototype is an actual object being copied. It is thus often referred to as </a:t>
            </a:r>
            <a:r>
              <a:rPr lang="en-US" sz="1800" b="1" dirty="0" smtClean="0"/>
              <a:t>Classless</a:t>
            </a:r>
            <a:r>
              <a:rPr lang="en-US" sz="1800" dirty="0" smtClean="0"/>
              <a:t> or </a:t>
            </a:r>
            <a:r>
              <a:rPr lang="en-US" sz="1800" b="1" dirty="0" smtClean="0"/>
              <a:t>Instance-Based </a:t>
            </a:r>
            <a:r>
              <a:rPr lang="en-US" sz="1800" dirty="0" smtClean="0"/>
              <a:t>programming.</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dirty="0"/>
          </a:p>
        </p:txBody>
      </p:sp>
    </p:spTree>
    <p:extLst>
      <p:ext uri="{BB962C8B-B14F-4D97-AF65-F5344CB8AC3E}">
        <p14:creationId xmlns:p14="http://schemas.microsoft.com/office/powerpoint/2010/main" val="7231337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t>Prototype-Based </a:t>
            </a:r>
            <a:r>
              <a:rPr lang="en-US" sz="1800" dirty="0"/>
              <a:t>Object Oriented Programming</a:t>
            </a:r>
          </a:p>
          <a:p>
            <a:pPr marL="285750" indent="-285750"/>
            <a:r>
              <a:rPr lang="en-US" sz="1800" dirty="0" smtClean="0"/>
              <a:t>No privacy. Everything available on a prototype is publicly available to all objects.</a:t>
            </a:r>
          </a:p>
          <a:p>
            <a:pPr marL="285750" indent="-285750"/>
            <a:r>
              <a:rPr lang="en-US" sz="1800" dirty="0" smtClean="0"/>
              <a:t>All objects, including initial prototypes, exist in memory, but an object using a method on its prototype will point to its prototype object to use that method rather than instantiating that method in memory a second time.</a:t>
            </a:r>
          </a:p>
          <a:p>
            <a:pPr marL="285750" indent="-285750"/>
            <a:r>
              <a:rPr lang="en-US" sz="1800" dirty="0" smtClean="0"/>
              <a:t>Typically used in loosely-typed languages.</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dirty="0"/>
          </a:p>
        </p:txBody>
      </p:sp>
    </p:spTree>
    <p:extLst>
      <p:ext uri="{BB962C8B-B14F-4D97-AF65-F5344CB8AC3E}">
        <p14:creationId xmlns:p14="http://schemas.microsoft.com/office/powerpoint/2010/main" val="2316075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Aft>
                <a:spcPts val="600"/>
              </a:spcAft>
              <a:buNone/>
            </a:pPr>
            <a:r>
              <a:rPr lang="en-US" sz="1800" dirty="0" smtClean="0"/>
              <a:t>Let's do a similar object construction as we did with Java, but with </a:t>
            </a:r>
            <a:r>
              <a:rPr lang="en-US" sz="1800" dirty="0" err="1" smtClean="0"/>
              <a:t>Javascript</a:t>
            </a:r>
            <a:r>
              <a:rPr lang="en-US" sz="1800" dirty="0" smtClean="0"/>
              <a:t> prototypes.</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Cat = { </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feet: 4,</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purr: </a:t>
            </a:r>
            <a:r>
              <a:rPr lang="en-US" sz="1200" dirty="0" smtClean="0">
                <a:latin typeface="Courier New" panose="02070309020205020404" pitchFamily="49" charset="0"/>
                <a:cs typeface="Courier New" panose="02070309020205020404" pitchFamily="49" charset="0"/>
              </a:rPr>
              <a:t>function() </a:t>
            </a:r>
            <a:r>
              <a:rPr lang="en-US" sz="1200" dirty="0" smtClean="0">
                <a:latin typeface="Courier New" panose="02070309020205020404" pitchFamily="49" charset="0"/>
                <a:cs typeface="Courier New" panose="02070309020205020404" pitchFamily="49" charset="0"/>
              </a:rPr>
              <a:t>{ console.log('</a:t>
            </a:r>
            <a:r>
              <a:rPr lang="en-US" sz="1200" dirty="0" err="1" smtClean="0">
                <a:latin typeface="Courier New" panose="02070309020205020404" pitchFamily="49" charset="0"/>
                <a:cs typeface="Courier New" panose="02070309020205020404" pitchFamily="49" charset="0"/>
              </a:rPr>
              <a:t>purrr</a:t>
            </a:r>
            <a:r>
              <a:rPr lang="en-US" sz="1200" dirty="0" smtClean="0">
                <a:latin typeface="Courier New" panose="02070309020205020404" pitchFamily="49" charset="0"/>
                <a:cs typeface="Courier New" panose="02070309020205020404" pitchFamily="49" charset="0"/>
              </a:rPr>
              <a:t>') },</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MaineCoon</a:t>
            </a:r>
            <a:r>
              <a:rPr lang="en-US" sz="1200" dirty="0" smtClean="0">
                <a:latin typeface="Courier New" panose="02070309020205020404" pitchFamily="49" charset="0"/>
                <a:cs typeface="Courier New" panose="02070309020205020404" pitchFamily="49" charset="0"/>
              </a:rPr>
              <a:t> = { size: 'large' }</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Object.setPrototypeOf</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MaineCoon</a:t>
            </a:r>
            <a:r>
              <a:rPr lang="en-US" sz="1200" dirty="0" smtClean="0">
                <a:latin typeface="Courier New" panose="02070309020205020404" pitchFamily="49" charset="0"/>
                <a:cs typeface="Courier New" panose="02070309020205020404" pitchFamily="49" charset="0"/>
              </a:rPr>
              <a:t>, Cat)</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MaineCoon.purr</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lvl="0" indent="0">
              <a:spcAft>
                <a:spcPts val="600"/>
              </a:spcAft>
              <a:buNone/>
            </a:pPr>
            <a:r>
              <a:rPr lang="en-US" sz="1800" dirty="0" smtClean="0"/>
              <a:t>We can also build a new object from the prototype.</a:t>
            </a:r>
            <a:endParaRPr lang="en-US" sz="1800" dirty="0"/>
          </a:p>
          <a:p>
            <a:pPr marL="0" lv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mrSnugs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Object.create</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MaineCoon</a:t>
            </a:r>
            <a:r>
              <a:rPr lang="en-US" sz="1200" dirty="0" smtClean="0">
                <a:latin typeface="Courier New" panose="02070309020205020404" pitchFamily="49" charset="0"/>
                <a:cs typeface="Courier New" panose="02070309020205020404" pitchFamily="49" charset="0"/>
              </a:rPr>
              <a:t>)</a:t>
            </a: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mrSnugs.size</a:t>
            </a:r>
            <a:endParaRPr lang="en-US" sz="1200" dirty="0" smtClean="0">
              <a:latin typeface="Courier New" panose="02070309020205020404" pitchFamily="49" charset="0"/>
              <a:cs typeface="Courier New" panose="02070309020205020404" pitchFamily="49" charset="0"/>
            </a:endParaRPr>
          </a:p>
          <a:p>
            <a:pPr marL="0" lv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mrSnugs.purr</a:t>
            </a:r>
            <a:r>
              <a:rPr lang="en-US" sz="1200" dirty="0" smtClean="0">
                <a:latin typeface="Courier New" panose="02070309020205020404" pitchFamily="49" charset="0"/>
                <a:cs typeface="Courier New" panose="02070309020205020404" pitchFamily="49" charset="0"/>
              </a:rPr>
              <a:t>()</a:t>
            </a:r>
            <a:endParaRPr lang="en-US" sz="1800" dirty="0" smtClean="0"/>
          </a:p>
          <a:p>
            <a:pPr marL="0" lvl="0" indent="0">
              <a:buNone/>
            </a:pPr>
            <a:endParaRPr lang="en-US" sz="18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spTree>
    <p:extLst>
      <p:ext uri="{BB962C8B-B14F-4D97-AF65-F5344CB8AC3E}">
        <p14:creationId xmlns:p14="http://schemas.microsoft.com/office/powerpoint/2010/main" val="3567891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600" dirty="0" smtClean="0"/>
              <a:t>Unlike with bacterium example, when you update a prototype in </a:t>
            </a:r>
            <a:r>
              <a:rPr lang="en-US" sz="1600" dirty="0" err="1" smtClean="0"/>
              <a:t>Javascript</a:t>
            </a:r>
            <a:r>
              <a:rPr lang="en-US" sz="1600" dirty="0" smtClean="0"/>
              <a:t>, it changes every object that inherits that prototype.</a:t>
            </a:r>
          </a:p>
          <a:p>
            <a:pPr marL="0" lv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Cat.sleep</a:t>
            </a:r>
            <a:r>
              <a:rPr lang="en-US" sz="1200" dirty="0" smtClean="0">
                <a:latin typeface="Courier New" panose="02070309020205020404" pitchFamily="49" charset="0"/>
                <a:cs typeface="Courier New" panose="02070309020205020404" pitchFamily="49" charset="0"/>
              </a:rPr>
              <a:t> = function() { console.log('</a:t>
            </a:r>
            <a:r>
              <a:rPr lang="en-US" sz="1200" dirty="0" err="1" smtClean="0">
                <a:latin typeface="Courier New" panose="02070309020205020404" pitchFamily="49" charset="0"/>
                <a:cs typeface="Courier New" panose="02070309020205020404" pitchFamily="49" charset="0"/>
              </a:rPr>
              <a:t>zZzZz</a:t>
            </a:r>
            <a:r>
              <a:rPr lang="en-US" sz="1200" dirty="0" smtClean="0">
                <a:latin typeface="Courier New" panose="02070309020205020404" pitchFamily="49" charset="0"/>
                <a:cs typeface="Courier New" panose="02070309020205020404" pitchFamily="49" charset="0"/>
              </a:rPr>
              <a:t>') }</a:t>
            </a:r>
          </a:p>
          <a:p>
            <a:pPr marL="0" lv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mrSnugs.sleep</a:t>
            </a:r>
            <a:r>
              <a:rPr lang="en-US" sz="1200" dirty="0" smtClean="0">
                <a:latin typeface="Courier New" panose="02070309020205020404" pitchFamily="49" charset="0"/>
                <a:cs typeface="Courier New" panose="02070309020205020404" pitchFamily="49" charset="0"/>
              </a:rPr>
              <a:t>()</a:t>
            </a:r>
            <a:endParaRPr lang="en-US" sz="1800" dirty="0" smtClean="0"/>
          </a:p>
          <a:p>
            <a:pPr marL="0" lvl="0" indent="0">
              <a:buNone/>
            </a:pPr>
            <a:r>
              <a:rPr lang="en-US" sz="1600" dirty="0" smtClean="0"/>
              <a:t>This is known as </a:t>
            </a:r>
            <a:r>
              <a:rPr lang="en-US" sz="1600" b="1" dirty="0" smtClean="0"/>
              <a:t>prototypal inheritance</a:t>
            </a:r>
            <a:r>
              <a:rPr lang="en-US" sz="1600" dirty="0" smtClean="0"/>
              <a:t>. Everything in </a:t>
            </a:r>
            <a:r>
              <a:rPr lang="en-US" sz="1600" dirty="0" err="1" smtClean="0"/>
              <a:t>Javascript</a:t>
            </a:r>
            <a:r>
              <a:rPr lang="en-US" sz="1600" dirty="0" smtClean="0"/>
              <a:t> is an object, and they all inherit from prototypes. When you perform a .push on an array, you're using the .push method on the Array prototype, which itself inherits from the Object prototype.</a:t>
            </a:r>
          </a:p>
          <a:p>
            <a:pPr marL="0" lvl="0" indent="0">
              <a:buNone/>
            </a:pPr>
            <a:r>
              <a:rPr lang="en-US" sz="1600" dirty="0" smtClean="0"/>
              <a:t>When you access an attribute of an object, essentially </a:t>
            </a:r>
            <a:r>
              <a:rPr lang="en-US" sz="1600" dirty="0" err="1" smtClean="0"/>
              <a:t>Javascript</a:t>
            </a:r>
            <a:r>
              <a:rPr lang="en-US" sz="1600" dirty="0" smtClean="0"/>
              <a:t> goes, "Does this exist in my current object scope?" If not, it goes up to the prototype, and continues going up all the way to the global object. Thus, by adding something to a prototype, you can make it available to every instance of that prototype while only storing it in a single place in memory.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209099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Aft>
                <a:spcPts val="600"/>
              </a:spcAft>
              <a:buNone/>
            </a:pPr>
            <a:r>
              <a:rPr lang="en-US" sz="1800" dirty="0" smtClean="0"/>
              <a:t>We can even update the prototypes built into </a:t>
            </a:r>
            <a:r>
              <a:rPr lang="en-US" sz="1800" dirty="0" err="1" smtClean="0"/>
              <a:t>Javascript</a:t>
            </a:r>
            <a:r>
              <a:rPr lang="en-US" sz="1800" dirty="0" smtClean="0"/>
              <a:t>. </a:t>
            </a:r>
            <a:r>
              <a:rPr lang="en-US" sz="1800" dirty="0" err="1" smtClean="0"/>
              <a:t>Javascript</a:t>
            </a:r>
            <a:r>
              <a:rPr lang="en-US" sz="1800" dirty="0" smtClean="0"/>
              <a:t> does not presently have a method on arrays to return the last item. Let's fix that.</a:t>
            </a:r>
          </a:p>
          <a:p>
            <a:pPr marL="0" lvl="0" indent="0">
              <a:spcBef>
                <a:spcPts val="0"/>
              </a:spcBef>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const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myArray</a:t>
            </a:r>
            <a:r>
              <a:rPr lang="en-US" sz="1600" dirty="0" smtClean="0">
                <a:latin typeface="Courier New" panose="02070309020205020404" pitchFamily="49" charset="0"/>
                <a:cs typeface="Courier New" panose="02070309020205020404" pitchFamily="49" charset="0"/>
              </a:rPr>
              <a:t> = [5, 7, 9] </a:t>
            </a:r>
          </a:p>
          <a:p>
            <a:pPr marL="0" lv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Array.prototype.last</a:t>
            </a:r>
            <a:r>
              <a:rPr lang="en-US" sz="1600" dirty="0" smtClean="0">
                <a:latin typeface="Courier New" panose="02070309020205020404" pitchFamily="49" charset="0"/>
                <a:cs typeface="Courier New" panose="02070309020205020404" pitchFamily="49" charset="0"/>
              </a:rPr>
              <a:t> = function() {</a:t>
            </a:r>
          </a:p>
          <a:p>
            <a:pPr marL="0" lvl="0" indent="0">
              <a:spcBef>
                <a:spcPts val="0"/>
              </a:spcBef>
              <a:buNone/>
            </a:pPr>
            <a:r>
              <a:rPr lang="en-US" sz="1600" dirty="0" smtClean="0">
                <a:latin typeface="Courier New" panose="02070309020205020404" pitchFamily="49" charset="0"/>
                <a:cs typeface="Courier New" panose="02070309020205020404" pitchFamily="49" charset="0"/>
              </a:rPr>
              <a:t>    return this[</a:t>
            </a:r>
            <a:r>
              <a:rPr lang="en-US" sz="1600" dirty="0" err="1" smtClean="0">
                <a:latin typeface="Courier New" panose="02070309020205020404" pitchFamily="49" charset="0"/>
                <a:cs typeface="Courier New" panose="02070309020205020404" pitchFamily="49" charset="0"/>
              </a:rPr>
              <a:t>this.length</a:t>
            </a:r>
            <a:r>
              <a:rPr lang="en-US" sz="1600" dirty="0" smtClean="0">
                <a:latin typeface="Courier New" panose="02070309020205020404" pitchFamily="49" charset="0"/>
                <a:cs typeface="Courier New" panose="02070309020205020404" pitchFamily="49" charset="0"/>
              </a:rPr>
              <a:t> - 1]</a:t>
            </a:r>
          </a:p>
          <a:p>
            <a:pPr marL="0" lv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p>
          <a:p>
            <a:pPr marL="0" lv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myArray.last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lvl="0" indent="0">
              <a:buNone/>
            </a:pPr>
            <a:r>
              <a:rPr lang="en-US" sz="1800" dirty="0" smtClean="0"/>
              <a:t>Notice that even though </a:t>
            </a:r>
            <a:r>
              <a:rPr lang="en-US" sz="1800" dirty="0" err="1" smtClean="0"/>
              <a:t>myArray</a:t>
            </a:r>
            <a:r>
              <a:rPr lang="en-US" sz="1800" dirty="0" smtClean="0"/>
              <a:t> was created before we updated the prototype it still has access to our last() function. This is because, when </a:t>
            </a:r>
            <a:r>
              <a:rPr lang="en-US" sz="1800" dirty="0" err="1" smtClean="0"/>
              <a:t>javascript</a:t>
            </a:r>
            <a:r>
              <a:rPr lang="en-US" sz="1800" dirty="0" smtClean="0"/>
              <a:t> determined last() did not exist on our local array, it went to the prototype object which we had updated, and found it.</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dirty="0"/>
          </a:p>
        </p:txBody>
      </p:sp>
    </p:spTree>
    <p:extLst>
      <p:ext uri="{BB962C8B-B14F-4D97-AF65-F5344CB8AC3E}">
        <p14:creationId xmlns:p14="http://schemas.microsoft.com/office/powerpoint/2010/main" val="542737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a:buNone/>
            </a:pPr>
            <a:endParaRPr lang="en-US" sz="2000" dirty="0" smtClean="0"/>
          </a:p>
          <a:p>
            <a:pPr marL="0" lvl="0" indent="0" algn="ctr">
              <a:buNone/>
            </a:pPr>
            <a:r>
              <a:rPr lang="en-US" sz="2000" dirty="0" smtClean="0"/>
              <a:t>Challenge</a:t>
            </a:r>
          </a:p>
          <a:p>
            <a:pPr marL="0" lvl="0" indent="0" algn="ctr">
              <a:buNone/>
            </a:pPr>
            <a:endParaRPr lang="en-US" sz="2000" dirty="0"/>
          </a:p>
          <a:p>
            <a:pPr marL="0" lvl="0" indent="0" algn="ctr">
              <a:buNone/>
            </a:pPr>
            <a:r>
              <a:rPr lang="en-US" sz="2000" dirty="0" smtClean="0"/>
              <a:t>Add a method to the prototype for String that will return the string with all white space from the end of the string removed. Call this method "trim."</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dirty="0"/>
          </a:p>
        </p:txBody>
      </p:sp>
    </p:spTree>
    <p:extLst>
      <p:ext uri="{BB962C8B-B14F-4D97-AF65-F5344CB8AC3E}">
        <p14:creationId xmlns:p14="http://schemas.microsoft.com/office/powerpoint/2010/main" val="3162677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a:buNone/>
            </a:pPr>
            <a:r>
              <a:rPr lang="en-US" sz="1600" dirty="0" smtClean="0"/>
              <a:t>Solution</a:t>
            </a:r>
          </a:p>
          <a:p>
            <a:pPr marL="0" lvl="0" indent="0">
              <a:spcBef>
                <a:spcPts val="0"/>
              </a:spcBef>
              <a:buNone/>
            </a:pPr>
            <a:r>
              <a:rPr lang="en-US" sz="1600" dirty="0" err="1" smtClean="0">
                <a:latin typeface="Courier New" panose="02070309020205020404" pitchFamily="49" charset="0"/>
                <a:cs typeface="Courier New" panose="02070309020205020404" pitchFamily="49" charset="0"/>
              </a:rPr>
              <a:t>const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myString</a:t>
            </a:r>
            <a:r>
              <a:rPr lang="en-US" sz="1600" dirty="0" smtClean="0">
                <a:latin typeface="Courier New" panose="02070309020205020404" pitchFamily="49" charset="0"/>
                <a:cs typeface="Courier New" panose="02070309020205020404" pitchFamily="49" charset="0"/>
              </a:rPr>
              <a:t> = 'banana split   '</a:t>
            </a:r>
          </a:p>
          <a:p>
            <a:pPr marL="0" lv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String.prototype.trim</a:t>
            </a:r>
            <a:r>
              <a:rPr lang="en-US" sz="1600" dirty="0" smtClean="0">
                <a:latin typeface="Courier New" panose="02070309020205020404" pitchFamily="49" charset="0"/>
                <a:cs typeface="Courier New" panose="02070309020205020404" pitchFamily="49" charset="0"/>
              </a:rPr>
              <a:t> = function() {</a:t>
            </a:r>
          </a:p>
          <a:p>
            <a:pPr marL="0" lvl="0" indent="0">
              <a:spcBef>
                <a:spcPts val="0"/>
              </a:spcBef>
              <a:buNone/>
            </a:pPr>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this.replace</a:t>
            </a:r>
            <a:r>
              <a:rPr lang="en-US" sz="1600" dirty="0">
                <a:latin typeface="Courier New" panose="02070309020205020404" pitchFamily="49" charset="0"/>
                <a:cs typeface="Courier New" panose="02070309020205020404" pitchFamily="49" charset="0"/>
              </a:rPr>
              <a:t>(/^\s+|\s+$/g, </a:t>
            </a:r>
            <a:r>
              <a:rPr lang="en-US" sz="1600" dirty="0" smtClean="0">
                <a:latin typeface="Courier New" panose="02070309020205020404" pitchFamily="49" charset="0"/>
                <a:cs typeface="Courier New" panose="02070309020205020404" pitchFamily="49" charset="0"/>
              </a:rPr>
              <a:t>'');</a:t>
            </a:r>
          </a:p>
          <a:p>
            <a:pPr marL="0" lvl="0" indent="0">
              <a:spcBef>
                <a:spcPts val="0"/>
              </a:spcBef>
              <a:buNone/>
            </a:pPr>
            <a:r>
              <a:rPr lang="en-US" sz="1600" dirty="0" smtClean="0">
                <a:latin typeface="Courier New" panose="02070309020205020404" pitchFamily="49" charset="0"/>
                <a:cs typeface="Courier New" panose="02070309020205020404" pitchFamily="49" charset="0"/>
              </a:rPr>
              <a:t>  }</a:t>
            </a:r>
          </a:p>
          <a:p>
            <a:pPr marL="0" lvl="0" indent="0">
              <a:spcBef>
                <a:spcPts val="0"/>
              </a:spcBef>
              <a:buNone/>
            </a:pPr>
            <a:r>
              <a:rPr lang="en-US" sz="1600" dirty="0" err="1" smtClean="0">
                <a:latin typeface="Courier New" panose="02070309020205020404" pitchFamily="49" charset="0"/>
                <a:cs typeface="Courier New" panose="02070309020205020404" pitchFamily="49" charset="0"/>
              </a:rPr>
              <a:t>myString.trim</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dirty="0"/>
          </a:p>
        </p:txBody>
      </p:sp>
    </p:spTree>
    <p:extLst>
      <p:ext uri="{BB962C8B-B14F-4D97-AF65-F5344CB8AC3E}">
        <p14:creationId xmlns:p14="http://schemas.microsoft.com/office/powerpoint/2010/main" val="79325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Hoisting and Scope</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Aft>
                <a:spcPts val="600"/>
              </a:spcAft>
              <a:buNone/>
            </a:pPr>
            <a:r>
              <a:rPr lang="en-US" sz="1600" dirty="0" smtClean="0"/>
              <a:t>Classes</a:t>
            </a:r>
          </a:p>
          <a:p>
            <a:pPr marL="0" lvl="0" indent="0">
              <a:spcAft>
                <a:spcPts val="600"/>
              </a:spcAft>
              <a:buNone/>
            </a:pPr>
            <a:r>
              <a:rPr lang="en-US" sz="1600" dirty="0" smtClean="0"/>
              <a:t>In ES6 a new class syntax that strongly resembles the syntax of class-based object-oriented programming was introduced. While the syntax is similar, it is important to understand that classes in </a:t>
            </a:r>
            <a:r>
              <a:rPr lang="en-US" sz="1600" dirty="0" err="1" smtClean="0"/>
              <a:t>Javascript</a:t>
            </a:r>
            <a:r>
              <a:rPr lang="en-US" sz="1600" dirty="0" smtClean="0"/>
              <a:t> are not the same thing as classes in strongly-typed class-based languages. </a:t>
            </a:r>
            <a:r>
              <a:rPr lang="en-US" sz="1600" b="1" dirty="0" smtClean="0"/>
              <a:t>They are syntactical sugar built around prototypes.</a:t>
            </a:r>
            <a:endParaRPr lang="en-US" sz="1600" dirty="0" smtClean="0"/>
          </a:p>
          <a:p>
            <a:pPr marL="0" lvl="0" indent="0">
              <a:spcAft>
                <a:spcPts val="600"/>
              </a:spcAft>
              <a:buNone/>
            </a:pPr>
            <a:r>
              <a:rPr lang="en-US" sz="1600" dirty="0" smtClean="0"/>
              <a:t>To illustrate, </a:t>
            </a:r>
            <a:r>
              <a:rPr lang="en-US" sz="1600" dirty="0" smtClean="0">
                <a:hlinkClick r:id="rId3"/>
              </a:rPr>
              <a:t>let's look at how </a:t>
            </a:r>
            <a:r>
              <a:rPr lang="en-US" sz="1600" dirty="0" smtClean="0"/>
              <a:t>class syntax compiles into earlier </a:t>
            </a:r>
            <a:r>
              <a:rPr lang="en-US" sz="1600" dirty="0" err="1" smtClean="0"/>
              <a:t>Javascript</a:t>
            </a:r>
            <a:r>
              <a:rPr lang="en-US" sz="1600" dirty="0" smtClean="0"/>
              <a:t> languages.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dirty="0"/>
          </a:p>
        </p:txBody>
      </p:sp>
    </p:spTree>
    <p:extLst>
      <p:ext uri="{BB962C8B-B14F-4D97-AF65-F5344CB8AC3E}">
        <p14:creationId xmlns:p14="http://schemas.microsoft.com/office/powerpoint/2010/main" val="2223147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Bef>
                <a:spcPts val="0"/>
              </a:spcBef>
              <a:buNone/>
            </a:pPr>
            <a:r>
              <a:rPr lang="en-US" sz="1400" dirty="0">
                <a:latin typeface="Courier New" panose="02070309020205020404" pitchFamily="49" charset="0"/>
                <a:cs typeface="Courier New" panose="02070309020205020404" pitchFamily="49" charset="0"/>
              </a:rPr>
              <a:t>class Cat {</a:t>
            </a:r>
          </a:p>
          <a:p>
            <a:pPr marL="0" lvl="0" indent="0">
              <a:spcBef>
                <a:spcPts val="0"/>
              </a:spcBef>
              <a:buNone/>
            </a:pPr>
            <a:r>
              <a:rPr lang="en-US" sz="1400" dirty="0">
                <a:latin typeface="Courier New" panose="02070309020205020404" pitchFamily="49" charset="0"/>
                <a:cs typeface="Courier New" panose="02070309020205020404" pitchFamily="49" charset="0"/>
              </a:rPr>
              <a:t>  constructor(</a:t>
            </a:r>
            <a:r>
              <a:rPr lang="en-US" sz="1400" dirty="0" err="1">
                <a:latin typeface="Courier New" panose="02070309020205020404" pitchFamily="49" charset="0"/>
                <a:cs typeface="Courier New" panose="02070309020205020404" pitchFamily="49" charset="0"/>
              </a:rPr>
              <a:t>favoriteFood</a:t>
            </a:r>
            <a:r>
              <a:rPr lang="en-US" sz="1400" dirty="0">
                <a:latin typeface="Courier New" panose="02070309020205020404" pitchFamily="49" charset="0"/>
                <a:cs typeface="Courier New" panose="02070309020205020404" pitchFamily="49" charset="0"/>
              </a:rPr>
              <a:t>) {</a:t>
            </a:r>
          </a:p>
          <a:p>
            <a:pPr marL="0" lv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this.favoriteFood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favoriteFood</a:t>
            </a:r>
            <a:endParaRPr lang="en-US" sz="1400" dirty="0">
              <a:latin typeface="Courier New" panose="02070309020205020404" pitchFamily="49" charset="0"/>
              <a:cs typeface="Courier New" panose="02070309020205020404" pitchFamily="49" charset="0"/>
            </a:endParaRPr>
          </a:p>
          <a:p>
            <a:pPr marL="0" lvl="0" indent="0">
              <a:spcBef>
                <a:spcPts val="0"/>
              </a:spcBef>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lvl="0" indent="0">
              <a:spcBef>
                <a:spcPts val="0"/>
              </a:spcBef>
              <a:buNone/>
            </a:pPr>
            <a:r>
              <a:rPr lang="en-US" sz="1400" dirty="0">
                <a:latin typeface="Courier New" panose="02070309020205020404" pitchFamily="49" charset="0"/>
                <a:cs typeface="Courier New" panose="02070309020205020404" pitchFamily="49" charset="0"/>
              </a:rPr>
              <a:t>  </a:t>
            </a:r>
          </a:p>
          <a:p>
            <a:pPr marL="0" lvl="0" indent="0">
              <a:spcBef>
                <a:spcPts val="0"/>
              </a:spcBef>
              <a:buNone/>
            </a:pPr>
            <a:r>
              <a:rPr lang="en-US" sz="1400" dirty="0">
                <a:latin typeface="Courier New" panose="02070309020205020404" pitchFamily="49" charset="0"/>
                <a:cs typeface="Courier New" panose="02070309020205020404" pitchFamily="49" charset="0"/>
              </a:rPr>
              <a:t>  meow() {</a:t>
            </a:r>
          </a:p>
          <a:p>
            <a:pPr marL="0" lvl="0" indent="0">
              <a:spcBef>
                <a:spcPts val="0"/>
              </a:spcBef>
              <a:buNone/>
            </a:pPr>
            <a:r>
              <a:rPr lang="en-US" sz="1400" dirty="0">
                <a:latin typeface="Courier New" panose="02070309020205020404" pitchFamily="49" charset="0"/>
                <a:cs typeface="Courier New" panose="02070309020205020404" pitchFamily="49" charset="0"/>
              </a:rPr>
              <a:t>    console.log('meow')</a:t>
            </a:r>
          </a:p>
          <a:p>
            <a:pPr marL="0" lvl="0" indent="0">
              <a:spcBef>
                <a:spcPts val="0"/>
              </a:spcBef>
              <a:buNone/>
            </a:pPr>
            <a:r>
              <a:rPr lang="en-US" sz="1400" dirty="0">
                <a:latin typeface="Courier New" panose="02070309020205020404" pitchFamily="49" charset="0"/>
                <a:cs typeface="Courier New" panose="02070309020205020404" pitchFamily="49" charset="0"/>
              </a:rPr>
              <a:t>  }</a:t>
            </a:r>
          </a:p>
          <a:p>
            <a:pPr marL="0" lvl="0" indent="0">
              <a:spcBef>
                <a:spcPts val="0"/>
              </a:spcBef>
              <a:buNone/>
            </a:pPr>
            <a:r>
              <a:rPr lang="en-US" sz="1400" dirty="0">
                <a:latin typeface="Courier New" panose="02070309020205020404" pitchFamily="49" charset="0"/>
                <a:cs typeface="Courier New" panose="02070309020205020404" pitchFamily="49" charset="0"/>
              </a:rPr>
              <a:t>}</a:t>
            </a:r>
          </a:p>
          <a:p>
            <a:pPr marL="0" lvl="0" indent="0">
              <a:spcBef>
                <a:spcPts val="0"/>
              </a:spcBef>
              <a:buNone/>
            </a:pPr>
            <a:endParaRPr lang="en-US" sz="1400" dirty="0">
              <a:latin typeface="Courier New" panose="02070309020205020404" pitchFamily="49" charset="0"/>
              <a:cs typeface="Courier New" panose="02070309020205020404" pitchFamily="49" charset="0"/>
            </a:endParaRPr>
          </a:p>
          <a:p>
            <a:pPr marL="0" lvl="0" indent="0">
              <a:spcBef>
                <a:spcPts val="0"/>
              </a:spcBef>
              <a:buNone/>
            </a:pP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kitty = new Cat('Fancy Feast')</a:t>
            </a:r>
          </a:p>
          <a:p>
            <a:pPr marL="0" lvl="0" indent="0">
              <a:spcBef>
                <a:spcPts val="0"/>
              </a:spcBef>
              <a:buNone/>
            </a:pPr>
            <a:r>
              <a:rPr lang="en-US" sz="1400" dirty="0" err="1">
                <a:latin typeface="Courier New" panose="02070309020205020404" pitchFamily="49" charset="0"/>
                <a:cs typeface="Courier New" panose="02070309020205020404" pitchFamily="49" charset="0"/>
              </a:rPr>
              <a:t>kitty.meow</a:t>
            </a:r>
            <a:r>
              <a:rPr lang="en-US" sz="1400" dirty="0">
                <a:latin typeface="Courier New" panose="02070309020205020404" pitchFamily="49" charset="0"/>
                <a:cs typeface="Courier New" panose="02070309020205020404" pitchFamily="49" charset="0"/>
              </a:rPr>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dirty="0"/>
          </a:p>
        </p:txBody>
      </p:sp>
    </p:spTree>
    <p:extLst>
      <p:ext uri="{BB962C8B-B14F-4D97-AF65-F5344CB8AC3E}">
        <p14:creationId xmlns:p14="http://schemas.microsoft.com/office/powerpoint/2010/main" val="2071292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Bef>
                <a:spcPts val="0"/>
              </a:spcBef>
              <a:buNone/>
            </a:pP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_</a:t>
            </a:r>
            <a:r>
              <a:rPr lang="en-US" sz="1100" dirty="0" err="1">
                <a:latin typeface="Courier New" panose="02070309020205020404" pitchFamily="49" charset="0"/>
                <a:cs typeface="Courier New" panose="02070309020205020404" pitchFamily="49" charset="0"/>
              </a:rPr>
              <a:t>createClass</a:t>
            </a:r>
            <a:r>
              <a:rPr lang="en-US" sz="1100" dirty="0">
                <a:latin typeface="Courier New" panose="02070309020205020404" pitchFamily="49" charset="0"/>
                <a:cs typeface="Courier New" panose="02070309020205020404" pitchFamily="49" charset="0"/>
              </a:rPr>
              <a:t> = function () {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function </a:t>
            </a:r>
            <a:r>
              <a:rPr lang="en-US" sz="1100" dirty="0" err="1">
                <a:latin typeface="Courier New" panose="02070309020205020404" pitchFamily="49" charset="0"/>
                <a:cs typeface="Courier New" panose="02070309020205020404" pitchFamily="49" charset="0"/>
              </a:rPr>
              <a:t>defineProperties</a:t>
            </a:r>
            <a:r>
              <a:rPr lang="en-US" sz="1100" dirty="0">
                <a:latin typeface="Courier New" panose="02070309020205020404" pitchFamily="49" charset="0"/>
                <a:cs typeface="Courier New" panose="02070309020205020404" pitchFamily="49" charset="0"/>
              </a:rPr>
              <a:t>(target, props) {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for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props.length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var</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descriptor = props[</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descriptor.enumerable</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descriptor.enumerable</a:t>
            </a:r>
            <a:r>
              <a:rPr lang="en-US" sz="1100" dirty="0">
                <a:latin typeface="Courier New" panose="02070309020205020404" pitchFamily="49" charset="0"/>
                <a:cs typeface="Courier New" panose="02070309020205020404" pitchFamily="49" charset="0"/>
              </a:rPr>
              <a:t> || false; </a:t>
            </a:r>
          </a:p>
          <a:p>
            <a:pPr marL="0" lvl="0" indent="0">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descriptor.configurable</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 true; if ("value" in descriptor)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descriptor.writable</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 true;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Object.defineProperty</a:t>
            </a:r>
            <a:r>
              <a:rPr lang="en-US" sz="1100" dirty="0" smtClean="0">
                <a:latin typeface="Courier New" panose="02070309020205020404" pitchFamily="49" charset="0"/>
                <a:cs typeface="Courier New" panose="02070309020205020404" pitchFamily="49" charset="0"/>
              </a:rPr>
              <a:t>(target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descriptor.key</a:t>
            </a:r>
            <a:r>
              <a:rPr lang="en-US" sz="1100" dirty="0">
                <a:latin typeface="Courier New" panose="02070309020205020404" pitchFamily="49" charset="0"/>
                <a:cs typeface="Courier New" panose="02070309020205020404" pitchFamily="49" charset="0"/>
              </a:rPr>
              <a:t>, descriptor);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 </a:t>
            </a: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 </a:t>
            </a: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return </a:t>
            </a:r>
            <a:r>
              <a:rPr lang="en-US" sz="1100" dirty="0">
                <a:latin typeface="Courier New" panose="02070309020205020404" pitchFamily="49" charset="0"/>
                <a:cs typeface="Courier New" panose="02070309020205020404" pitchFamily="49" charset="0"/>
              </a:rPr>
              <a:t>function (Constructor, </a:t>
            </a:r>
            <a:r>
              <a:rPr lang="en-US" sz="1100" dirty="0" err="1">
                <a:latin typeface="Courier New" panose="02070309020205020404" pitchFamily="49" charset="0"/>
                <a:cs typeface="Courier New" panose="02070309020205020404" pitchFamily="49" charset="0"/>
              </a:rPr>
              <a:t>protoProps</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staticProps</a:t>
            </a:r>
            <a:r>
              <a:rPr lang="en-US" sz="1100" dirty="0">
                <a:latin typeface="Courier New" panose="02070309020205020404" pitchFamily="49" charset="0"/>
                <a:cs typeface="Courier New" panose="02070309020205020404" pitchFamily="49" charset="0"/>
              </a:rPr>
              <a:t>) {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if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protoProps</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defineProperties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Constructor.prototype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protoProps</a:t>
            </a:r>
            <a:r>
              <a:rPr lang="en-US" sz="1100" dirty="0">
                <a:latin typeface="Courier New" panose="02070309020205020404" pitchFamily="49" charset="0"/>
                <a:cs typeface="Courier New" panose="02070309020205020404" pitchFamily="49" charset="0"/>
              </a:rPr>
              <a:t>);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if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staticProps</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defineProperties</a:t>
            </a:r>
            <a:r>
              <a:rPr lang="en-US" sz="1100" dirty="0">
                <a:latin typeface="Courier New" panose="02070309020205020404" pitchFamily="49" charset="0"/>
                <a:cs typeface="Courier New" panose="02070309020205020404" pitchFamily="49" charset="0"/>
              </a:rPr>
              <a:t>(Constructor, </a:t>
            </a:r>
            <a:r>
              <a:rPr lang="en-US" sz="1100" dirty="0" err="1">
                <a:latin typeface="Courier New" panose="02070309020205020404" pitchFamily="49" charset="0"/>
                <a:cs typeface="Courier New" panose="02070309020205020404" pitchFamily="49" charset="0"/>
              </a:rPr>
              <a:t>staticProps</a:t>
            </a:r>
            <a:r>
              <a:rPr lang="en-US" sz="1100" dirty="0">
                <a:latin typeface="Courier New" panose="02070309020205020404" pitchFamily="49" charset="0"/>
                <a:cs typeface="Courier New" panose="02070309020205020404" pitchFamily="49" charset="0"/>
              </a:rPr>
              <a:t>);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return </a:t>
            </a:r>
            <a:r>
              <a:rPr lang="en-US" sz="1100" dirty="0">
                <a:latin typeface="Courier New" panose="02070309020205020404" pitchFamily="49" charset="0"/>
                <a:cs typeface="Courier New" panose="02070309020205020404" pitchFamily="49" charset="0"/>
              </a:rPr>
              <a:t>Constructor; </a:t>
            </a:r>
            <a:endParaRPr lang="en-US" sz="1100" dirty="0" smtClean="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 </a:t>
            </a:r>
          </a:p>
          <a:p>
            <a:pPr marL="0" lvl="0" indent="0">
              <a:spcBef>
                <a:spcPts val="0"/>
              </a:spcBef>
              <a:buNone/>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dirty="0"/>
          </a:p>
        </p:txBody>
      </p:sp>
    </p:spTree>
    <p:extLst>
      <p:ext uri="{BB962C8B-B14F-4D97-AF65-F5344CB8AC3E}">
        <p14:creationId xmlns:p14="http://schemas.microsoft.com/office/powerpoint/2010/main" val="5591581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Bef>
                <a:spcPts val="0"/>
              </a:spcBef>
              <a:buNone/>
            </a:pPr>
            <a:r>
              <a:rPr lang="en-US" sz="1100" dirty="0" err="1">
                <a:latin typeface="Courier New" panose="02070309020205020404" pitchFamily="49" charset="0"/>
                <a:cs typeface="Courier New" panose="02070309020205020404" pitchFamily="49" charset="0"/>
              </a:rPr>
              <a:t>var</a:t>
            </a:r>
            <a:r>
              <a:rPr lang="en-US" sz="1100" dirty="0">
                <a:latin typeface="Courier New" panose="02070309020205020404" pitchFamily="49" charset="0"/>
                <a:cs typeface="Courier New" panose="02070309020205020404" pitchFamily="49" charset="0"/>
              </a:rPr>
              <a:t> Cat = function () {</a:t>
            </a:r>
          </a:p>
          <a:p>
            <a:pPr marL="0" lvl="0" indent="0">
              <a:spcBef>
                <a:spcPts val="0"/>
              </a:spcBef>
              <a:buNone/>
            </a:pPr>
            <a:r>
              <a:rPr lang="en-US" sz="1100" dirty="0">
                <a:latin typeface="Courier New" panose="02070309020205020404" pitchFamily="49" charset="0"/>
                <a:cs typeface="Courier New" panose="02070309020205020404" pitchFamily="49" charset="0"/>
              </a:rPr>
              <a:t>  function Cat(</a:t>
            </a:r>
            <a:r>
              <a:rPr lang="en-US" sz="1100" dirty="0" err="1">
                <a:latin typeface="Courier New" panose="02070309020205020404" pitchFamily="49" charset="0"/>
                <a:cs typeface="Courier New" panose="02070309020205020404" pitchFamily="49" charset="0"/>
              </a:rPr>
              <a:t>favoriteFood</a:t>
            </a:r>
            <a:r>
              <a:rPr lang="en-US" sz="1100" dirty="0">
                <a:latin typeface="Courier New" panose="02070309020205020404" pitchFamily="49" charset="0"/>
                <a:cs typeface="Courier New" panose="02070309020205020404" pitchFamily="49" charset="0"/>
              </a:rPr>
              <a:t>) {</a:t>
            </a:r>
          </a:p>
          <a:p>
            <a:pPr marL="0" lvl="0" indent="0">
              <a:spcBef>
                <a:spcPts val="0"/>
              </a:spcBef>
              <a:buNone/>
            </a:pPr>
            <a:r>
              <a:rPr lang="en-US" sz="1100" dirty="0">
                <a:latin typeface="Courier New" panose="02070309020205020404" pitchFamily="49" charset="0"/>
                <a:cs typeface="Courier New" panose="02070309020205020404" pitchFamily="49" charset="0"/>
              </a:rPr>
              <a:t>    _</a:t>
            </a:r>
            <a:r>
              <a:rPr lang="en-US" sz="1100" dirty="0" err="1">
                <a:latin typeface="Courier New" panose="02070309020205020404" pitchFamily="49" charset="0"/>
                <a:cs typeface="Courier New" panose="02070309020205020404" pitchFamily="49" charset="0"/>
              </a:rPr>
              <a:t>classCallCheck</a:t>
            </a:r>
            <a:r>
              <a:rPr lang="en-US" sz="1100" dirty="0">
                <a:latin typeface="Courier New" panose="02070309020205020404" pitchFamily="49" charset="0"/>
                <a:cs typeface="Courier New" panose="02070309020205020404" pitchFamily="49" charset="0"/>
              </a:rPr>
              <a:t>(this, Cat);</a:t>
            </a:r>
          </a:p>
          <a:p>
            <a:pPr marL="0" lvl="0" indent="0">
              <a:spcBef>
                <a:spcPts val="0"/>
              </a:spcBef>
              <a:buNone/>
            </a:pPr>
            <a:endParaRPr lang="en-US" sz="1100" dirty="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this.favoriteFood</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favoriteFood</a:t>
            </a:r>
            <a:r>
              <a:rPr lang="en-US" sz="1100" dirty="0">
                <a:latin typeface="Courier New" panose="02070309020205020404" pitchFamily="49" charset="0"/>
                <a:cs typeface="Courier New" panose="02070309020205020404" pitchFamily="49" charset="0"/>
              </a:rPr>
              <a:t>;</a:t>
            </a:r>
          </a:p>
          <a:p>
            <a:pPr marL="0" lv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this.meow</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this.meow.bind</a:t>
            </a:r>
            <a:r>
              <a:rPr lang="en-US" sz="1100" dirty="0">
                <a:latin typeface="Courier New" panose="02070309020205020404" pitchFamily="49" charset="0"/>
                <a:cs typeface="Courier New" panose="02070309020205020404" pitchFamily="49" charset="0"/>
              </a:rPr>
              <a:t>(this);</a:t>
            </a:r>
          </a:p>
          <a:p>
            <a:pPr marL="0" lvl="0" indent="0">
              <a:spcBef>
                <a:spcPts val="0"/>
              </a:spcBef>
              <a:buNone/>
            </a:pPr>
            <a:r>
              <a:rPr lang="en-US" sz="1100" dirty="0">
                <a:latin typeface="Courier New" panose="02070309020205020404" pitchFamily="49" charset="0"/>
                <a:cs typeface="Courier New" panose="02070309020205020404" pitchFamily="49" charset="0"/>
              </a:rPr>
              <a:t>  }</a:t>
            </a:r>
          </a:p>
          <a:p>
            <a:pPr marL="0" lvl="0" indent="0">
              <a:spcBef>
                <a:spcPts val="0"/>
              </a:spcBef>
              <a:buNone/>
            </a:pPr>
            <a:endParaRPr lang="en-US" sz="1100" dirty="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_</a:t>
            </a:r>
            <a:r>
              <a:rPr lang="en-US" sz="1100" dirty="0" err="1">
                <a:latin typeface="Courier New" panose="02070309020205020404" pitchFamily="49" charset="0"/>
                <a:cs typeface="Courier New" panose="02070309020205020404" pitchFamily="49" charset="0"/>
              </a:rPr>
              <a:t>createClass</a:t>
            </a:r>
            <a:r>
              <a:rPr lang="en-US" sz="1100" dirty="0">
                <a:latin typeface="Courier New" panose="02070309020205020404" pitchFamily="49" charset="0"/>
                <a:cs typeface="Courier New" panose="02070309020205020404" pitchFamily="49" charset="0"/>
              </a:rPr>
              <a:t>(Cat, [{</a:t>
            </a:r>
          </a:p>
          <a:p>
            <a:pPr marL="0" lvl="0" indent="0">
              <a:spcBef>
                <a:spcPts val="0"/>
              </a:spcBef>
              <a:buNone/>
            </a:pPr>
            <a:r>
              <a:rPr lang="en-US" sz="1100" dirty="0">
                <a:latin typeface="Courier New" panose="02070309020205020404" pitchFamily="49" charset="0"/>
                <a:cs typeface="Courier New" panose="02070309020205020404" pitchFamily="49" charset="0"/>
              </a:rPr>
              <a:t>    key: 'meow',</a:t>
            </a:r>
          </a:p>
          <a:p>
            <a:pPr marL="0" lvl="0" indent="0">
              <a:spcBef>
                <a:spcPts val="0"/>
              </a:spcBef>
              <a:buNone/>
            </a:pPr>
            <a:r>
              <a:rPr lang="en-US" sz="1100" dirty="0">
                <a:latin typeface="Courier New" panose="02070309020205020404" pitchFamily="49" charset="0"/>
                <a:cs typeface="Courier New" panose="02070309020205020404" pitchFamily="49" charset="0"/>
              </a:rPr>
              <a:t>    value: function meow() {</a:t>
            </a:r>
          </a:p>
          <a:p>
            <a:pPr marL="0" lvl="0" indent="0">
              <a:spcBef>
                <a:spcPts val="0"/>
              </a:spcBef>
              <a:buNone/>
            </a:pPr>
            <a:r>
              <a:rPr lang="en-US" sz="1100" dirty="0">
                <a:latin typeface="Courier New" panose="02070309020205020404" pitchFamily="49" charset="0"/>
                <a:cs typeface="Courier New" panose="02070309020205020404" pitchFamily="49" charset="0"/>
              </a:rPr>
              <a:t>      console.log('meow');</a:t>
            </a:r>
          </a:p>
          <a:p>
            <a:pPr marL="0" lvl="0" indent="0">
              <a:spcBef>
                <a:spcPts val="0"/>
              </a:spcBef>
              <a:buNone/>
            </a:pPr>
            <a:r>
              <a:rPr lang="en-US" sz="1100" dirty="0">
                <a:latin typeface="Courier New" panose="02070309020205020404" pitchFamily="49" charset="0"/>
                <a:cs typeface="Courier New" panose="02070309020205020404" pitchFamily="49" charset="0"/>
              </a:rPr>
              <a:t>    }</a:t>
            </a:r>
          </a:p>
          <a:p>
            <a:pPr marL="0" lvl="0" indent="0">
              <a:spcBef>
                <a:spcPts val="0"/>
              </a:spcBef>
              <a:buNone/>
            </a:pPr>
            <a:r>
              <a:rPr lang="en-US" sz="1100" dirty="0">
                <a:latin typeface="Courier New" panose="02070309020205020404" pitchFamily="49" charset="0"/>
                <a:cs typeface="Courier New" panose="02070309020205020404" pitchFamily="49" charset="0"/>
              </a:rPr>
              <a:t>  }]);</a:t>
            </a:r>
          </a:p>
          <a:p>
            <a:pPr marL="0" lvl="0" indent="0">
              <a:spcBef>
                <a:spcPts val="0"/>
              </a:spcBef>
              <a:buNone/>
            </a:pPr>
            <a:endParaRPr lang="en-US" sz="1100" dirty="0">
              <a:latin typeface="Courier New" panose="02070309020205020404" pitchFamily="49" charset="0"/>
              <a:cs typeface="Courier New" panose="02070309020205020404" pitchFamily="49" charset="0"/>
            </a:endParaRPr>
          </a:p>
          <a:p>
            <a:pPr marL="0" lvl="0" indent="0">
              <a:spcBef>
                <a:spcPts val="0"/>
              </a:spcBef>
              <a:buNone/>
            </a:pPr>
            <a:r>
              <a:rPr lang="en-US" sz="1100" dirty="0">
                <a:latin typeface="Courier New" panose="02070309020205020404" pitchFamily="49" charset="0"/>
                <a:cs typeface="Courier New" panose="02070309020205020404" pitchFamily="49" charset="0"/>
              </a:rPr>
              <a:t>  return Cat;</a:t>
            </a:r>
          </a:p>
          <a:p>
            <a:pPr marL="0" lvl="0" indent="0">
              <a:spcBef>
                <a:spcPts val="0"/>
              </a:spcBef>
              <a:buNone/>
            </a:pPr>
            <a:r>
              <a:rPr lang="en-US" sz="1100" dirty="0">
                <a:latin typeface="Courier New" panose="02070309020205020404" pitchFamily="49" charset="0"/>
                <a:cs typeface="Courier New" panose="02070309020205020404" pitchFamily="49" charset="0"/>
              </a:rPr>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dirty="0"/>
          </a:p>
        </p:txBody>
      </p:sp>
    </p:spTree>
    <p:extLst>
      <p:ext uri="{BB962C8B-B14F-4D97-AF65-F5344CB8AC3E}">
        <p14:creationId xmlns:p14="http://schemas.microsoft.com/office/powerpoint/2010/main" val="29862881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Bef>
                <a:spcPts val="0"/>
              </a:spcBef>
              <a:buNone/>
            </a:pP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createClass</a:t>
            </a:r>
            <a:r>
              <a:rPr lang="en-US" sz="1000" dirty="0">
                <a:latin typeface="Courier New" panose="02070309020205020404" pitchFamily="49" charset="0"/>
                <a:cs typeface="Courier New" panose="02070309020205020404" pitchFamily="49" charset="0"/>
              </a:rPr>
              <a:t> = function () { </a:t>
            </a:r>
          </a:p>
          <a:p>
            <a:pPr marL="0" lvl="0" indent="0">
              <a:spcBef>
                <a:spcPts val="0"/>
              </a:spcBef>
              <a:buNone/>
            </a:pPr>
            <a:r>
              <a:rPr lang="en-US" sz="1000" dirty="0">
                <a:latin typeface="Courier New" panose="02070309020205020404" pitchFamily="49" charset="0"/>
                <a:cs typeface="Courier New" panose="02070309020205020404" pitchFamily="49" charset="0"/>
              </a:rPr>
              <a:t>  function </a:t>
            </a:r>
            <a:r>
              <a:rPr lang="en-US" sz="1000" dirty="0" err="1">
                <a:latin typeface="Courier New" panose="02070309020205020404" pitchFamily="49" charset="0"/>
                <a:cs typeface="Courier New" panose="02070309020205020404" pitchFamily="49" charset="0"/>
              </a:rPr>
              <a:t>defineProperties</a:t>
            </a:r>
            <a:r>
              <a:rPr lang="en-US" sz="1000" dirty="0">
                <a:latin typeface="Courier New" panose="02070309020205020404" pitchFamily="49" charset="0"/>
                <a:cs typeface="Courier New" panose="02070309020205020404" pitchFamily="49" charset="0"/>
              </a:rPr>
              <a:t>(target, props) { </a:t>
            </a:r>
          </a:p>
          <a:p>
            <a:pPr marL="0" lvl="0" indent="0">
              <a:spcBef>
                <a:spcPts val="0"/>
              </a:spcBef>
              <a:buNone/>
            </a:pPr>
            <a:r>
              <a:rPr lang="en-US" sz="1000" dirty="0">
                <a:latin typeface="Courier New" panose="02070309020205020404" pitchFamily="49" charset="0"/>
                <a:cs typeface="Courier New" panose="02070309020205020404" pitchFamily="49" charset="0"/>
              </a:rPr>
              <a:t>    for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 0; </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&lt; </a:t>
            </a:r>
            <a:r>
              <a:rPr lang="en-US" sz="1000" dirty="0" err="1">
                <a:latin typeface="Courier New" panose="02070309020205020404" pitchFamily="49" charset="0"/>
                <a:cs typeface="Courier New" panose="02070309020205020404" pitchFamily="49" charset="0"/>
              </a:rPr>
              <a:t>props.length</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 </a:t>
            </a:r>
          </a:p>
          <a:p>
            <a:pPr marL="0" lvl="0" indent="0">
              <a:spcBef>
                <a:spcPts val="0"/>
              </a:spcBef>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descriptor = props[</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a:t>
            </a:r>
          </a:p>
          <a:p>
            <a:pPr marL="0" lvl="0" indent="0">
              <a:spcBef>
                <a:spcPts val="0"/>
              </a:spcBef>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descriptor.enumerable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descriptor.enumerable</a:t>
            </a:r>
            <a:r>
              <a:rPr lang="en-US" sz="1000" dirty="0">
                <a:latin typeface="Courier New" panose="02070309020205020404" pitchFamily="49" charset="0"/>
                <a:cs typeface="Courier New" panose="02070309020205020404" pitchFamily="49" charset="0"/>
              </a:rPr>
              <a:t> || false; </a:t>
            </a:r>
          </a:p>
          <a:p>
            <a:pPr marL="0" lvl="0" indent="0">
              <a:spcBef>
                <a:spcPts val="0"/>
              </a:spcBef>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descriptor.configurable</a:t>
            </a:r>
            <a:r>
              <a:rPr lang="en-US" sz="1000" dirty="0">
                <a:latin typeface="Courier New" panose="02070309020205020404" pitchFamily="49" charset="0"/>
                <a:cs typeface="Courier New" panose="02070309020205020404" pitchFamily="49" charset="0"/>
              </a:rPr>
              <a:t> = true; if ("value" in descriptor) </a:t>
            </a:r>
          </a:p>
          <a:p>
            <a:pPr marL="0" lvl="0" indent="0">
              <a:spcBef>
                <a:spcPts val="0"/>
              </a:spcBef>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descriptor.writable</a:t>
            </a:r>
            <a:r>
              <a:rPr lang="en-US" sz="1000" dirty="0">
                <a:latin typeface="Courier New" panose="02070309020205020404" pitchFamily="49" charset="0"/>
                <a:cs typeface="Courier New" panose="02070309020205020404" pitchFamily="49" charset="0"/>
              </a:rPr>
              <a:t> = true; </a:t>
            </a:r>
          </a:p>
          <a:p>
            <a:pPr marL="0" lvl="0" indent="0">
              <a:spcBef>
                <a:spcPts val="0"/>
              </a:spcBef>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Object.defineProperty</a:t>
            </a:r>
            <a:r>
              <a:rPr lang="en-US" sz="1000" dirty="0">
                <a:latin typeface="Courier New" panose="02070309020205020404" pitchFamily="49" charset="0"/>
                <a:cs typeface="Courier New" panose="02070309020205020404" pitchFamily="49" charset="0"/>
              </a:rPr>
              <a:t>(target, </a:t>
            </a:r>
            <a:r>
              <a:rPr lang="en-US" sz="1000" dirty="0" err="1">
                <a:latin typeface="Courier New" panose="02070309020205020404" pitchFamily="49" charset="0"/>
                <a:cs typeface="Courier New" panose="02070309020205020404" pitchFamily="49" charset="0"/>
              </a:rPr>
              <a:t>descriptor.key</a:t>
            </a:r>
            <a:r>
              <a:rPr lang="en-US" sz="1000" dirty="0">
                <a:latin typeface="Courier New" panose="02070309020205020404" pitchFamily="49" charset="0"/>
                <a:cs typeface="Courier New" panose="02070309020205020404" pitchFamily="49" charset="0"/>
              </a:rPr>
              <a:t>, descriptor); </a:t>
            </a:r>
          </a:p>
          <a:p>
            <a:pPr marL="0" lvl="0" indent="0">
              <a:spcBef>
                <a:spcPts val="0"/>
              </a:spcBef>
              <a:buNone/>
            </a:pPr>
            <a:r>
              <a:rPr lang="en-US" sz="1000" dirty="0">
                <a:latin typeface="Courier New" panose="02070309020205020404" pitchFamily="49" charset="0"/>
                <a:cs typeface="Courier New" panose="02070309020205020404" pitchFamily="49" charset="0"/>
              </a:rPr>
              <a:t>    } </a:t>
            </a:r>
          </a:p>
          <a:p>
            <a:pPr marL="0" lvl="0" indent="0">
              <a:spcBef>
                <a:spcPts val="0"/>
              </a:spcBef>
              <a:buNone/>
            </a:pPr>
            <a:r>
              <a:rPr lang="en-US" sz="1000" dirty="0">
                <a:latin typeface="Courier New" panose="02070309020205020404" pitchFamily="49" charset="0"/>
                <a:cs typeface="Courier New" panose="02070309020205020404" pitchFamily="49" charset="0"/>
              </a:rPr>
              <a:t>  } </a:t>
            </a:r>
          </a:p>
          <a:p>
            <a:pPr marL="0" lvl="0" indent="0">
              <a:spcBef>
                <a:spcPts val="0"/>
              </a:spcBef>
              <a:buNone/>
            </a:pPr>
            <a:r>
              <a:rPr lang="en-US" sz="1000" dirty="0">
                <a:latin typeface="Courier New" panose="02070309020205020404" pitchFamily="49" charset="0"/>
                <a:cs typeface="Courier New" panose="02070309020205020404" pitchFamily="49" charset="0"/>
              </a:rPr>
              <a:t>  return function (Constructor, </a:t>
            </a:r>
            <a:r>
              <a:rPr lang="en-US" sz="1000" dirty="0" err="1">
                <a:latin typeface="Courier New" panose="02070309020205020404" pitchFamily="49" charset="0"/>
                <a:cs typeface="Courier New" panose="02070309020205020404" pitchFamily="49" charset="0"/>
              </a:rPr>
              <a:t>protoProps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staticProps</a:t>
            </a:r>
            <a:r>
              <a:rPr lang="en-US" sz="1000" dirty="0">
                <a:latin typeface="Courier New" panose="02070309020205020404" pitchFamily="49" charset="0"/>
                <a:cs typeface="Courier New" panose="02070309020205020404" pitchFamily="49" charset="0"/>
              </a:rPr>
              <a:t>) { </a:t>
            </a:r>
          </a:p>
          <a:p>
            <a:pPr marL="0" lvl="0" indent="0">
              <a:spcBef>
                <a:spcPts val="0"/>
              </a:spcBef>
              <a:buNone/>
            </a:pPr>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protoProps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defineProperties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Constructor.prototype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protoProps</a:t>
            </a:r>
            <a:r>
              <a:rPr lang="en-US" sz="1000" dirty="0">
                <a:latin typeface="Courier New" panose="02070309020205020404" pitchFamily="49" charset="0"/>
                <a:cs typeface="Courier New" panose="02070309020205020404" pitchFamily="49" charset="0"/>
              </a:rPr>
              <a:t>); </a:t>
            </a:r>
          </a:p>
          <a:p>
            <a:pPr marL="0" lvl="0" indent="0">
              <a:spcBef>
                <a:spcPts val="0"/>
              </a:spcBef>
              <a:buNone/>
            </a:pPr>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staticProps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defineProperties</a:t>
            </a:r>
            <a:r>
              <a:rPr lang="en-US" sz="1000" dirty="0">
                <a:latin typeface="Courier New" panose="02070309020205020404" pitchFamily="49" charset="0"/>
                <a:cs typeface="Courier New" panose="02070309020205020404" pitchFamily="49" charset="0"/>
              </a:rPr>
              <a:t>(Constructor, </a:t>
            </a:r>
            <a:r>
              <a:rPr lang="en-US" sz="1000" dirty="0" err="1">
                <a:latin typeface="Courier New" panose="02070309020205020404" pitchFamily="49" charset="0"/>
                <a:cs typeface="Courier New" panose="02070309020205020404" pitchFamily="49" charset="0"/>
              </a:rPr>
              <a:t>staticProps</a:t>
            </a:r>
            <a:r>
              <a:rPr lang="en-US" sz="1000" dirty="0">
                <a:latin typeface="Courier New" panose="02070309020205020404" pitchFamily="49" charset="0"/>
                <a:cs typeface="Courier New" panose="02070309020205020404" pitchFamily="49" charset="0"/>
              </a:rPr>
              <a:t>); </a:t>
            </a:r>
          </a:p>
          <a:p>
            <a:pPr marL="0" lvl="0" indent="0">
              <a:spcBef>
                <a:spcPts val="0"/>
              </a:spcBef>
              <a:buNone/>
            </a:pPr>
            <a:r>
              <a:rPr lang="en-US" sz="1000" dirty="0">
                <a:latin typeface="Courier New" panose="02070309020205020404" pitchFamily="49" charset="0"/>
                <a:cs typeface="Courier New" panose="02070309020205020404" pitchFamily="49" charset="0"/>
              </a:rPr>
              <a:t>    return Constructor; </a:t>
            </a:r>
          </a:p>
          <a:p>
            <a:pPr marL="0" lvl="0" indent="0">
              <a:spcBef>
                <a:spcPts val="0"/>
              </a:spcBef>
              <a:buNone/>
            </a:pPr>
            <a:r>
              <a:rPr lang="en-US" sz="1000" dirty="0">
                <a:latin typeface="Courier New" panose="02070309020205020404" pitchFamily="49" charset="0"/>
                <a:cs typeface="Courier New" panose="02070309020205020404" pitchFamily="49" charset="0"/>
              </a:rPr>
              <a:t>  }; </a:t>
            </a:r>
          </a:p>
          <a:p>
            <a:pPr marL="0" lvl="0" indent="0">
              <a:spcBef>
                <a:spcPts val="0"/>
              </a:spcBef>
              <a:buNone/>
            </a:pPr>
            <a:r>
              <a:rPr lang="en-US" sz="1000" dirty="0" smtClean="0">
                <a:latin typeface="Courier New" panose="02070309020205020404" pitchFamily="49" charset="0"/>
                <a:cs typeface="Courier New" panose="02070309020205020404" pitchFamily="49" charset="0"/>
              </a:rPr>
              <a:t>}();</a:t>
            </a:r>
          </a:p>
          <a:p>
            <a:pPr marL="0" lvl="0" indent="0">
              <a:spcBef>
                <a:spcPts val="0"/>
              </a:spcBef>
              <a:buNone/>
            </a:pP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a:p>
            <a:pPr marL="0" lvl="0" indent="0">
              <a:spcBef>
                <a:spcPts val="0"/>
              </a:spcBef>
              <a:buNone/>
            </a:pPr>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createClass</a:t>
            </a:r>
            <a:r>
              <a:rPr lang="en-US" sz="1000" dirty="0">
                <a:latin typeface="Courier New" panose="02070309020205020404" pitchFamily="49" charset="0"/>
                <a:cs typeface="Courier New" panose="02070309020205020404" pitchFamily="49" charset="0"/>
              </a:rPr>
              <a:t>(Cat, [{</a:t>
            </a:r>
          </a:p>
          <a:p>
            <a:pPr marL="0" lvl="0" indent="0">
              <a:spcBef>
                <a:spcPts val="0"/>
              </a:spcBef>
              <a:buNone/>
            </a:pPr>
            <a:r>
              <a:rPr lang="en-US" sz="1000" dirty="0">
                <a:latin typeface="Courier New" panose="02070309020205020404" pitchFamily="49" charset="0"/>
                <a:cs typeface="Courier New" panose="02070309020205020404" pitchFamily="49" charset="0"/>
              </a:rPr>
              <a:t>    key: 'meow',</a:t>
            </a:r>
          </a:p>
          <a:p>
            <a:pPr marL="0" lvl="0" indent="0">
              <a:spcBef>
                <a:spcPts val="0"/>
              </a:spcBef>
              <a:buNone/>
            </a:pPr>
            <a:r>
              <a:rPr lang="en-US" sz="1000" dirty="0">
                <a:latin typeface="Courier New" panose="02070309020205020404" pitchFamily="49" charset="0"/>
                <a:cs typeface="Courier New" panose="02070309020205020404" pitchFamily="49" charset="0"/>
              </a:rPr>
              <a:t>    value: function meow() {</a:t>
            </a:r>
          </a:p>
          <a:p>
            <a:pPr marL="0" lvl="0" indent="0">
              <a:spcBef>
                <a:spcPts val="0"/>
              </a:spcBef>
              <a:buNone/>
            </a:pPr>
            <a:r>
              <a:rPr lang="en-US" sz="1000" dirty="0">
                <a:latin typeface="Courier New" panose="02070309020205020404" pitchFamily="49" charset="0"/>
                <a:cs typeface="Courier New" panose="02070309020205020404" pitchFamily="49" charset="0"/>
              </a:rPr>
              <a:t>      console.log('meow');</a:t>
            </a:r>
          </a:p>
          <a:p>
            <a:pPr marL="0" lvl="0" indent="0">
              <a:spcBef>
                <a:spcPts val="0"/>
              </a:spcBef>
              <a:buNone/>
            </a:pPr>
            <a:r>
              <a:rPr lang="en-US" sz="1000" dirty="0">
                <a:latin typeface="Courier New" panose="02070309020205020404" pitchFamily="49" charset="0"/>
                <a:cs typeface="Courier New" panose="02070309020205020404" pitchFamily="49" charset="0"/>
              </a:rPr>
              <a:t>    }</a:t>
            </a:r>
          </a:p>
          <a:p>
            <a:pPr marL="0" lvl="0" indent="0">
              <a:spcBef>
                <a:spcPts val="0"/>
              </a:spcBef>
              <a:buNone/>
            </a:pPr>
            <a:r>
              <a:rPr lang="en-US" sz="1000" dirty="0">
                <a:latin typeface="Courier New" panose="02070309020205020404" pitchFamily="49" charset="0"/>
                <a:cs typeface="Courier New" panose="02070309020205020404" pitchFamily="49" charset="0"/>
              </a:rPr>
              <a:t>  }]);</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dirty="0"/>
          </a:p>
        </p:txBody>
      </p:sp>
    </p:spTree>
    <p:extLst>
      <p:ext uri="{BB962C8B-B14F-4D97-AF65-F5344CB8AC3E}">
        <p14:creationId xmlns:p14="http://schemas.microsoft.com/office/powerpoint/2010/main" val="935930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Classes and Prototypes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600" dirty="0" smtClean="0">
                <a:latin typeface="Quicksand" panose="020B0604020202020204" charset="0"/>
                <a:cs typeface="Courier New" panose="02070309020205020404" pitchFamily="49" charset="0"/>
              </a:rPr>
              <a:t>While I am a big fan of ES6 class syntax, be aware of hazards.</a:t>
            </a:r>
            <a:endParaRPr lang="en-US" sz="1600" dirty="0">
              <a:latin typeface="Quicksand" panose="020B0604020202020204" charset="0"/>
              <a:cs typeface="Courier New" panose="02070309020205020404" pitchFamily="49" charset="0"/>
            </a:endParaRPr>
          </a:p>
          <a:p>
            <a:pPr marL="285750" indent="-285750"/>
            <a:r>
              <a:rPr lang="en-US" sz="1600" dirty="0" smtClean="0">
                <a:latin typeface="Quicksand" panose="020B0604020202020204" charset="0"/>
                <a:cs typeface="Courier New" panose="02070309020205020404" pitchFamily="49" charset="0"/>
              </a:rPr>
              <a:t>Constructor functions have a "flaw" in JS in that, if you ever forget the "new" operator, they are liable to set the variables to the global scope, which can wreak havoc. Always be careful to remember "new" and follow the convention of </a:t>
            </a:r>
            <a:r>
              <a:rPr lang="en-US" sz="1600" b="1" dirty="0" smtClean="0">
                <a:latin typeface="Quicksand" panose="020B0604020202020204" charset="0"/>
                <a:cs typeface="Courier New" panose="02070309020205020404" pitchFamily="49" charset="0"/>
              </a:rPr>
              <a:t>naming all constructor functions and class names with a capital first letter.</a:t>
            </a:r>
            <a:endParaRPr lang="en-US" sz="1600" dirty="0" smtClean="0">
              <a:latin typeface="Quicksand" panose="020B0604020202020204" charset="0"/>
              <a:cs typeface="Courier New" panose="02070309020205020404" pitchFamily="49" charset="0"/>
            </a:endParaRPr>
          </a:p>
          <a:p>
            <a:pPr marL="285750" indent="-285750"/>
            <a:r>
              <a:rPr lang="en-US" sz="1600" dirty="0" smtClean="0">
                <a:latin typeface="Quicksand" panose="020B0604020202020204" charset="0"/>
                <a:cs typeface="Courier New" panose="02070309020205020404" pitchFamily="49" charset="0"/>
              </a:rPr>
              <a:t>These are prototypes, not true classes. They are not enforced contracts nor do they support private methods. They can be updated across your code base, and if they are, it will be less-than-obvious to someone reading your code. Be disciplined and limited in your use of them.</a:t>
            </a:r>
          </a:p>
          <a:p>
            <a:pPr marL="285750" indent="-285750"/>
            <a:r>
              <a:rPr lang="en-US" sz="1600" dirty="0" smtClean="0">
                <a:latin typeface="Quicksand" panose="020B0604020202020204" charset="0"/>
                <a:cs typeface="Courier New" panose="02070309020205020404" pitchFamily="49" charset="0"/>
              </a:rPr>
              <a:t>Make use of prototypal inheritance for what it offers. It can be an excellent tool for bundling modules and helpers and generally organizing your code into coherent encapsulated objects.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dirty="0"/>
          </a:p>
        </p:txBody>
      </p:sp>
    </p:spTree>
    <p:extLst>
      <p:ext uri="{BB962C8B-B14F-4D97-AF65-F5344CB8AC3E}">
        <p14:creationId xmlns:p14="http://schemas.microsoft.com/office/powerpoint/2010/main" val="9192563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"Fat Arrow" Functions / Lambdas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dirty="0"/>
          </a:p>
        </p:txBody>
      </p:sp>
    </p:spTree>
    <p:extLst>
      <p:ext uri="{BB962C8B-B14F-4D97-AF65-F5344CB8AC3E}">
        <p14:creationId xmlns:p14="http://schemas.microsoft.com/office/powerpoint/2010/main" val="21878563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600" dirty="0" smtClean="0"/>
              <a:t>There are several ways we can declare functions in </a:t>
            </a:r>
            <a:r>
              <a:rPr lang="en-US" sz="1600" dirty="0" err="1" smtClean="0"/>
              <a:t>Javascript</a:t>
            </a:r>
            <a:r>
              <a:rPr lang="en-US" sz="1600" dirty="0" smtClean="0"/>
              <a:t>. First, we have the basic </a:t>
            </a:r>
            <a:r>
              <a:rPr lang="en-US" sz="1600" b="1" dirty="0" smtClean="0"/>
              <a:t>Function Declarations</a:t>
            </a:r>
            <a:endParaRPr lang="en-US" sz="1600" dirty="0" smtClean="0"/>
          </a:p>
          <a:p>
            <a:pPr marL="0" lvl="0" indent="0">
              <a:buNone/>
            </a:pPr>
            <a:r>
              <a:rPr lang="en-US" sz="1200" dirty="0" smtClean="0">
                <a:latin typeface="Courier New" panose="02070309020205020404" pitchFamily="49" charset="0"/>
                <a:cs typeface="Courier New" panose="02070309020205020404" pitchFamily="49" charset="0"/>
              </a:rPr>
              <a:t>	function </a:t>
            </a:r>
            <a:r>
              <a:rPr lang="en-US" sz="1200" dirty="0" err="1" smtClean="0">
                <a:latin typeface="Courier New" panose="02070309020205020404" pitchFamily="49" charset="0"/>
                <a:cs typeface="Courier New" panose="02070309020205020404" pitchFamily="49" charset="0"/>
              </a:rPr>
              <a:t>myFunction</a:t>
            </a:r>
            <a:r>
              <a:rPr lang="en-US" sz="1200" dirty="0" smtClean="0">
                <a:latin typeface="Courier New" panose="02070309020205020404" pitchFamily="49" charset="0"/>
                <a:cs typeface="Courier New" panose="02070309020205020404" pitchFamily="49" charset="0"/>
              </a:rPr>
              <a:t>() { return 1 + 1 }</a:t>
            </a:r>
            <a:endParaRPr lang="en-US" sz="1800" dirty="0" smtClean="0"/>
          </a:p>
          <a:p>
            <a:pPr marL="0" lvl="0" indent="0">
              <a:buNone/>
            </a:pPr>
            <a:r>
              <a:rPr lang="en-US" sz="1600" dirty="0" smtClean="0"/>
              <a:t>Next is the </a:t>
            </a:r>
            <a:r>
              <a:rPr lang="en-US" sz="1600" b="1" dirty="0" smtClean="0"/>
              <a:t>Function Expression</a:t>
            </a:r>
            <a:r>
              <a:rPr lang="en-US" sz="1600" dirty="0" smtClean="0"/>
              <a:t>, in which we set a variable to a function.</a:t>
            </a:r>
            <a:endParaRPr lang="en-US" sz="1600" dirty="0"/>
          </a:p>
          <a:p>
            <a:pPr marL="0" lvl="0" indent="0">
              <a:buNone/>
            </a:pP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myFunction</a:t>
            </a:r>
            <a:r>
              <a:rPr lang="en-US" sz="1200" dirty="0" smtClean="0">
                <a:latin typeface="Courier New" panose="02070309020205020404" pitchFamily="49" charset="0"/>
                <a:cs typeface="Courier New" panose="02070309020205020404" pitchFamily="49" charset="0"/>
              </a:rPr>
              <a:t> = function() { return 1 + 1 }</a:t>
            </a:r>
          </a:p>
          <a:p>
            <a:pPr marL="0" lvl="0" indent="0">
              <a:buNone/>
            </a:pPr>
            <a:r>
              <a:rPr lang="en-US" sz="1600" dirty="0"/>
              <a:t>Next is the </a:t>
            </a:r>
            <a:r>
              <a:rPr lang="en-US" sz="1600" b="1" dirty="0"/>
              <a:t>Function </a:t>
            </a:r>
            <a:r>
              <a:rPr lang="en-US" sz="1600" b="1" dirty="0" smtClean="0"/>
              <a:t>Constructor</a:t>
            </a:r>
            <a:r>
              <a:rPr lang="en-US" sz="1600" dirty="0" smtClean="0"/>
              <a:t>. Remember how everything in JS is an object? We can build a function object with the "new" syntax.</a:t>
            </a:r>
            <a:endParaRPr lang="en-US" sz="1600" dirty="0"/>
          </a:p>
          <a:p>
            <a:pPr marL="0" lv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myFunction</a:t>
            </a:r>
            <a:r>
              <a:rPr lang="en-US" sz="1200" dirty="0">
                <a:latin typeface="Courier New" panose="02070309020205020404" pitchFamily="49" charset="0"/>
                <a:cs typeface="Courier New" panose="02070309020205020404" pitchFamily="49" charset="0"/>
              </a:rPr>
              <a:t> = </a:t>
            </a:r>
            <a:r>
              <a:rPr lang="en-US" sz="1200" dirty="0" smtClean="0">
                <a:latin typeface="Courier New" panose="02070309020205020404" pitchFamily="49" charset="0"/>
                <a:cs typeface="Courier New" panose="02070309020205020404" pitchFamily="49" charset="0"/>
              </a:rPr>
              <a:t>new Function( 'return 1 + 1' )</a:t>
            </a:r>
            <a:endParaRPr lang="en-US" sz="1800" dirty="0"/>
          </a:p>
          <a:p>
            <a:pPr marL="0" lvl="0" indent="0">
              <a:buNone/>
            </a:pPr>
            <a:r>
              <a:rPr lang="en-US" sz="1600" dirty="0"/>
              <a:t>Next is the </a:t>
            </a:r>
            <a:r>
              <a:rPr lang="en-US" sz="1600" b="1" dirty="0" smtClean="0"/>
              <a:t>Arrow Function</a:t>
            </a:r>
            <a:r>
              <a:rPr lang="en-US" sz="1600" dirty="0" smtClean="0"/>
              <a:t>, sometimes referred to as "lambda."</a:t>
            </a:r>
            <a:endParaRPr lang="en-US" sz="1600" dirty="0"/>
          </a:p>
          <a:p>
            <a:pPr marL="0" lv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myFunction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=&gt; { return 1 + 1 }</a:t>
            </a:r>
            <a:endParaRPr lang="en-US" sz="1800" dirty="0"/>
          </a:p>
          <a:p>
            <a:pPr marL="0" lvl="0" indent="0">
              <a:buNone/>
            </a:pPr>
            <a:r>
              <a:rPr lang="en-US" sz="1600" dirty="0" smtClean="0"/>
              <a:t>There are a few more, like generator functions and function shorthand, but for our purposes we'll be focusing on the most popular - function declarations and arrow functions.</a:t>
            </a:r>
            <a:endParaRPr lang="en-US" sz="16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dirty="0"/>
          </a:p>
        </p:txBody>
      </p:sp>
    </p:spTree>
    <p:extLst>
      <p:ext uri="{BB962C8B-B14F-4D97-AF65-F5344CB8AC3E}">
        <p14:creationId xmlns:p14="http://schemas.microsoft.com/office/powerpoint/2010/main" val="1523644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spcAft>
                <a:spcPts val="600"/>
              </a:spcAft>
              <a:buNone/>
            </a:pPr>
            <a:r>
              <a:rPr lang="en-US" sz="1800" dirty="0" smtClean="0"/>
              <a:t>Function declarations are </a:t>
            </a:r>
            <a:r>
              <a:rPr lang="en-US" sz="1800" b="1" dirty="0" smtClean="0"/>
              <a:t>statically scoped</a:t>
            </a:r>
            <a:r>
              <a:rPr lang="en-US" sz="1800" dirty="0" smtClean="0"/>
              <a:t> while lambda functions are </a:t>
            </a:r>
            <a:r>
              <a:rPr lang="en-US" sz="1800" b="1" dirty="0" smtClean="0"/>
              <a:t>dynamically scoped</a:t>
            </a:r>
            <a:r>
              <a:rPr lang="en-US" sz="1800" dirty="0" smtClean="0"/>
              <a:t>. Essentially what this means is that lambdas do not have their own execution context. Both </a:t>
            </a:r>
            <a:r>
              <a:rPr lang="en-US" sz="1800" b="1" dirty="0" smtClean="0"/>
              <a:t>this</a:t>
            </a:r>
            <a:r>
              <a:rPr lang="en-US" sz="1800" dirty="0" smtClean="0"/>
              <a:t> and their </a:t>
            </a:r>
            <a:r>
              <a:rPr lang="en-US" sz="1800" b="1" dirty="0" smtClean="0"/>
              <a:t>arguments</a:t>
            </a:r>
            <a:r>
              <a:rPr lang="en-US" sz="1800" dirty="0" smtClean="0"/>
              <a:t> are inherited from their parent function. Let's illustrate.</a:t>
            </a:r>
          </a:p>
          <a:p>
            <a:pPr marL="0" indent="0">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const</a:t>
            </a:r>
            <a:r>
              <a:rPr lang="en-US" sz="1100" dirty="0" smtClean="0">
                <a:latin typeface="Courier New" panose="02070309020205020404" pitchFamily="49" charset="0"/>
                <a:cs typeface="Courier New" panose="02070309020205020404" pitchFamily="49" charset="0"/>
              </a:rPr>
              <a:t> functions = {</a:t>
            </a:r>
          </a:p>
          <a:p>
            <a:pPr mar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description: 'object with functions',</a:t>
            </a:r>
          </a:p>
          <a:p>
            <a:pPr marL="0" indent="0">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createDeclaredFunction</a:t>
            </a:r>
            <a:r>
              <a:rPr lang="en-US" sz="1100" dirty="0" smtClean="0">
                <a:latin typeface="Courier New" panose="02070309020205020404" pitchFamily="49" charset="0"/>
                <a:cs typeface="Courier New" panose="02070309020205020404" pitchFamily="49" charset="0"/>
              </a:rPr>
              <a:t>: function() {</a:t>
            </a:r>
          </a:p>
          <a:p>
            <a:pPr mar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return function() {</a:t>
            </a:r>
          </a:p>
          <a:p>
            <a:pPr marL="0" indent="0">
              <a:spcBef>
                <a:spcPts val="0"/>
              </a:spcBef>
              <a:buNone/>
            </a:pPr>
            <a:r>
              <a:rPr lang="en-US" sz="1100" dirty="0" smtClean="0">
                <a:latin typeface="Courier New" panose="02070309020205020404" pitchFamily="49" charset="0"/>
                <a:cs typeface="Courier New" panose="02070309020205020404" pitchFamily="49" charset="0"/>
              </a:rPr>
              <a:t>        console.log(</a:t>
            </a:r>
            <a:r>
              <a:rPr lang="en-US" sz="1100" dirty="0" err="1" smtClean="0">
                <a:latin typeface="Courier New" panose="02070309020205020404" pitchFamily="49" charset="0"/>
                <a:cs typeface="Courier New" panose="02070309020205020404" pitchFamily="49" charset="0"/>
              </a:rPr>
              <a:t>this.description</a:t>
            </a:r>
            <a:r>
              <a:rPr lang="en-US" sz="1100" dirty="0" smtClean="0">
                <a:latin typeface="Courier New" panose="02070309020205020404" pitchFamily="49" charset="0"/>
                <a:cs typeface="Courier New" panose="02070309020205020404" pitchFamily="49" charset="0"/>
              </a:rPr>
              <a:t>)</a:t>
            </a:r>
          </a:p>
          <a:p>
            <a:pPr mar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console.log(arguments)</a:t>
            </a:r>
            <a:endParaRPr lang="en-US" sz="1100" dirty="0">
              <a:latin typeface="Courier New" panose="02070309020205020404" pitchFamily="49" charset="0"/>
              <a:cs typeface="Courier New" panose="02070309020205020404" pitchFamily="49" charset="0"/>
            </a:endParaRPr>
          </a:p>
          <a:p>
            <a:pPr marL="0" indent="0">
              <a:spcBef>
                <a:spcPts val="0"/>
              </a:spcBef>
              <a:buNone/>
            </a:pPr>
            <a:r>
              <a:rPr lang="en-US" sz="1100" dirty="0" smtClean="0">
                <a:latin typeface="Courier New" panose="02070309020205020404" pitchFamily="49" charset="0"/>
                <a:cs typeface="Courier New" panose="02070309020205020404" pitchFamily="49" charset="0"/>
              </a:rPr>
              <a:t>      }</a:t>
            </a:r>
          </a:p>
          <a:p>
            <a:pPr mar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p>
          <a:p>
            <a:pPr mar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createArrowFunction</a:t>
            </a:r>
            <a:r>
              <a:rPr lang="en-US" sz="1100" dirty="0" smtClean="0">
                <a:latin typeface="Courier New" panose="02070309020205020404" pitchFamily="49" charset="0"/>
                <a:cs typeface="Courier New" panose="02070309020205020404" pitchFamily="49" charset="0"/>
              </a:rPr>
              <a:t>: function() {</a:t>
            </a:r>
          </a:p>
          <a:p>
            <a:pPr marL="0" indent="0">
              <a:spcBef>
                <a:spcPts val="0"/>
              </a:spcBef>
              <a:buNone/>
            </a:pPr>
            <a:r>
              <a:rPr lang="en-US" sz="1100" dirty="0" smtClean="0">
                <a:latin typeface="Courier New" panose="02070309020205020404" pitchFamily="49" charset="0"/>
                <a:cs typeface="Courier New" panose="02070309020205020404" pitchFamily="49" charset="0"/>
              </a:rPr>
              <a:t>      return () =&gt; {</a:t>
            </a:r>
          </a:p>
          <a:p>
            <a:pPr marL="0" indent="0">
              <a:spcBef>
                <a:spcPts val="0"/>
              </a:spcBef>
              <a:buNone/>
            </a:pPr>
            <a:r>
              <a:rPr lang="en-US" sz="1100" dirty="0" smtClean="0">
                <a:latin typeface="Courier New" panose="02070309020205020404" pitchFamily="49" charset="0"/>
                <a:cs typeface="Courier New" panose="02070309020205020404" pitchFamily="49" charset="0"/>
              </a:rPr>
              <a:t>        console.log(</a:t>
            </a:r>
            <a:r>
              <a:rPr lang="en-US" sz="1100" dirty="0" err="1" smtClean="0">
                <a:latin typeface="Courier New" panose="02070309020205020404" pitchFamily="49" charset="0"/>
                <a:cs typeface="Courier New" panose="02070309020205020404" pitchFamily="49" charset="0"/>
              </a:rPr>
              <a:t>this.description</a:t>
            </a:r>
            <a:r>
              <a:rPr lang="en-US" sz="1100" dirty="0" smtClean="0">
                <a:latin typeface="Courier New" panose="02070309020205020404" pitchFamily="49" charset="0"/>
                <a:cs typeface="Courier New" panose="02070309020205020404" pitchFamily="49" charset="0"/>
              </a:rPr>
              <a:t>)</a:t>
            </a:r>
          </a:p>
          <a:p>
            <a:pPr mar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console.log(arguments)</a:t>
            </a:r>
            <a:endParaRPr lang="en-US" sz="1100" dirty="0">
              <a:latin typeface="Courier New" panose="02070309020205020404" pitchFamily="49" charset="0"/>
              <a:cs typeface="Courier New" panose="02070309020205020404" pitchFamily="49" charset="0"/>
            </a:endParaRPr>
          </a:p>
          <a:p>
            <a:pPr marL="0" indent="0">
              <a:spcBef>
                <a:spcPts val="0"/>
              </a:spcBef>
              <a:buNone/>
            </a:pPr>
            <a:r>
              <a:rPr lang="en-US" sz="1100" dirty="0" smtClean="0">
                <a:latin typeface="Courier New" panose="02070309020205020404" pitchFamily="49" charset="0"/>
                <a:cs typeface="Courier New" panose="02070309020205020404" pitchFamily="49" charset="0"/>
              </a:rPr>
              <a:t>      }</a:t>
            </a:r>
          </a:p>
          <a:p>
            <a:pPr marL="0" indent="0">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a:spcBef>
                <a:spcPts val="0"/>
              </a:spcBef>
              <a:buNone/>
            </a:pPr>
            <a:r>
              <a:rPr lang="en-US" sz="1100" dirty="0" smtClean="0">
                <a:latin typeface="Courier New" panose="02070309020205020404" pitchFamily="49" charset="0"/>
                <a:cs typeface="Courier New" panose="02070309020205020404" pitchFamily="49" charset="0"/>
              </a:rPr>
              <a:t>  }</a:t>
            </a:r>
            <a:endParaRPr lang="en-US" sz="1100" dirty="0"/>
          </a:p>
          <a:p>
            <a:pPr marL="0" lvl="0" indent="0">
              <a:buNone/>
            </a:pP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dirty="0"/>
          </a:p>
        </p:txBody>
      </p:sp>
    </p:spTree>
    <p:extLst>
      <p:ext uri="{BB962C8B-B14F-4D97-AF65-F5344CB8AC3E}">
        <p14:creationId xmlns:p14="http://schemas.microsoft.com/office/powerpoint/2010/main" val="927645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spcBef>
                <a:spcPts val="0"/>
              </a:spcBef>
              <a:buNone/>
            </a:pP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anonymousFunction</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functions.createDeclaredFunction</a:t>
            </a:r>
            <a:r>
              <a:rPr lang="en-US" sz="1200" dirty="0" smtClean="0">
                <a:latin typeface="Courier New" panose="02070309020205020404" pitchFamily="49" charset="0"/>
                <a:cs typeface="Courier New" panose="02070309020205020404" pitchFamily="49" charset="0"/>
              </a:rPr>
              <a:t>('banana', 'split')</a:t>
            </a:r>
          </a:p>
          <a:p>
            <a:pPr marL="0" indent="0">
              <a:spcBef>
                <a:spcPts val="0"/>
              </a:spcBef>
              <a:buNone/>
            </a:pP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arrowFunction</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functions.createArrowFunction</a:t>
            </a:r>
            <a:r>
              <a:rPr lang="en-US" sz="1200" dirty="0" smtClean="0">
                <a:latin typeface="Courier New" panose="02070309020205020404" pitchFamily="49" charset="0"/>
                <a:cs typeface="Courier New" panose="02070309020205020404" pitchFamily="49" charset="0"/>
              </a:rPr>
              <a:t>('blueberry', 'pie')</a:t>
            </a:r>
          </a:p>
          <a:p>
            <a:pPr marL="0" indent="0">
              <a:spcBef>
                <a:spcPts val="0"/>
              </a:spcBef>
              <a:buNone/>
            </a:pPr>
            <a:r>
              <a:rPr lang="en-US" sz="1200" dirty="0" err="1" smtClean="0">
                <a:latin typeface="Courier New" panose="02070309020205020404" pitchFamily="49" charset="0"/>
                <a:cs typeface="Courier New" panose="02070309020205020404" pitchFamily="49" charset="0"/>
              </a:rPr>
              <a:t>anonymousFunction</a:t>
            </a:r>
            <a:r>
              <a:rPr lang="en-US" sz="1200" dirty="0" smtClean="0">
                <a:latin typeface="Courier New" panose="02070309020205020404" pitchFamily="49" charset="0"/>
                <a:cs typeface="Courier New" panose="02070309020205020404" pitchFamily="49" charset="0"/>
              </a:rPr>
              <a:t>()</a:t>
            </a:r>
          </a:p>
          <a:p>
            <a:pPr marL="0" indent="0">
              <a:spcBef>
                <a:spcPts val="0"/>
              </a:spcBef>
              <a:buNone/>
            </a:pPr>
            <a:r>
              <a:rPr lang="en-US" sz="1200" dirty="0" err="1" smtClean="0">
                <a:latin typeface="Courier New" panose="02070309020205020404" pitchFamily="49" charset="0"/>
                <a:cs typeface="Courier New" panose="02070309020205020404" pitchFamily="49" charset="0"/>
              </a:rPr>
              <a:t>arrowFunction</a:t>
            </a:r>
            <a:r>
              <a:rPr lang="en-US" sz="1200" dirty="0" smtClean="0">
                <a:latin typeface="Courier New" panose="02070309020205020404" pitchFamily="49" charset="0"/>
                <a:cs typeface="Courier New" panose="02070309020205020404" pitchFamily="49" charset="0"/>
              </a:rPr>
              <a:t>()</a:t>
            </a:r>
          </a:p>
          <a:p>
            <a:pPr marL="0" lvl="0" indent="0">
              <a:buNone/>
            </a:pPr>
            <a:r>
              <a:rPr lang="en-US" sz="1800" dirty="0" smtClean="0"/>
              <a:t>The declared function has its own context, so when ask for its "</a:t>
            </a:r>
            <a:r>
              <a:rPr lang="en-US" sz="1800" dirty="0" err="1" smtClean="0"/>
              <a:t>this.description</a:t>
            </a:r>
            <a:r>
              <a:rPr lang="en-US" sz="1800" dirty="0" smtClean="0"/>
              <a:t>" it has nothing there, nor does it have the arguments passed into </a:t>
            </a:r>
            <a:r>
              <a:rPr lang="en-US" sz="1800" dirty="0" err="1" smtClean="0"/>
              <a:t>createDeclaredFunction</a:t>
            </a:r>
            <a:r>
              <a:rPr lang="en-US" sz="1800" dirty="0" smtClean="0"/>
              <a:t>. The arrow function, by contrast, inherits its context from the context containing it, so as far as it's concerned, its "this" and its arguments are indistinguishable from those of </a:t>
            </a:r>
            <a:r>
              <a:rPr lang="en-US" sz="1800" dirty="0" err="1" smtClean="0"/>
              <a:t>createArrowFunction's</a:t>
            </a:r>
            <a:r>
              <a:rPr lang="en-US" sz="1800" dirty="0" smtClean="0"/>
              <a:t>.</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dirty="0"/>
          </a:p>
        </p:txBody>
      </p:sp>
    </p:spTree>
    <p:extLst>
      <p:ext uri="{BB962C8B-B14F-4D97-AF65-F5344CB8AC3E}">
        <p14:creationId xmlns:p14="http://schemas.microsoft.com/office/powerpoint/2010/main" val="156042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What is the most valuable </a:t>
            </a:r>
            <a:r>
              <a:rPr lang="en-US" sz="2400" dirty="0" smtClean="0"/>
              <a:t>feature </a:t>
            </a:r>
            <a:r>
              <a:rPr lang="en-US" sz="2400" dirty="0" smtClean="0"/>
              <a:t>contributed in ES6?</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15738957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1800" dirty="0" smtClean="0"/>
              <a:t>One popular use of arrow functions has been as a quick, shorthand approach to binding </a:t>
            </a:r>
            <a:r>
              <a:rPr lang="en-US" sz="1800" dirty="0"/>
              <a:t>a method to a class, like so</a:t>
            </a:r>
            <a:r>
              <a:rPr lang="en-US" sz="1800" dirty="0" smtClean="0"/>
              <a:t>:</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class </a:t>
            </a:r>
            <a:r>
              <a:rPr lang="en-US" sz="1200" dirty="0" err="1" smtClean="0">
                <a:latin typeface="Courier New" panose="02070309020205020404" pitchFamily="49" charset="0"/>
                <a:cs typeface="Courier New" panose="02070309020205020404" pitchFamily="49" charset="0"/>
              </a:rPr>
              <a:t>MathHelpers</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smtClean="0">
                <a:latin typeface="Courier New" panose="02070309020205020404" pitchFamily="49" charset="0"/>
                <a:cs typeface="Courier New" panose="02070309020205020404" pitchFamily="49" charset="0"/>
              </a:rPr>
              <a:t>    add = (num1, num2) =&gt; num1 + num2</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subtract(num1, num2) {return num1 - num</a:t>
            </a:r>
            <a:r>
              <a:rPr lang="en-US" sz="1200" dirty="0">
                <a:latin typeface="Courier New" panose="02070309020205020404" pitchFamily="49" charset="0"/>
                <a:cs typeface="Courier New" panose="02070309020205020404" pitchFamily="49" charset="0"/>
              </a:rPr>
              <a:t>2</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mathHelpers</a:t>
            </a:r>
            <a:r>
              <a:rPr lang="en-US" sz="1200" dirty="0" smtClean="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MathHelpers</a:t>
            </a:r>
            <a:r>
              <a:rPr lang="en-US" sz="1200" dirty="0" smtClean="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sum = </a:t>
            </a:r>
            <a:r>
              <a:rPr lang="en-US" sz="1200" dirty="0" err="1" smtClean="0">
                <a:latin typeface="Courier New" panose="02070309020205020404" pitchFamily="49" charset="0"/>
                <a:cs typeface="Courier New" panose="02070309020205020404" pitchFamily="49" charset="0"/>
              </a:rPr>
              <a:t>mathHelpers.add</a:t>
            </a:r>
            <a:r>
              <a:rPr lang="en-US" sz="1200" dirty="0" smtClean="0">
                <a:latin typeface="Courier New" panose="02070309020205020404" pitchFamily="49" charset="0"/>
                <a:cs typeface="Courier New" panose="02070309020205020404" pitchFamily="49" charset="0"/>
              </a:rPr>
              <a:t>(1, 1)</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800" dirty="0" smtClean="0"/>
              <a:t>This approach, while appearing more elegant, has some unfortunate invisible consequences that make testing harder and can introduce difficult-to-identify bugs. To illustrate, let's look at how this compiles to </a:t>
            </a:r>
            <a:r>
              <a:rPr lang="en-US" sz="1800" dirty="0" smtClean="0">
                <a:hlinkClick r:id="rId3"/>
              </a:rPr>
              <a:t>ES2017</a:t>
            </a:r>
            <a:r>
              <a:rPr lang="en-US" sz="1800" dirty="0" smtClean="0"/>
              <a:t>.</a:t>
            </a:r>
            <a:endParaRPr lang="en-US" sz="18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dirty="0"/>
          </a:p>
        </p:txBody>
      </p:sp>
    </p:spTree>
    <p:extLst>
      <p:ext uri="{BB962C8B-B14F-4D97-AF65-F5344CB8AC3E}">
        <p14:creationId xmlns:p14="http://schemas.microsoft.com/office/powerpoint/2010/main" val="18355726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1600" dirty="0" smtClean="0"/>
              <a:t>As you can see, our subtract function stays more or less unchanged when compiled, but our add function using the arrow syntax has been moved into the constructor. This means that </a:t>
            </a:r>
            <a:r>
              <a:rPr lang="en-US" sz="1600" b="1" dirty="0" smtClean="0"/>
              <a:t>the arrow function will only be defined on the initialization of an instance of this class by the constructor; it does not exist on the prototype.</a:t>
            </a:r>
          </a:p>
          <a:p>
            <a:pPr marL="0" indent="0">
              <a:buNone/>
            </a:pPr>
            <a:r>
              <a:rPr lang="en-US" sz="1600" dirty="0" smtClean="0"/>
              <a:t>This means if, for example, we were to make another class that extended our </a:t>
            </a:r>
            <a:r>
              <a:rPr lang="en-US" sz="1600" dirty="0" err="1" smtClean="0"/>
              <a:t>MathHelpers</a:t>
            </a:r>
            <a:r>
              <a:rPr lang="en-US" sz="1600" dirty="0" smtClean="0"/>
              <a:t> class and tried to override our subtract method with a new one, our change would be overridden by the old version on the constructor every time we instantiated </a:t>
            </a:r>
            <a:r>
              <a:rPr lang="en-US" sz="1600" dirty="0" err="1" smtClean="0"/>
              <a:t>MathHelpers</a:t>
            </a:r>
            <a:r>
              <a:rPr lang="en-US" sz="1600" dirty="0" smtClean="0"/>
              <a:t>.</a:t>
            </a:r>
          </a:p>
          <a:p>
            <a:pPr marL="0" indent="0">
              <a:buNone/>
            </a:pPr>
            <a:r>
              <a:rPr lang="en-US" sz="1600" dirty="0" smtClean="0"/>
              <a:t>This also has consequences for testing. If you mock subtract on the prototype in a test, your mock will be overridden by the constructor when you instantiate </a:t>
            </a:r>
            <a:r>
              <a:rPr lang="en-US" sz="1600" dirty="0" err="1" smtClean="0"/>
              <a:t>MathHelpers</a:t>
            </a:r>
            <a:r>
              <a:rPr lang="en-US" sz="1600" dirty="0" smtClean="0"/>
              <a:t> in your tests, which will be very confusing.</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dirty="0"/>
          </a:p>
        </p:txBody>
      </p:sp>
    </p:spTree>
    <p:extLst>
      <p:ext uri="{BB962C8B-B14F-4D97-AF65-F5344CB8AC3E}">
        <p14:creationId xmlns:p14="http://schemas.microsoft.com/office/powerpoint/2010/main" val="29229143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1400" dirty="0" smtClean="0"/>
              <a:t>Using arrow functions also introduces performance concerns.</a:t>
            </a:r>
          </a:p>
          <a:p>
            <a:pPr marL="0" indent="0">
              <a:buNone/>
            </a:pPr>
            <a:r>
              <a:rPr lang="en-US" sz="1400" dirty="0" smtClean="0"/>
              <a:t>Since declaring a method as a function attaches it to the prototype, this function only inhabits a single location in memory, and every time the function is called, it's called from that location.</a:t>
            </a:r>
          </a:p>
          <a:p>
            <a:pPr marL="0" indent="0">
              <a:buNone/>
            </a:pPr>
            <a:r>
              <a:rPr lang="en-US" sz="1400" dirty="0" smtClean="0"/>
              <a:t>Since arrow functions are created every time we instantiate a class, each and every new instance of your objects will create a new copy of your function in memory. When initializing many components, the consequences can be significant.</a:t>
            </a:r>
          </a:p>
          <a:p>
            <a:pPr marL="0" indent="0">
              <a:buNone/>
            </a:pPr>
            <a:endParaRPr lang="en-US" sz="16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770" y="3073930"/>
            <a:ext cx="3396370" cy="17612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4413" y="3079071"/>
            <a:ext cx="3386457" cy="1756120"/>
          </a:xfrm>
          <a:prstGeom prst="rect">
            <a:avLst/>
          </a:prstGeom>
        </p:spPr>
      </p:pic>
    </p:spTree>
    <p:extLst>
      <p:ext uri="{BB962C8B-B14F-4D97-AF65-F5344CB8AC3E}">
        <p14:creationId xmlns:p14="http://schemas.microsoft.com/office/powerpoint/2010/main" val="41954123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1800" dirty="0" smtClean="0"/>
              <a:t>Instead of using arrow syntax in classes, bind the methods which need access to this context's "this" and only bind the methods that do.</a:t>
            </a:r>
            <a:endParaRPr lang="en-US" sz="1800" dirty="0"/>
          </a:p>
          <a:p>
            <a:pPr marL="0" indent="0">
              <a:spcBef>
                <a:spcPts val="0"/>
              </a:spcBef>
              <a:buNone/>
            </a:pPr>
            <a:r>
              <a:rPr lang="en-US" sz="20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MathHelpers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constructor() {</a:t>
            </a:r>
          </a:p>
          <a:p>
            <a:pPr marL="0" indent="0">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this.square</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this.square.bind</a:t>
            </a:r>
            <a:r>
              <a:rPr lang="en-US" sz="1400" dirty="0" smtClean="0">
                <a:latin typeface="Courier New" panose="02070309020205020404" pitchFamily="49" charset="0"/>
                <a:cs typeface="Courier New" panose="02070309020205020404" pitchFamily="49" charset="0"/>
              </a:rPr>
              <a:t>(this)</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multiply(num1</a:t>
            </a:r>
            <a:r>
              <a:rPr lang="en-US" sz="1400" dirty="0">
                <a:latin typeface="Courier New" panose="02070309020205020404" pitchFamily="49" charset="0"/>
                <a:cs typeface="Courier New" panose="02070309020205020404" pitchFamily="49" charset="0"/>
              </a:rPr>
              <a:t>, num2</a:t>
            </a:r>
            <a:r>
              <a:rPr lang="en-US" sz="1400" dirty="0" smtClean="0">
                <a:latin typeface="Courier New" panose="02070309020205020404" pitchFamily="49" charset="0"/>
                <a:cs typeface="Courier New" panose="02070309020205020404" pitchFamily="49" charset="0"/>
              </a:rPr>
              <a:t>) { return num1 * num2 }</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square(</a:t>
            </a:r>
            <a:r>
              <a:rPr lang="en-US" sz="1400" dirty="0" err="1" smtClean="0">
                <a:latin typeface="Courier New" panose="02070309020205020404" pitchFamily="49" charset="0"/>
                <a:cs typeface="Courier New" panose="02070309020205020404" pitchFamily="49" charset="0"/>
              </a:rPr>
              <a:t>num</a:t>
            </a:r>
            <a:r>
              <a:rPr lang="en-US" sz="1400" dirty="0" smtClean="0">
                <a:latin typeface="Courier New" panose="02070309020205020404" pitchFamily="49" charset="0"/>
                <a:cs typeface="Courier New" panose="02070309020205020404" pitchFamily="49" charset="0"/>
              </a:rPr>
              <a:t>) { return </a:t>
            </a:r>
            <a:r>
              <a:rPr lang="en-US" sz="1400" dirty="0" err="1" smtClean="0">
                <a:latin typeface="Courier New" panose="02070309020205020404" pitchFamily="49" charset="0"/>
                <a:cs typeface="Courier New" panose="02070309020205020404" pitchFamily="49" charset="0"/>
              </a:rPr>
              <a:t>this.multiply</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num</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num</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mathHelpers</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MathHelpers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mathHelpers.square</a:t>
            </a:r>
            <a:r>
              <a:rPr lang="en-US" sz="1400" dirty="0" smtClean="0">
                <a:latin typeface="Courier New" panose="02070309020205020404" pitchFamily="49" charset="0"/>
                <a:cs typeface="Courier New" panose="02070309020205020404" pitchFamily="49" charset="0"/>
              </a:rPr>
              <a:t>(9)</a:t>
            </a: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dirty="0"/>
          </a:p>
        </p:txBody>
      </p:sp>
    </p:spTree>
    <p:extLst>
      <p:ext uri="{BB962C8B-B14F-4D97-AF65-F5344CB8AC3E}">
        <p14:creationId xmlns:p14="http://schemas.microsoft.com/office/powerpoint/2010/main" val="18698471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1800" dirty="0" smtClean="0">
                <a:latin typeface="Quicksand" panose="020B0604020202020204" charset="0"/>
              </a:rPr>
              <a:t>Another place to avoid arrow functions is in situations where you're using dynamic context. Some common examples:</a:t>
            </a:r>
          </a:p>
          <a:p>
            <a:pPr marL="285750" indent="-285750"/>
            <a:r>
              <a:rPr lang="en-US" sz="1800" dirty="0" smtClean="0">
                <a:latin typeface="Quicksand" panose="020B0604020202020204" charset="0"/>
                <a:cs typeface="Courier New" panose="02070309020205020404" pitchFamily="49" charset="0"/>
              </a:rPr>
              <a:t>Event handlers. "this" is by default set to the event's </a:t>
            </a:r>
            <a:r>
              <a:rPr lang="en-US" sz="1800" dirty="0" err="1" smtClean="0">
                <a:latin typeface="Quicksand" panose="020B0604020202020204" charset="0"/>
                <a:cs typeface="Courier New" panose="02070309020205020404" pitchFamily="49" charset="0"/>
              </a:rPr>
              <a:t>currentTarget</a:t>
            </a:r>
            <a:r>
              <a:rPr lang="en-US" sz="1800" dirty="0" smtClean="0">
                <a:latin typeface="Quicksand" panose="020B0604020202020204" charset="0"/>
                <a:cs typeface="Courier New" panose="02070309020205020404" pitchFamily="49" charset="0"/>
              </a:rPr>
              <a:t> attribute.</a:t>
            </a:r>
          </a:p>
          <a:p>
            <a:pPr marL="285750" indent="-285750"/>
            <a:r>
              <a:rPr lang="en-US" sz="1800" dirty="0" smtClean="0">
                <a:latin typeface="Quicksand" panose="020B0604020202020204" charset="0"/>
                <a:cs typeface="Courier New" panose="02070309020205020404" pitchFamily="49" charset="0"/>
              </a:rPr>
              <a:t>When you're using JQuery. Usually "this" is being set to the currently selected DOM element.</a:t>
            </a:r>
          </a:p>
          <a:p>
            <a:pPr marL="285750" indent="-285750"/>
            <a:r>
              <a:rPr lang="en-US" sz="1800" dirty="0" smtClean="0">
                <a:latin typeface="Quicksand" panose="020B0604020202020204" charset="0"/>
                <a:cs typeface="Courier New" panose="02070309020205020404" pitchFamily="49" charset="0"/>
              </a:rPr>
              <a:t>A lot of </a:t>
            </a:r>
            <a:r>
              <a:rPr lang="en-US" sz="1800" dirty="0" err="1" smtClean="0">
                <a:latin typeface="Quicksand" panose="020B0604020202020204" charset="0"/>
                <a:cs typeface="Courier New" panose="02070309020205020404" pitchFamily="49" charset="0"/>
              </a:rPr>
              <a:t>Vue</a:t>
            </a:r>
            <a:r>
              <a:rPr lang="en-US" sz="1800" dirty="0" smtClean="0">
                <a:latin typeface="Quicksand" panose="020B0604020202020204" charset="0"/>
                <a:cs typeface="Courier New" panose="02070309020205020404" pitchFamily="49" charset="0"/>
              </a:rPr>
              <a:t> functionalities, which typically dynamically set "this" to be the relevant </a:t>
            </a:r>
            <a:r>
              <a:rPr lang="en-US" sz="1800" dirty="0" err="1" smtClean="0">
                <a:latin typeface="Quicksand" panose="020B0604020202020204" charset="0"/>
                <a:cs typeface="Courier New" panose="02070309020205020404" pitchFamily="49" charset="0"/>
              </a:rPr>
              <a:t>vue</a:t>
            </a:r>
            <a:r>
              <a:rPr lang="en-US" sz="1800" dirty="0" smtClean="0">
                <a:latin typeface="Quicksand" panose="020B0604020202020204" charset="0"/>
                <a:cs typeface="Courier New" panose="02070309020205020404" pitchFamily="49" charset="0"/>
              </a:rPr>
              <a:t> component.</a:t>
            </a:r>
          </a:p>
          <a:p>
            <a:pPr marL="0" indent="0">
              <a:buNone/>
            </a:pPr>
            <a:r>
              <a:rPr lang="en-US" sz="1800" dirty="0" smtClean="0">
                <a:latin typeface="Quicksand" panose="020B0604020202020204" charset="0"/>
                <a:cs typeface="Courier New" panose="02070309020205020404" pitchFamily="49" charset="0"/>
              </a:rPr>
              <a:t>Using arrow functions in these contexts will lead to the wrong "this" being modified, which will be very confusing for you.</a:t>
            </a:r>
            <a:endParaRPr lang="en-US" sz="1800" dirty="0">
              <a:latin typeface="Quicksand" panose="020B0604020202020204"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dirty="0"/>
          </a:p>
        </p:txBody>
      </p:sp>
    </p:spTree>
    <p:extLst>
      <p:ext uri="{BB962C8B-B14F-4D97-AF65-F5344CB8AC3E}">
        <p14:creationId xmlns:p14="http://schemas.microsoft.com/office/powerpoint/2010/main" val="40579160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792973" cy="37257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en-US" sz="1600" dirty="0" smtClean="0">
                <a:latin typeface="Quicksand" panose="020B0604020202020204" charset="0"/>
              </a:rPr>
              <a:t>Where should you use arrow functions?</a:t>
            </a:r>
          </a:p>
          <a:p>
            <a:pPr marL="0" indent="0">
              <a:spcBef>
                <a:spcPts val="0"/>
              </a:spcBef>
              <a:spcAft>
                <a:spcPts val="600"/>
              </a:spcAft>
              <a:buNone/>
            </a:pPr>
            <a:r>
              <a:rPr lang="en-US" sz="1600" dirty="0" smtClean="0">
                <a:latin typeface="Quicksand" panose="020B0604020202020204" charset="0"/>
                <a:cs typeface="Courier New" panose="02070309020205020404" pitchFamily="49" charset="0"/>
              </a:rPr>
              <a:t>Essentially any time the dynamic context is appropriate and the need for the function is short-term, so its place in memory will be imminently popped from the stack. Examples:</a:t>
            </a:r>
          </a:p>
          <a:p>
            <a:pPr marL="342900" indent="-342900">
              <a:spcBef>
                <a:spcPts val="0"/>
              </a:spcBef>
            </a:pPr>
            <a:r>
              <a:rPr lang="en-US" sz="1600" dirty="0" smtClean="0">
                <a:latin typeface="Quicksand" panose="020B0604020202020204" charset="0"/>
                <a:cs typeface="Courier New" panose="02070309020205020404" pitchFamily="49" charset="0"/>
              </a:rPr>
              <a:t>Iterating through an array of values with a map.</a:t>
            </a:r>
          </a:p>
          <a:p>
            <a:pPr marL="0" indent="0">
              <a:spcBef>
                <a:spcPts val="0"/>
              </a:spcBef>
              <a:spcAft>
                <a:spcPts val="600"/>
              </a:spcAft>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const</a:t>
            </a:r>
            <a:r>
              <a:rPr lang="en-US" sz="1600" dirty="0" smtClean="0">
                <a:latin typeface="Courier New" panose="02070309020205020404" pitchFamily="49" charset="0"/>
                <a:cs typeface="Courier New" panose="02070309020205020404" pitchFamily="49" charset="0"/>
              </a:rPr>
              <a:t> ids = </a:t>
            </a:r>
            <a:r>
              <a:rPr lang="en-US" sz="1600" dirty="0" err="1" smtClean="0">
                <a:latin typeface="Courier New" panose="02070309020205020404" pitchFamily="49" charset="0"/>
                <a:cs typeface="Courier New" panose="02070309020205020404" pitchFamily="49" charset="0"/>
              </a:rPr>
              <a:t>customers.map</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cust</a:t>
            </a:r>
            <a:r>
              <a:rPr lang="en-US" sz="1600" dirty="0" smtClean="0">
                <a:latin typeface="Courier New" panose="02070309020205020404" pitchFamily="49" charset="0"/>
                <a:cs typeface="Courier New" panose="02070309020205020404" pitchFamily="49" charset="0"/>
              </a:rPr>
              <a:t> =&gt; cust.id)</a:t>
            </a:r>
            <a:endParaRPr lang="en-US" sz="1600" dirty="0">
              <a:latin typeface="Courier New" panose="02070309020205020404" pitchFamily="49" charset="0"/>
              <a:cs typeface="Courier New" panose="02070309020205020404" pitchFamily="49" charset="0"/>
            </a:endParaRPr>
          </a:p>
          <a:p>
            <a:pPr marL="342900" indent="-342900">
              <a:spcBef>
                <a:spcPts val="0"/>
              </a:spcBef>
            </a:pPr>
            <a:r>
              <a:rPr lang="en-US" sz="1600" dirty="0">
                <a:latin typeface="Quicksand" panose="020B0604020202020204" charset="0"/>
                <a:cs typeface="Courier New" panose="02070309020205020404" pitchFamily="49" charset="0"/>
              </a:rPr>
              <a:t>Iterating through an array of values </a:t>
            </a:r>
            <a:r>
              <a:rPr lang="en-US" sz="1600" dirty="0" smtClean="0">
                <a:latin typeface="Quicksand" panose="020B0604020202020204" charset="0"/>
                <a:cs typeface="Courier New" panose="02070309020205020404" pitchFamily="49" charset="0"/>
              </a:rPr>
              <a:t>with "this".</a:t>
            </a:r>
            <a:endParaRPr lang="en-US" sz="1600" dirty="0">
              <a:latin typeface="Quicksand" panose="020B0604020202020204"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this.customers.forEach</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cust</a:t>
            </a:r>
            <a:r>
              <a:rPr lang="en-US" sz="1600" dirty="0" smtClean="0">
                <a:latin typeface="Courier New" panose="02070309020205020404" pitchFamily="49" charset="0"/>
                <a:cs typeface="Courier New" panose="02070309020205020404" pitchFamily="49" charset="0"/>
              </a:rPr>
              <a:t>) =&gt; {</a:t>
            </a:r>
          </a:p>
          <a:p>
            <a:pPr marL="0" indent="0">
              <a:spcBef>
                <a:spcPts val="0"/>
              </a:spcBef>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this.custNames.push</a:t>
            </a:r>
            <a:r>
              <a:rPr lang="en-US" sz="1600" dirty="0" smtClean="0">
                <a:latin typeface="Courier New" panose="02070309020205020404" pitchFamily="49" charset="0"/>
                <a:cs typeface="Courier New" panose="02070309020205020404" pitchFamily="49" charset="0"/>
              </a:rPr>
              <a:t>(cust.name)</a:t>
            </a:r>
            <a:endParaRPr lang="en-US" sz="1600" dirty="0">
              <a:latin typeface="Courier New" panose="02070309020205020404" pitchFamily="49" charset="0"/>
              <a:cs typeface="Courier New" panose="02070309020205020404" pitchFamily="49" charset="0"/>
            </a:endParaRPr>
          </a:p>
          <a:p>
            <a:pPr marL="0" indent="0">
              <a:spcBef>
                <a:spcPts val="0"/>
              </a:spcBef>
              <a:spcAft>
                <a:spcPts val="600"/>
              </a:spcAft>
              <a:buNone/>
            </a:pPr>
            <a:r>
              <a:rPr lang="en-US" sz="1600" dirty="0" smtClean="0">
                <a:latin typeface="Courier New" panose="02070309020205020404" pitchFamily="49" charset="0"/>
                <a:cs typeface="Courier New" panose="02070309020205020404" pitchFamily="49" charset="0"/>
              </a:rPr>
              <a:t>     })</a:t>
            </a:r>
          </a:p>
          <a:p>
            <a:pPr marL="342900" indent="-342900">
              <a:spcBef>
                <a:spcPts val="0"/>
              </a:spcBef>
            </a:pPr>
            <a:r>
              <a:rPr lang="en-US" sz="1600" dirty="0">
                <a:latin typeface="Quicksand" panose="020B0604020202020204" charset="0"/>
                <a:cs typeface="Courier New" panose="02070309020205020404" pitchFamily="49" charset="0"/>
              </a:rPr>
              <a:t>Asynchronous chains with .then involving "this".</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this.fetchInfo</a:t>
            </a:r>
            <a:r>
              <a:rPr lang="en-US" sz="1600" dirty="0">
                <a:latin typeface="Courier New" panose="02070309020205020404" pitchFamily="49" charset="0"/>
                <a:cs typeface="Courier New" panose="02070309020205020404" pitchFamily="49" charset="0"/>
              </a:rPr>
              <a:t>().then((res) =&gt;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this.updateState</a:t>
            </a:r>
            <a:r>
              <a:rPr lang="en-US" sz="1600" dirty="0" smtClean="0">
                <a:latin typeface="Courier New" panose="02070309020205020404" pitchFamily="49" charset="0"/>
                <a:cs typeface="Courier New" panose="02070309020205020404" pitchFamily="49" charset="0"/>
              </a:rPr>
              <a:t>(res) })</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dirty="0"/>
          </a:p>
        </p:txBody>
      </p:sp>
    </p:spTree>
    <p:extLst>
      <p:ext uri="{BB962C8B-B14F-4D97-AF65-F5344CB8AC3E}">
        <p14:creationId xmlns:p14="http://schemas.microsoft.com/office/powerpoint/2010/main" val="22158545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"Fat Arrow" Functions / Lambdas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1800" dirty="0" smtClean="0">
                <a:latin typeface="Quicksand" panose="020B0604020202020204" charset="0"/>
              </a:rPr>
              <a:t>There are others, for example, the way </a:t>
            </a:r>
            <a:r>
              <a:rPr lang="en-US" sz="1800" dirty="0" err="1" smtClean="0">
                <a:latin typeface="Quicksand" panose="020B0604020202020204" charset="0"/>
              </a:rPr>
              <a:t>Vue</a:t>
            </a:r>
            <a:r>
              <a:rPr lang="en-US" sz="1800" dirty="0" smtClean="0">
                <a:latin typeface="Quicksand" panose="020B0604020202020204" charset="0"/>
              </a:rPr>
              <a:t> uses them to map objects in state...</a:t>
            </a:r>
          </a:p>
          <a:p>
            <a:pPr marL="0" indent="0">
              <a:spcBef>
                <a:spcPts val="0"/>
              </a:spcBef>
              <a:buNone/>
            </a:pPr>
            <a:r>
              <a:rPr lang="en-US" sz="1400" dirty="0" smtClean="0">
                <a:latin typeface="Courier New" panose="02070309020205020404" pitchFamily="49" charset="0"/>
                <a:cs typeface="Courier New" panose="02070309020205020404" pitchFamily="49" charset="0"/>
              </a:rPr>
              <a:t>  export default {</a:t>
            </a:r>
          </a:p>
          <a:p>
            <a:pPr marL="0" indent="0">
              <a:spcBef>
                <a:spcPts val="0"/>
              </a:spcBef>
              <a:buNone/>
            </a:pPr>
            <a:r>
              <a:rPr lang="en-US" sz="1400" dirty="0" smtClean="0">
                <a:latin typeface="Courier New" panose="02070309020205020404" pitchFamily="49" charset="0"/>
                <a:cs typeface="Courier New" panose="02070309020205020404" pitchFamily="49" charset="0"/>
              </a:rPr>
              <a:t>    computed: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mapState</a:t>
            </a:r>
            <a:r>
              <a:rPr lang="en-US" sz="1400" dirty="0" smtClean="0">
                <a:latin typeface="Courier New" panose="02070309020205020404" pitchFamily="49" charset="0"/>
                <a:cs typeface="Courier New" panose="02070309020205020404" pitchFamily="49" charset="0"/>
              </a:rPr>
              <a:t>({</a:t>
            </a:r>
          </a:p>
          <a:p>
            <a:pPr marL="0" indent="0">
              <a:spcBef>
                <a:spcPts val="0"/>
              </a:spcBef>
              <a:buNone/>
            </a:pPr>
            <a:r>
              <a:rPr lang="en-US" sz="1400" dirty="0" smtClean="0">
                <a:latin typeface="Courier New" panose="02070309020205020404" pitchFamily="49" charset="0"/>
                <a:cs typeface="Courier New" panose="02070309020205020404" pitchFamily="49" charset="0"/>
              </a:rPr>
              <a:t>        results: state =&gt; </a:t>
            </a:r>
            <a:r>
              <a:rPr lang="en-US" sz="1400" dirty="0" err="1" smtClean="0">
                <a:latin typeface="Courier New" panose="02070309020205020404" pitchFamily="49" charset="0"/>
                <a:cs typeface="Courier New" panose="02070309020205020404" pitchFamily="49" charset="0"/>
              </a:rPr>
              <a:t>state.results</a:t>
            </a:r>
            <a:r>
              <a:rPr lang="en-US" sz="1400" dirty="0" smtClean="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users: state =&gt; </a:t>
            </a:r>
            <a:r>
              <a:rPr lang="en-US" sz="1400" dirty="0" err="1" smtClean="0">
                <a:latin typeface="Courier New" panose="02070309020205020404" pitchFamily="49" charset="0"/>
                <a:cs typeface="Courier New" panose="02070309020205020404" pitchFamily="49" charset="0"/>
              </a:rPr>
              <a:t>state.users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smtClean="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pPr marL="0" indent="0">
              <a:spcBef>
                <a:spcPts val="0"/>
              </a:spcBef>
              <a:buNone/>
            </a:pPr>
            <a:r>
              <a:rPr lang="en-US" sz="1800" dirty="0" smtClean="0">
                <a:latin typeface="Quicksand" panose="020B0604020202020204" charset="0"/>
              </a:rPr>
              <a:t>But by and large lambdas should be seen as an exceptional, compact option to be used in the specific situations that call for it, not as the cool, "modern" way to do functions in </a:t>
            </a:r>
            <a:r>
              <a:rPr lang="en-US" sz="1800" dirty="0" err="1" smtClean="0">
                <a:latin typeface="Quicksand" panose="020B0604020202020204" charset="0"/>
              </a:rPr>
              <a:t>Javascript</a:t>
            </a:r>
            <a:r>
              <a:rPr lang="en-US" sz="1800" dirty="0" smtClean="0">
                <a:latin typeface="Quicksand" panose="020B0604020202020204" charset="0"/>
              </a:rPr>
              <a:t>.</a:t>
            </a:r>
            <a:endParaRPr lang="en-US" sz="1800" dirty="0">
              <a:latin typeface="Quicksand" panose="020B0604020202020204"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dirty="0"/>
          </a:p>
        </p:txBody>
      </p:sp>
    </p:spTree>
    <p:extLst>
      <p:ext uri="{BB962C8B-B14F-4D97-AF65-F5344CB8AC3E}">
        <p14:creationId xmlns:p14="http://schemas.microsoft.com/office/powerpoint/2010/main" val="27435404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285750" indent="-285750">
              <a:buSzPts val="1200"/>
            </a:pPr>
            <a:r>
              <a:rPr lang="en-US" sz="1800" dirty="0" err="1" smtClean="0">
                <a:solidFill>
                  <a:srgbClr val="0E2539"/>
                </a:solidFill>
                <a:latin typeface="Quicksand" panose="020B0604020202020204" charset="0"/>
                <a:ea typeface="Roboto Light"/>
                <a:cs typeface="Roboto Light"/>
                <a:sym typeface="Roboto Light"/>
                <a:hlinkClick r:id="rId3"/>
              </a:rPr>
              <a:t>Javascript</a:t>
            </a:r>
            <a:r>
              <a:rPr lang="en-US" sz="1800" dirty="0" smtClean="0">
                <a:solidFill>
                  <a:srgbClr val="0E2539"/>
                </a:solidFill>
                <a:latin typeface="Quicksand" panose="020B0604020202020204" charset="0"/>
                <a:ea typeface="Roboto Light"/>
                <a:cs typeface="Roboto Light"/>
                <a:sym typeface="Roboto Light"/>
                <a:hlinkClick r:id="rId3"/>
              </a:rPr>
              <a:t> Memory Lifecycle</a:t>
            </a:r>
            <a:endParaRPr lang="en-US" sz="1800" dirty="0" smtClean="0">
              <a:solidFill>
                <a:srgbClr val="0E2539"/>
              </a:solidFill>
              <a:latin typeface="Quicksand" panose="020B0604020202020204" charset="0"/>
              <a:ea typeface="Roboto Light"/>
              <a:cs typeface="Roboto Light"/>
              <a:sym typeface="Roboto Light"/>
              <a:hlinkClick r:id="rId4"/>
            </a:endParaRPr>
          </a:p>
          <a:p>
            <a:pPr marL="285750" indent="-285750">
              <a:buSzPts val="1200"/>
            </a:pPr>
            <a:r>
              <a:rPr lang="en-US" sz="1800" dirty="0" err="1" smtClean="0">
                <a:solidFill>
                  <a:srgbClr val="0E2539"/>
                </a:solidFill>
                <a:latin typeface="Quicksand" panose="020B0604020202020204" charset="0"/>
                <a:ea typeface="Roboto Light"/>
                <a:cs typeface="Roboto Light"/>
                <a:sym typeface="Roboto Light"/>
                <a:hlinkClick r:id="rId5"/>
              </a:rPr>
              <a:t>Javascript</a:t>
            </a:r>
            <a:r>
              <a:rPr lang="en-US" sz="1800" dirty="0" smtClean="0">
                <a:solidFill>
                  <a:srgbClr val="0E2539"/>
                </a:solidFill>
                <a:latin typeface="Quicksand" panose="020B0604020202020204" charset="0"/>
                <a:ea typeface="Roboto Light"/>
                <a:cs typeface="Roboto Light"/>
                <a:sym typeface="Roboto Light"/>
                <a:hlinkClick r:id="rId5"/>
              </a:rPr>
              <a:t> The Good Parts</a:t>
            </a:r>
            <a:endParaRPr lang="en-US" sz="1800" dirty="0" smtClean="0">
              <a:solidFill>
                <a:srgbClr val="0E2539"/>
              </a:solidFill>
              <a:latin typeface="Quicksand" panose="020B0604020202020204" charset="0"/>
              <a:ea typeface="Roboto Light"/>
              <a:cs typeface="Roboto Light"/>
              <a:sym typeface="Roboto Light"/>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6"/>
              </a:rPr>
              <a:t>ES5 Chapter 3-1 Lexical Environments Common Theory by Dmitry </a:t>
            </a:r>
            <a:r>
              <a:rPr lang="en-US" sz="1800" dirty="0" err="1" smtClean="0">
                <a:solidFill>
                  <a:srgbClr val="0E2539"/>
                </a:solidFill>
                <a:latin typeface="Quicksand" panose="020B0604020202020204" charset="0"/>
                <a:ea typeface="Roboto Light"/>
                <a:cs typeface="Roboto Light"/>
                <a:sym typeface="Roboto Light"/>
                <a:hlinkClick r:id="rId6"/>
              </a:rPr>
              <a:t>Soshnikov</a:t>
            </a:r>
            <a:endParaRPr lang="en-US" sz="1800" dirty="0" smtClean="0">
              <a:solidFill>
                <a:srgbClr val="0E2539"/>
              </a:solidFill>
              <a:latin typeface="Quicksand" panose="020B0604020202020204" charset="0"/>
              <a:ea typeface="Roboto Light"/>
              <a:cs typeface="Roboto Light"/>
              <a:sym typeface="Roboto Light"/>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7"/>
              </a:rPr>
              <a:t>Arrow Functions in class properties might not be as great as we think</a:t>
            </a:r>
            <a:endParaRPr lang="en-US" sz="1800" dirty="0" smtClean="0">
              <a:solidFill>
                <a:srgbClr val="0E2539"/>
              </a:solidFill>
              <a:latin typeface="Quicksand" panose="020B0604020202020204" charset="0"/>
              <a:ea typeface="Roboto Light"/>
              <a:cs typeface="Roboto Light"/>
              <a:sym typeface="Roboto Light"/>
            </a:endParaRPr>
          </a:p>
          <a:p>
            <a:pPr marL="285750" indent="-285750">
              <a:buSzPts val="1200"/>
            </a:pPr>
            <a:r>
              <a:rPr lang="en-US" sz="1800" dirty="0" err="1" smtClean="0">
                <a:solidFill>
                  <a:srgbClr val="0E2539"/>
                </a:solidFill>
                <a:latin typeface="Quicksand" panose="020B0604020202020204" charset="0"/>
                <a:ea typeface="Roboto Light"/>
                <a:cs typeface="Roboto Light"/>
                <a:sym typeface="Roboto Light"/>
                <a:hlinkClick r:id="rId8"/>
              </a:rPr>
              <a:t>Javascript</a:t>
            </a:r>
            <a:r>
              <a:rPr lang="en-US" sz="1800" dirty="0" smtClean="0">
                <a:solidFill>
                  <a:srgbClr val="0E2539"/>
                </a:solidFill>
                <a:latin typeface="Quicksand" panose="020B0604020202020204" charset="0"/>
                <a:ea typeface="Roboto Light"/>
                <a:cs typeface="Roboto Light"/>
                <a:sym typeface="Roboto Light"/>
                <a:hlinkClick r:id="rId8"/>
              </a:rPr>
              <a:t> arrow Functions How Why When</a:t>
            </a:r>
            <a:endParaRPr lang="en-US" sz="1800" dirty="0">
              <a:solidFill>
                <a:srgbClr val="0E2539"/>
              </a:solidFill>
              <a:latin typeface="Quicksand" panose="020B0604020202020204" charset="0"/>
              <a:ea typeface="Roboto Light"/>
              <a:cs typeface="Roboto Light"/>
              <a:sym typeface="Roboto Light"/>
              <a:hlinkClick r:id="rId4"/>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dirty="0">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In languages based on C (technically BCPL) syntax, we use curly braces to define scope. Scope is the enclosing context in which a variable is associated with a value. Variables defined within a set of curly braces are not accessible outside of those curly braces.</a:t>
            </a:r>
          </a:p>
          <a:p>
            <a:pPr marL="1828800" lvl="4" indent="0">
              <a:buNone/>
            </a:pP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main() {</a:t>
            </a:r>
          </a:p>
          <a:p>
            <a:pPr marL="1828800" lvl="4" indent="0">
              <a:buNone/>
            </a:pPr>
            <a:r>
              <a:rPr lang="en-US" sz="1600" dirty="0" err="1" smtClean="0">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("Hello, World!");</a:t>
            </a:r>
          </a:p>
          <a:p>
            <a:pPr marL="1828800" lvl="4" indent="0">
              <a:buNone/>
            </a:pPr>
            <a:r>
              <a:rPr lang="en-US" sz="1600" dirty="0">
                <a:latin typeface="Courier New" panose="02070309020205020404" pitchFamily="49" charset="0"/>
                <a:cs typeface="Courier New" panose="02070309020205020404" pitchFamily="49" charset="0"/>
              </a:rPr>
              <a:t>   return 0;</a:t>
            </a:r>
          </a:p>
          <a:p>
            <a:pPr marL="1828800" lvl="4" indent="0">
              <a:buNone/>
            </a:pPr>
            <a:r>
              <a:rPr lang="en-US" sz="1600" dirty="0" smtClean="0">
                <a:latin typeface="Courier New" panose="02070309020205020404" pitchFamily="49" charset="0"/>
                <a:cs typeface="Courier New" panose="02070309020205020404" pitchFamily="49" charset="0"/>
              </a:rPr>
              <a:t>}</a:t>
            </a:r>
            <a:endParaRPr lang="en-US" sz="1600" dirty="0" smtClean="0"/>
          </a:p>
          <a:p>
            <a:pPr marL="0" lvl="0" indent="0">
              <a:buNone/>
            </a:pPr>
            <a:r>
              <a:rPr lang="en-US" sz="1800" dirty="0" smtClean="0"/>
              <a:t>This is a pattern we depend on in all such languages, whether we're in Java, C#, Swift, Perl, or whatever else.</a:t>
            </a:r>
            <a:endParaRPr lang="en-US" sz="18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1189442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Let's consider a few situations involving variables in </a:t>
            </a:r>
            <a:r>
              <a:rPr lang="en-US" sz="1800" dirty="0" err="1" smtClean="0"/>
              <a:t>Javascript</a:t>
            </a:r>
            <a:r>
              <a:rPr lang="en-US" sz="1800" dirty="0" smtClean="0"/>
              <a:t>.</a:t>
            </a:r>
          </a:p>
          <a:p>
            <a:pPr marL="0" lvl="0" indent="0" rtl="0">
              <a:spcBef>
                <a:spcPts val="600"/>
              </a:spcBef>
              <a:spcAft>
                <a:spcPts val="0"/>
              </a:spcAft>
              <a:buNone/>
            </a:pPr>
            <a:endParaRPr lang="en-US" sz="1800" dirty="0" smtClean="0"/>
          </a:p>
          <a:p>
            <a:pPr marL="914400" lvl="2" indent="0">
              <a:buNone/>
            </a:pP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exampleOne</a:t>
            </a:r>
            <a:r>
              <a:rPr lang="en-US" sz="1600" dirty="0" smtClean="0">
                <a:latin typeface="Courier New" panose="02070309020205020404" pitchFamily="49" charset="0"/>
                <a:cs typeface="Courier New" panose="02070309020205020404" pitchFamily="49" charset="0"/>
              </a:rPr>
              <a:t> = 'banana'</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function </a:t>
            </a:r>
            <a:r>
              <a:rPr lang="en-US" sz="1600" dirty="0" err="1" smtClean="0">
                <a:latin typeface="Courier New" panose="02070309020205020404" pitchFamily="49" charset="0"/>
                <a:cs typeface="Courier New" panose="02070309020205020404" pitchFamily="49" charset="0"/>
              </a:rPr>
              <a:t>exampleFunction</a:t>
            </a:r>
            <a:r>
              <a:rPr lang="en-US" sz="1600" dirty="0" smtClean="0">
                <a:latin typeface="Courier New" panose="02070309020205020404" pitchFamily="49" charset="0"/>
                <a:cs typeface="Courier New" panose="02070309020205020404" pitchFamily="49" charset="0"/>
              </a:rPr>
              <a:t>() {</a:t>
            </a:r>
          </a:p>
          <a:p>
            <a:pPr marL="914400"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exampleTwo</a:t>
            </a:r>
            <a:r>
              <a:rPr lang="en-US" sz="1600" dirty="0" smtClean="0">
                <a:latin typeface="Courier New" panose="02070309020205020404" pitchFamily="49" charset="0"/>
                <a:cs typeface="Courier New" panose="02070309020205020404" pitchFamily="49" charset="0"/>
              </a:rPr>
              <a:t> = 'strawberry'</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if (true) {</a:t>
            </a:r>
          </a:p>
          <a:p>
            <a:pPr marL="914400"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exampleThree</a:t>
            </a:r>
            <a:r>
              <a:rPr lang="en-US" sz="1600" dirty="0" smtClean="0">
                <a:latin typeface="Courier New" panose="02070309020205020404" pitchFamily="49" charset="0"/>
                <a:cs typeface="Courier New" panose="02070309020205020404" pitchFamily="49" charset="0"/>
              </a:rPr>
              <a:t> = 'blueberry'</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p>
          <a:p>
            <a:pPr marL="914400" lvl="2" indent="0">
              <a:buNone/>
            </a:pPr>
            <a:endParaRPr lang="en-US" sz="1600" dirty="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exampleOne</a:t>
            </a: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exampleTwo</a:t>
            </a: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exampleThree</a:t>
            </a:r>
            <a:endParaRPr lang="en-US" sz="16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1510808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smtClean="0"/>
              <a:t>Let's look at a few more.</a:t>
            </a:r>
          </a:p>
          <a:p>
            <a:pPr marL="914400" lvl="2" indent="0">
              <a:buNone/>
            </a:pPr>
            <a:endParaRPr lang="en-US" sz="20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if (false) {</a:t>
            </a:r>
          </a:p>
          <a:p>
            <a:pPr marL="914400"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exampleFour</a:t>
            </a:r>
            <a:r>
              <a:rPr lang="en-US" sz="1600" dirty="0" smtClean="0">
                <a:latin typeface="Courier New" panose="02070309020205020404" pitchFamily="49" charset="0"/>
                <a:cs typeface="Courier New" panose="02070309020205020404" pitchFamily="49" charset="0"/>
              </a:rPr>
              <a:t> = 'kiwi'</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p>
          <a:p>
            <a:pPr marL="914400" lvl="2" indent="0">
              <a:buNone/>
            </a:pP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for (let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 0;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&lt; 3;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 1) {</a:t>
            </a:r>
          </a:p>
          <a:p>
            <a:pPr marL="914400"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exampleFive</a:t>
            </a:r>
            <a:r>
              <a:rPr lang="en-US" sz="1600" dirty="0" smtClean="0">
                <a:latin typeface="Courier New" panose="02070309020205020404" pitchFamily="49" charset="0"/>
                <a:cs typeface="Courier New" panose="02070309020205020404" pitchFamily="49" charset="0"/>
              </a:rPr>
              <a:t> = 'raspberry'</a:t>
            </a:r>
            <a:endParaRPr lang="en-US" sz="1600" dirty="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a:t>
            </a:r>
            <a:endParaRPr lang="en-US" sz="16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306603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Hoisting and Scope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err="1" smtClean="0"/>
              <a:t>Javascript</a:t>
            </a:r>
            <a:r>
              <a:rPr lang="en-US" sz="1800" dirty="0" smtClean="0"/>
              <a:t> is designed for you to have access to variables no matter where you define them in your scope, thus it </a:t>
            </a:r>
            <a:r>
              <a:rPr lang="en-US" sz="1800" b="1" dirty="0" smtClean="0"/>
              <a:t>hoists</a:t>
            </a:r>
            <a:r>
              <a:rPr lang="en-US" sz="1800" dirty="0" smtClean="0"/>
              <a:t> the </a:t>
            </a:r>
            <a:r>
              <a:rPr lang="en-US" sz="1800" b="1" dirty="0" smtClean="0"/>
              <a:t>declaration of the variables</a:t>
            </a:r>
            <a:r>
              <a:rPr lang="en-US" sz="1800" dirty="0" smtClean="0"/>
              <a:t> to the top of the interpreted file. So even if you declare your variable at the bottom of your file, you will have access to it at the top.</a:t>
            </a:r>
          </a:p>
          <a:p>
            <a:pPr marL="0" lvl="0" indent="0" rtl="0">
              <a:spcBef>
                <a:spcPts val="600"/>
              </a:spcBef>
              <a:spcAft>
                <a:spcPts val="0"/>
              </a:spcAft>
              <a:buNone/>
            </a:pPr>
            <a:endParaRPr lang="en-US" sz="1800" dirty="0"/>
          </a:p>
          <a:p>
            <a:pPr marL="0" lvl="0" indent="0" rtl="0">
              <a:spcBef>
                <a:spcPts val="600"/>
              </a:spcBef>
              <a:spcAft>
                <a:spcPts val="0"/>
              </a:spcAft>
              <a:buNone/>
            </a:pPr>
            <a:r>
              <a:rPr lang="en-US" sz="1800" dirty="0" smtClean="0"/>
              <a:t>However, </a:t>
            </a:r>
            <a:r>
              <a:rPr lang="en-US" sz="1800" b="1" dirty="0" err="1" smtClean="0"/>
              <a:t>Javascript</a:t>
            </a:r>
            <a:r>
              <a:rPr lang="en-US" sz="1800" b="1" dirty="0" smtClean="0"/>
              <a:t> only hoists declarations, not initializations</a:t>
            </a:r>
            <a:r>
              <a:rPr lang="en-US" sz="1800" b="1" dirty="0" smtClean="0"/>
              <a:t>.</a:t>
            </a:r>
            <a:endParaRPr lang="en-US" sz="2000" dirty="0" smtClean="0">
              <a:latin typeface="Courier New" panose="02070309020205020404" pitchFamily="49" charset="0"/>
              <a:cs typeface="Courier New" panose="02070309020205020404" pitchFamily="49" charset="0"/>
            </a:endParaRPr>
          </a:p>
          <a:p>
            <a:pPr marL="914400" lvl="2" indent="0">
              <a:buNone/>
            </a:pPr>
            <a:r>
              <a:rPr lang="en-US" sz="1600" dirty="0" smtClean="0">
                <a:latin typeface="Courier New" panose="02070309020205020404" pitchFamily="49" charset="0"/>
                <a:cs typeface="Courier New" panose="02070309020205020404" pitchFamily="49" charset="0"/>
              </a:rPr>
              <a:t>console.log(example);</a:t>
            </a:r>
          </a:p>
          <a:p>
            <a:pPr marL="914400" lvl="2" indent="0">
              <a:buNone/>
            </a:pP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example = 'Jack Sparrow</a:t>
            </a:r>
            <a:r>
              <a:rPr lang="en-US" sz="1600" dirty="0" smtClean="0">
                <a:latin typeface="Courier New" panose="02070309020205020404" pitchFamily="49" charset="0"/>
                <a:cs typeface="Courier New" panose="02070309020205020404" pitchFamily="49" charset="0"/>
              </a:rPr>
              <a:t>';</a:t>
            </a:r>
          </a:p>
          <a:p>
            <a:pPr marL="914400" lvl="2" indent="0">
              <a:buNone/>
            </a:pPr>
            <a:endParaRPr lang="en-US" sz="1600" dirty="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example2 = 'Wesley Crusher';</a:t>
            </a:r>
          </a:p>
          <a:p>
            <a:pPr marL="914400" lvl="2" indent="0">
              <a:buNone/>
            </a:pPr>
            <a:r>
              <a:rPr lang="en-US" sz="1600" dirty="0" smtClean="0">
                <a:latin typeface="Courier New" panose="02070309020205020404" pitchFamily="49" charset="0"/>
                <a:cs typeface="Courier New" panose="02070309020205020404" pitchFamily="49" charset="0"/>
              </a:rPr>
              <a:t>console.log(example2);</a:t>
            </a:r>
          </a:p>
          <a:p>
            <a:pPr marL="914400" lvl="2" indent="0">
              <a:buNone/>
            </a:pPr>
            <a:r>
              <a:rPr lang="en-US" sz="1600" dirty="0" smtClean="0">
                <a:latin typeface="Courier New" panose="02070309020205020404" pitchFamily="49" charset="0"/>
                <a:cs typeface="Courier New" panose="02070309020205020404" pitchFamily="49" charset="0"/>
              </a:rPr>
              <a:t>example2 = 'Beverly Crusher';</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1400853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14766</TotalTime>
  <Words>4020</Words>
  <Application>Microsoft Office PowerPoint</Application>
  <PresentationFormat>On-screen Show (16:9)</PresentationFormat>
  <Paragraphs>483</Paragraphs>
  <Slides>58</Slides>
  <Notes>58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Quicksand</vt:lpstr>
      <vt:lpstr>Courier New</vt:lpstr>
      <vt:lpstr>Roboto Light</vt:lpstr>
      <vt:lpstr>Eleanor template</vt:lpstr>
      <vt:lpstr>In Depth Javascript Scope, References, Prototypes, and Arrow Functions</vt:lpstr>
      <vt:lpstr>Hello!</vt:lpstr>
      <vt:lpstr>Contents</vt:lpstr>
      <vt:lpstr>Hoisting and Scope</vt:lpstr>
      <vt:lpstr>Hoisting and Scope</vt:lpstr>
      <vt:lpstr>Hoisting and Scope</vt:lpstr>
      <vt:lpstr>Hoisting and Scope</vt:lpstr>
      <vt:lpstr>Hoisting and Scope</vt:lpstr>
      <vt:lpstr>Hoisting and Scope</vt:lpstr>
      <vt:lpstr>Hoisting and Scope</vt:lpstr>
      <vt:lpstr>Hoisting and Scope</vt:lpstr>
      <vt:lpstr>Hoisting and Scope</vt:lpstr>
      <vt:lpstr>Hoisting and Scope</vt:lpstr>
      <vt:lpstr>Hoisting and Scope</vt:lpstr>
      <vt:lpstr>Variable References</vt:lpstr>
      <vt:lpstr>Variable References</vt:lpstr>
      <vt:lpstr>Variable References</vt:lpstr>
      <vt:lpstr>Variable References</vt:lpstr>
      <vt:lpstr>Variable References</vt:lpstr>
      <vt:lpstr>Variable References</vt:lpstr>
      <vt:lpstr>Variable References</vt:lpstr>
      <vt:lpstr>Variable References</vt:lpstr>
      <vt:lpstr>Variable References</vt:lpstr>
      <vt:lpstr>Variable References</vt:lpstr>
      <vt:lpstr>Variable References</vt:lpstr>
      <vt:lpstr>Variable References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Classes and Prototypes</vt:lpstr>
      <vt:lpstr>"Fat Arrow" Functions / Lambdas</vt:lpstr>
      <vt:lpstr>"Fat Arrow" Functions / Lambdas</vt:lpstr>
      <vt:lpstr>"Fat Arrow" Functions / Lambdas</vt:lpstr>
      <vt:lpstr>"Fat Arrow" Functions / Lambdas</vt:lpstr>
      <vt:lpstr>"Fat Arrow" Functions / Lambdas</vt:lpstr>
      <vt:lpstr>"Fat Arrow" Functions / Lambdas</vt:lpstr>
      <vt:lpstr>"Fat Arrow" Functions / Lambdas</vt:lpstr>
      <vt:lpstr>"Fat Arrow" Functions / Lambdas</vt:lpstr>
      <vt:lpstr>"Fat Arrow" Functions / Lambdas</vt:lpstr>
      <vt:lpstr>"Fat Arrow" Functions / Lambdas</vt:lpstr>
      <vt:lpstr>"Fat Arrow" Functions / Lambdas</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573</cp:revision>
  <dcterms:modified xsi:type="dcterms:W3CDTF">2021-01-27T19:59:06Z</dcterms:modified>
</cp:coreProperties>
</file>