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sldIdLst>
    <p:sldId id="256" r:id="rId2"/>
    <p:sldId id="258" r:id="rId3"/>
    <p:sldId id="439" r:id="rId4"/>
    <p:sldId id="575" r:id="rId5"/>
    <p:sldId id="586" r:id="rId6"/>
    <p:sldId id="612" r:id="rId7"/>
    <p:sldId id="613" r:id="rId8"/>
    <p:sldId id="600" r:id="rId9"/>
    <p:sldId id="601" r:id="rId10"/>
    <p:sldId id="602" r:id="rId11"/>
    <p:sldId id="603" r:id="rId12"/>
    <p:sldId id="604" r:id="rId13"/>
    <p:sldId id="605" r:id="rId14"/>
    <p:sldId id="606" r:id="rId15"/>
    <p:sldId id="607" r:id="rId16"/>
    <p:sldId id="609" r:id="rId17"/>
    <p:sldId id="610" r:id="rId18"/>
    <p:sldId id="614" r:id="rId19"/>
    <p:sldId id="615" r:id="rId20"/>
    <p:sldId id="617" r:id="rId21"/>
    <p:sldId id="616" r:id="rId22"/>
    <p:sldId id="618" r:id="rId23"/>
    <p:sldId id="619" r:id="rId24"/>
    <p:sldId id="620" r:id="rId25"/>
    <p:sldId id="621" r:id="rId26"/>
    <p:sldId id="622" r:id="rId27"/>
    <p:sldId id="623" r:id="rId28"/>
    <p:sldId id="624" r:id="rId29"/>
    <p:sldId id="625" r:id="rId30"/>
    <p:sldId id="626" r:id="rId31"/>
    <p:sldId id="627" r:id="rId32"/>
    <p:sldId id="597" r:id="rId33"/>
    <p:sldId id="278" r:id="rId34"/>
  </p:sldIdLst>
  <p:sldSz cx="9144000" cy="5143500" type="screen16x9"/>
  <p:notesSz cx="6858000" cy="9144000"/>
  <p:embeddedFontLst>
    <p:embeddedFont>
      <p:font typeface="Quicksand" panose="020B0604020202020204" charset="0"/>
      <p:regular r:id="rId36"/>
      <p:bold r:id="rId37"/>
    </p:embeddedFont>
    <p:embeddedFont>
      <p:font typeface="Roboto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F76AB0-5536-4D71-8E90-4AF7098FA604}">
  <a:tblStyle styleId="{E5F76AB0-5536-4D71-8E90-4AF7098FA60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132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7640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89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89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2679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86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024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9246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853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255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2553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9716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306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9032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3748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2575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5475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9610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095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76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85424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8285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16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2752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41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81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597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657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18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8161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rgbClr val="999FA9"/>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17" name="Google Shape;17;p3"/>
          <p:cNvCxnSpPr/>
          <p:nvPr/>
        </p:nvCxnSpPr>
        <p:spPr>
          <a:xfrm>
            <a:off x="939645" y="0"/>
            <a:ext cx="0" cy="5143500"/>
          </a:xfrm>
          <a:prstGeom prst="straightConnector1">
            <a:avLst/>
          </a:prstGeom>
          <a:noFill/>
          <a:ln w="9525" cap="flat" cmpd="sng">
            <a:solidFill>
              <a:srgbClr val="999FA9"/>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rt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cxnSp>
        <p:nvCxnSpPr>
          <p:cNvPr id="29" name="Google Shape;29;p5"/>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844675" y="1400721"/>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pPr marL="0" lvl="0" indent="0" algn="r" rtl="0">
              <a:spcBef>
                <a:spcPts val="0"/>
              </a:spcBef>
              <a:spcAft>
                <a:spcPts val="0"/>
              </a:spcAft>
              <a:buNone/>
            </a:pPr>
            <a:fld id="{00000000-1234-1234-1234-123412341234}" type="slidenum">
              <a:rPr lang="en"/>
              <a:t>‹#›</a:t>
            </a:fld>
            <a:endParaRPr dirty="0"/>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8283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twitter.com/housecor/status/962754389533429760?ref_src=twsrc%5Etfw%7Ctwcamp%5Etweetembed%7Ctwterm%5E962754389533429760&amp;ref_url=https%3A%2F%2Fblog.kentcdodds.com%2Fmedia%2F1e51deeba20cd3ed41a39eaacc3b05ba%3FpostId%3D66de608ccb24%26gi%3D8ea5a508b458" TargetMode="External"/><Relationship Id="rId3" Type="http://schemas.openxmlformats.org/officeDocument/2006/relationships/hyperlink" Target="https://github.com/dalealleshouse/raiding-reacthttps:/users.ece.cmu.edu/~adrian/731-sp04/readings/GL-cap.pdf" TargetMode="External"/><Relationship Id="rId7" Type="http://schemas.openxmlformats.org/officeDocument/2006/relationships/hyperlink" Target="https://medium.com/dailyjs/comparison-of-state-management-solutions-for-react-2161a0b4af7b"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kentcdodds.com/blog/application-state-management-with-react" TargetMode="External"/><Relationship Id="rId5" Type="http://schemas.openxmlformats.org/officeDocument/2006/relationships/hyperlink" Target="https://medium.com/@dan_abramov/you-might-not-need-redux-be46360cf367" TargetMode="External"/><Relationship Id="rId4" Type="http://schemas.openxmlformats.org/officeDocument/2006/relationships/hyperlink" Target="https://users.ece.cmu.edu/~adrian/731-sp04/readings/GL-cap.pdf" TargetMode="External"/><Relationship Id="rId9" Type="http://schemas.openxmlformats.org/officeDocument/2006/relationships/hyperlink" Target="https://www.freecodecamp.org/news/an-introduction-to-the-flux-architectural-pattern-674ea74775c9/"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319174" y="2233519"/>
            <a:ext cx="7483449"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500" dirty="0" smtClean="0"/>
              <a:t>React State Management:</a:t>
            </a:r>
            <a:br>
              <a:rPr lang="en" sz="4500" dirty="0" smtClean="0"/>
            </a:br>
            <a:r>
              <a:rPr lang="en" sz="4500" dirty="0" smtClean="0"/>
              <a:t>React-Redux</a:t>
            </a:r>
            <a:endParaRPr sz="4500"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The Flux Pattern</a:t>
            </a:r>
          </a:p>
          <a:p>
            <a:pPr marL="342900" indent="-342900"/>
            <a:r>
              <a:rPr lang="en-US" sz="2400" dirty="0" smtClean="0"/>
              <a:t>The </a:t>
            </a:r>
            <a:r>
              <a:rPr lang="en-US" sz="2400" b="1" dirty="0" smtClean="0"/>
              <a:t>Dispatcher</a:t>
            </a:r>
            <a:r>
              <a:rPr lang="en-US" sz="2400" dirty="0" smtClean="0"/>
              <a:t> is a single object that broadcasts actions and events to all registered stores. When an action comes in, it will pass that action to all stores that were registered when the application states.</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50808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The Flux Pattern</a:t>
            </a:r>
          </a:p>
          <a:p>
            <a:pPr marL="342900" indent="-342900"/>
            <a:r>
              <a:rPr lang="en-US" sz="2400" dirty="0" smtClean="0"/>
              <a:t>The </a:t>
            </a:r>
            <a:r>
              <a:rPr lang="en-US" sz="2400" b="1" dirty="0" smtClean="0"/>
              <a:t>View</a:t>
            </a:r>
            <a:r>
              <a:rPr lang="en-US" sz="2400" dirty="0" smtClean="0"/>
              <a:t> is the user interface. It renders the actual interface for user interactions.</a:t>
            </a:r>
          </a:p>
          <a:p>
            <a:pPr marL="342900" indent="-342900"/>
            <a:r>
              <a:rPr lang="en-US" sz="2400" dirty="0" smtClean="0"/>
              <a:t>Views listen for changes in the store and re-render when they occur.</a:t>
            </a:r>
          </a:p>
          <a:p>
            <a:pPr marL="342900" indent="-342900"/>
            <a:r>
              <a:rPr lang="en-US" sz="2400" dirty="0" smtClean="0"/>
              <a:t>Some views may dispatch actions in response to user interactions.</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566345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The Flux Pattern</a:t>
            </a:r>
          </a:p>
          <a:p>
            <a:pPr marL="342900" indent="-342900"/>
            <a:r>
              <a:rPr lang="en-US" sz="2400" b="1" dirty="0" smtClean="0"/>
              <a:t>Actions</a:t>
            </a:r>
            <a:r>
              <a:rPr lang="en-US" sz="2400" dirty="0" smtClean="0"/>
              <a:t> are plain objects that contain all necessary informati</a:t>
            </a:r>
            <a:r>
              <a:rPr lang="en-US" sz="2400" dirty="0" smtClean="0"/>
              <a:t>on to perform that action.</a:t>
            </a:r>
          </a:p>
          <a:p>
            <a:pPr marL="342900" indent="-342900"/>
            <a:r>
              <a:rPr lang="en-US" sz="2400" dirty="0" smtClean="0"/>
              <a:t>They have a type property identifying their type.</a:t>
            </a:r>
          </a:p>
          <a:p>
            <a:pPr marL="342900" indent="-342900"/>
            <a:r>
              <a:rPr lang="en-US" sz="2400" dirty="0" smtClean="0"/>
              <a:t>Actions may come from views, from initialization code, from a timer, or any other place you can imagine that may wish to update th</a:t>
            </a:r>
            <a:r>
              <a:rPr lang="en-US" sz="2400" dirty="0" smtClean="0"/>
              <a:t>e state.</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Tree>
    <p:extLst>
      <p:ext uri="{BB962C8B-B14F-4D97-AF65-F5344CB8AC3E}">
        <p14:creationId xmlns:p14="http://schemas.microsoft.com/office/powerpoint/2010/main" val="1974645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A little more history...</a:t>
            </a:r>
          </a:p>
          <a:p>
            <a:pPr marL="342900" indent="-342900"/>
            <a:r>
              <a:rPr lang="en-US" sz="2400" dirty="0" smtClean="0"/>
              <a:t>The </a:t>
            </a:r>
            <a:r>
              <a:rPr lang="en-US" sz="2400" dirty="0" err="1" smtClean="0"/>
              <a:t>Redux</a:t>
            </a:r>
            <a:r>
              <a:rPr lang="en-US" sz="2400" dirty="0" smtClean="0"/>
              <a:t> library implements Flux. It thus comes to be viewed as a potential mechanism of state management in React. Woohoo!</a:t>
            </a:r>
          </a:p>
          <a:p>
            <a:pPr marL="342900" indent="-342900"/>
            <a:r>
              <a:rPr lang="en-US" sz="2400" dirty="0" smtClean="0"/>
              <a:t>React creates the </a:t>
            </a:r>
            <a:r>
              <a:rPr lang="en-US" sz="2400" b="1" dirty="0" smtClean="0"/>
              <a:t>component state </a:t>
            </a:r>
            <a:r>
              <a:rPr lang="en-US" sz="2400" b="1" dirty="0" err="1" smtClean="0"/>
              <a:t>api</a:t>
            </a:r>
            <a:r>
              <a:rPr lang="en-US" sz="2400" dirty="0" smtClean="0"/>
              <a:t>.</a:t>
            </a:r>
          </a:p>
          <a:p>
            <a:pPr marL="342900" indent="-342900"/>
            <a:r>
              <a:rPr lang="en-US" sz="2400" dirty="0" smtClean="0"/>
              <a:t>Web development community largely rejects component state because it's not "functional" and has a "prop drilling" problem.</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Tree>
    <p:extLst>
      <p:ext uri="{BB962C8B-B14F-4D97-AF65-F5344CB8AC3E}">
        <p14:creationId xmlns:p14="http://schemas.microsoft.com/office/powerpoint/2010/main" val="4159816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A little more history...</a:t>
            </a:r>
          </a:p>
          <a:p>
            <a:pPr marL="342900" indent="-342900"/>
            <a:r>
              <a:rPr lang="en-US" sz="2400" dirty="0" smtClean="0"/>
              <a:t>Developers also begin to grow frustrated with </a:t>
            </a:r>
            <a:r>
              <a:rPr lang="en-US" sz="2400" dirty="0" err="1" smtClean="0"/>
              <a:t>Redux</a:t>
            </a:r>
            <a:r>
              <a:rPr lang="en-US" sz="2400" dirty="0" smtClean="0"/>
              <a:t> due to its heavy complexity and opacity.</a:t>
            </a:r>
          </a:p>
          <a:p>
            <a:pPr marL="342900" indent="-342900"/>
            <a:r>
              <a:rPr lang="en-US" sz="2400" dirty="0" smtClean="0"/>
              <a:t>Factions form in community. </a:t>
            </a:r>
            <a:r>
              <a:rPr lang="en-US" sz="2400" dirty="0" err="1" smtClean="0"/>
              <a:t>MobX</a:t>
            </a:r>
            <a:r>
              <a:rPr lang="en-US" sz="2400" dirty="0" smtClean="0"/>
              <a:t> is developed.</a:t>
            </a:r>
          </a:p>
          <a:p>
            <a:pPr marL="342900" indent="-342900"/>
            <a:r>
              <a:rPr lang="en-US" sz="2400" dirty="0" smtClean="0"/>
              <a:t>React developers create the Context API.</a:t>
            </a:r>
          </a:p>
          <a:p>
            <a:pPr marL="342900" indent="-342900"/>
            <a:r>
              <a:rPr lang="en-US" sz="2400" dirty="0" smtClean="0"/>
              <a:t>Consensus starts to build that component + context API is decent.</a:t>
            </a:r>
          </a:p>
          <a:p>
            <a:pPr marL="342900" indent="-342900"/>
            <a:r>
              <a:rPr lang="en-US" sz="2400" dirty="0" smtClean="0"/>
              <a:t>More solutions developed, including Unstated.</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2728396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27" y="1146049"/>
            <a:ext cx="8467896" cy="2595000"/>
          </a:xfrm>
          <a:prstGeom prst="rect">
            <a:avLst/>
          </a:prstGeom>
        </p:spPr>
      </p:pic>
    </p:spTree>
    <p:extLst>
      <p:ext uri="{BB962C8B-B14F-4D97-AF65-F5344CB8AC3E}">
        <p14:creationId xmlns:p14="http://schemas.microsoft.com/office/powerpoint/2010/main" val="993105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7541682" cy="532200"/>
          </a:xfrm>
          <a:prstGeom prst="rect">
            <a:avLst/>
          </a:prstGeom>
        </p:spPr>
        <p:txBody>
          <a:bodyPr spcFirstLastPara="1" wrap="square" lIns="91425" tIns="91425" rIns="91425" bIns="91425" anchor="ctr" anchorCtr="0">
            <a:noAutofit/>
          </a:bodyPr>
          <a:lstStyle/>
          <a:p>
            <a:pPr marL="342900" indent="-342900"/>
            <a:r>
              <a:rPr lang="en-US" sz="3200" dirty="0"/>
              <a:t>Build your own </a:t>
            </a:r>
            <a:r>
              <a:rPr lang="en-US" sz="3200" dirty="0" smtClean="0"/>
              <a:t>"</a:t>
            </a:r>
            <a:r>
              <a:rPr lang="en-US" sz="3200" dirty="0" err="1" smtClean="0"/>
              <a:t>Redux</a:t>
            </a:r>
            <a:r>
              <a:rPr lang="en-US" sz="3200" dirty="0" smtClean="0"/>
              <a:t>" state </a:t>
            </a:r>
            <a:r>
              <a:rPr lang="en-US" sz="3200" dirty="0"/>
              <a:t>container</a:t>
            </a:r>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2</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879383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Build your own </a:t>
            </a:r>
            <a:r>
              <a:rPr lang="en-US" dirty="0" err="1"/>
              <a:t>Redux</a:t>
            </a:r>
            <a:r>
              <a:rPr lang="en-US" dirty="0"/>
              <a:t> state container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Open your terminal and clone the demo repository to your machine with the following command:</a:t>
            </a:r>
            <a:endParaRPr lang="en-US" sz="2400" dirty="0">
              <a:latin typeface="Courier New" panose="02070309020205020404" pitchFamily="49" charset="0"/>
              <a:cs typeface="Courier New" panose="02070309020205020404" pitchFamily="49" charset="0"/>
            </a:endParaRPr>
          </a:p>
          <a:p>
            <a:pPr marL="0" lvl="0" indent="0" algn="ctr" rtl="0">
              <a:spcBef>
                <a:spcPts val="600"/>
              </a:spcBef>
              <a:spcAft>
                <a:spcPts val="0"/>
              </a:spcAft>
              <a:buNone/>
            </a:pPr>
            <a:r>
              <a:rPr lang="en-US" sz="1600" dirty="0" err="1" smtClean="0">
                <a:latin typeface="Courier New" panose="02070309020205020404" pitchFamily="49" charset="0"/>
                <a:cs typeface="Courier New" panose="02070309020205020404" pitchFamily="49" charset="0"/>
              </a:rPr>
              <a:t>git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clone </a:t>
            </a:r>
            <a:r>
              <a:rPr lang="en-US" sz="1600" dirty="0" err="1" smtClean="0">
                <a:latin typeface="Courier New" panose="02070309020205020404" pitchFamily="49" charset="0"/>
                <a:cs typeface="Courier New" panose="02070309020205020404" pitchFamily="49" charset="0"/>
              </a:rPr>
              <a:t>git@github.com:howardreith</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redux-demo.git</a:t>
            </a:r>
            <a:endParaRPr lang="en-US" sz="1600" dirty="0" smtClean="0">
              <a:latin typeface="Courier New" panose="02070309020205020404" pitchFamily="49" charset="0"/>
              <a:cs typeface="Courier New" panose="02070309020205020404" pitchFamily="49" charset="0"/>
            </a:endParaRPr>
          </a:p>
          <a:p>
            <a:pPr marL="0" lvl="0" indent="0" algn="ctr"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a:p>
            <a:pPr marL="0" lvl="0" indent="0">
              <a:buNone/>
            </a:pPr>
            <a:r>
              <a:rPr lang="en-US" sz="2400" dirty="0" smtClean="0"/>
              <a:t>After cloning, install dependencies for both apps with </a:t>
            </a:r>
            <a:r>
              <a:rPr lang="en-US" sz="2400" dirty="0" err="1" smtClean="0"/>
              <a:t>npm</a:t>
            </a:r>
            <a:r>
              <a:rPr lang="en-US" sz="2400" dirty="0" smtClean="0"/>
              <a:t> install. Navigate into state-container and run </a:t>
            </a:r>
            <a:r>
              <a:rPr lang="en-US" sz="2400" dirty="0" err="1" smtClean="0"/>
              <a:t>npm</a:t>
            </a:r>
            <a:r>
              <a:rPr lang="en-US" sz="2400" dirty="0" smtClean="0"/>
              <a:t> start.</a:t>
            </a:r>
          </a:p>
          <a:p>
            <a:pPr marL="0" lvl="0" indent="0">
              <a:buNone/>
            </a:pPr>
            <a:r>
              <a:rPr lang="en-US" sz="2400" dirty="0" smtClean="0"/>
              <a:t>Go to localhost:3000 and you should see Pirate Tic Tac Toe loaded. Play a few rounds!</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2936948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Build your own </a:t>
            </a:r>
            <a:r>
              <a:rPr lang="en-US" dirty="0" err="1"/>
              <a:t>Redux</a:t>
            </a:r>
            <a:r>
              <a:rPr lang="en-US" dirty="0"/>
              <a:t> state container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Code demo...</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4283510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Build your own </a:t>
            </a:r>
            <a:r>
              <a:rPr lang="en-US" dirty="0" err="1"/>
              <a:t>Redux</a:t>
            </a:r>
            <a:r>
              <a:rPr lang="en-US" dirty="0"/>
              <a:t> state container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Ready for some magic?</a:t>
            </a:r>
          </a:p>
          <a:p>
            <a:pPr marL="0" lvl="0" indent="0" rtl="0">
              <a:spcBef>
                <a:spcPts val="600"/>
              </a:spcBef>
              <a:spcAft>
                <a:spcPts val="0"/>
              </a:spcAft>
              <a:buNone/>
            </a:pPr>
            <a:r>
              <a:rPr lang="en-US" sz="2400" dirty="0" smtClean="0"/>
              <a:t>In your </a:t>
            </a:r>
            <a:r>
              <a:rPr lang="en-US" sz="2400" dirty="0" err="1" smtClean="0"/>
              <a:t>package.json</a:t>
            </a:r>
            <a:r>
              <a:rPr lang="en-US" sz="2400" dirty="0" smtClean="0"/>
              <a:t> for your State Container app, add "</a:t>
            </a:r>
            <a:r>
              <a:rPr lang="en-US" sz="2400" dirty="0" err="1" smtClean="0"/>
              <a:t>redux</a:t>
            </a:r>
            <a:r>
              <a:rPr lang="en-US" sz="2400" dirty="0" smtClean="0"/>
              <a:t>" and "react-</a:t>
            </a:r>
            <a:r>
              <a:rPr lang="en-US" sz="2400" dirty="0" err="1" smtClean="0"/>
              <a:t>redux</a:t>
            </a:r>
            <a:r>
              <a:rPr lang="en-US" sz="2400" dirty="0" smtClean="0"/>
              <a:t>" and </a:t>
            </a:r>
            <a:r>
              <a:rPr lang="en-US" sz="2400" dirty="0" err="1" smtClean="0"/>
              <a:t>npm</a:t>
            </a:r>
            <a:r>
              <a:rPr lang="en-US" sz="2400" dirty="0" smtClean="0"/>
              <a:t> install them.</a:t>
            </a:r>
          </a:p>
          <a:p>
            <a:pPr marL="0" lvl="0" indent="0" rtl="0">
              <a:spcBef>
                <a:spcPts val="600"/>
              </a:spcBef>
              <a:spcAft>
                <a:spcPts val="0"/>
              </a:spcAft>
              <a:buNone/>
            </a:pPr>
            <a:r>
              <a:rPr lang="en-US" sz="2400" dirty="0" smtClean="0"/>
              <a:t>The repo for this presentation is built to be compatible with </a:t>
            </a:r>
            <a:r>
              <a:rPr lang="en-US" sz="2400" dirty="0" err="1" smtClean="0"/>
              <a:t>Redux</a:t>
            </a:r>
            <a:r>
              <a:rPr lang="en-US" sz="2400" dirty="0" smtClean="0"/>
              <a:t> v4.0.5 and React-</a:t>
            </a:r>
            <a:r>
              <a:rPr lang="en-US" sz="2400" dirty="0" err="1" smtClean="0"/>
              <a:t>Redux</a:t>
            </a:r>
            <a:r>
              <a:rPr lang="en-US" sz="2400" dirty="0" smtClean="0"/>
              <a:t> v6.0.1.</a:t>
            </a:r>
          </a:p>
          <a:p>
            <a:pPr marL="0" lvl="0" indent="0" rtl="0">
              <a:spcBef>
                <a:spcPts val="600"/>
              </a:spcBef>
              <a:spcAft>
                <a:spcPts val="0"/>
              </a:spcAft>
              <a:buNone/>
            </a:pP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7002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ctrTitle" idx="4294967295"/>
          </p:nvPr>
        </p:nvSpPr>
        <p:spPr>
          <a:xfrm>
            <a:off x="2002275" y="1259888"/>
            <a:ext cx="667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2E3037"/>
                </a:solidFill>
              </a:rPr>
              <a:t>Hello!</a:t>
            </a:r>
            <a:endParaRPr sz="2200" b="1" dirty="0">
              <a:solidFill>
                <a:srgbClr val="2E3037"/>
              </a:solidFill>
            </a:endParaRPr>
          </a:p>
        </p:txBody>
      </p:sp>
      <p:sp>
        <p:nvSpPr>
          <p:cNvPr id="86" name="Google Shape;86;p14"/>
          <p:cNvSpPr txBox="1">
            <a:spLocks noGrp="1"/>
          </p:cNvSpPr>
          <p:nvPr>
            <p:ph type="subTitle" idx="4294967295"/>
          </p:nvPr>
        </p:nvSpPr>
        <p:spPr>
          <a:xfrm>
            <a:off x="2002275" y="2266988"/>
            <a:ext cx="66714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solidFill>
                  <a:srgbClr val="F3F3F3"/>
                </a:solidFill>
              </a:rPr>
              <a:t>I AM </a:t>
            </a:r>
            <a:r>
              <a:rPr lang="en" sz="3600" b="1" dirty="0" smtClean="0">
                <a:solidFill>
                  <a:srgbClr val="F3F3F3"/>
                </a:solidFill>
              </a:rPr>
              <a:t>HOWIE REITH</a:t>
            </a:r>
            <a:endParaRPr sz="3600" b="1" dirty="0">
              <a:solidFill>
                <a:srgbClr val="F3F3F3"/>
              </a:solidFill>
            </a:endParaRPr>
          </a:p>
        </p:txBody>
      </p:sp>
      <p:sp>
        <p:nvSpPr>
          <p:cNvPr id="87" name="Google Shape;87;p14"/>
          <p:cNvSpPr txBox="1">
            <a:spLocks noGrp="1"/>
          </p:cNvSpPr>
          <p:nvPr>
            <p:ph type="body" idx="4294967295"/>
          </p:nvPr>
        </p:nvSpPr>
        <p:spPr>
          <a:xfrm>
            <a:off x="2002275" y="2847769"/>
            <a:ext cx="66714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200" dirty="0" smtClean="0">
                <a:solidFill>
                  <a:srgbClr val="F3F3F3"/>
                </a:solidFill>
              </a:rPr>
              <a:t>Software Developer</a:t>
            </a:r>
          </a:p>
          <a:p>
            <a:pPr marL="0" lvl="0" indent="0" algn="l" rtl="0">
              <a:spcBef>
                <a:spcPts val="600"/>
              </a:spcBef>
              <a:spcAft>
                <a:spcPts val="0"/>
              </a:spcAft>
              <a:buNone/>
            </a:pPr>
            <a:r>
              <a:rPr lang="en-US" sz="2200" dirty="0" smtClean="0">
                <a:solidFill>
                  <a:srgbClr val="F3F3F3"/>
                </a:solidFill>
              </a:rPr>
              <a:t>Howard.Reith@gmail.com</a:t>
            </a:r>
            <a:endParaRPr sz="2200" dirty="0">
              <a:solidFill>
                <a:srgbClr val="F3F3F3"/>
              </a:solidFill>
            </a:endParaRPr>
          </a:p>
        </p:txBody>
      </p:sp>
      <p:sp>
        <p:nvSpPr>
          <p:cNvPr id="89" name="Google Shape;89;p1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2" name="Picture 1"/>
          <p:cNvPicPr>
            <a:picLocks noChangeAspect="1"/>
          </p:cNvPicPr>
          <p:nvPr/>
        </p:nvPicPr>
        <p:blipFill>
          <a:blip r:embed="rId3"/>
          <a:stretch>
            <a:fillRect/>
          </a:stretch>
        </p:blipFill>
        <p:spPr>
          <a:xfrm>
            <a:off x="543366" y="2084861"/>
            <a:ext cx="793284" cy="973853"/>
          </a:xfrm>
          <a:prstGeom prst="rect">
            <a:avLst/>
          </a:prstGeom>
        </p:spPr>
      </p:pic>
      <p:pic>
        <p:nvPicPr>
          <p:cNvPr id="3" name="Picture 2"/>
          <p:cNvPicPr>
            <a:picLocks noChangeAspect="1"/>
          </p:cNvPicPr>
          <p:nvPr/>
        </p:nvPicPr>
        <p:blipFill>
          <a:blip r:embed="rId4"/>
          <a:stretch>
            <a:fillRect/>
          </a:stretch>
        </p:blipFill>
        <p:spPr>
          <a:xfrm>
            <a:off x="490360" y="2084861"/>
            <a:ext cx="899295" cy="10634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Build your own </a:t>
            </a:r>
            <a:r>
              <a:rPr lang="en-US" dirty="0" err="1"/>
              <a:t>Redux</a:t>
            </a:r>
            <a:r>
              <a:rPr lang="en-US" dirty="0"/>
              <a:t> state container</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Inside of StateContainer.js, replace this line:</a:t>
            </a:r>
            <a:endParaRPr lang="en-US" sz="2400" dirty="0"/>
          </a:p>
          <a:p>
            <a:pPr marL="0" indent="0" algn="ctr">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createStore</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from './Store';</a:t>
            </a:r>
          </a:p>
          <a:p>
            <a:pPr marL="0" lvl="0" indent="0">
              <a:buNone/>
            </a:pPr>
            <a:r>
              <a:rPr lang="en-US" sz="2400" dirty="0" smtClean="0"/>
              <a:t>with the following:</a:t>
            </a:r>
            <a:endParaRPr lang="en-US" sz="2400" dirty="0"/>
          </a:p>
          <a:p>
            <a:pPr marL="0" indent="0" algn="ctr">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createStore</a:t>
            </a:r>
            <a:r>
              <a:rPr lang="en-US" sz="2400" dirty="0" smtClean="0">
                <a:latin typeface="Courier New" panose="02070309020205020404" pitchFamily="49" charset="0"/>
                <a:cs typeface="Courier New" panose="02070309020205020404" pitchFamily="49" charset="0"/>
              </a:rPr>
              <a:t>} from '</a:t>
            </a:r>
            <a:r>
              <a:rPr lang="en-US" sz="2400" dirty="0" err="1" smtClean="0">
                <a:latin typeface="Courier New" panose="02070309020205020404" pitchFamily="49" charset="0"/>
                <a:cs typeface="Courier New" panose="02070309020205020404" pitchFamily="49" charset="0"/>
              </a:rPr>
              <a:t>redux</a:t>
            </a:r>
            <a:r>
              <a:rPr lang="en-US" sz="2400" dirty="0" smtClean="0">
                <a:latin typeface="Courier New" panose="02070309020205020404" pitchFamily="49" charset="0"/>
                <a:cs typeface="Courier New" panose="02070309020205020404" pitchFamily="49" charset="0"/>
              </a:rPr>
              <a:t>';</a:t>
            </a:r>
          </a:p>
          <a:p>
            <a:pPr marL="0" lvl="0" indent="0">
              <a:buNone/>
            </a:pPr>
            <a:r>
              <a:rPr lang="en-US" sz="2400" dirty="0" smtClean="0"/>
              <a:t>And restart the application.</a:t>
            </a:r>
          </a:p>
          <a:p>
            <a:pPr marL="0" lvl="0" indent="0">
              <a:buNone/>
            </a:pPr>
            <a:r>
              <a:rPr lang="en-US" sz="2400" dirty="0" smtClean="0"/>
              <a:t>Lo and behold - it works the exact same way.</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1653943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7541682" cy="532200"/>
          </a:xfrm>
          <a:prstGeom prst="rect">
            <a:avLst/>
          </a:prstGeom>
        </p:spPr>
        <p:txBody>
          <a:bodyPr spcFirstLastPara="1" wrap="square" lIns="91425" tIns="91425" rIns="91425" bIns="91425" anchor="ctr" anchorCtr="0">
            <a:noAutofit/>
          </a:bodyPr>
          <a:lstStyle/>
          <a:p>
            <a:pPr marL="342900" indent="-342900"/>
            <a:r>
              <a:rPr lang="en-US" sz="3200" dirty="0" smtClean="0"/>
              <a:t>Implementing React-</a:t>
            </a:r>
            <a:r>
              <a:rPr lang="en-US" sz="3200" dirty="0" err="1" smtClean="0"/>
              <a:t>Redux</a:t>
            </a:r>
            <a:endParaRPr lang="en-US" sz="32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3</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904370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Implementing React-</a:t>
            </a:r>
            <a:r>
              <a:rPr lang="en-US" dirty="0" err="1"/>
              <a:t>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React-</a:t>
            </a:r>
            <a:r>
              <a:rPr lang="en-US" sz="2400" dirty="0" err="1" smtClean="0"/>
              <a:t>Redux</a:t>
            </a:r>
            <a:r>
              <a:rPr lang="en-US" sz="2400" dirty="0" smtClean="0"/>
              <a:t> provides a provider object that must be wrapped around the highest-level component in your application. Just like ours, it accepts a default state container as a property.</a:t>
            </a:r>
          </a:p>
          <a:p>
            <a:pPr marL="0" lvl="0" indent="0" rtl="0">
              <a:spcBef>
                <a:spcPts val="600"/>
              </a:spcBef>
              <a:spcAft>
                <a:spcPts val="0"/>
              </a:spcAft>
              <a:buNone/>
            </a:pPr>
            <a:r>
              <a:rPr lang="en-US" sz="2400" dirty="0" smtClean="0"/>
              <a:t>React-</a:t>
            </a:r>
            <a:r>
              <a:rPr lang="en-US" sz="2400" dirty="0" err="1" smtClean="0"/>
              <a:t>Redux</a:t>
            </a:r>
            <a:r>
              <a:rPr lang="en-US" sz="2400" dirty="0" smtClean="0"/>
              <a:t> takes care of the render subscription itself, so we don't need to worry about it.</a:t>
            </a:r>
          </a:p>
          <a:p>
            <a:pPr marL="0" lvl="0" indent="0" rtl="0">
              <a:spcBef>
                <a:spcPts val="600"/>
              </a:spcBef>
              <a:spcAft>
                <a:spcPts val="0"/>
              </a:spcAft>
              <a:buNone/>
            </a:pPr>
            <a:r>
              <a:rPr lang="en-US" sz="2400" dirty="0" smtClean="0"/>
              <a:t>Actions are generated through action creator functions that are passed to the </a:t>
            </a:r>
            <a:r>
              <a:rPr lang="en-US" sz="2400" dirty="0" err="1" smtClean="0"/>
              <a:t>Redux</a:t>
            </a:r>
            <a:r>
              <a:rPr lang="en-US" sz="2400" dirty="0" smtClean="0"/>
              <a:t> container's dispatch method.</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extLst>
      <p:ext uri="{BB962C8B-B14F-4D97-AF65-F5344CB8AC3E}">
        <p14:creationId xmlns:p14="http://schemas.microsoft.com/office/powerpoint/2010/main" val="1513953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Implementing React-</a:t>
            </a:r>
            <a:r>
              <a:rPr lang="en-US" dirty="0" err="1"/>
              <a:t>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400" dirty="0" smtClean="0"/>
              <a:t>The reducers look more or less the same as in our custom container. Remember that no reducer should ever modify state directly - it should always clone, update, and return a new state.</a:t>
            </a:r>
          </a:p>
          <a:p>
            <a:pPr marL="342900" indent="-342900"/>
            <a:r>
              <a:rPr lang="en-US" sz="2400" dirty="0" smtClean="0"/>
              <a:t>Reducers are combined in React-</a:t>
            </a:r>
            <a:r>
              <a:rPr lang="en-US" sz="2400" dirty="0" err="1" smtClean="0"/>
              <a:t>Redux's</a:t>
            </a:r>
            <a:r>
              <a:rPr lang="en-US" sz="2400" dirty="0" smtClean="0"/>
              <a:t> </a:t>
            </a:r>
            <a:r>
              <a:rPr lang="en-US" sz="2400" dirty="0" err="1" smtClean="0"/>
              <a:t>combineReducers</a:t>
            </a:r>
            <a:r>
              <a:rPr lang="en-US" sz="2400" dirty="0" smtClean="0"/>
              <a:t> function. Each reducer passed to this function manages a portion of the overall application state.</a:t>
            </a:r>
          </a:p>
          <a:p>
            <a:pPr marL="0" lvl="0" indent="0" rtl="0">
              <a:spcBef>
                <a:spcPts val="600"/>
              </a:spcBef>
              <a:spcAft>
                <a:spcPts val="0"/>
              </a:spcAft>
              <a:buNone/>
            </a:pP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Tree>
    <p:extLst>
      <p:ext uri="{BB962C8B-B14F-4D97-AF65-F5344CB8AC3E}">
        <p14:creationId xmlns:p14="http://schemas.microsoft.com/office/powerpoint/2010/main" val="3533523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Implementing React-</a:t>
            </a:r>
            <a:r>
              <a:rPr lang="en-US" dirty="0" err="1"/>
              <a:t>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indent="0">
              <a:buNone/>
            </a:pPr>
            <a:r>
              <a:rPr lang="en-US" sz="2000" dirty="0" smtClean="0"/>
              <a:t>The main service provided by React-</a:t>
            </a:r>
            <a:r>
              <a:rPr lang="en-US" sz="2000" dirty="0" err="1" smtClean="0"/>
              <a:t>Redux</a:t>
            </a:r>
            <a:r>
              <a:rPr lang="en-US" sz="2000" dirty="0" smtClean="0"/>
              <a:t> is the automatic connection of components to application state. This is achieved via two functions: </a:t>
            </a:r>
            <a:r>
              <a:rPr lang="en-US" sz="2000" b="1" dirty="0" err="1" smtClean="0"/>
              <a:t>mapStateToProps</a:t>
            </a:r>
            <a:r>
              <a:rPr lang="en-US" sz="2000" dirty="0" smtClean="0"/>
              <a:t> and </a:t>
            </a:r>
            <a:r>
              <a:rPr lang="en-US" sz="2000" b="1" dirty="0" err="1" smtClean="0"/>
              <a:t>mapDispatchToProps</a:t>
            </a:r>
            <a:r>
              <a:rPr lang="en-US" sz="2000" b="1" dirty="0" smtClean="0"/>
              <a:t>.</a:t>
            </a:r>
            <a:endParaRPr lang="en-US" sz="2000" dirty="0" smtClean="0"/>
          </a:p>
          <a:p>
            <a:pPr marL="0" indent="0">
              <a:buNone/>
            </a:pPr>
            <a:r>
              <a:rPr lang="en-US" sz="2000" dirty="0" smtClean="0"/>
              <a:t>React-</a:t>
            </a:r>
            <a:r>
              <a:rPr lang="en-US" sz="2000" dirty="0" err="1" smtClean="0"/>
              <a:t>Redux's</a:t>
            </a:r>
            <a:r>
              <a:rPr lang="en-US" sz="2000" dirty="0" smtClean="0"/>
              <a:t> </a:t>
            </a:r>
            <a:r>
              <a:rPr lang="en-US" sz="2000" b="1" dirty="0" smtClean="0"/>
              <a:t>connect</a:t>
            </a:r>
            <a:r>
              <a:rPr lang="en-US" sz="2000" dirty="0" smtClean="0"/>
              <a:t> function accepts the two functions and returns another function that accepts a component and returns a connected component.</a:t>
            </a:r>
          </a:p>
          <a:p>
            <a:pPr marL="0" indent="0">
              <a:buNone/>
            </a:pPr>
            <a:r>
              <a:rPr lang="en-US" sz="2000" dirty="0" smtClean="0"/>
              <a:t>When the app changes, React-</a:t>
            </a:r>
            <a:r>
              <a:rPr lang="en-US" sz="2000" dirty="0" err="1" smtClean="0"/>
              <a:t>Redux</a:t>
            </a:r>
            <a:r>
              <a:rPr lang="en-US" sz="2000" dirty="0" smtClean="0"/>
              <a:t> maps the new state to the props of connected components and re-renders those components. The </a:t>
            </a:r>
            <a:r>
              <a:rPr lang="en-US" sz="2000" dirty="0" err="1" smtClean="0"/>
              <a:t>mapDispatchToProps</a:t>
            </a:r>
            <a:r>
              <a:rPr lang="en-US" sz="2000" dirty="0" smtClean="0"/>
              <a:t> functions are how actions are mapped to props.</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1250777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7541682" cy="532200"/>
          </a:xfrm>
          <a:prstGeom prst="rect">
            <a:avLst/>
          </a:prstGeom>
        </p:spPr>
        <p:txBody>
          <a:bodyPr spcFirstLastPara="1" wrap="square" lIns="91425" tIns="91425" rIns="91425" bIns="91425" anchor="ctr" anchorCtr="0">
            <a:noAutofit/>
          </a:bodyPr>
          <a:lstStyle/>
          <a:p>
            <a:pPr marL="342900" indent="-342900"/>
            <a:r>
              <a:rPr lang="en-US" sz="3200" dirty="0" smtClean="0"/>
              <a:t>Should I Use </a:t>
            </a:r>
            <a:r>
              <a:rPr lang="en-US" sz="3200" dirty="0" err="1" smtClean="0"/>
              <a:t>Redux</a:t>
            </a:r>
            <a:r>
              <a:rPr lang="en-US" sz="3200" dirty="0" smtClean="0"/>
              <a:t>?</a:t>
            </a:r>
            <a:endParaRPr lang="en-US" sz="3200"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solidFill>
                  <a:srgbClr val="2E3037"/>
                </a:solidFill>
                <a:latin typeface="Quicksand"/>
                <a:ea typeface="Quicksand"/>
                <a:cs typeface="Quicksand"/>
                <a:sym typeface="Quicksand"/>
              </a:rPr>
              <a:t>4</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3665502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Should I Use </a:t>
            </a:r>
            <a:r>
              <a:rPr lang="en-US" dirty="0" err="1"/>
              <a:t>Redux</a:t>
            </a:r>
            <a:r>
              <a:rPr lang="en-US" dirty="0"/>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Should you use </a:t>
            </a:r>
            <a:r>
              <a:rPr lang="en-US" sz="2400" dirty="0" err="1" smtClean="0"/>
              <a:t>Redux</a:t>
            </a:r>
            <a:r>
              <a:rPr lang="en-US" sz="2400" dirty="0" smtClean="0"/>
              <a:t> in your React app?</a:t>
            </a:r>
          </a:p>
          <a:p>
            <a:pPr marL="342900" indent="-342900"/>
            <a:r>
              <a:rPr lang="en-US" sz="2400" b="1" dirty="0" smtClean="0"/>
              <a:t>Probably not.</a:t>
            </a:r>
            <a:endParaRPr lang="en-US" sz="2400" dirty="0" smtClean="0"/>
          </a:p>
          <a:p>
            <a:pPr marL="342900" indent="-342900"/>
            <a:r>
              <a:rPr lang="en-US" sz="2400" dirty="0" err="1" smtClean="0"/>
              <a:t>Redux</a:t>
            </a:r>
            <a:r>
              <a:rPr lang="en-US" sz="2400" dirty="0" smtClean="0"/>
              <a:t> filled a state management void in the React world for some time such that many came to view the use of them together as synonymous. The combination is thus in wide use today and the suggestion of using React without </a:t>
            </a:r>
            <a:r>
              <a:rPr lang="en-US" sz="2400" dirty="0" err="1" smtClean="0"/>
              <a:t>Redux</a:t>
            </a:r>
            <a:r>
              <a:rPr lang="en-US" sz="2400" dirty="0" smtClean="0"/>
              <a:t> is viewed as downright odd by some.</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Tree>
    <p:extLst>
      <p:ext uri="{BB962C8B-B14F-4D97-AF65-F5344CB8AC3E}">
        <p14:creationId xmlns:p14="http://schemas.microsoft.com/office/powerpoint/2010/main" val="4076260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Should I Use </a:t>
            </a:r>
            <a:r>
              <a:rPr lang="en-US" dirty="0" err="1"/>
              <a:t>Redux</a:t>
            </a:r>
            <a:r>
              <a:rPr lang="en-US" dirty="0"/>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Should you use </a:t>
            </a:r>
            <a:r>
              <a:rPr lang="en-US" sz="2400" dirty="0" err="1" smtClean="0"/>
              <a:t>Redux</a:t>
            </a:r>
            <a:r>
              <a:rPr lang="en-US" sz="2400" dirty="0" smtClean="0"/>
              <a:t> in your React app?</a:t>
            </a:r>
          </a:p>
          <a:p>
            <a:pPr marL="342900" indent="-342900"/>
            <a:r>
              <a:rPr lang="en-US" sz="2400" dirty="0" smtClean="0"/>
              <a:t>However, just because something is popular does not mean it's right for your app.</a:t>
            </a:r>
          </a:p>
          <a:p>
            <a:pPr marL="342900" indent="-342900"/>
            <a:r>
              <a:rPr lang="en-US" sz="2400" dirty="0" smtClean="0"/>
              <a:t>Most people consider </a:t>
            </a:r>
            <a:r>
              <a:rPr lang="en-US" sz="2400" dirty="0" err="1" smtClean="0"/>
              <a:t>Redux</a:t>
            </a:r>
            <a:r>
              <a:rPr lang="en-US" sz="2400" dirty="0" smtClean="0"/>
              <a:t> for their React app simply need some means of storing state in a way that can be easily transferred between distantly-related components without prop drilling.</a:t>
            </a:r>
          </a:p>
          <a:p>
            <a:pPr marL="342900" indent="-342900"/>
            <a:r>
              <a:rPr lang="en-US" sz="2400" dirty="0" smtClean="0"/>
              <a:t>You don't need an elaborate pub-sub for that.</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Tree>
    <p:extLst>
      <p:ext uri="{BB962C8B-B14F-4D97-AF65-F5344CB8AC3E}">
        <p14:creationId xmlns:p14="http://schemas.microsoft.com/office/powerpoint/2010/main" val="353022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Should I Use </a:t>
            </a:r>
            <a:r>
              <a:rPr lang="en-US" dirty="0" err="1"/>
              <a:t>Redux</a:t>
            </a:r>
            <a:r>
              <a:rPr lang="en-US" dirty="0"/>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Generally speaking, </a:t>
            </a:r>
            <a:r>
              <a:rPr lang="en-US" sz="2400" b="1" dirty="0" smtClean="0"/>
              <a:t>you want to keep state as close to where it's needed as possible.</a:t>
            </a:r>
            <a:r>
              <a:rPr lang="en-US" sz="2400" dirty="0" smtClean="0"/>
              <a:t> </a:t>
            </a:r>
          </a:p>
          <a:p>
            <a:pPr marL="0" lvl="0" indent="0" rtl="0">
              <a:spcBef>
                <a:spcPts val="600"/>
              </a:spcBef>
              <a:spcAft>
                <a:spcPts val="0"/>
              </a:spcAft>
              <a:buNone/>
            </a:pPr>
            <a:r>
              <a:rPr lang="en-US" sz="2400" dirty="0" smtClean="0"/>
              <a:t>Keeping your state stored in the components directly concerned with that data:</a:t>
            </a:r>
          </a:p>
          <a:p>
            <a:pPr marL="342900" indent="-342900"/>
            <a:r>
              <a:rPr lang="en-US" sz="2400" dirty="0" smtClean="0"/>
              <a:t>Keeps your components modular.</a:t>
            </a:r>
          </a:p>
          <a:p>
            <a:pPr marL="342900" indent="-342900"/>
            <a:r>
              <a:rPr lang="en-US" sz="2400" dirty="0" smtClean="0"/>
              <a:t>Makes them easier to unit test.</a:t>
            </a:r>
          </a:p>
          <a:p>
            <a:pPr marL="342900" indent="-342900"/>
            <a:r>
              <a:rPr lang="en-US" sz="2400" dirty="0" smtClean="0"/>
              <a:t>Makes the code easier to comprehend.</a:t>
            </a:r>
          </a:p>
          <a:p>
            <a:pPr marL="342900" indent="-342900"/>
            <a:r>
              <a:rPr lang="en-US" sz="2400" dirty="0" smtClean="0"/>
              <a:t>Avoids unexpected behaviors via updates to global state.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Tree>
    <p:extLst>
      <p:ext uri="{BB962C8B-B14F-4D97-AF65-F5344CB8AC3E}">
        <p14:creationId xmlns:p14="http://schemas.microsoft.com/office/powerpoint/2010/main" val="1203453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Should I Use </a:t>
            </a:r>
            <a:r>
              <a:rPr lang="en-US" dirty="0" err="1"/>
              <a:t>Redux</a:t>
            </a:r>
            <a:r>
              <a:rPr lang="en-US" dirty="0"/>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Many who use </a:t>
            </a:r>
            <a:r>
              <a:rPr lang="en-US" sz="2400" dirty="0" err="1" smtClean="0"/>
              <a:t>Redux</a:t>
            </a:r>
            <a:r>
              <a:rPr lang="en-US" sz="2400" dirty="0" smtClean="0"/>
              <a:t> commit several </a:t>
            </a:r>
            <a:r>
              <a:rPr lang="en-US" sz="2400" dirty="0" err="1" smtClean="0"/>
              <a:t>antipatterns</a:t>
            </a:r>
            <a:r>
              <a:rPr lang="en-US" sz="2400" dirty="0" smtClean="0"/>
              <a:t>:</a:t>
            </a:r>
          </a:p>
          <a:p>
            <a:pPr marL="342900" indent="-342900"/>
            <a:r>
              <a:rPr lang="en-US" sz="2400" dirty="0" smtClean="0"/>
              <a:t>Connecting all components, rendering the component completely un-modular.</a:t>
            </a:r>
          </a:p>
          <a:p>
            <a:pPr marL="342900" indent="-342900"/>
            <a:r>
              <a:rPr lang="en-US" sz="2400" dirty="0" smtClean="0"/>
              <a:t>Embedding </a:t>
            </a:r>
            <a:r>
              <a:rPr lang="en-US" sz="2400" dirty="0" err="1" smtClean="0"/>
              <a:t>Redux</a:t>
            </a:r>
            <a:r>
              <a:rPr lang="en-US" sz="2400" dirty="0" smtClean="0"/>
              <a:t> in "reusable" components, making them dependent on global state and no longer reusable.</a:t>
            </a:r>
          </a:p>
          <a:p>
            <a:pPr marL="0" indent="0">
              <a:buNone/>
            </a:pPr>
            <a:r>
              <a:rPr lang="en-US" sz="2400" dirty="0" smtClean="0"/>
              <a:t>It also encourages developers to split actions, reducers, and components across many files, making the code hard to follow.</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Tree>
    <p:extLst>
      <p:ext uri="{BB962C8B-B14F-4D97-AF65-F5344CB8AC3E}">
        <p14:creationId xmlns:p14="http://schemas.microsoft.com/office/powerpoint/2010/main" val="2088460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342900" indent="-342900"/>
            <a:r>
              <a:rPr lang="en-US" sz="2400" dirty="0" smtClean="0"/>
              <a:t>What is </a:t>
            </a:r>
            <a:r>
              <a:rPr lang="en-US" sz="2400" dirty="0" err="1" smtClean="0"/>
              <a:t>Redux</a:t>
            </a:r>
            <a:r>
              <a:rPr lang="en-US" sz="2400" dirty="0" smtClean="0"/>
              <a:t>?</a:t>
            </a:r>
          </a:p>
          <a:p>
            <a:pPr marL="342900" indent="-342900"/>
            <a:r>
              <a:rPr lang="en-US" sz="2400" dirty="0" smtClean="0"/>
              <a:t>Build your own </a:t>
            </a:r>
            <a:r>
              <a:rPr lang="en-US" sz="2400" dirty="0" err="1" smtClean="0"/>
              <a:t>Redux</a:t>
            </a:r>
            <a:r>
              <a:rPr lang="en-US" sz="2400" dirty="0" smtClean="0"/>
              <a:t> state container</a:t>
            </a:r>
          </a:p>
          <a:p>
            <a:pPr marL="342900" indent="-342900"/>
            <a:r>
              <a:rPr lang="en-US" sz="2400" dirty="0" smtClean="0"/>
              <a:t>Implementing React-</a:t>
            </a:r>
            <a:r>
              <a:rPr lang="en-US" sz="2400" dirty="0" err="1" smtClean="0"/>
              <a:t>Redux</a:t>
            </a:r>
            <a:endParaRPr lang="en-US" sz="2400" dirty="0" smtClean="0"/>
          </a:p>
          <a:p>
            <a:pPr marL="342900" indent="-342900"/>
            <a:r>
              <a:rPr lang="en-US" sz="2400" dirty="0" smtClean="0"/>
              <a:t>Should I use </a:t>
            </a:r>
            <a:r>
              <a:rPr lang="en-US" sz="2400" dirty="0" err="1" smtClean="0"/>
              <a:t>Redux</a:t>
            </a:r>
            <a:r>
              <a:rPr lang="en-US" sz="2400" dirty="0" smtClean="0"/>
              <a:t>?</a:t>
            </a:r>
            <a:endParaRPr lang="en-US" sz="2400" dirty="0" smtClean="0"/>
          </a:p>
          <a:p>
            <a:pPr marL="342900" indent="-342900"/>
            <a:endParaRPr lang="en-US" sz="2400" dirty="0" smtClean="0"/>
          </a:p>
          <a:p>
            <a:pPr marL="342900" indent="-342900"/>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Title 1"/>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319050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Should I Use </a:t>
            </a:r>
            <a:r>
              <a:rPr lang="en-US" dirty="0" err="1"/>
              <a:t>Redux</a:t>
            </a:r>
            <a:r>
              <a:rPr lang="en-US" dirty="0"/>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Some quotes:</a:t>
            </a:r>
          </a:p>
          <a:p>
            <a:pPr marL="0" lvl="0" indent="0" algn="ctr">
              <a:buNone/>
            </a:pPr>
            <a:r>
              <a:rPr lang="en-US" sz="2400" dirty="0"/>
              <a:t>"...if you aren't sure if you need [</a:t>
            </a:r>
            <a:r>
              <a:rPr lang="en-US" sz="2400" dirty="0" err="1"/>
              <a:t>Redux</a:t>
            </a:r>
            <a:r>
              <a:rPr lang="en-US" sz="2400" dirty="0"/>
              <a:t>], you don't need it" - Pete </a:t>
            </a:r>
            <a:r>
              <a:rPr lang="en-US" sz="2400" dirty="0" smtClean="0"/>
              <a:t>Hunt, React Developer</a:t>
            </a:r>
          </a:p>
          <a:p>
            <a:pPr marL="0" lvl="0" indent="0" algn="ctr">
              <a:buNone/>
            </a:pPr>
            <a:endParaRPr lang="en-US" sz="2400" dirty="0"/>
          </a:p>
          <a:p>
            <a:pPr marL="0" lvl="0" indent="0" algn="ctr">
              <a:buNone/>
            </a:pPr>
            <a:r>
              <a:rPr lang="en-US" sz="2400" dirty="0"/>
              <a:t> </a:t>
            </a:r>
            <a:r>
              <a:rPr lang="en-US" sz="2400" dirty="0" smtClean="0"/>
              <a:t>“...don't </a:t>
            </a:r>
            <a:r>
              <a:rPr lang="en-US" sz="2400" dirty="0"/>
              <a:t>use </a:t>
            </a:r>
            <a:r>
              <a:rPr lang="en-US" sz="2400" dirty="0" err="1"/>
              <a:t>Redux</a:t>
            </a:r>
            <a:r>
              <a:rPr lang="en-US" sz="2400" dirty="0"/>
              <a:t> until you have problems with vanilla React</a:t>
            </a:r>
            <a:r>
              <a:rPr lang="en-US" sz="2400" dirty="0" smtClean="0"/>
              <a:t>.” - Dan Abramov, </a:t>
            </a:r>
            <a:r>
              <a:rPr lang="en-US" sz="2400" dirty="0" err="1" smtClean="0"/>
              <a:t>Redux</a:t>
            </a:r>
            <a:r>
              <a:rPr lang="en-US" sz="2400" dirty="0" smtClean="0"/>
              <a:t> Developer</a:t>
            </a:r>
            <a:endParaRPr lang="en-US" sz="24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dirty="0"/>
          </a:p>
        </p:txBody>
      </p:sp>
    </p:spTree>
    <p:extLst>
      <p:ext uri="{BB962C8B-B14F-4D97-AF65-F5344CB8AC3E}">
        <p14:creationId xmlns:p14="http://schemas.microsoft.com/office/powerpoint/2010/main" val="609205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US" dirty="0"/>
              <a:t>Should I Use </a:t>
            </a:r>
            <a:r>
              <a:rPr lang="en-US" dirty="0" err="1"/>
              <a:t>Redux</a:t>
            </a:r>
            <a:r>
              <a:rPr lang="en-US" dirty="0"/>
              <a:t>?</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When is </a:t>
            </a:r>
            <a:r>
              <a:rPr lang="en-US" sz="2400" dirty="0" err="1" smtClean="0"/>
              <a:t>Redux</a:t>
            </a:r>
            <a:r>
              <a:rPr lang="en-US" sz="2400" dirty="0" smtClean="0"/>
              <a:t> appropriate?</a:t>
            </a:r>
          </a:p>
          <a:p>
            <a:pPr marL="342900" indent="-342900"/>
            <a:r>
              <a:rPr lang="en-US" sz="2000" dirty="0" smtClean="0"/>
              <a:t>You have a use case specific to </a:t>
            </a:r>
            <a:r>
              <a:rPr lang="en-US" sz="2000" dirty="0" err="1" smtClean="0"/>
              <a:t>Redux's</a:t>
            </a:r>
            <a:r>
              <a:rPr lang="en-US" sz="2000" dirty="0" smtClean="0"/>
              <a:t> unique features, including:</a:t>
            </a:r>
          </a:p>
          <a:p>
            <a:pPr marL="800100" lvl="1" indent="-342900"/>
            <a:r>
              <a:rPr lang="en-US" sz="1800" dirty="0" smtClean="0"/>
              <a:t>Time Travel</a:t>
            </a:r>
          </a:p>
          <a:p>
            <a:pPr marL="800100" lvl="1" indent="-342900"/>
            <a:r>
              <a:rPr lang="en-US" sz="1800" dirty="0" smtClean="0"/>
              <a:t>Robust "undo" functionality</a:t>
            </a:r>
          </a:p>
          <a:p>
            <a:pPr marL="800100" lvl="1" indent="-342900"/>
            <a:r>
              <a:rPr lang="en-US" sz="1800" dirty="0" smtClean="0"/>
              <a:t>Monitoring snapshots of state across the entire app</a:t>
            </a:r>
          </a:p>
          <a:p>
            <a:pPr marL="342900" indent="-342900"/>
            <a:r>
              <a:rPr lang="en-US" sz="2000" dirty="0" smtClean="0"/>
              <a:t>Essentially, if the core functionality of your app involves monitoring user behavior (for example, if you're Facebook and all your revenue is generated through targeted advertising), it is an excellent tool. If that is not you, you should probably employ a simpler solution.</a:t>
            </a:r>
            <a:endParaRPr lang="en-US" sz="2000" dirty="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dirty="0"/>
          </a:p>
        </p:txBody>
      </p:sp>
    </p:spTree>
    <p:extLst>
      <p:ext uri="{BB962C8B-B14F-4D97-AF65-F5344CB8AC3E}">
        <p14:creationId xmlns:p14="http://schemas.microsoft.com/office/powerpoint/2010/main" val="26302623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Bibliography</a:t>
            </a:r>
            <a:endParaRPr dirty="0"/>
          </a:p>
        </p:txBody>
      </p:sp>
      <p:sp>
        <p:nvSpPr>
          <p:cNvPr id="323" name="Google Shape;323;p35"/>
          <p:cNvSpPr txBox="1">
            <a:spLocks noGrp="1"/>
          </p:cNvSpPr>
          <p:nvPr>
            <p:ph type="body" idx="1"/>
          </p:nvPr>
        </p:nvSpPr>
        <p:spPr>
          <a:xfrm>
            <a:off x="1165498" y="1130515"/>
            <a:ext cx="6858000" cy="3725700"/>
          </a:xfrm>
          <a:prstGeom prst="rect">
            <a:avLst/>
          </a:prstGeom>
        </p:spPr>
        <p:txBody>
          <a:bodyPr spcFirstLastPara="1" wrap="square" lIns="91425" tIns="91425" rIns="91425" bIns="91425" anchor="t" anchorCtr="0">
            <a:noAutofit/>
          </a:bodyPr>
          <a:lstStyle/>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3"/>
              </a:rPr>
              <a:t>Dale </a:t>
            </a:r>
            <a:r>
              <a:rPr lang="en-US" sz="1800" dirty="0" err="1" smtClean="0">
                <a:solidFill>
                  <a:srgbClr val="0E2539"/>
                </a:solidFill>
                <a:latin typeface="Quicksand" panose="020B0604020202020204" charset="0"/>
                <a:ea typeface="Roboto Light"/>
                <a:cs typeface="Roboto Light"/>
                <a:sym typeface="Roboto Light"/>
                <a:hlinkClick r:id="rId3"/>
              </a:rPr>
              <a:t>Alleshouse</a:t>
            </a:r>
            <a:r>
              <a:rPr lang="en-US" sz="1800" dirty="0" smtClean="0">
                <a:solidFill>
                  <a:srgbClr val="0E2539"/>
                </a:solidFill>
                <a:latin typeface="Quicksand" panose="020B0604020202020204" charset="0"/>
                <a:ea typeface="Roboto Light"/>
                <a:cs typeface="Roboto Light"/>
                <a:sym typeface="Roboto Light"/>
                <a:hlinkClick r:id="rId3"/>
              </a:rPr>
              <a:t> - Raiding React</a:t>
            </a:r>
            <a:endParaRPr lang="en-US" sz="1800" dirty="0" smtClean="0">
              <a:solidFill>
                <a:srgbClr val="0E2539"/>
              </a:solidFill>
              <a:latin typeface="Quicksand" panose="020B0604020202020204" charset="0"/>
              <a:ea typeface="Roboto Light"/>
              <a:cs typeface="Roboto Light"/>
              <a:sym typeface="Roboto Light"/>
              <a:hlinkClick r:id="rId4"/>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5"/>
              </a:rPr>
              <a:t>You Might Not Need </a:t>
            </a:r>
            <a:r>
              <a:rPr lang="en-US" sz="1800" dirty="0" err="1" smtClean="0">
                <a:solidFill>
                  <a:srgbClr val="0E2539"/>
                </a:solidFill>
                <a:latin typeface="Quicksand" panose="020B0604020202020204" charset="0"/>
                <a:ea typeface="Roboto Light"/>
                <a:cs typeface="Roboto Light"/>
                <a:sym typeface="Roboto Light"/>
                <a:hlinkClick r:id="rId5"/>
              </a:rPr>
              <a:t>Redux</a:t>
            </a:r>
            <a:r>
              <a:rPr lang="en-US" sz="1800" dirty="0" smtClean="0">
                <a:solidFill>
                  <a:srgbClr val="0E2539"/>
                </a:solidFill>
                <a:latin typeface="Quicksand" panose="020B0604020202020204" charset="0"/>
                <a:ea typeface="Roboto Light"/>
                <a:cs typeface="Roboto Light"/>
                <a:sym typeface="Roboto Light"/>
                <a:hlinkClick r:id="rId5"/>
              </a:rPr>
              <a:t> - Dan Abramov</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6"/>
              </a:rPr>
              <a:t>Application State Management in React - Kent </a:t>
            </a:r>
            <a:r>
              <a:rPr lang="en-US" sz="1800" dirty="0" err="1" smtClean="0">
                <a:solidFill>
                  <a:srgbClr val="0E2539"/>
                </a:solidFill>
                <a:latin typeface="Quicksand" panose="020B0604020202020204" charset="0"/>
                <a:ea typeface="Roboto Light"/>
                <a:cs typeface="Roboto Light"/>
                <a:sym typeface="Roboto Light"/>
                <a:hlinkClick r:id="rId6"/>
              </a:rPr>
              <a:t>Dodds</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7"/>
              </a:rPr>
              <a:t>Comparison of State Management Solutions for React</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8"/>
              </a:rPr>
              <a:t>Cory House on </a:t>
            </a:r>
            <a:r>
              <a:rPr lang="en-US" sz="1800" dirty="0" err="1" smtClean="0">
                <a:solidFill>
                  <a:srgbClr val="0E2539"/>
                </a:solidFill>
                <a:latin typeface="Quicksand" panose="020B0604020202020204" charset="0"/>
                <a:ea typeface="Roboto Light"/>
                <a:cs typeface="Roboto Light"/>
                <a:sym typeface="Roboto Light"/>
                <a:hlinkClick r:id="rId8"/>
              </a:rPr>
              <a:t>Redux</a:t>
            </a:r>
            <a:r>
              <a:rPr lang="en-US" sz="1800" dirty="0" smtClean="0">
                <a:solidFill>
                  <a:srgbClr val="0E2539"/>
                </a:solidFill>
                <a:latin typeface="Quicksand" panose="020B0604020202020204" charset="0"/>
                <a:ea typeface="Roboto Light"/>
                <a:cs typeface="Roboto Light"/>
                <a:sym typeface="Roboto Light"/>
                <a:hlinkClick r:id="rId8"/>
              </a:rPr>
              <a:t> </a:t>
            </a:r>
            <a:r>
              <a:rPr lang="en-US" sz="1800" dirty="0" err="1" smtClean="0">
                <a:solidFill>
                  <a:srgbClr val="0E2539"/>
                </a:solidFill>
                <a:latin typeface="Quicksand" panose="020B0604020202020204" charset="0"/>
                <a:ea typeface="Roboto Light"/>
                <a:cs typeface="Roboto Light"/>
                <a:sym typeface="Roboto Light"/>
                <a:hlinkClick r:id="rId8"/>
              </a:rPr>
              <a:t>Antipatterns</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r>
              <a:rPr lang="en-US" sz="1800" dirty="0" smtClean="0">
                <a:solidFill>
                  <a:srgbClr val="0E2539"/>
                </a:solidFill>
                <a:latin typeface="Quicksand" panose="020B0604020202020204" charset="0"/>
                <a:ea typeface="Roboto Light"/>
                <a:cs typeface="Roboto Light"/>
                <a:sym typeface="Roboto Light"/>
                <a:hlinkClick r:id="rId9"/>
              </a:rPr>
              <a:t>An Introduction to the Flux Architectural Pattern</a:t>
            </a:r>
            <a:endParaRPr lang="en-US" sz="1800" dirty="0" smtClean="0">
              <a:solidFill>
                <a:srgbClr val="0E2539"/>
              </a:solidFill>
              <a:latin typeface="Quicksand" panose="020B0604020202020204" charset="0"/>
              <a:ea typeface="Roboto Light"/>
              <a:cs typeface="Roboto Light"/>
              <a:sym typeface="Roboto Light"/>
            </a:endParaRPr>
          </a:p>
          <a:p>
            <a:pPr marL="285750" indent="-285750">
              <a:buSzPts val="1200"/>
            </a:pPr>
            <a:endParaRPr lang="en-US" sz="1800" dirty="0" smtClean="0">
              <a:solidFill>
                <a:srgbClr val="0E2539"/>
              </a:solidFill>
              <a:latin typeface="Quicksand" panose="020B0604020202020204" charset="0"/>
              <a:ea typeface="Roboto Light"/>
              <a:cs typeface="Roboto Light"/>
              <a:sym typeface="Roboto Light"/>
              <a:hlinkClick r:id="rId4"/>
            </a:endParaRPr>
          </a:p>
        </p:txBody>
      </p:sp>
      <p:sp>
        <p:nvSpPr>
          <p:cNvPr id="324" name="Google Shape;324;p3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dirty="0"/>
          </a:p>
        </p:txBody>
      </p:sp>
    </p:spTree>
    <p:extLst>
      <p:ext uri="{BB962C8B-B14F-4D97-AF65-F5344CB8AC3E}">
        <p14:creationId xmlns:p14="http://schemas.microsoft.com/office/powerpoint/2010/main" val="98777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ctrTitle" idx="4294967295"/>
          </p:nvPr>
        </p:nvSpPr>
        <p:spPr>
          <a:xfrm>
            <a:off x="1336100" y="1183688"/>
            <a:ext cx="7337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rgbClr val="2E3037"/>
                </a:solidFill>
              </a:rPr>
              <a:t>Thanks for watching!</a:t>
            </a:r>
            <a:endParaRPr sz="2200" b="1" dirty="0">
              <a:solidFill>
                <a:srgbClr val="2E3037"/>
              </a:solidFill>
            </a:endParaRPr>
          </a:p>
        </p:txBody>
      </p:sp>
      <p:sp>
        <p:nvSpPr>
          <p:cNvPr id="315" name="Google Shape;315;p34"/>
          <p:cNvSpPr txBox="1">
            <a:spLocks noGrp="1"/>
          </p:cNvSpPr>
          <p:nvPr>
            <p:ph type="subTitle" idx="4294967295"/>
          </p:nvPr>
        </p:nvSpPr>
        <p:spPr>
          <a:xfrm>
            <a:off x="1336100" y="2190788"/>
            <a:ext cx="7337700" cy="609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a:solidFill>
                  <a:srgbClr val="F3F3F3"/>
                </a:solidFill>
              </a:rPr>
              <a:t>ANY QUESTIONS?</a:t>
            </a:r>
            <a:endParaRPr sz="3600" b="1" dirty="0">
              <a:solidFill>
                <a:srgbClr val="F3F3F3"/>
              </a:solidFill>
            </a:endParaRPr>
          </a:p>
        </p:txBody>
      </p:sp>
      <p:sp>
        <p:nvSpPr>
          <p:cNvPr id="316" name="Google Shape;316;p34"/>
          <p:cNvSpPr txBox="1">
            <a:spLocks noGrp="1"/>
          </p:cNvSpPr>
          <p:nvPr>
            <p:ph type="body" idx="4294967295"/>
          </p:nvPr>
        </p:nvSpPr>
        <p:spPr>
          <a:xfrm>
            <a:off x="1336100" y="2771569"/>
            <a:ext cx="7337700" cy="851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dirty="0">
                <a:solidFill>
                  <a:srgbClr val="F3F3F3"/>
                </a:solidFill>
              </a:rPr>
              <a:t>You can </a:t>
            </a:r>
            <a:r>
              <a:rPr lang="en" sz="2200" dirty="0" smtClean="0">
                <a:solidFill>
                  <a:srgbClr val="F3F3F3"/>
                </a:solidFill>
              </a:rPr>
              <a:t>contact me </a:t>
            </a:r>
            <a:r>
              <a:rPr lang="en" sz="2200" dirty="0">
                <a:solidFill>
                  <a:srgbClr val="F3F3F3"/>
                </a:solidFill>
              </a:rPr>
              <a:t>at</a:t>
            </a:r>
            <a:endParaRPr sz="2200" dirty="0">
              <a:solidFill>
                <a:srgbClr val="F3F3F3"/>
              </a:solidFill>
            </a:endParaRPr>
          </a:p>
          <a:p>
            <a:pPr marL="0" lvl="0" indent="0" algn="l" rtl="0">
              <a:spcBef>
                <a:spcPts val="600"/>
              </a:spcBef>
              <a:spcAft>
                <a:spcPts val="0"/>
              </a:spcAft>
              <a:buNone/>
            </a:pPr>
            <a:r>
              <a:rPr lang="en-US" sz="2200" dirty="0" smtClean="0">
                <a:solidFill>
                  <a:srgbClr val="F3F3F3"/>
                </a:solidFill>
              </a:rPr>
              <a:t>H</a:t>
            </a:r>
            <a:r>
              <a:rPr lang="en" sz="2200" dirty="0" smtClean="0">
                <a:solidFill>
                  <a:srgbClr val="F3F3F3"/>
                </a:solidFill>
              </a:rPr>
              <a:t>oward.Reith@gmail.com</a:t>
            </a:r>
            <a:endParaRPr sz="2200" dirty="0">
              <a:solidFill>
                <a:srgbClr val="F3F3F3"/>
              </a:solidFill>
            </a:endParaRPr>
          </a:p>
        </p:txBody>
      </p:sp>
      <p:sp>
        <p:nvSpPr>
          <p:cNvPr id="317" name="Google Shape;317;p34"/>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What is Redux?</a:t>
            </a:r>
            <a:endParaRPr dirty="0"/>
          </a:p>
        </p:txBody>
      </p:sp>
      <p:sp>
        <p:nvSpPr>
          <p:cNvPr id="96" name="Google Shape;96;p15"/>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solidFill>
                  <a:srgbClr val="2E3037"/>
                </a:solidFill>
                <a:latin typeface="Quicksand"/>
                <a:ea typeface="Quicksand"/>
                <a:cs typeface="Quicksand"/>
                <a:sym typeface="Quicksand"/>
              </a:rPr>
              <a:t>1</a:t>
            </a:r>
            <a:endParaRPr sz="3000" dirty="0">
              <a:solidFill>
                <a:srgbClr val="2E3037"/>
              </a:solidFill>
              <a:latin typeface="Quicksand"/>
              <a:ea typeface="Quicksand"/>
              <a:cs typeface="Quicksand"/>
              <a:sym typeface="Quicksand"/>
            </a:endParaRPr>
          </a:p>
        </p:txBody>
      </p:sp>
      <p:sp>
        <p:nvSpPr>
          <p:cNvPr id="97" name="Google Shape;97;p15"/>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2198199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A little history...</a:t>
            </a:r>
          </a:p>
          <a:p>
            <a:pPr marL="342900" indent="-342900"/>
            <a:r>
              <a:rPr lang="en-US" sz="2400" dirty="0" smtClean="0"/>
              <a:t>A variety of UI structures were developing - Model View Controller, Model View Intent, etc.</a:t>
            </a:r>
          </a:p>
          <a:p>
            <a:pPr marL="342900" indent="-342900"/>
            <a:r>
              <a:rPr lang="en-US" sz="2400" dirty="0" smtClean="0"/>
              <a:t>React did not originally provide a mechanism for providing model or intents. It provided only the "view," what you probably know as JSX.</a:t>
            </a:r>
          </a:p>
          <a:p>
            <a:pPr marL="342900" indent="-342900"/>
            <a:r>
              <a:rPr lang="en-US" sz="2400" dirty="0" smtClean="0"/>
              <a:t>Meanwhile the Flux state management pattern rises to prominence in the desktop UI world.</a:t>
            </a:r>
          </a:p>
          <a:p>
            <a:pPr marL="342900" indent="-342900"/>
            <a:r>
              <a:rPr lang="en-US" sz="2400" dirty="0" smtClean="0"/>
              <a:t>Let's go over some vocabulary...</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1348967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Vocabulary</a:t>
            </a:r>
          </a:p>
          <a:p>
            <a:pPr marL="342900" indent="-342900"/>
            <a:r>
              <a:rPr lang="en-US" sz="2400" b="1" dirty="0" smtClean="0"/>
              <a:t>Model View Intent (MVI)</a:t>
            </a:r>
            <a:r>
              <a:rPr lang="en-US" sz="2400" dirty="0" smtClean="0"/>
              <a:t> is a popular structure for application design. There are others, but going over them is beyond the scope of this presentation.</a:t>
            </a:r>
          </a:p>
          <a:p>
            <a:pPr marL="342900" indent="-342900"/>
            <a:r>
              <a:rPr lang="en-US" sz="2400" dirty="0" smtClean="0"/>
              <a:t>For our purposes, "</a:t>
            </a:r>
            <a:r>
              <a:rPr lang="en-US" sz="2400" b="1" dirty="0" smtClean="0"/>
              <a:t>model</a:t>
            </a:r>
            <a:r>
              <a:rPr lang="en-US" sz="2400" dirty="0" smtClean="0"/>
              <a:t>" is what you'd be familiar with as "state." It is a single object that holds source of truth for state.</a:t>
            </a:r>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374295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Vocabulary</a:t>
            </a:r>
          </a:p>
          <a:p>
            <a:pPr marL="342900" indent="-342900"/>
            <a:r>
              <a:rPr lang="en-US" sz="2400" b="1" dirty="0" smtClean="0"/>
              <a:t>View</a:t>
            </a:r>
            <a:r>
              <a:rPr lang="en-US" sz="2400" dirty="0"/>
              <a:t> </a:t>
            </a:r>
            <a:r>
              <a:rPr lang="en-US" sz="2400" dirty="0" smtClean="0"/>
              <a:t>is the rendered UI. It accepts a model (state) and generates the interface with which the user interacts.</a:t>
            </a:r>
          </a:p>
          <a:p>
            <a:pPr marL="342900" indent="-342900"/>
            <a:r>
              <a:rPr lang="en-US" sz="2400" b="1" dirty="0" smtClean="0"/>
              <a:t>Intents</a:t>
            </a:r>
            <a:r>
              <a:rPr lang="en-US" sz="2400" dirty="0" smtClean="0"/>
              <a:t> are your user actions, system events, etc., the items which are applied to the model to update it. Note that the model is immutable; the combination of the previous model and the intent generates a new model and updates the view.</a:t>
            </a:r>
            <a:endParaRPr lang="en-US" sz="2400" b="1"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515920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The Flux Pattern</a:t>
            </a:r>
          </a:p>
          <a:p>
            <a:pPr marL="342900" indent="-342900"/>
            <a:r>
              <a:rPr lang="en-US" sz="2400" dirty="0" smtClean="0"/>
              <a:t>Split an application into the following parts:</a:t>
            </a:r>
          </a:p>
          <a:p>
            <a:pPr marL="800100" lvl="1" indent="-342900"/>
            <a:r>
              <a:rPr lang="en-US" sz="1800" dirty="0" smtClean="0"/>
              <a:t>Stores</a:t>
            </a:r>
          </a:p>
          <a:p>
            <a:pPr marL="800100" lvl="1" indent="-342900"/>
            <a:r>
              <a:rPr lang="en-US" sz="1800" dirty="0" smtClean="0"/>
              <a:t>Dispatcher</a:t>
            </a:r>
          </a:p>
          <a:p>
            <a:pPr marL="800100" lvl="1" indent="-342900"/>
            <a:r>
              <a:rPr lang="en-US" sz="1800" dirty="0" smtClean="0"/>
              <a:t>Views</a:t>
            </a:r>
          </a:p>
          <a:p>
            <a:pPr marL="800100" lvl="1" indent="-342900"/>
            <a:r>
              <a:rPr lang="en-US" sz="1800" dirty="0" smtClean="0"/>
              <a:t>Action / Action Creators</a:t>
            </a:r>
          </a:p>
          <a:p>
            <a:pPr marL="342900" indent="-342900"/>
            <a:r>
              <a:rPr lang="en-US" sz="2400" b="1" dirty="0" smtClean="0"/>
              <a:t>Store</a:t>
            </a:r>
            <a:r>
              <a:rPr lang="en-US" sz="2400" dirty="0" smtClean="0"/>
              <a:t> manages the state, both domain and user interface state. State is the data value itself. The store is the object with methods that manipulates the state.</a:t>
            </a:r>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1211376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lvl="0"/>
            <a:r>
              <a:rPr lang="en" dirty="0" smtClean="0"/>
              <a:t>What is Redux?</a:t>
            </a:r>
            <a:endParaRPr dirty="0">
              <a:solidFill>
                <a:srgbClr val="39C0BA"/>
              </a:solidFill>
            </a:endParaRPr>
          </a:p>
        </p:txBody>
      </p:sp>
      <p:sp>
        <p:nvSpPr>
          <p:cNvPr id="109" name="Google Shape;109;p17"/>
          <p:cNvSpPr txBox="1">
            <a:spLocks noGrp="1"/>
          </p:cNvSpPr>
          <p:nvPr>
            <p:ph type="body" idx="1"/>
          </p:nvPr>
        </p:nvSpPr>
        <p:spPr>
          <a:xfrm>
            <a:off x="1165497" y="1158072"/>
            <a:ext cx="7357659" cy="37257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400" dirty="0" smtClean="0"/>
              <a:t>The Flux Pattern</a:t>
            </a:r>
          </a:p>
          <a:p>
            <a:pPr marL="342900" indent="-342900"/>
            <a:r>
              <a:rPr lang="en-US" sz="2400" dirty="0" smtClean="0"/>
              <a:t>No setter methods on a store - it is a state machine. You can only request a change by passing an action to the dispatcher.</a:t>
            </a:r>
          </a:p>
          <a:p>
            <a:pPr marL="342900" indent="-342900"/>
            <a:r>
              <a:rPr lang="en-US" sz="2400" dirty="0" smtClean="0"/>
              <a:t>The store listens for actions and has logic to decide how to handle them, usually a switch statement. When the store has made a change, it will emit a change event.</a:t>
            </a:r>
          </a:p>
          <a:p>
            <a:pPr marL="342900" indent="-342900"/>
            <a:endParaRPr lang="en-US" sz="2400" dirty="0" smtClean="0"/>
          </a:p>
        </p:txBody>
      </p:sp>
      <p:sp>
        <p:nvSpPr>
          <p:cNvPr id="110" name="Google Shape;110;p17"/>
          <p:cNvSpPr txBox="1">
            <a:spLocks noGrp="1"/>
          </p:cNvSpPr>
          <p:nvPr>
            <p:ph type="sldNum" idx="12"/>
          </p:nvPr>
        </p:nvSpPr>
        <p:spPr>
          <a:xfrm>
            <a:off x="8523157" y="48283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4058859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19341</TotalTime>
  <Words>1540</Words>
  <Application>Microsoft Office PowerPoint</Application>
  <PresentationFormat>On-screen Show (16:9)</PresentationFormat>
  <Paragraphs>176</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Quicksand</vt:lpstr>
      <vt:lpstr>Arial</vt:lpstr>
      <vt:lpstr>Courier New</vt:lpstr>
      <vt:lpstr>Roboto Light</vt:lpstr>
      <vt:lpstr>Eleanor template</vt:lpstr>
      <vt:lpstr>React State Management: React-Redux</vt:lpstr>
      <vt:lpstr>Hello!</vt:lpstr>
      <vt:lpstr>Contents</vt:lpstr>
      <vt:lpstr>What is Redux?</vt:lpstr>
      <vt:lpstr>What is Redux?</vt:lpstr>
      <vt:lpstr>What is Redux?</vt:lpstr>
      <vt:lpstr>What is Redux?</vt:lpstr>
      <vt:lpstr>What is Redux?</vt:lpstr>
      <vt:lpstr>What is Redux?</vt:lpstr>
      <vt:lpstr>What is Redux?</vt:lpstr>
      <vt:lpstr>What is Redux?</vt:lpstr>
      <vt:lpstr>What is Redux?</vt:lpstr>
      <vt:lpstr>What is Redux?</vt:lpstr>
      <vt:lpstr>What is Redux?</vt:lpstr>
      <vt:lpstr>What is Redux?</vt:lpstr>
      <vt:lpstr>Build your own "Redux" state container</vt:lpstr>
      <vt:lpstr>Build your own Redux state container</vt:lpstr>
      <vt:lpstr>Build your own Redux state container</vt:lpstr>
      <vt:lpstr>Build your own Redux state container</vt:lpstr>
      <vt:lpstr>Build your own Redux state container</vt:lpstr>
      <vt:lpstr>Implementing React-Redux</vt:lpstr>
      <vt:lpstr>Implementing React-Redux</vt:lpstr>
      <vt:lpstr>Implementing React-Redux</vt:lpstr>
      <vt:lpstr>Implementing React-Redux</vt:lpstr>
      <vt:lpstr>Should I Use Redux?</vt:lpstr>
      <vt:lpstr>Should I Use Redux?</vt:lpstr>
      <vt:lpstr>Should I Use Redux?</vt:lpstr>
      <vt:lpstr>Should I Use Redux?</vt:lpstr>
      <vt:lpstr>Should I Use Redux?</vt:lpstr>
      <vt:lpstr>Should I Use Redux?</vt:lpstr>
      <vt:lpstr>Should I Use Redux?</vt:lpstr>
      <vt:lpstr>Bibliography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Howie</dc:creator>
  <cp:lastModifiedBy>Howie</cp:lastModifiedBy>
  <cp:revision>646</cp:revision>
  <dcterms:modified xsi:type="dcterms:W3CDTF">2021-03-21T21:26:50Z</dcterms:modified>
</cp:coreProperties>
</file>