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71"/>
  </p:notesMasterIdLst>
  <p:sldIdLst>
    <p:sldId id="256" r:id="rId2"/>
    <p:sldId id="258" r:id="rId3"/>
    <p:sldId id="439" r:id="rId4"/>
    <p:sldId id="259" r:id="rId5"/>
    <p:sldId id="440" r:id="rId6"/>
    <p:sldId id="371" r:id="rId7"/>
    <p:sldId id="442" r:id="rId8"/>
    <p:sldId id="443" r:id="rId9"/>
    <p:sldId id="447" r:id="rId10"/>
    <p:sldId id="445" r:id="rId11"/>
    <p:sldId id="461" r:id="rId12"/>
    <p:sldId id="448" r:id="rId13"/>
    <p:sldId id="462" r:id="rId14"/>
    <p:sldId id="450" r:id="rId15"/>
    <p:sldId id="449" r:id="rId16"/>
    <p:sldId id="451" r:id="rId17"/>
    <p:sldId id="452" r:id="rId18"/>
    <p:sldId id="453" r:id="rId19"/>
    <p:sldId id="454" r:id="rId20"/>
    <p:sldId id="456" r:id="rId21"/>
    <p:sldId id="457" r:id="rId22"/>
    <p:sldId id="458" r:id="rId23"/>
    <p:sldId id="488" r:id="rId24"/>
    <p:sldId id="455" r:id="rId25"/>
    <p:sldId id="466" r:id="rId26"/>
    <p:sldId id="472" r:id="rId27"/>
    <p:sldId id="467" r:id="rId28"/>
    <p:sldId id="468" r:id="rId29"/>
    <p:sldId id="470" r:id="rId30"/>
    <p:sldId id="471" r:id="rId31"/>
    <p:sldId id="473" r:id="rId32"/>
    <p:sldId id="508" r:id="rId33"/>
    <p:sldId id="475" r:id="rId34"/>
    <p:sldId id="478" r:id="rId35"/>
    <p:sldId id="476" r:id="rId36"/>
    <p:sldId id="509" r:id="rId37"/>
    <p:sldId id="510" r:id="rId38"/>
    <p:sldId id="479" r:id="rId39"/>
    <p:sldId id="480" r:id="rId40"/>
    <p:sldId id="482" r:id="rId41"/>
    <p:sldId id="481" r:id="rId42"/>
    <p:sldId id="483" r:id="rId43"/>
    <p:sldId id="484" r:id="rId44"/>
    <p:sldId id="485" r:id="rId45"/>
    <p:sldId id="486" r:id="rId46"/>
    <p:sldId id="487" r:id="rId47"/>
    <p:sldId id="465" r:id="rId48"/>
    <p:sldId id="459" r:id="rId49"/>
    <p:sldId id="489" r:id="rId50"/>
    <p:sldId id="490" r:id="rId51"/>
    <p:sldId id="491" r:id="rId52"/>
    <p:sldId id="492" r:id="rId53"/>
    <p:sldId id="493" r:id="rId54"/>
    <p:sldId id="494" r:id="rId55"/>
    <p:sldId id="463" r:id="rId56"/>
    <p:sldId id="464" r:id="rId57"/>
    <p:sldId id="495" r:id="rId58"/>
    <p:sldId id="497" r:id="rId59"/>
    <p:sldId id="496" r:id="rId60"/>
    <p:sldId id="498" r:id="rId61"/>
    <p:sldId id="499" r:id="rId62"/>
    <p:sldId id="500" r:id="rId63"/>
    <p:sldId id="501" r:id="rId64"/>
    <p:sldId id="502" r:id="rId65"/>
    <p:sldId id="503" r:id="rId66"/>
    <p:sldId id="505" r:id="rId67"/>
    <p:sldId id="511" r:id="rId68"/>
    <p:sldId id="279" r:id="rId69"/>
    <p:sldId id="278" r:id="rId70"/>
  </p:sldIdLst>
  <p:sldSz cx="9144000" cy="5143500" type="screen16x9"/>
  <p:notesSz cx="6858000" cy="9144000"/>
  <p:embeddedFontLst>
    <p:embeddedFont>
      <p:font typeface="Quicksand" panose="020B0604020202020204" charset="0"/>
      <p:regular r:id="rId72"/>
      <p:bold r:id="rId7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30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F76AB0-5536-4D71-8E90-4AF7098FA604}">
  <a:tblStyle styleId="{E5F76AB0-5536-4D71-8E90-4AF7098FA60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97" d="100"/>
          <a:sy n="97" d="100"/>
        </p:scale>
        <p:origin x="90" y="10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4175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9624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06810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49575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58956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06341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895272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10008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546514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48600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07770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783606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279152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994591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950005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96166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568617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02737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384636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78135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185424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873134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92936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24259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487125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657059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497003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295884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53060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12109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63003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922922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19197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955477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97933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4121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960665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46512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351009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419886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0629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68728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976261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163525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5379401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2542508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957220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409065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331304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697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242609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4609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7030333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803304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6390941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69655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1260085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8084702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8533083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8449247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122437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39447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59622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9939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cxnSp>
        <p:nvCxnSpPr>
          <p:cNvPr id="11" name="Google Shape;11;p2"/>
          <p:cNvCxnSpPr>
            <a:stCxn id="12" idx="4"/>
          </p:cNvCxnSpPr>
          <p:nvPr/>
        </p:nvCxnSpPr>
        <p:spPr>
          <a:xfrm>
            <a:off x="939750" y="2832475"/>
            <a:ext cx="0" cy="2310900"/>
          </a:xfrm>
          <a:prstGeom prst="straightConnector1">
            <a:avLst/>
          </a:prstGeom>
          <a:noFill/>
          <a:ln w="9525" cap="flat" cmpd="sng">
            <a:solidFill>
              <a:srgbClr val="999FA9"/>
            </a:solidFill>
            <a:prstDash val="solid"/>
            <a:round/>
            <a:headEnd type="none" w="med" len="med"/>
            <a:tailEnd type="none" w="med" len="med"/>
          </a:ln>
        </p:spPr>
      </p:cxnSp>
      <p:sp>
        <p:nvSpPr>
          <p:cNvPr id="12" name="Google Shape;12;p2"/>
          <p:cNvSpPr/>
          <p:nvPr/>
        </p:nvSpPr>
        <p:spPr>
          <a:xfrm>
            <a:off x="845250" y="2643475"/>
            <a:ext cx="189000" cy="1890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6" name="Google Shape;16;p3"/>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cxnSp>
        <p:nvCxnSpPr>
          <p:cNvPr id="17" name="Google Shape;17;p3"/>
          <p:cNvCxnSpPr/>
          <p:nvPr/>
        </p:nvCxnSpPr>
        <p:spPr>
          <a:xfrm>
            <a:off x="939645" y="0"/>
            <a:ext cx="0" cy="5143500"/>
          </a:xfrm>
          <a:prstGeom prst="straightConnector1">
            <a:avLst/>
          </a:prstGeom>
          <a:noFill/>
          <a:ln w="9525" cap="flat" cmpd="sng">
            <a:solidFill>
              <a:srgbClr val="999FA9"/>
            </a:solidFill>
            <a:prstDash val="solid"/>
            <a:round/>
            <a:headEnd type="none" w="med" len="med"/>
            <a:tailEnd type="none" w="med" len="med"/>
          </a:ln>
        </p:spPr>
      </p:cxnSp>
      <p:sp>
        <p:nvSpPr>
          <p:cNvPr id="18" name="Google Shape;18;p3"/>
          <p:cNvSpPr/>
          <p:nvPr/>
        </p:nvSpPr>
        <p:spPr>
          <a:xfrm flipH="1">
            <a:off x="632556" y="2267403"/>
            <a:ext cx="614400" cy="6144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1pPr>
            <a:lvl2pPr lvl="1"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2pPr>
            <a:lvl3pPr lvl="2"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3pPr>
            <a:lvl4pPr lvl="3"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4pPr>
            <a:lvl5pPr lvl="4"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5pPr>
            <a:lvl6pPr lvl="5"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6pPr>
            <a:lvl7pPr lvl="6"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7pPr>
            <a:lvl8pPr lvl="7"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8pPr>
            <a:lvl9pPr lvl="8"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9pPr>
          </a:lstStyle>
          <a:p>
            <a:endParaRPr/>
          </a:p>
        </p:txBody>
      </p:sp>
      <p:sp>
        <p:nvSpPr>
          <p:cNvPr id="27" name="Google Shape;27;p5"/>
          <p:cNvSpPr txBox="1">
            <a:spLocks noGrp="1"/>
          </p:cNvSpPr>
          <p:nvPr>
            <p:ph type="body" idx="1"/>
          </p:nvPr>
        </p:nvSpPr>
        <p:spPr>
          <a:xfrm>
            <a:off x="1165498" y="1086799"/>
            <a:ext cx="68580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
        <p:nvSpPr>
          <p:cNvPr id="28" name="Google Shape;28;p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cxnSp>
        <p:nvCxnSpPr>
          <p:cNvPr id="29" name="Google Shape;29;p5"/>
          <p:cNvCxnSpPr/>
          <p:nvPr/>
        </p:nvCxnSpPr>
        <p:spPr>
          <a:xfrm>
            <a:off x="945638" y="0"/>
            <a:ext cx="0" cy="5143500"/>
          </a:xfrm>
          <a:prstGeom prst="straightConnector1">
            <a:avLst/>
          </a:prstGeom>
          <a:noFill/>
          <a:ln w="9525" cap="flat" cmpd="sng">
            <a:solidFill>
              <a:srgbClr val="999FA9"/>
            </a:solidFill>
            <a:prstDash val="solid"/>
            <a:round/>
            <a:headEnd type="none" w="med" len="med"/>
            <a:tailEnd type="none" w="med" len="med"/>
          </a:ln>
        </p:spPr>
      </p:cxnSp>
      <p:sp>
        <p:nvSpPr>
          <p:cNvPr id="30" name="Google Shape;30;p5"/>
          <p:cNvSpPr/>
          <p:nvPr/>
        </p:nvSpPr>
        <p:spPr>
          <a:xfrm>
            <a:off x="874396" y="605794"/>
            <a:ext cx="142500" cy="1425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5"/>
          <p:cNvSpPr/>
          <p:nvPr/>
        </p:nvSpPr>
        <p:spPr>
          <a:xfrm>
            <a:off x="844675" y="1400721"/>
            <a:ext cx="201900" cy="2019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key color">
  <p:cSld name="BLANK_1">
    <p:bg>
      <p:bgPr>
        <a:solidFill>
          <a:schemeClr val="accent1"/>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lvl1pPr lvl="0">
              <a:buNone/>
              <a:defRPr>
                <a:solidFill>
                  <a:srgbClr val="2E3037"/>
                </a:solidFill>
              </a:defRPr>
            </a:lvl1pPr>
            <a:lvl2pPr lvl="1">
              <a:buNone/>
              <a:defRPr>
                <a:solidFill>
                  <a:srgbClr val="2E3037"/>
                </a:solidFill>
              </a:defRPr>
            </a:lvl2pPr>
            <a:lvl3pPr lvl="2">
              <a:buNone/>
              <a:defRPr>
                <a:solidFill>
                  <a:srgbClr val="2E3037"/>
                </a:solidFill>
              </a:defRPr>
            </a:lvl3pPr>
            <a:lvl4pPr lvl="3">
              <a:buNone/>
              <a:defRPr>
                <a:solidFill>
                  <a:srgbClr val="2E3037"/>
                </a:solidFill>
              </a:defRPr>
            </a:lvl4pPr>
            <a:lvl5pPr lvl="4">
              <a:buNone/>
              <a:defRPr>
                <a:solidFill>
                  <a:srgbClr val="2E3037"/>
                </a:solidFill>
              </a:defRPr>
            </a:lvl5pPr>
            <a:lvl6pPr lvl="5">
              <a:buNone/>
              <a:defRPr>
                <a:solidFill>
                  <a:srgbClr val="2E3037"/>
                </a:solidFill>
              </a:defRPr>
            </a:lvl6pPr>
            <a:lvl7pPr lvl="6">
              <a:buNone/>
              <a:defRPr>
                <a:solidFill>
                  <a:srgbClr val="2E3037"/>
                </a:solidFill>
              </a:defRPr>
            </a:lvl7pPr>
            <a:lvl8pPr lvl="7">
              <a:buNone/>
              <a:defRPr>
                <a:solidFill>
                  <a:srgbClr val="2E3037"/>
                </a:solidFill>
              </a:defRPr>
            </a:lvl8pPr>
            <a:lvl9pPr lvl="8">
              <a:buNone/>
              <a:defRPr>
                <a:solidFill>
                  <a:srgbClr val="2E3037"/>
                </a:solidFill>
              </a:defRPr>
            </a:lvl9pPr>
          </a:lstStyle>
          <a:p>
            <a:pPr marL="0" lvl="0" indent="0" algn="r" rtl="0">
              <a:spcBef>
                <a:spcPts val="0"/>
              </a:spcBef>
              <a:spcAft>
                <a:spcPts val="0"/>
              </a:spcAft>
              <a:buNone/>
            </a:pPr>
            <a:fld id="{00000000-1234-1234-1234-123412341234}" type="slidenum">
              <a:rPr lang="en"/>
              <a:t>‹#›</a:t>
            </a:fld>
            <a:endParaRPr dirty="0"/>
          </a:p>
        </p:txBody>
      </p:sp>
      <p:cxnSp>
        <p:nvCxnSpPr>
          <p:cNvPr id="65" name="Google Shape;65;p11"/>
          <p:cNvCxnSpPr/>
          <p:nvPr/>
        </p:nvCxnSpPr>
        <p:spPr>
          <a:xfrm>
            <a:off x="945638" y="0"/>
            <a:ext cx="0" cy="5143500"/>
          </a:xfrm>
          <a:prstGeom prst="straightConnector1">
            <a:avLst/>
          </a:prstGeom>
          <a:noFill/>
          <a:ln w="9525" cap="flat" cmpd="sng">
            <a:solidFill>
              <a:schemeClr val="dk1"/>
            </a:solidFill>
            <a:prstDash val="solid"/>
            <a:round/>
            <a:headEnd type="none" w="med" len="med"/>
            <a:tailEnd type="none" w="med" len="med"/>
          </a:ln>
        </p:spPr>
      </p:cxnSp>
      <p:sp>
        <p:nvSpPr>
          <p:cNvPr id="66" name="Google Shape;66;p11"/>
          <p:cNvSpPr/>
          <p:nvPr/>
        </p:nvSpPr>
        <p:spPr>
          <a:xfrm>
            <a:off x="844675" y="2470800"/>
            <a:ext cx="201900" cy="2019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086799"/>
            <a:ext cx="68580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4828331"/>
            <a:ext cx="548700" cy="315300"/>
          </a:xfrm>
          <a:prstGeom prst="rect">
            <a:avLst/>
          </a:prstGeom>
          <a:noFill/>
          <a:ln>
            <a:noFill/>
          </a:ln>
        </p:spPr>
        <p:txBody>
          <a:bodyPr spcFirstLastPara="1" wrap="square" lIns="91425" tIns="91425" rIns="91425" bIns="91425" anchor="t" anchorCtr="0">
            <a:noAutofit/>
          </a:bodyPr>
          <a:lstStyle>
            <a:lvl1pPr lvl="0" algn="r">
              <a:buNone/>
              <a:defRPr sz="1200">
                <a:solidFill>
                  <a:srgbClr val="39C0BA"/>
                </a:solidFill>
                <a:latin typeface="Quicksand"/>
                <a:ea typeface="Quicksand"/>
                <a:cs typeface="Quicksand"/>
                <a:sym typeface="Quicksand"/>
              </a:defRPr>
            </a:lvl1pPr>
            <a:lvl2pPr lvl="1" algn="r">
              <a:buNone/>
              <a:defRPr sz="1200">
                <a:solidFill>
                  <a:srgbClr val="39C0BA"/>
                </a:solidFill>
                <a:latin typeface="Quicksand"/>
                <a:ea typeface="Quicksand"/>
                <a:cs typeface="Quicksand"/>
                <a:sym typeface="Quicksand"/>
              </a:defRPr>
            </a:lvl2pPr>
            <a:lvl3pPr lvl="2" algn="r">
              <a:buNone/>
              <a:defRPr sz="1200">
                <a:solidFill>
                  <a:srgbClr val="39C0BA"/>
                </a:solidFill>
                <a:latin typeface="Quicksand"/>
                <a:ea typeface="Quicksand"/>
                <a:cs typeface="Quicksand"/>
                <a:sym typeface="Quicksand"/>
              </a:defRPr>
            </a:lvl3pPr>
            <a:lvl4pPr lvl="3" algn="r">
              <a:buNone/>
              <a:defRPr sz="1200">
                <a:solidFill>
                  <a:srgbClr val="39C0BA"/>
                </a:solidFill>
                <a:latin typeface="Quicksand"/>
                <a:ea typeface="Quicksand"/>
                <a:cs typeface="Quicksand"/>
                <a:sym typeface="Quicksand"/>
              </a:defRPr>
            </a:lvl4pPr>
            <a:lvl5pPr lvl="4" algn="r">
              <a:buNone/>
              <a:defRPr sz="1200">
                <a:solidFill>
                  <a:srgbClr val="39C0BA"/>
                </a:solidFill>
                <a:latin typeface="Quicksand"/>
                <a:ea typeface="Quicksand"/>
                <a:cs typeface="Quicksand"/>
                <a:sym typeface="Quicksand"/>
              </a:defRPr>
            </a:lvl5pPr>
            <a:lvl6pPr lvl="5" algn="r">
              <a:buNone/>
              <a:defRPr sz="1200">
                <a:solidFill>
                  <a:srgbClr val="39C0BA"/>
                </a:solidFill>
                <a:latin typeface="Quicksand"/>
                <a:ea typeface="Quicksand"/>
                <a:cs typeface="Quicksand"/>
                <a:sym typeface="Quicksand"/>
              </a:defRPr>
            </a:lvl6pPr>
            <a:lvl7pPr lvl="6" algn="r">
              <a:buNone/>
              <a:defRPr sz="1200">
                <a:solidFill>
                  <a:srgbClr val="39C0BA"/>
                </a:solidFill>
                <a:latin typeface="Quicksand"/>
                <a:ea typeface="Quicksand"/>
                <a:cs typeface="Quicksand"/>
                <a:sym typeface="Quicksand"/>
              </a:defRPr>
            </a:lvl7pPr>
            <a:lvl8pPr lvl="7" algn="r">
              <a:buNone/>
              <a:defRPr sz="1200">
                <a:solidFill>
                  <a:srgbClr val="39C0BA"/>
                </a:solidFill>
                <a:latin typeface="Quicksand"/>
                <a:ea typeface="Quicksand"/>
                <a:cs typeface="Quicksand"/>
                <a:sym typeface="Quicksand"/>
              </a:defRPr>
            </a:lvl8pPr>
            <a:lvl9pPr lvl="8" algn="r">
              <a:buNone/>
              <a:defRPr sz="1200">
                <a:solidFill>
                  <a:srgbClr val="39C0BA"/>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docs.mongodb.com/manual/reference/database-references/"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docs.mongodb.com/manual/reference/operator" TargetMode="External"/><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docs.mongodb.com/manual/installation/"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hyperlink" Target="https://www.amazon.com/Seven-Databases-Weeks-Modern-Movement-ebook/dp/B07CYLX6FD/" TargetMode="External"/><Relationship Id="rId2" Type="http://schemas.openxmlformats.org/officeDocument/2006/relationships/notesSlide" Target="../notesSlides/notesSlide68.xml"/><Relationship Id="rId1" Type="http://schemas.openxmlformats.org/officeDocument/2006/relationships/slideLayout" Target="../slideLayouts/slideLayout3.xml"/><Relationship Id="rId6" Type="http://schemas.openxmlformats.org/officeDocument/2006/relationships/hyperlink" Target="https://docs.mongodb.com/manual/reference/operator/" TargetMode="External"/><Relationship Id="rId5" Type="http://schemas.openxmlformats.org/officeDocument/2006/relationships/hyperlink" Target="https://studio3t.com/knowledge-base/articles/mongodb-index-strategy/" TargetMode="External"/><Relationship Id="rId4" Type="http://schemas.openxmlformats.org/officeDocument/2006/relationships/hyperlink" Target="https://docs.mongodb.com/manual/indexes/" TargetMode="Externa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Introduction to MongoDB</a:t>
            </a:r>
            <a:endParaRPr sz="4000"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CRUD</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1600" dirty="0" smtClean="0"/>
              <a:t>MongoDB organizes all of its documents into collections. To view all collections in your current database, type</a:t>
            </a:r>
          </a:p>
          <a:p>
            <a:pPr marL="0" lvl="0" indent="0" algn="ctr" rtl="0">
              <a:spcBef>
                <a:spcPts val="600"/>
              </a:spcBef>
              <a:spcAft>
                <a:spcPts val="0"/>
              </a:spcAft>
              <a:buNone/>
            </a:pPr>
            <a:r>
              <a:rPr lang="en-US" sz="1600" dirty="0" smtClean="0">
                <a:latin typeface="Courier New" panose="02070309020205020404" pitchFamily="49" charset="0"/>
                <a:cs typeface="Courier New" panose="02070309020205020404" pitchFamily="49" charset="0"/>
              </a:rPr>
              <a:t>show collections</a:t>
            </a:r>
            <a:endParaRPr lang="en-US" sz="1600" dirty="0">
              <a:latin typeface="Courier New" panose="02070309020205020404" pitchFamily="49" charset="0"/>
              <a:cs typeface="Courier New" panose="02070309020205020404" pitchFamily="49" charset="0"/>
            </a:endParaRPr>
          </a:p>
          <a:p>
            <a:pPr marL="0" lvl="0" indent="0" rtl="0">
              <a:spcBef>
                <a:spcPts val="0"/>
              </a:spcBef>
              <a:spcAft>
                <a:spcPts val="0"/>
              </a:spcAft>
              <a:buNone/>
            </a:pPr>
            <a:r>
              <a:rPr lang="en-US" sz="1600" dirty="0" smtClean="0"/>
              <a:t>You identify which collection you're adding to when you insert, and if the collection doesn't exist, it will create it. Let's start by creating our first city. </a:t>
            </a:r>
          </a:p>
          <a:p>
            <a:pPr marL="2286000" lvl="5" indent="0">
              <a:buNone/>
            </a:pPr>
            <a:r>
              <a:rPr lang="en-US" sz="1600" dirty="0" smtClean="0">
                <a:latin typeface="Courier New" panose="02070309020205020404" pitchFamily="49" charset="0"/>
                <a:cs typeface="Courier New" panose="02070309020205020404" pitchFamily="49" charset="0"/>
              </a:rPr>
              <a:t>db.cities.insert({</a:t>
            </a:r>
          </a:p>
          <a:p>
            <a:pPr marL="2286000" lvl="5" indent="0">
              <a:buNone/>
            </a:pPr>
            <a:r>
              <a:rPr lang="en-US" sz="1600" dirty="0" smtClean="0">
                <a:latin typeface="Courier New" panose="02070309020205020404" pitchFamily="49" charset="0"/>
                <a:cs typeface="Courier New" panose="02070309020205020404" pitchFamily="49" charset="0"/>
              </a:rPr>
              <a:t>  name: "New York"</a:t>
            </a:r>
          </a:p>
          <a:p>
            <a:pPr marL="2286000" lvl="5" indent="0">
              <a:buNone/>
            </a:pPr>
            <a:r>
              <a:rPr lang="en-US" sz="1600" dirty="0" smtClean="0">
                <a:latin typeface="Courier New" panose="02070309020205020404" pitchFamily="49" charset="0"/>
                <a:cs typeface="Courier New" panose="02070309020205020404" pitchFamily="49" charset="0"/>
              </a:rPr>
              <a:t>})</a:t>
            </a:r>
          </a:p>
          <a:p>
            <a:pPr marL="0" indent="0">
              <a:spcBef>
                <a:spcPts val="0"/>
              </a:spcBef>
              <a:buNone/>
            </a:pPr>
            <a:r>
              <a:rPr lang="en-US" sz="1600" dirty="0" smtClean="0"/>
              <a:t>This will create the cities collection and insert New York into it. Let's view out collections </a:t>
            </a:r>
            <a:r>
              <a:rPr lang="en-US" sz="1600" dirty="0" smtClean="0"/>
              <a:t>again:</a:t>
            </a:r>
          </a:p>
          <a:p>
            <a:pPr marL="0" indent="0" algn="ctr">
              <a:spcBef>
                <a:spcPts val="0"/>
              </a:spcBef>
              <a:buNone/>
            </a:pPr>
            <a:r>
              <a:rPr lang="en-US" sz="1600" dirty="0" smtClean="0">
                <a:latin typeface="Courier New" panose="02070309020205020404" pitchFamily="49" charset="0"/>
                <a:cs typeface="Courier New" panose="02070309020205020404" pitchFamily="49" charset="0"/>
              </a:rPr>
              <a:t>show collections</a:t>
            </a:r>
          </a:p>
          <a:p>
            <a:pPr marL="0" indent="0">
              <a:spcBef>
                <a:spcPts val="0"/>
              </a:spcBef>
              <a:buNone/>
            </a:pPr>
            <a:r>
              <a:rPr lang="en-US" sz="1600" dirty="0" smtClean="0"/>
              <a:t>To </a:t>
            </a:r>
            <a:r>
              <a:rPr lang="en-US" sz="1600" dirty="0"/>
              <a:t>verify </a:t>
            </a:r>
            <a:r>
              <a:rPr lang="en-US" sz="1600" dirty="0" smtClean="0"/>
              <a:t>we successfully inserted New York, let's find all documents inside of our cities collection:</a:t>
            </a:r>
            <a:endParaRPr lang="en-US" sz="1600" dirty="0"/>
          </a:p>
          <a:p>
            <a:pPr marL="0" indent="0" algn="ctr">
              <a:spcBef>
                <a:spcPts val="0"/>
              </a:spcBef>
              <a:buNone/>
            </a:pPr>
            <a:r>
              <a:rPr lang="en-US" sz="1600" dirty="0" smtClean="0">
                <a:latin typeface="Courier New" panose="02070309020205020404" pitchFamily="49" charset="0"/>
                <a:cs typeface="Courier New" panose="02070309020205020404" pitchFamily="49" charset="0"/>
              </a:rPr>
              <a:t>db.cities.find() or db.cities.find().pretty()</a:t>
            </a:r>
            <a:endParaRPr lang="en-US" sz="2000" dirty="0"/>
          </a:p>
          <a:p>
            <a:pPr marL="457200" lvl="1" indent="0">
              <a:buNone/>
            </a:pPr>
            <a:endParaRPr lang="en-US" sz="20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dirty="0"/>
          </a:p>
        </p:txBody>
      </p:sp>
    </p:spTree>
    <p:extLst>
      <p:ext uri="{BB962C8B-B14F-4D97-AF65-F5344CB8AC3E}">
        <p14:creationId xmlns:p14="http://schemas.microsoft.com/office/powerpoint/2010/main" val="2614917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CRUD</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000" dirty="0" smtClean="0"/>
              <a:t>If you wish to find a document by a value, you simply pass that value in as a parameter to the </a:t>
            </a:r>
            <a:r>
              <a:rPr lang="en-US" sz="2000" b="1" dirty="0" smtClean="0"/>
              <a:t>find</a:t>
            </a:r>
            <a:r>
              <a:rPr lang="en-US" sz="2000" dirty="0" smtClean="0"/>
              <a:t> function.</a:t>
            </a:r>
          </a:p>
          <a:p>
            <a:pPr marL="0" lvl="0" indent="0" algn="ctr" rtl="0">
              <a:spcBef>
                <a:spcPts val="600"/>
              </a:spcBef>
              <a:spcAft>
                <a:spcPts val="0"/>
              </a:spcAft>
              <a:buNone/>
            </a:pPr>
            <a:r>
              <a:rPr lang="en-US" sz="2000" dirty="0" smtClean="0">
                <a:latin typeface="Courier New" panose="02070309020205020404" pitchFamily="49" charset="0"/>
                <a:cs typeface="Courier New" panose="02070309020205020404" pitchFamily="49" charset="0"/>
              </a:rPr>
              <a:t>db.cities.find({ name: "New York" })</a:t>
            </a:r>
            <a:endParaRPr lang="en-US" sz="2000" dirty="0">
              <a:latin typeface="Courier New" panose="02070309020205020404" pitchFamily="49" charset="0"/>
              <a:cs typeface="Courier New" panose="02070309020205020404" pitchFamily="49" charset="0"/>
            </a:endParaRPr>
          </a:p>
          <a:p>
            <a:pPr marL="0" lvl="0" indent="0">
              <a:buNone/>
            </a:pPr>
            <a:r>
              <a:rPr lang="en-US" sz="2000" dirty="0" smtClean="0"/>
              <a:t>Note that if you're finding a document by its ID, you must surround the id you're looking for with the ObjectId() function.</a:t>
            </a:r>
            <a:endParaRPr lang="en-US" sz="2000" dirty="0"/>
          </a:p>
          <a:p>
            <a:pPr marL="0" lvl="0" indent="0" algn="ctr">
              <a:buNone/>
            </a:pPr>
            <a:r>
              <a:rPr lang="en-US" sz="2000" dirty="0">
                <a:latin typeface="Courier New" panose="02070309020205020404" pitchFamily="49" charset="0"/>
                <a:cs typeface="Courier New" panose="02070309020205020404" pitchFamily="49" charset="0"/>
              </a:rPr>
              <a:t>db.cities.find({ </a:t>
            </a:r>
            <a:r>
              <a:rPr lang="en-US" sz="2000" dirty="0" smtClean="0">
                <a:latin typeface="Courier New" panose="02070309020205020404" pitchFamily="49" charset="0"/>
                <a:cs typeface="Courier New" panose="02070309020205020404" pitchFamily="49" charset="0"/>
              </a:rPr>
              <a:t>_id: </a:t>
            </a:r>
            <a:r>
              <a:rPr lang="en-US" sz="2000" dirty="0">
                <a:latin typeface="Courier New" panose="02070309020205020404" pitchFamily="49" charset="0"/>
                <a:cs typeface="Courier New" panose="02070309020205020404" pitchFamily="49" charset="0"/>
              </a:rPr>
              <a:t>ObjectId("5f762894964eaf17bccc7f79</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dirty="0"/>
          </a:p>
        </p:txBody>
      </p:sp>
    </p:spTree>
    <p:extLst>
      <p:ext uri="{BB962C8B-B14F-4D97-AF65-F5344CB8AC3E}">
        <p14:creationId xmlns:p14="http://schemas.microsoft.com/office/powerpoint/2010/main" val="2010235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CRUD</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600" dirty="0" smtClean="0"/>
              <a:t>When inserting, we can create a great deal more data in our city entry. </a:t>
            </a:r>
          </a:p>
          <a:p>
            <a:pPr marL="2286000" lvl="5" indent="0">
              <a:buNone/>
            </a:pPr>
            <a:r>
              <a:rPr lang="en-US" sz="1600" dirty="0" smtClean="0">
                <a:latin typeface="Courier New" panose="02070309020205020404" pitchFamily="49" charset="0"/>
                <a:cs typeface="Courier New" panose="02070309020205020404" pitchFamily="49" charset="0"/>
              </a:rPr>
              <a:t>db.cities.insert({</a:t>
            </a:r>
          </a:p>
          <a:p>
            <a:pPr marL="2286000" lvl="5" indent="0">
              <a:buNone/>
            </a:pPr>
            <a:r>
              <a:rPr lang="en-US" sz="1600" dirty="0" smtClean="0">
                <a:latin typeface="Courier New" panose="02070309020205020404" pitchFamily="49" charset="0"/>
                <a:cs typeface="Courier New" panose="02070309020205020404" pitchFamily="49" charset="0"/>
              </a:rPr>
              <a:t>  name: "Boston",</a:t>
            </a:r>
          </a:p>
          <a:p>
            <a:pPr marL="2286000" lvl="5"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state: "Massachusetts",</a:t>
            </a:r>
          </a:p>
          <a:p>
            <a:pPr marL="2286000" lvl="5"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mayor: "Marty Walsh",</a:t>
            </a:r>
          </a:p>
          <a:p>
            <a:pPr marL="2286000" lvl="5"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demographics: {</a:t>
            </a:r>
          </a:p>
          <a:p>
            <a:pPr marL="2286000" lvl="5"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male: 283588,</a:t>
            </a:r>
          </a:p>
          <a:p>
            <a:pPr marL="2286000" lvl="5"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female: 305554,</a:t>
            </a:r>
          </a:p>
          <a:p>
            <a:pPr marL="2286000" lvl="5"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medianAge: 31.1  </a:t>
            </a:r>
          </a:p>
          <a:p>
            <a:pPr marL="2286000" lvl="5"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p>
          <a:p>
            <a:pPr marL="2286000" lvl="5"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industries: [</a:t>
            </a:r>
          </a:p>
          <a:p>
            <a:pPr marL="2286000" lvl="5" indent="0">
              <a:buNone/>
            </a:pPr>
            <a:r>
              <a:rPr lang="en-US" sz="1600" dirty="0" smtClean="0">
                <a:latin typeface="Courier New" panose="02070309020205020404" pitchFamily="49" charset="0"/>
                <a:cs typeface="Courier New" panose="02070309020205020404" pitchFamily="49" charset="0"/>
              </a:rPr>
              <a:t>    "technology", "education",</a:t>
            </a:r>
          </a:p>
          <a:p>
            <a:pPr marL="2286000" lvl="5"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"clams"</a:t>
            </a:r>
            <a:endParaRPr lang="en-US" sz="1600" dirty="0">
              <a:latin typeface="Courier New" panose="02070309020205020404" pitchFamily="49" charset="0"/>
              <a:cs typeface="Courier New" panose="02070309020205020404" pitchFamily="49" charset="0"/>
            </a:endParaRPr>
          </a:p>
          <a:p>
            <a:pPr marL="2286000" lvl="5" indent="0">
              <a:buNone/>
            </a:pPr>
            <a:r>
              <a:rPr lang="en-US" sz="1600" dirty="0" smtClean="0">
                <a:latin typeface="Courier New" panose="02070309020205020404" pitchFamily="49" charset="0"/>
                <a:cs typeface="Courier New" panose="02070309020205020404" pitchFamily="49" charset="0"/>
              </a:rPr>
              <a:t>  ]</a:t>
            </a:r>
          </a:p>
          <a:p>
            <a:pPr marL="2286000" lvl="5" indent="0">
              <a:buNone/>
            </a:pPr>
            <a:r>
              <a:rPr lang="en-US" sz="1600" dirty="0" smtClean="0">
                <a:latin typeface="Courier New" panose="02070309020205020404" pitchFamily="49" charset="0"/>
                <a:cs typeface="Courier New" panose="02070309020205020404" pitchFamily="49" charset="0"/>
              </a:rPr>
              <a:t>})</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dirty="0"/>
          </a:p>
        </p:txBody>
      </p:sp>
    </p:spTree>
    <p:extLst>
      <p:ext uri="{BB962C8B-B14F-4D97-AF65-F5344CB8AC3E}">
        <p14:creationId xmlns:p14="http://schemas.microsoft.com/office/powerpoint/2010/main" val="42770819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CRUD</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000" dirty="0" smtClean="0"/>
              <a:t>When finding, find() can accept an optional second parameter specifying which fields on the document you'd like to retrieve. Indicate which fields you would like to include with a "1" next to that field. For example, if we only want to retrieve the mayor of Boston, we could pass in the following:</a:t>
            </a:r>
            <a:endParaRPr lang="en-US" sz="2000" dirty="0">
              <a:latin typeface="Courier New" panose="02070309020205020404" pitchFamily="49" charset="0"/>
              <a:cs typeface="Courier New" panose="02070309020205020404" pitchFamily="49" charset="0"/>
            </a:endParaRPr>
          </a:p>
          <a:p>
            <a:pPr marL="0" lvl="0" indent="0" algn="ctr">
              <a:buNone/>
            </a:pPr>
            <a:r>
              <a:rPr lang="en-US" sz="2000" dirty="0">
                <a:latin typeface="Courier New" panose="02070309020205020404" pitchFamily="49" charset="0"/>
                <a:cs typeface="Courier New" panose="02070309020205020404" pitchFamily="49" charset="0"/>
              </a:rPr>
              <a:t>db.cities.find({ </a:t>
            </a:r>
            <a:r>
              <a:rPr lang="en-US" sz="2000" dirty="0" smtClean="0">
                <a:latin typeface="Courier New" panose="02070309020205020404" pitchFamily="49" charset="0"/>
                <a:cs typeface="Courier New" panose="02070309020205020404" pitchFamily="49" charset="0"/>
              </a:rPr>
              <a:t>name: "Boston"}, </a:t>
            </a:r>
          </a:p>
          <a:p>
            <a:pPr marL="0" lvl="0" indent="0" algn="ctr">
              <a:buNone/>
            </a:pPr>
            <a:r>
              <a:rPr lang="en-US" sz="2000" dirty="0" smtClean="0">
                <a:latin typeface="Courier New" panose="02070309020205020404" pitchFamily="49" charset="0"/>
                <a:cs typeface="Courier New" panose="02070309020205020404" pitchFamily="49" charset="0"/>
              </a:rPr>
              <a:t>{ name: 1 })</a:t>
            </a:r>
            <a:endParaRPr lang="en-US" sz="2000" dirty="0">
              <a:latin typeface="Courier New" panose="02070309020205020404" pitchFamily="49" charset="0"/>
              <a:cs typeface="Courier New" panose="02070309020205020404" pitchFamily="49" charset="0"/>
            </a:endParaRPr>
          </a:p>
          <a:p>
            <a:pPr marL="0" lvl="0" indent="0">
              <a:buNone/>
            </a:pPr>
            <a:r>
              <a:rPr lang="en-US" sz="2000" dirty="0" smtClean="0"/>
              <a:t>A value of 0 instead of 1 will return all fields except that field.</a:t>
            </a:r>
            <a:endParaRPr lang="en-US" sz="20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dirty="0"/>
          </a:p>
        </p:txBody>
      </p:sp>
    </p:spTree>
    <p:extLst>
      <p:ext uri="{BB962C8B-B14F-4D97-AF65-F5344CB8AC3E}">
        <p14:creationId xmlns:p14="http://schemas.microsoft.com/office/powerpoint/2010/main" val="27774430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CRUD</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smtClean="0"/>
              <a:t>To insert several cities at once, we can use the </a:t>
            </a:r>
            <a:r>
              <a:rPr lang="en-US" sz="2000" b="1" dirty="0" smtClean="0"/>
              <a:t>insertMany</a:t>
            </a:r>
            <a:r>
              <a:rPr lang="en-US" sz="2000" dirty="0" smtClean="0"/>
              <a:t> function, which accepts an array. </a:t>
            </a:r>
          </a:p>
          <a:p>
            <a:pPr marL="1371600" lvl="3" indent="0">
              <a:buNone/>
            </a:pPr>
            <a:r>
              <a:rPr lang="en-US" sz="2000" dirty="0" smtClean="0">
                <a:latin typeface="Courier New" panose="02070309020205020404" pitchFamily="49" charset="0"/>
                <a:cs typeface="Courier New" panose="02070309020205020404" pitchFamily="49" charset="0"/>
              </a:rPr>
              <a:t>db.cities.insertMany([</a:t>
            </a:r>
          </a:p>
          <a:p>
            <a:pPr marL="1371600" lvl="3" indent="0">
              <a:buNone/>
            </a:pPr>
            <a:r>
              <a:rPr lang="en-US" sz="2000" dirty="0" smtClean="0">
                <a:latin typeface="Courier New" panose="02070309020205020404" pitchFamily="49" charset="0"/>
                <a:cs typeface="Courier New" panose="02070309020205020404" pitchFamily="49" charset="0"/>
              </a:rPr>
              <a:t>  { name: "Las Vegas" },</a:t>
            </a:r>
          </a:p>
          <a:p>
            <a:pPr marL="1371600" lvl="3"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name: "Los Angeles"</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a:t>
            </a:r>
          </a:p>
          <a:p>
            <a:pPr marL="1371600" lvl="3"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name: "New Hampshire" }</a:t>
            </a:r>
            <a:endParaRPr lang="en-US" sz="2000" dirty="0">
              <a:latin typeface="Courier New" panose="02070309020205020404" pitchFamily="49" charset="0"/>
              <a:cs typeface="Courier New" panose="02070309020205020404" pitchFamily="49" charset="0"/>
            </a:endParaRPr>
          </a:p>
          <a:p>
            <a:pPr marL="1371600" lvl="3" indent="0">
              <a:buNone/>
            </a:pPr>
            <a:r>
              <a:rPr lang="en-US" sz="2000" dirty="0" smtClean="0">
                <a:latin typeface="Courier New" panose="02070309020205020404" pitchFamily="49" charset="0"/>
                <a:cs typeface="Courier New" panose="02070309020205020404" pitchFamily="49" charset="0"/>
              </a:rPr>
              <a:t>])</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dirty="0"/>
          </a:p>
        </p:txBody>
      </p:sp>
    </p:spTree>
    <p:extLst>
      <p:ext uri="{BB962C8B-B14F-4D97-AF65-F5344CB8AC3E}">
        <p14:creationId xmlns:p14="http://schemas.microsoft.com/office/powerpoint/2010/main" val="24717889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CRUD</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spcBef>
                <a:spcPts val="0"/>
              </a:spcBef>
              <a:buNone/>
            </a:pPr>
            <a:r>
              <a:rPr lang="en-US" sz="2000" dirty="0" smtClean="0"/>
              <a:t>If </a:t>
            </a:r>
            <a:r>
              <a:rPr lang="en-US" sz="2000" smtClean="0"/>
              <a:t>we want </a:t>
            </a:r>
            <a:r>
              <a:rPr lang="en-US" sz="2000" dirty="0" smtClean="0"/>
              <a:t>to sort the values we receive after a find, we can simply append the </a:t>
            </a:r>
            <a:r>
              <a:rPr lang="en-US" sz="2000" b="1" dirty="0" smtClean="0"/>
              <a:t>.sort()</a:t>
            </a:r>
            <a:r>
              <a:rPr lang="en-US" sz="2000" dirty="0" smtClean="0"/>
              <a:t> method. Sort accepts an argument with the field on which you want to sort and an integer. </a:t>
            </a:r>
            <a:r>
              <a:rPr lang="en-US" sz="2000" dirty="0" smtClean="0"/>
              <a:t>Input "1" for ascending or "-1" for descending.</a:t>
            </a:r>
            <a:endParaRPr lang="en-US" sz="2000" dirty="0"/>
          </a:p>
          <a:p>
            <a:pPr marL="0" lvl="0" indent="0" algn="ctr">
              <a:spcBef>
                <a:spcPts val="0"/>
              </a:spcBef>
              <a:buNone/>
            </a:pPr>
            <a:r>
              <a:rPr lang="en-US" sz="2000" dirty="0">
                <a:latin typeface="Courier New" panose="02070309020205020404" pitchFamily="49" charset="0"/>
                <a:cs typeface="Courier New" panose="02070309020205020404" pitchFamily="49" charset="0"/>
              </a:rPr>
              <a:t>db.cities.find</a:t>
            </a:r>
            <a:r>
              <a:rPr lang="en-US" sz="2000" dirty="0" smtClean="0">
                <a:latin typeface="Courier New" panose="02070309020205020404" pitchFamily="49" charset="0"/>
                <a:cs typeface="Courier New" panose="02070309020205020404" pitchFamily="49" charset="0"/>
              </a:rPr>
              <a:t>().sort({name: 1})</a:t>
            </a:r>
            <a:endParaRPr lang="en-US" sz="2000" dirty="0">
              <a:latin typeface="Courier New" panose="02070309020205020404" pitchFamily="49" charset="0"/>
              <a:cs typeface="Courier New" panose="02070309020205020404" pitchFamily="49" charset="0"/>
            </a:endParaRPr>
          </a:p>
          <a:p>
            <a:pPr marL="0" lvl="0" indent="0">
              <a:spcBef>
                <a:spcPts val="0"/>
              </a:spcBef>
              <a:buNone/>
            </a:pPr>
            <a:r>
              <a:rPr lang="en-US" sz="2000" dirty="0" smtClean="0"/>
              <a:t>To count our number of documents returned by our find statement, </a:t>
            </a:r>
            <a:r>
              <a:rPr lang="en-US" sz="2000" dirty="0" smtClean="0"/>
              <a:t>we can append </a:t>
            </a:r>
            <a:r>
              <a:rPr lang="en-US" sz="2000" dirty="0" smtClean="0"/>
              <a:t>a </a:t>
            </a:r>
            <a:r>
              <a:rPr lang="en-US" sz="2000" b="1" dirty="0" smtClean="0"/>
              <a:t>.count</a:t>
            </a:r>
            <a:r>
              <a:rPr lang="en-US" sz="2000" b="1" dirty="0" smtClean="0"/>
              <a:t>()</a:t>
            </a:r>
            <a:r>
              <a:rPr lang="en-US" sz="2000" dirty="0" smtClean="0"/>
              <a:t> method.</a:t>
            </a:r>
            <a:endParaRPr lang="en-US" sz="2000" dirty="0"/>
          </a:p>
          <a:p>
            <a:pPr marL="0" lvl="0" indent="0" algn="ctr">
              <a:spcBef>
                <a:spcPts val="0"/>
              </a:spcBef>
              <a:buNone/>
            </a:pPr>
            <a:r>
              <a:rPr lang="en-US" sz="2000" dirty="0">
                <a:latin typeface="Courier New" panose="02070309020205020404" pitchFamily="49" charset="0"/>
                <a:cs typeface="Courier New" panose="02070309020205020404" pitchFamily="49" charset="0"/>
              </a:rPr>
              <a:t>db.cities.find</a:t>
            </a:r>
            <a:r>
              <a:rPr lang="en-US" sz="2000" dirty="0" smtClean="0">
                <a:latin typeface="Courier New" panose="02070309020205020404" pitchFamily="49" charset="0"/>
                <a:cs typeface="Courier New" panose="02070309020205020404" pitchFamily="49" charset="0"/>
              </a:rPr>
              <a:t>().count()</a:t>
            </a:r>
            <a:endParaRPr lang="en-US" sz="2000" dirty="0">
              <a:latin typeface="Courier New" panose="02070309020205020404" pitchFamily="49" charset="0"/>
              <a:cs typeface="Courier New" panose="02070309020205020404" pitchFamily="49" charset="0"/>
            </a:endParaRPr>
          </a:p>
          <a:p>
            <a:pPr marL="0" lvl="0" indent="0">
              <a:spcBef>
                <a:spcPts val="0"/>
              </a:spcBef>
              <a:buNone/>
            </a:pPr>
            <a:r>
              <a:rPr lang="en-US" sz="2000" dirty="0" smtClean="0"/>
              <a:t>We can also limit the number of documents returned.</a:t>
            </a:r>
            <a:endParaRPr lang="en-US" sz="2000" dirty="0"/>
          </a:p>
          <a:p>
            <a:pPr marL="0" lvl="0" indent="0" algn="ctr">
              <a:spcBef>
                <a:spcPts val="0"/>
              </a:spcBef>
              <a:buNone/>
            </a:pPr>
            <a:r>
              <a:rPr lang="en-US" sz="2000" dirty="0">
                <a:latin typeface="Courier New" panose="02070309020205020404" pitchFamily="49" charset="0"/>
                <a:cs typeface="Courier New" panose="02070309020205020404" pitchFamily="49" charset="0"/>
              </a:rPr>
              <a:t>db.cities.find</a:t>
            </a:r>
            <a:r>
              <a:rPr lang="en-US" sz="2000" dirty="0" smtClean="0">
                <a:latin typeface="Courier New" panose="02070309020205020404" pitchFamily="49" charset="0"/>
                <a:cs typeface="Courier New" panose="02070309020205020404" pitchFamily="49" charset="0"/>
              </a:rPr>
              <a:t>().sort({name: 1}).limit(2)</a:t>
            </a:r>
            <a:endParaRPr lang="en-US" sz="2000" dirty="0">
              <a:latin typeface="Courier New" panose="02070309020205020404" pitchFamily="49" charset="0"/>
              <a:cs typeface="Courier New" panose="02070309020205020404" pitchFamily="49" charset="0"/>
            </a:endParaRPr>
          </a:p>
          <a:p>
            <a:pPr marL="0" lvl="0" indent="0" rtl="0">
              <a:spcBef>
                <a:spcPts val="0"/>
              </a:spcBef>
              <a:spcAft>
                <a:spcPts val="0"/>
              </a:spcAft>
              <a:buNone/>
            </a:pPr>
            <a:endParaRPr lang="en-US" sz="2000"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dirty="0"/>
          </a:p>
        </p:txBody>
      </p:sp>
    </p:spTree>
    <p:extLst>
      <p:ext uri="{BB962C8B-B14F-4D97-AF65-F5344CB8AC3E}">
        <p14:creationId xmlns:p14="http://schemas.microsoft.com/office/powerpoint/2010/main" val="5924262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CRUD</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smtClean="0"/>
              <a:t>If you want to just find the first item returned, you can use </a:t>
            </a:r>
            <a:r>
              <a:rPr lang="en-US" sz="2000" dirty="0" smtClean="0"/>
              <a:t>.</a:t>
            </a:r>
            <a:r>
              <a:rPr lang="en-US" sz="2000" b="1" dirty="0" smtClean="0"/>
              <a:t>findOne</a:t>
            </a:r>
            <a:r>
              <a:rPr lang="en-US" sz="2000" b="1" dirty="0" smtClean="0"/>
              <a:t>()</a:t>
            </a:r>
          </a:p>
          <a:p>
            <a:pPr marL="0" lvl="0" indent="0" algn="ctr" rtl="0">
              <a:spcBef>
                <a:spcPts val="0"/>
              </a:spcBef>
              <a:spcAft>
                <a:spcPts val="0"/>
              </a:spcAft>
              <a:buNone/>
            </a:pPr>
            <a:r>
              <a:rPr lang="en-US" sz="2000" dirty="0" smtClean="0">
                <a:latin typeface="Courier New" panose="02070309020205020404" pitchFamily="49" charset="0"/>
                <a:cs typeface="Courier New" panose="02070309020205020404" pitchFamily="49" charset="0"/>
              </a:rPr>
              <a:t>db.cities.findOne</a:t>
            </a:r>
            <a:endParaRPr lang="en-US" sz="2000" dirty="0" smtClean="0"/>
          </a:p>
          <a:p>
            <a:pPr marL="0" lvl="0" indent="0" rtl="0">
              <a:spcBef>
                <a:spcPts val="0"/>
              </a:spcBef>
              <a:spcAft>
                <a:spcPts val="0"/>
              </a:spcAft>
              <a:buNone/>
            </a:pPr>
            <a:endParaRPr lang="en-US" sz="2000" dirty="0" smtClean="0"/>
          </a:p>
          <a:p>
            <a:pPr marL="0" lvl="0" indent="0" rtl="0">
              <a:spcBef>
                <a:spcPts val="0"/>
              </a:spcBef>
              <a:spcAft>
                <a:spcPts val="0"/>
              </a:spcAft>
              <a:buNone/>
            </a:pPr>
            <a:r>
              <a:rPr lang="en-US" sz="2000" dirty="0" smtClean="0"/>
              <a:t>Like in Javascript, we can perform a </a:t>
            </a:r>
            <a:r>
              <a:rPr lang="en-US" sz="2000" b="1" dirty="0" smtClean="0"/>
              <a:t>.forEach</a:t>
            </a:r>
            <a:r>
              <a:rPr lang="en-US" sz="2000" dirty="0" smtClean="0"/>
              <a:t> </a:t>
            </a:r>
            <a:r>
              <a:rPr lang="en-US" sz="2000" dirty="0" smtClean="0"/>
              <a:t>method on values returned.</a:t>
            </a:r>
          </a:p>
          <a:p>
            <a:pPr marL="457200" lvl="1" indent="0">
              <a:buNone/>
            </a:pPr>
            <a:r>
              <a:rPr lang="en-US" sz="2000" dirty="0" smtClean="0">
                <a:latin typeface="Courier New" panose="02070309020205020404" pitchFamily="49" charset="0"/>
                <a:cs typeface="Courier New" panose="02070309020205020404" pitchFamily="49" charset="0"/>
              </a:rPr>
              <a:t>db.cities.find().forEach(function(city) {</a:t>
            </a:r>
          </a:p>
          <a:p>
            <a:pPr marL="457200" lvl="1" indent="0">
              <a:buNone/>
            </a:pPr>
            <a:r>
              <a:rPr lang="en-US" sz="2000" dirty="0" smtClean="0">
                <a:latin typeface="Courier New" panose="02070309020205020404" pitchFamily="49" charset="0"/>
                <a:cs typeface="Courier New" panose="02070309020205020404" pitchFamily="49" charset="0"/>
              </a:rPr>
              <a:t>  print("Mayor of " + city.name + ": " + city.mayor</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lvl="0" indent="0" rtl="0">
              <a:spcBef>
                <a:spcPts val="0"/>
              </a:spcBef>
              <a:spcAft>
                <a:spcPts val="0"/>
              </a:spcAft>
              <a:buNone/>
            </a:pPr>
            <a:endParaRPr lang="en-US" sz="2000"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dirty="0"/>
          </a:p>
        </p:txBody>
      </p:sp>
    </p:spTree>
    <p:extLst>
      <p:ext uri="{BB962C8B-B14F-4D97-AF65-F5344CB8AC3E}">
        <p14:creationId xmlns:p14="http://schemas.microsoft.com/office/powerpoint/2010/main" val="40446216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CRUD</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smtClean="0"/>
              <a:t>When updating, we need to be a little careful as by default an update will </a:t>
            </a:r>
            <a:r>
              <a:rPr lang="en-US" sz="2000" b="1" dirty="0" smtClean="0"/>
              <a:t>replace</a:t>
            </a:r>
            <a:r>
              <a:rPr lang="en-US" sz="2000" dirty="0" smtClean="0"/>
              <a:t> </a:t>
            </a:r>
            <a:r>
              <a:rPr lang="en-US" sz="2000" b="1" dirty="0" smtClean="0"/>
              <a:t>the entire document. </a:t>
            </a:r>
            <a:r>
              <a:rPr lang="en-US" sz="2000" dirty="0" smtClean="0"/>
              <a:t>Generally speaking, you want to update documents using their ID, since that is the only attribute we can be certain is unique. Since we know our city names are unique so far, though, let's update New </a:t>
            </a:r>
            <a:r>
              <a:rPr lang="en-US" sz="2000" dirty="0" smtClean="0"/>
              <a:t>York by name. </a:t>
            </a:r>
            <a:r>
              <a:rPr lang="en-US" sz="2000" dirty="0" smtClean="0"/>
              <a:t>The first parameter finds the document, the second is the new value.</a:t>
            </a:r>
            <a:endParaRPr lang="en-US" sz="2000" b="1" dirty="0">
              <a:latin typeface="Courier New" panose="02070309020205020404" pitchFamily="49" charset="0"/>
              <a:cs typeface="Courier New" panose="02070309020205020404" pitchFamily="49" charset="0"/>
            </a:endParaRPr>
          </a:p>
          <a:p>
            <a:pPr marL="457200" lvl="1" indent="0">
              <a:buNone/>
            </a:pPr>
            <a:r>
              <a:rPr lang="en-US" sz="2000" dirty="0" smtClean="0">
                <a:latin typeface="Courier New" panose="02070309020205020404" pitchFamily="49" charset="0"/>
                <a:cs typeface="Courier New" panose="02070309020205020404" pitchFamily="49" charset="0"/>
              </a:rPr>
              <a:t>db.cities.update({ name: "New York" },</a:t>
            </a:r>
          </a:p>
          <a:p>
            <a:pPr marL="457200" lvl="1" indent="0">
              <a:buNone/>
            </a:pPr>
            <a:r>
              <a:rPr lang="en-US" sz="2000" dirty="0" smtClean="0">
                <a:latin typeface="Courier New" panose="02070309020205020404" pitchFamily="49" charset="0"/>
                <a:cs typeface="Courier New" panose="02070309020205020404" pitchFamily="49" charset="0"/>
              </a:rPr>
              <a:t>{ </a:t>
            </a:r>
          </a:p>
          <a:p>
            <a:pPr marL="457200" lvl="1"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name: "New York", </a:t>
            </a:r>
          </a:p>
          <a:p>
            <a:pPr marL="457200" lvl="1"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mayor: "Bill de Blasio" </a:t>
            </a:r>
          </a:p>
          <a:p>
            <a:pPr marL="457200" lvl="1" indent="0">
              <a:buNone/>
            </a:pPr>
            <a:r>
              <a:rPr lang="en-US" sz="2000" dirty="0" smtClean="0">
                <a:latin typeface="Courier New" panose="02070309020205020404" pitchFamily="49" charset="0"/>
                <a:cs typeface="Courier New" panose="02070309020205020404" pitchFamily="49" charset="0"/>
              </a:rPr>
              <a:t>})</a:t>
            </a:r>
            <a:endParaRPr lang="en-US" sz="2000" dirty="0"/>
          </a:p>
          <a:p>
            <a:pPr marL="0" lvl="0" indent="0" rtl="0">
              <a:spcBef>
                <a:spcPts val="0"/>
              </a:spcBef>
              <a:spcAft>
                <a:spcPts val="0"/>
              </a:spcAft>
              <a:buNone/>
            </a:pPr>
            <a:endParaRPr lang="en-US" sz="2000"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dirty="0"/>
          </a:p>
        </p:txBody>
      </p:sp>
    </p:spTree>
    <p:extLst>
      <p:ext uri="{BB962C8B-B14F-4D97-AF65-F5344CB8AC3E}">
        <p14:creationId xmlns:p14="http://schemas.microsoft.com/office/powerpoint/2010/main" val="13753770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CRUD</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smtClean="0"/>
              <a:t>We can also add additional parameters </a:t>
            </a:r>
            <a:r>
              <a:rPr lang="en-US" sz="2000" dirty="0" smtClean="0"/>
              <a:t>to update as </a:t>
            </a:r>
            <a:r>
              <a:rPr lang="en-US" sz="2000" dirty="0" smtClean="0"/>
              <a:t>options. For example, "upsert" will make it so if it cannot find the value to update, it will automatically insert it.</a:t>
            </a:r>
            <a:endParaRPr lang="en-US" sz="2000" b="1" dirty="0">
              <a:latin typeface="Courier New" panose="02070309020205020404" pitchFamily="49" charset="0"/>
              <a:cs typeface="Courier New" panose="02070309020205020404" pitchFamily="49" charset="0"/>
            </a:endParaRPr>
          </a:p>
          <a:p>
            <a:pPr marL="457200" lvl="1" indent="0">
              <a:buNone/>
            </a:pPr>
            <a:r>
              <a:rPr lang="en-US" sz="2000" dirty="0" smtClean="0">
                <a:latin typeface="Courier New" panose="02070309020205020404" pitchFamily="49" charset="0"/>
                <a:cs typeface="Courier New" panose="02070309020205020404" pitchFamily="49" charset="0"/>
              </a:rPr>
              <a:t>db.cities.update({ name: "Chicago" },</a:t>
            </a:r>
          </a:p>
          <a:p>
            <a:pPr marL="457200" lvl="1" indent="0">
              <a:buNone/>
            </a:pPr>
            <a:r>
              <a:rPr lang="en-US" sz="2000" dirty="0" smtClean="0">
                <a:latin typeface="Courier New" panose="02070309020205020404" pitchFamily="49" charset="0"/>
                <a:cs typeface="Courier New" panose="02070309020205020404" pitchFamily="49" charset="0"/>
              </a:rPr>
              <a:t>{ name: "Chicago", mayor: "Lori Lightfoot"})</a:t>
            </a:r>
          </a:p>
          <a:p>
            <a:pPr marL="457200" lvl="1" indent="0">
              <a:buNone/>
            </a:pPr>
            <a:endParaRPr lang="en-US" sz="2000" dirty="0" smtClean="0">
              <a:latin typeface="Courier New" panose="02070309020205020404" pitchFamily="49" charset="0"/>
              <a:cs typeface="Courier New" panose="02070309020205020404" pitchFamily="49" charset="0"/>
            </a:endParaRPr>
          </a:p>
          <a:p>
            <a:pPr marL="457200" lvl="1" indent="0">
              <a:buNone/>
            </a:pPr>
            <a:r>
              <a:rPr lang="en-US" sz="2000" dirty="0" smtClean="0">
                <a:latin typeface="Courier New" panose="02070309020205020404" pitchFamily="49" charset="0"/>
                <a:cs typeface="Courier New" panose="02070309020205020404" pitchFamily="49" charset="0"/>
              </a:rPr>
              <a:t>vs</a:t>
            </a:r>
            <a:endParaRPr lang="en-US" sz="2000" dirty="0">
              <a:latin typeface="Courier New" panose="02070309020205020404" pitchFamily="49" charset="0"/>
              <a:cs typeface="Courier New" panose="02070309020205020404" pitchFamily="49" charset="0"/>
            </a:endParaRPr>
          </a:p>
          <a:p>
            <a:pPr marL="457200" lvl="1" indent="0">
              <a:buNone/>
            </a:pPr>
            <a:endParaRPr lang="en-US" sz="20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db.cities.update({ name: "Chicago" },</a:t>
            </a:r>
          </a:p>
          <a:p>
            <a:pPr marL="457200" lvl="1" indent="0">
              <a:buNone/>
            </a:pPr>
            <a:r>
              <a:rPr lang="en-US" sz="2000" dirty="0">
                <a:latin typeface="Courier New" panose="02070309020205020404" pitchFamily="49" charset="0"/>
                <a:cs typeface="Courier New" panose="02070309020205020404" pitchFamily="49" charset="0"/>
              </a:rPr>
              <a:t>{ name: "Chicago", mayor: "Lori Lightfoot</a:t>
            </a:r>
            <a:r>
              <a:rPr lang="en-US" sz="2000" dirty="0" smtClean="0">
                <a:latin typeface="Courier New" panose="02070309020205020404" pitchFamily="49" charset="0"/>
                <a:cs typeface="Courier New" panose="02070309020205020404" pitchFamily="49" charset="0"/>
              </a:rPr>
              <a:t>"},</a:t>
            </a:r>
          </a:p>
          <a:p>
            <a:pPr marL="457200" lvl="1" indent="0">
              <a:buNone/>
            </a:pPr>
            <a:r>
              <a:rPr lang="en-US" sz="2000" dirty="0" smtClean="0">
                <a:latin typeface="Courier New" panose="02070309020205020404" pitchFamily="49" charset="0"/>
                <a:cs typeface="Courier New" panose="02070309020205020404" pitchFamily="49" charset="0"/>
              </a:rPr>
              <a:t>{upsert: true})</a:t>
            </a:r>
            <a:endParaRPr lang="en-US" sz="2000" dirty="0"/>
          </a:p>
          <a:p>
            <a:pPr marL="0" lvl="0" indent="0" rtl="0">
              <a:spcBef>
                <a:spcPts val="0"/>
              </a:spcBef>
              <a:spcAft>
                <a:spcPts val="0"/>
              </a:spcAft>
              <a:buNone/>
            </a:pPr>
            <a:endParaRPr lang="en-US" sz="2000"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dirty="0"/>
          </a:p>
        </p:txBody>
      </p:sp>
    </p:spTree>
    <p:extLst>
      <p:ext uri="{BB962C8B-B14F-4D97-AF65-F5344CB8AC3E}">
        <p14:creationId xmlns:p14="http://schemas.microsoft.com/office/powerpoint/2010/main" val="17458535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CRUD</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smtClean="0"/>
              <a:t>If we want to modify only a particular key-value pair within a document, rather than replacing the whole document, we use the </a:t>
            </a:r>
            <a:r>
              <a:rPr lang="en-US" sz="2000" b="1" dirty="0" smtClean="0"/>
              <a:t>$set </a:t>
            </a:r>
            <a:r>
              <a:rPr lang="en-US" sz="2000" dirty="0" smtClean="0"/>
              <a:t>operator. </a:t>
            </a:r>
            <a:endParaRPr lang="en-US" sz="2000" b="1" dirty="0">
              <a:latin typeface="Courier New" panose="02070309020205020404" pitchFamily="49" charset="0"/>
              <a:cs typeface="Courier New" panose="02070309020205020404" pitchFamily="49" charset="0"/>
            </a:endParaRPr>
          </a:p>
          <a:p>
            <a:pPr marL="457200" lvl="1" indent="0">
              <a:buNone/>
            </a:pPr>
            <a:r>
              <a:rPr lang="en-US" sz="2000" dirty="0" smtClean="0">
                <a:latin typeface="Courier New" panose="02070309020205020404" pitchFamily="49" charset="0"/>
                <a:cs typeface="Courier New" panose="02070309020205020404" pitchFamily="49" charset="0"/>
              </a:rPr>
              <a:t>db.cities.update({ name: "Boston" },</a:t>
            </a:r>
          </a:p>
          <a:p>
            <a:pPr marL="457200" lvl="1" indent="0">
              <a:buNone/>
            </a:pPr>
            <a:r>
              <a:rPr lang="en-US" sz="2000" dirty="0" smtClean="0">
                <a:latin typeface="Courier New" panose="02070309020205020404" pitchFamily="49" charset="0"/>
                <a:cs typeface="Courier New" panose="02070309020205020404" pitchFamily="49" charset="0"/>
              </a:rPr>
              <a:t>{$set: {</a:t>
            </a:r>
          </a:p>
          <a:p>
            <a:pPr marL="457200" lvl="1"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industries: ["technology", "education",</a:t>
            </a:r>
          </a:p>
          <a:p>
            <a:pPr marL="457200" lvl="1"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"clams", "lobsters"]</a:t>
            </a:r>
          </a:p>
          <a:p>
            <a:pPr marL="457200" lvl="1" indent="0">
              <a:buNone/>
            </a:pPr>
            <a:r>
              <a:rPr lang="en-US" sz="2000" dirty="0" smtClean="0">
                <a:latin typeface="Courier New" panose="02070309020205020404" pitchFamily="49" charset="0"/>
                <a:cs typeface="Courier New" panose="02070309020205020404" pitchFamily="49" charset="0"/>
              </a:rPr>
              <a:t>  } </a:t>
            </a:r>
          </a:p>
          <a:p>
            <a:pPr marL="457200" lvl="1" indent="0">
              <a:buNone/>
            </a:pP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dirty="0"/>
          </a:p>
        </p:txBody>
      </p:sp>
    </p:spTree>
    <p:extLst>
      <p:ext uri="{BB962C8B-B14F-4D97-AF65-F5344CB8AC3E}">
        <p14:creationId xmlns:p14="http://schemas.microsoft.com/office/powerpoint/2010/main" val="35261960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4"/>
          <p:cNvSpPr txBox="1">
            <a:spLocks noGrp="1"/>
          </p:cNvSpPr>
          <p:nvPr>
            <p:ph type="ctrTitle" idx="4294967295"/>
          </p:nvPr>
        </p:nvSpPr>
        <p:spPr>
          <a:xfrm>
            <a:off x="2002275" y="1259888"/>
            <a:ext cx="6671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1">
                <a:solidFill>
                  <a:srgbClr val="2E3037"/>
                </a:solidFill>
              </a:rPr>
              <a:t>Hello!</a:t>
            </a:r>
            <a:endParaRPr sz="2200" b="1" dirty="0">
              <a:solidFill>
                <a:srgbClr val="2E3037"/>
              </a:solidFill>
            </a:endParaRPr>
          </a:p>
        </p:txBody>
      </p:sp>
      <p:sp>
        <p:nvSpPr>
          <p:cNvPr id="86" name="Google Shape;86;p14"/>
          <p:cNvSpPr txBox="1">
            <a:spLocks noGrp="1"/>
          </p:cNvSpPr>
          <p:nvPr>
            <p:ph type="subTitle" idx="4294967295"/>
          </p:nvPr>
        </p:nvSpPr>
        <p:spPr>
          <a:xfrm>
            <a:off x="2002275" y="2266988"/>
            <a:ext cx="66714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dirty="0">
                <a:solidFill>
                  <a:srgbClr val="F3F3F3"/>
                </a:solidFill>
              </a:rPr>
              <a:t>I AM </a:t>
            </a:r>
            <a:r>
              <a:rPr lang="en" sz="3600" b="1" dirty="0" smtClean="0">
                <a:solidFill>
                  <a:srgbClr val="F3F3F3"/>
                </a:solidFill>
              </a:rPr>
              <a:t>HOWIE REITH</a:t>
            </a:r>
            <a:endParaRPr sz="3600" b="1" dirty="0">
              <a:solidFill>
                <a:srgbClr val="F3F3F3"/>
              </a:solidFill>
            </a:endParaRPr>
          </a:p>
        </p:txBody>
      </p:sp>
      <p:sp>
        <p:nvSpPr>
          <p:cNvPr id="87" name="Google Shape;87;p14"/>
          <p:cNvSpPr txBox="1">
            <a:spLocks noGrp="1"/>
          </p:cNvSpPr>
          <p:nvPr>
            <p:ph type="body" idx="4294967295"/>
          </p:nvPr>
        </p:nvSpPr>
        <p:spPr>
          <a:xfrm>
            <a:off x="2002275" y="2847769"/>
            <a:ext cx="6671400" cy="851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200" dirty="0" smtClean="0">
                <a:solidFill>
                  <a:srgbClr val="F3F3F3"/>
                </a:solidFill>
              </a:rPr>
              <a:t>Software Developer</a:t>
            </a:r>
          </a:p>
          <a:p>
            <a:pPr marL="0" lvl="0" indent="0" algn="l" rtl="0">
              <a:spcBef>
                <a:spcPts val="600"/>
              </a:spcBef>
              <a:spcAft>
                <a:spcPts val="0"/>
              </a:spcAft>
              <a:buNone/>
            </a:pPr>
            <a:r>
              <a:rPr lang="en-US" sz="2200" dirty="0" smtClean="0">
                <a:solidFill>
                  <a:srgbClr val="F3F3F3"/>
                </a:solidFill>
              </a:rPr>
              <a:t>Howard.Reith@gmail.com</a:t>
            </a:r>
            <a:endParaRPr sz="2200" dirty="0">
              <a:solidFill>
                <a:srgbClr val="F3F3F3"/>
              </a:solidFill>
            </a:endParaRPr>
          </a:p>
        </p:txBody>
      </p:sp>
      <p:sp>
        <p:nvSpPr>
          <p:cNvPr id="89" name="Google Shape;89;p14"/>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pic>
        <p:nvPicPr>
          <p:cNvPr id="2" name="Picture 1"/>
          <p:cNvPicPr>
            <a:picLocks noChangeAspect="1"/>
          </p:cNvPicPr>
          <p:nvPr/>
        </p:nvPicPr>
        <p:blipFill>
          <a:blip r:embed="rId3"/>
          <a:stretch>
            <a:fillRect/>
          </a:stretch>
        </p:blipFill>
        <p:spPr>
          <a:xfrm>
            <a:off x="543366" y="2084861"/>
            <a:ext cx="793284" cy="973853"/>
          </a:xfrm>
          <a:prstGeom prst="rect">
            <a:avLst/>
          </a:prstGeom>
        </p:spPr>
      </p:pic>
      <p:pic>
        <p:nvPicPr>
          <p:cNvPr id="3" name="Picture 2"/>
          <p:cNvPicPr>
            <a:picLocks noChangeAspect="1"/>
          </p:cNvPicPr>
          <p:nvPr/>
        </p:nvPicPr>
        <p:blipFill>
          <a:blip r:embed="rId4"/>
          <a:stretch>
            <a:fillRect/>
          </a:stretch>
        </p:blipFill>
        <p:spPr>
          <a:xfrm>
            <a:off x="490360" y="2084861"/>
            <a:ext cx="899295" cy="1063433"/>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CRUD</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smtClean="0"/>
              <a:t>We've now been informed that New Hampshire is a state, not a city, so let's delete it from our database. This can easily be done with the </a:t>
            </a:r>
            <a:r>
              <a:rPr lang="en-US" sz="2000" b="1" dirty="0" smtClean="0"/>
              <a:t>remove</a:t>
            </a:r>
            <a:r>
              <a:rPr lang="en-US" sz="2000" dirty="0" smtClean="0"/>
              <a:t> function.</a:t>
            </a:r>
          </a:p>
          <a:p>
            <a:pPr marL="1828800" lvl="4" indent="0">
              <a:buNone/>
            </a:pPr>
            <a:r>
              <a:rPr lang="en-US" sz="2000" dirty="0" smtClean="0">
                <a:latin typeface="Courier New" panose="02070309020205020404" pitchFamily="49" charset="0"/>
                <a:cs typeface="Courier New" panose="02070309020205020404" pitchFamily="49" charset="0"/>
              </a:rPr>
              <a:t>db.cities.remove({ </a:t>
            </a:r>
            <a:endParaRPr lang="en-US" sz="2000" dirty="0">
              <a:latin typeface="Courier New" panose="02070309020205020404" pitchFamily="49" charset="0"/>
              <a:cs typeface="Courier New" panose="02070309020205020404" pitchFamily="49" charset="0"/>
            </a:endParaRPr>
          </a:p>
          <a:p>
            <a:pPr marL="1828800" lvl="4" indent="0">
              <a:buNone/>
            </a:pPr>
            <a:r>
              <a:rPr lang="en-US" sz="2000" dirty="0">
                <a:latin typeface="Courier New" panose="02070309020205020404" pitchFamily="49" charset="0"/>
                <a:cs typeface="Courier New" panose="02070309020205020404" pitchFamily="49" charset="0"/>
              </a:rPr>
              <a:t>name: "New Hampshire"</a:t>
            </a:r>
          </a:p>
          <a:p>
            <a:pPr marL="1828800" lvl="4" indent="0">
              <a:buNone/>
            </a:pPr>
            <a:r>
              <a:rPr lang="en-US" sz="2000" dirty="0" smtClean="0">
                <a:latin typeface="Courier New" panose="02070309020205020404" pitchFamily="49" charset="0"/>
                <a:cs typeface="Courier New" panose="02070309020205020404" pitchFamily="49" charset="0"/>
              </a:rPr>
              <a:t>})</a:t>
            </a:r>
            <a:endParaRPr lang="en-US" sz="2000" dirty="0" smtClean="0"/>
          </a:p>
          <a:p>
            <a:pPr marL="0" lvl="0" indent="0" rtl="0">
              <a:spcBef>
                <a:spcPts val="0"/>
              </a:spcBef>
              <a:spcAft>
                <a:spcPts val="0"/>
              </a:spcAft>
              <a:buNone/>
            </a:pPr>
            <a:r>
              <a:rPr lang="en-US" sz="2000" dirty="0" smtClean="0"/>
              <a:t>Similarly deleteOne function will delete the first document that matches a filter.</a:t>
            </a:r>
            <a:endParaRPr lang="en-US" sz="2000" b="1" dirty="0">
              <a:latin typeface="Courier New" panose="02070309020205020404" pitchFamily="49" charset="0"/>
              <a:cs typeface="Courier New" panose="02070309020205020404" pitchFamily="49" charset="0"/>
            </a:endParaRPr>
          </a:p>
          <a:p>
            <a:pPr marL="1828800" lvl="4" indent="0">
              <a:buNone/>
            </a:pPr>
            <a:r>
              <a:rPr lang="en-US" sz="2000" dirty="0" smtClean="0">
                <a:latin typeface="Courier New" panose="02070309020205020404" pitchFamily="49" charset="0"/>
                <a:cs typeface="Courier New" panose="02070309020205020404" pitchFamily="49" charset="0"/>
              </a:rPr>
              <a:t>db.cities.deleteOne({ </a:t>
            </a:r>
          </a:p>
          <a:p>
            <a:pPr marL="1828800" lvl="4" indent="0">
              <a:buNone/>
            </a:pPr>
            <a:r>
              <a:rPr lang="en-US" sz="2000" dirty="0" smtClean="0">
                <a:latin typeface="Courier New" panose="02070309020205020404" pitchFamily="49" charset="0"/>
                <a:cs typeface="Courier New" panose="02070309020205020404" pitchFamily="49" charset="0"/>
              </a:rPr>
              <a:t>name: "New Hampshire"</a:t>
            </a:r>
          </a:p>
          <a:p>
            <a:pPr marL="1828800" lvl="4" indent="0">
              <a:buNone/>
            </a:pP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dirty="0"/>
          </a:p>
        </p:txBody>
      </p:sp>
    </p:spTree>
    <p:extLst>
      <p:ext uri="{BB962C8B-B14F-4D97-AF65-F5344CB8AC3E}">
        <p14:creationId xmlns:p14="http://schemas.microsoft.com/office/powerpoint/2010/main" val="565329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CRUD</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smtClean="0"/>
              <a:t>We can also delete several documents at once. In preparation, let's insert some more cities to delete.</a:t>
            </a:r>
            <a:endParaRPr lang="en-US" sz="2000" b="1" dirty="0">
              <a:latin typeface="Courier New" panose="02070309020205020404" pitchFamily="49" charset="0"/>
              <a:cs typeface="Courier New" panose="02070309020205020404" pitchFamily="49" charset="0"/>
            </a:endParaRPr>
          </a:p>
          <a:p>
            <a:pPr marL="457200" lvl="1" indent="0">
              <a:buNone/>
            </a:pPr>
            <a:r>
              <a:rPr lang="en-US" sz="2000" dirty="0" smtClean="0">
                <a:latin typeface="Courier New" panose="02070309020205020404" pitchFamily="49" charset="0"/>
                <a:cs typeface="Courier New" panose="02070309020205020404" pitchFamily="49" charset="0"/>
              </a:rPr>
              <a:t>db.cities.insertMany([</a:t>
            </a:r>
          </a:p>
          <a:p>
            <a:pPr marL="457200" lvl="1"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{name: "city1", property: "deleteme"},</a:t>
            </a:r>
          </a:p>
          <a:p>
            <a:pPr marL="457200" lvl="1" indent="0">
              <a:buNone/>
            </a:pP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name: "</a:t>
            </a:r>
            <a:r>
              <a:rPr lang="en-US" sz="2000" dirty="0" smtClean="0">
                <a:latin typeface="Courier New" panose="02070309020205020404" pitchFamily="49" charset="0"/>
                <a:cs typeface="Courier New" panose="02070309020205020404" pitchFamily="49" charset="0"/>
              </a:rPr>
              <a:t>city2", </a:t>
            </a:r>
            <a:r>
              <a:rPr lang="en-US" sz="2000" dirty="0">
                <a:latin typeface="Courier New" panose="02070309020205020404" pitchFamily="49" charset="0"/>
                <a:cs typeface="Courier New" panose="02070309020205020404" pitchFamily="49" charset="0"/>
              </a:rPr>
              <a:t>property: "deleteme</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457200" lvl="1" indent="0">
              <a:buNone/>
            </a:pP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name: "</a:t>
            </a:r>
            <a:r>
              <a:rPr lang="en-US" sz="2000" dirty="0" smtClean="0">
                <a:latin typeface="Courier New" panose="02070309020205020404" pitchFamily="49" charset="0"/>
                <a:cs typeface="Courier New" panose="02070309020205020404" pitchFamily="49" charset="0"/>
              </a:rPr>
              <a:t>city3", </a:t>
            </a:r>
            <a:r>
              <a:rPr lang="en-US" sz="2000" dirty="0">
                <a:latin typeface="Courier New" panose="02070309020205020404" pitchFamily="49" charset="0"/>
                <a:cs typeface="Courier New" panose="02070309020205020404" pitchFamily="49" charset="0"/>
              </a:rPr>
              <a:t>property: "deleteme</a:t>
            </a:r>
            <a:r>
              <a:rPr lang="en-US" sz="2000" dirty="0" smtClean="0">
                <a:latin typeface="Courier New" panose="02070309020205020404" pitchFamily="49" charset="0"/>
                <a:cs typeface="Courier New" panose="02070309020205020404" pitchFamily="49" charset="0"/>
              </a:rPr>
              <a:t>"}</a:t>
            </a:r>
          </a:p>
          <a:p>
            <a:pPr marL="457200" lvl="1" indent="0">
              <a:buNone/>
            </a:pPr>
            <a:r>
              <a:rPr lang="en-US" sz="2000" dirty="0" smtClean="0">
                <a:latin typeface="Courier New" panose="02070309020205020404" pitchFamily="49" charset="0"/>
                <a:cs typeface="Courier New" panose="02070309020205020404" pitchFamily="49" charset="0"/>
              </a:rPr>
              <a:t>])</a:t>
            </a:r>
          </a:p>
          <a:p>
            <a:pPr marL="0" lvl="0" indent="0">
              <a:spcBef>
                <a:spcPts val="0"/>
              </a:spcBef>
              <a:buNone/>
            </a:pPr>
            <a:r>
              <a:rPr lang="en-US" sz="2000" dirty="0" smtClean="0"/>
              <a:t>Now let's delete them by filtering for deleteMe.</a:t>
            </a:r>
            <a:endParaRPr lang="en-US" sz="2000" b="1" dirty="0">
              <a:latin typeface="Courier New" panose="02070309020205020404" pitchFamily="49" charset="0"/>
              <a:cs typeface="Courier New" panose="02070309020205020404" pitchFamily="49" charset="0"/>
            </a:endParaRPr>
          </a:p>
          <a:p>
            <a:pPr marL="457200" lvl="1" indent="0">
              <a:buNone/>
            </a:pPr>
            <a:r>
              <a:rPr lang="en-US" sz="2000" dirty="0" smtClean="0">
                <a:latin typeface="Courier New" panose="02070309020205020404" pitchFamily="49" charset="0"/>
                <a:cs typeface="Courier New" panose="02070309020205020404" pitchFamily="49" charset="0"/>
              </a:rPr>
              <a:t>db.cities.deleteMany({ </a:t>
            </a:r>
          </a:p>
          <a:p>
            <a:pPr marL="457200" lvl="1" indent="0">
              <a:buNone/>
            </a:pPr>
            <a:r>
              <a:rPr lang="en-US" sz="2000" dirty="0" smtClean="0">
                <a:latin typeface="Courier New" panose="02070309020205020404" pitchFamily="49" charset="0"/>
                <a:cs typeface="Courier New" panose="02070309020205020404" pitchFamily="49" charset="0"/>
              </a:rPr>
              <a:t>  property</a:t>
            </a:r>
            <a:r>
              <a:rPr lang="en-US" sz="2000" dirty="0" smtClean="0">
                <a:latin typeface="Courier New" panose="02070309020205020404" pitchFamily="49" charset="0"/>
                <a:cs typeface="Courier New" panose="02070309020205020404" pitchFamily="49" charset="0"/>
              </a:rPr>
              <a:t>: "deleteme" </a:t>
            </a:r>
          </a:p>
          <a:p>
            <a:pPr marL="457200" lvl="1" indent="0">
              <a:buNone/>
            </a:pP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457200" lvl="1" indent="0">
              <a:buNone/>
            </a:pPr>
            <a:endParaRPr lang="en-US" sz="2000" dirty="0" smtClean="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dirty="0"/>
          </a:p>
        </p:txBody>
      </p:sp>
    </p:spTree>
    <p:extLst>
      <p:ext uri="{BB962C8B-B14F-4D97-AF65-F5344CB8AC3E}">
        <p14:creationId xmlns:p14="http://schemas.microsoft.com/office/powerpoint/2010/main" val="16494810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CRUD</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smtClean="0"/>
              <a:t>You can delete all documents in a collection by putting an empty object in the deleteMany parameter, but I will not be demonstrating that.</a:t>
            </a:r>
            <a:endParaRPr lang="en-US" sz="2000" b="1" dirty="0" smtClean="0">
              <a:latin typeface="Courier New" panose="02070309020205020404" pitchFamily="49" charset="0"/>
              <a:cs typeface="Courier New" panose="02070309020205020404" pitchFamily="49" charset="0"/>
            </a:endParaRPr>
          </a:p>
          <a:p>
            <a:pPr marL="0" lvl="0" indent="0" algn="ctr" rtl="0">
              <a:spcBef>
                <a:spcPts val="0"/>
              </a:spcBef>
              <a:spcAft>
                <a:spcPts val="0"/>
              </a:spcAft>
              <a:buNone/>
            </a:pPr>
            <a:r>
              <a:rPr lang="en-US" sz="2000" dirty="0" smtClean="0">
                <a:latin typeface="Courier New" panose="02070309020205020404" pitchFamily="49" charset="0"/>
                <a:cs typeface="Courier New" panose="02070309020205020404" pitchFamily="49" charset="0"/>
              </a:rPr>
              <a:t>db.cities.deleteMany({})</a:t>
            </a:r>
            <a:endParaRPr lang="en-US" sz="2000" dirty="0">
              <a:latin typeface="Courier New" panose="02070309020205020404" pitchFamily="49" charset="0"/>
              <a:cs typeface="Courier New" panose="02070309020205020404" pitchFamily="49" charset="0"/>
            </a:endParaRPr>
          </a:p>
          <a:p>
            <a:pPr marL="0" lvl="0" indent="0">
              <a:spcBef>
                <a:spcPts val="0"/>
              </a:spcBef>
              <a:buNone/>
            </a:pPr>
            <a:endParaRPr lang="en-US" sz="2000" dirty="0" smtClean="0"/>
          </a:p>
          <a:p>
            <a:pPr marL="0" lvl="0" indent="0">
              <a:spcBef>
                <a:spcPts val="0"/>
              </a:spcBef>
              <a:buNone/>
            </a:pPr>
            <a:r>
              <a:rPr lang="en-US" sz="2000" dirty="0" smtClean="0"/>
              <a:t>We haven't tackled indexing yet, but be aware that deleting documents, even deleting all of them, does not automatically delete indexes associated with those documents as well. </a:t>
            </a:r>
            <a:endParaRPr lang="en-US" sz="2000" b="1"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dirty="0"/>
          </a:p>
        </p:txBody>
      </p:sp>
    </p:spTree>
    <p:extLst>
      <p:ext uri="{BB962C8B-B14F-4D97-AF65-F5344CB8AC3E}">
        <p14:creationId xmlns:p14="http://schemas.microsoft.com/office/powerpoint/2010/main" val="30451113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CRUD</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smtClean="0"/>
              <a:t>Lastly, if you want to delete a single key-value pair within your document, you use the </a:t>
            </a:r>
            <a:r>
              <a:rPr lang="en-US" sz="2000" b="1" dirty="0" smtClean="0"/>
              <a:t>$unset </a:t>
            </a:r>
            <a:r>
              <a:rPr lang="en-US" sz="2000" dirty="0" smtClean="0"/>
              <a:t>operator.</a:t>
            </a:r>
            <a:endParaRPr lang="en-US" sz="2000" b="1" dirty="0" smtClean="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db.cities.update({ name: "Chicago" </a:t>
            </a:r>
            <a:r>
              <a:rPr lang="en-US" sz="2000" dirty="0" smtClean="0">
                <a:latin typeface="Courier New" panose="02070309020205020404" pitchFamily="49" charset="0"/>
                <a:cs typeface="Courier New" panose="02070309020205020404" pitchFamily="49" charset="0"/>
              </a:rPr>
              <a:t>},</a:t>
            </a:r>
          </a:p>
          <a:p>
            <a:pPr marL="457200" lvl="1" indent="0">
              <a:buNone/>
            </a:pPr>
            <a:r>
              <a:rPr lang="en-US" sz="2000" dirty="0" smtClean="0">
                <a:latin typeface="Courier New" panose="02070309020205020404" pitchFamily="49" charset="0"/>
                <a:cs typeface="Courier New" panose="02070309020205020404" pitchFamily="49" charset="0"/>
              </a:rPr>
              <a:t>{ $unset: {mayor: "Lori Lightfoot" }})</a:t>
            </a:r>
            <a:endParaRPr lang="en-US" sz="20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dirty="0"/>
          </a:p>
        </p:txBody>
      </p:sp>
    </p:spTree>
    <p:extLst>
      <p:ext uri="{BB962C8B-B14F-4D97-AF65-F5344CB8AC3E}">
        <p14:creationId xmlns:p14="http://schemas.microsoft.com/office/powerpoint/2010/main" val="36468225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References</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a:solidFill>
                  <a:srgbClr val="2E3037"/>
                </a:solidFill>
                <a:latin typeface="Quicksand"/>
                <a:ea typeface="Quicksand"/>
                <a:cs typeface="Quicksand"/>
                <a:sym typeface="Quicksand"/>
              </a:rPr>
              <a:t>3</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dirty="0"/>
          </a:p>
        </p:txBody>
      </p:sp>
    </p:spTree>
    <p:extLst>
      <p:ext uri="{BB962C8B-B14F-4D97-AF65-F5344CB8AC3E}">
        <p14:creationId xmlns:p14="http://schemas.microsoft.com/office/powerpoint/2010/main" val="3805952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References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smtClean="0">
                <a:cs typeface="Courier New" panose="02070309020205020404" pitchFamily="49" charset="0"/>
              </a:rPr>
              <a:t>We have three types of documents we want to keep track of in our database: cities, venues, and events.</a:t>
            </a:r>
            <a:r>
              <a:rPr lang="en-US" sz="2000" dirty="0">
                <a:cs typeface="Courier New" panose="02070309020205020404" pitchFamily="49" charset="0"/>
              </a:rPr>
              <a:t> </a:t>
            </a:r>
            <a:r>
              <a:rPr lang="en-US" sz="2000" dirty="0" smtClean="0">
                <a:cs typeface="Courier New" panose="02070309020205020404" pitchFamily="49" charset="0"/>
              </a:rPr>
              <a:t>Should we make each of these document types a separate collection?</a:t>
            </a:r>
          </a:p>
          <a:p>
            <a:pPr marL="0" lvl="0" indent="0" rtl="0">
              <a:spcBef>
                <a:spcPts val="0"/>
              </a:spcBef>
              <a:spcAft>
                <a:spcPts val="0"/>
              </a:spcAft>
              <a:buNone/>
            </a:pPr>
            <a:endParaRPr lang="en-US" sz="2000" dirty="0">
              <a:cs typeface="Courier New" panose="02070309020205020404" pitchFamily="49" charset="0"/>
            </a:endParaRPr>
          </a:p>
          <a:p>
            <a:pPr marL="0" lvl="0" indent="0" rtl="0">
              <a:spcBef>
                <a:spcPts val="0"/>
              </a:spcBef>
              <a:spcAft>
                <a:spcPts val="0"/>
              </a:spcAft>
              <a:buNone/>
            </a:pPr>
            <a:r>
              <a:rPr lang="en-US" sz="2000" dirty="0" smtClean="0">
                <a:cs typeface="Courier New" panose="02070309020205020404" pitchFamily="49" charset="0"/>
              </a:rPr>
              <a:t>To evaluate this, we need to know how MongoDB deals with </a:t>
            </a:r>
            <a:r>
              <a:rPr lang="en-US" sz="2000" b="1" dirty="0" smtClean="0">
                <a:cs typeface="Courier New" panose="02070309020205020404" pitchFamily="49" charset="0"/>
              </a:rPr>
              <a:t>references.</a:t>
            </a:r>
          </a:p>
          <a:p>
            <a:pPr marL="0" lvl="0" indent="0" rtl="0">
              <a:spcBef>
                <a:spcPts val="0"/>
              </a:spcBef>
              <a:spcAft>
                <a:spcPts val="0"/>
              </a:spcAft>
              <a:buNone/>
            </a:pPr>
            <a:endParaRPr lang="en-US" sz="2000" b="1" dirty="0">
              <a:cs typeface="Courier New" panose="02070309020205020404" pitchFamily="49" charset="0"/>
            </a:endParaRPr>
          </a:p>
          <a:p>
            <a:pPr marL="0" lvl="0" indent="0" rtl="0">
              <a:spcBef>
                <a:spcPts val="0"/>
              </a:spcBef>
              <a:spcAft>
                <a:spcPts val="0"/>
              </a:spcAft>
              <a:buNone/>
            </a:pPr>
            <a:r>
              <a:rPr lang="en-US" sz="2000" dirty="0" smtClean="0">
                <a:cs typeface="Courier New" panose="02070309020205020404" pitchFamily="49" charset="0"/>
              </a:rPr>
              <a:t>A reference is when one of the values in a document links to another document using its _id. Each time you use a reference, Mongo will need to run an additional query to retrieve that data. It's not very efficient at this, so you need to carefully consider whether such references are worth it.</a:t>
            </a:r>
          </a:p>
          <a:p>
            <a:pPr marL="0" lvl="0" indent="0" rtl="0">
              <a:spcBef>
                <a:spcPts val="0"/>
              </a:spcBef>
              <a:spcAft>
                <a:spcPts val="0"/>
              </a:spcAft>
              <a:buNone/>
            </a:pPr>
            <a:endParaRPr lang="en-US" sz="2000" dirty="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dirty="0"/>
          </a:p>
        </p:txBody>
      </p:sp>
    </p:spTree>
    <p:extLst>
      <p:ext uri="{BB962C8B-B14F-4D97-AF65-F5344CB8AC3E}">
        <p14:creationId xmlns:p14="http://schemas.microsoft.com/office/powerpoint/2010/main" val="19857615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References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smtClean="0">
                <a:cs typeface="Courier New" panose="02070309020205020404" pitchFamily="49" charset="0"/>
              </a:rPr>
              <a:t>For our table, let's consider three extremes:</a:t>
            </a:r>
          </a:p>
          <a:p>
            <a:pPr marL="342900" indent="-342900">
              <a:spcBef>
                <a:spcPts val="0"/>
              </a:spcBef>
            </a:pPr>
            <a:r>
              <a:rPr lang="en-US" sz="2000" dirty="0" smtClean="0">
                <a:cs typeface="Courier New" panose="02070309020205020404" pitchFamily="49" charset="0"/>
              </a:rPr>
              <a:t>We have only one collection - cities</a:t>
            </a:r>
          </a:p>
          <a:p>
            <a:pPr marL="342900" indent="-342900">
              <a:spcBef>
                <a:spcPts val="0"/>
              </a:spcBef>
            </a:pPr>
            <a:r>
              <a:rPr lang="en-US" sz="2000" dirty="0" smtClean="0">
                <a:cs typeface="Courier New" panose="02070309020205020404" pitchFamily="49" charset="0"/>
              </a:rPr>
              <a:t>We have only one collection - events</a:t>
            </a:r>
          </a:p>
          <a:p>
            <a:pPr marL="342900" indent="-342900">
              <a:spcBef>
                <a:spcPts val="0"/>
              </a:spcBef>
            </a:pPr>
            <a:r>
              <a:rPr lang="en-US" sz="2000" dirty="0" smtClean="0">
                <a:cs typeface="Courier New" panose="02070309020205020404" pitchFamily="49" charset="0"/>
              </a:rPr>
              <a:t>We have three collections - cities, venues, events</a:t>
            </a:r>
          </a:p>
          <a:p>
            <a:pPr marL="0" indent="0">
              <a:spcBef>
                <a:spcPts val="0"/>
              </a:spcBef>
              <a:buNone/>
            </a:pPr>
            <a:endParaRPr lang="en-US" sz="2000" dirty="0" smtClean="0">
              <a:cs typeface="Courier New" panose="02070309020205020404" pitchFamily="49" charset="0"/>
            </a:endParaRPr>
          </a:p>
          <a:p>
            <a:pPr marL="0" indent="0">
              <a:spcBef>
                <a:spcPts val="0"/>
              </a:spcBef>
              <a:buNone/>
            </a:pPr>
            <a:r>
              <a:rPr lang="en-US" sz="2000" dirty="0" smtClean="0">
                <a:cs typeface="Courier New" panose="02070309020205020404" pitchFamily="49" charset="0"/>
              </a:rPr>
              <a:t>What are the benefits and costs of each approach?</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dirty="0"/>
          </a:p>
        </p:txBody>
      </p:sp>
    </p:spTree>
    <p:extLst>
      <p:ext uri="{BB962C8B-B14F-4D97-AF65-F5344CB8AC3E}">
        <p14:creationId xmlns:p14="http://schemas.microsoft.com/office/powerpoint/2010/main" val="4552355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References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smtClean="0">
                <a:cs typeface="Courier New" panose="02070309020205020404" pitchFamily="49" charset="0"/>
              </a:rPr>
              <a:t>One collection: Cities</a:t>
            </a:r>
          </a:p>
          <a:p>
            <a:pPr marL="342900" indent="-342900">
              <a:spcBef>
                <a:spcPts val="0"/>
              </a:spcBef>
            </a:pPr>
            <a:r>
              <a:rPr lang="en-US" sz="2000" dirty="0" smtClean="0">
                <a:cs typeface="Courier New" panose="02070309020205020404" pitchFamily="49" charset="0"/>
              </a:rPr>
              <a:t>If our queries tend to focus around cities, such as retrieving all events or retrieving all information about a given city, this will be the most efficient approach.</a:t>
            </a:r>
          </a:p>
          <a:p>
            <a:pPr marL="342900" indent="-342900">
              <a:spcBef>
                <a:spcPts val="0"/>
              </a:spcBef>
            </a:pPr>
            <a:r>
              <a:rPr lang="en-US" sz="2000" dirty="0" smtClean="0">
                <a:cs typeface="Courier New" panose="02070309020205020404" pitchFamily="49" charset="0"/>
              </a:rPr>
              <a:t>Will require hand-jamming every single venue and event. If there is any overlap between these, that data will need to be entered twice.</a:t>
            </a:r>
          </a:p>
          <a:p>
            <a:pPr marL="342900" indent="-342900">
              <a:spcBef>
                <a:spcPts val="0"/>
              </a:spcBef>
            </a:pPr>
            <a:r>
              <a:rPr lang="en-US" sz="2000" dirty="0" smtClean="0">
                <a:cs typeface="Courier New" panose="02070309020205020404" pitchFamily="49" charset="0"/>
              </a:rPr>
              <a:t>If we ever want to retrieve all events, we will need to iterate through every single city and venue, regardless of whether those cities and venues have any events.</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dirty="0"/>
          </a:p>
        </p:txBody>
      </p:sp>
    </p:spTree>
    <p:extLst>
      <p:ext uri="{BB962C8B-B14F-4D97-AF65-F5344CB8AC3E}">
        <p14:creationId xmlns:p14="http://schemas.microsoft.com/office/powerpoint/2010/main" val="12605158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References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smtClean="0">
                <a:cs typeface="Courier New" panose="02070309020205020404" pitchFamily="49" charset="0"/>
              </a:rPr>
              <a:t>One collection: Events</a:t>
            </a:r>
          </a:p>
          <a:p>
            <a:pPr marL="342900" indent="-342900">
              <a:spcBef>
                <a:spcPts val="0"/>
              </a:spcBef>
            </a:pPr>
            <a:r>
              <a:rPr lang="en-US" sz="2000" dirty="0" smtClean="0">
                <a:cs typeface="Courier New" panose="02070309020205020404" pitchFamily="49" charset="0"/>
              </a:rPr>
              <a:t>Can quickly and easily acquire all data related to a given event.</a:t>
            </a:r>
          </a:p>
          <a:p>
            <a:pPr marL="342900" indent="-342900">
              <a:spcBef>
                <a:spcPts val="0"/>
              </a:spcBef>
            </a:pPr>
            <a:r>
              <a:rPr lang="en-US" sz="2000" dirty="0" smtClean="0">
                <a:cs typeface="Courier New" panose="02070309020205020404" pitchFamily="49" charset="0"/>
              </a:rPr>
              <a:t>If events take place at the same venue or in the same city, the information concerning those cities and venues will need to be hand-jammed and duplicated.</a:t>
            </a:r>
          </a:p>
          <a:p>
            <a:pPr marL="342900" indent="-342900">
              <a:spcBef>
                <a:spcPts val="0"/>
              </a:spcBef>
            </a:pPr>
            <a:r>
              <a:rPr lang="en-US" sz="2000" dirty="0" smtClean="0">
                <a:cs typeface="Courier New" panose="02070309020205020404" pitchFamily="49" charset="0"/>
              </a:rPr>
              <a:t>If I want to find all events in a given city, I will need to iterate through all events and filter for those with the desired city value.</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dirty="0"/>
          </a:p>
        </p:txBody>
      </p:sp>
    </p:spTree>
    <p:extLst>
      <p:ext uri="{BB962C8B-B14F-4D97-AF65-F5344CB8AC3E}">
        <p14:creationId xmlns:p14="http://schemas.microsoft.com/office/powerpoint/2010/main" val="10147647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References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smtClean="0">
                <a:cs typeface="Courier New" panose="02070309020205020404" pitchFamily="49" charset="0"/>
              </a:rPr>
              <a:t>Three collections: cities, venues, events</a:t>
            </a:r>
          </a:p>
          <a:p>
            <a:pPr marL="342900" indent="-342900">
              <a:spcBef>
                <a:spcPts val="0"/>
              </a:spcBef>
            </a:pPr>
            <a:r>
              <a:rPr lang="en-US" sz="2000" dirty="0" smtClean="0">
                <a:cs typeface="Courier New" panose="02070309020205020404" pitchFamily="49" charset="0"/>
              </a:rPr>
              <a:t>Only need to enter the data once per document. If one document is related to a document in another collection, you </a:t>
            </a:r>
            <a:r>
              <a:rPr lang="en-US" sz="2000" dirty="0" smtClean="0">
                <a:cs typeface="Courier New" panose="02070309020205020404" pitchFamily="49" charset="0"/>
              </a:rPr>
              <a:t>can create a reference between them.</a:t>
            </a:r>
            <a:endParaRPr lang="en-US" sz="2000" dirty="0" smtClean="0">
              <a:cs typeface="Courier New" panose="02070309020205020404" pitchFamily="49" charset="0"/>
            </a:endParaRPr>
          </a:p>
          <a:p>
            <a:pPr marL="342900" indent="-342900">
              <a:spcBef>
                <a:spcPts val="0"/>
              </a:spcBef>
            </a:pPr>
            <a:r>
              <a:rPr lang="en-US" sz="2000" dirty="0" smtClean="0">
                <a:cs typeface="Courier New" panose="02070309020205020404" pitchFamily="49" charset="0"/>
              </a:rPr>
              <a:t>Every time you retrieve an individual document, Mongo will need to perform additional queries to retrieve information from the other relevant documents. For example, if I want to grab all information about a venue, Mongo will need to query the city at the given ID as well as all events at their given IDs, rather than having that information stored readily in the immediate document.</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dirty="0"/>
          </a:p>
        </p:txBody>
      </p:sp>
    </p:spTree>
    <p:extLst>
      <p:ext uri="{BB962C8B-B14F-4D97-AF65-F5344CB8AC3E}">
        <p14:creationId xmlns:p14="http://schemas.microsoft.com/office/powerpoint/2010/main" val="24907491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342900" indent="-342900"/>
            <a:r>
              <a:rPr lang="en-US" sz="2400" dirty="0" smtClean="0"/>
              <a:t>Installation and Overview</a:t>
            </a:r>
          </a:p>
          <a:p>
            <a:pPr marL="342900" indent="-342900"/>
            <a:r>
              <a:rPr lang="en-US" sz="2400" dirty="0" smtClean="0"/>
              <a:t>CRUD</a:t>
            </a:r>
          </a:p>
          <a:p>
            <a:pPr marL="342900" indent="-342900"/>
            <a:r>
              <a:rPr lang="en-US" sz="2400" dirty="0" smtClean="0"/>
              <a:t>References</a:t>
            </a:r>
          </a:p>
          <a:p>
            <a:pPr marL="342900" indent="-342900"/>
            <a:r>
              <a:rPr lang="en-US" sz="2400" dirty="0" smtClean="0"/>
              <a:t>Operators</a:t>
            </a:r>
          </a:p>
          <a:p>
            <a:pPr marL="342900" indent="-342900"/>
            <a:r>
              <a:rPr lang="en-US" sz="2400" dirty="0" smtClean="0"/>
              <a:t>Indexing</a:t>
            </a:r>
          </a:p>
          <a:p>
            <a:pPr marL="342900" indent="-342900"/>
            <a:r>
              <a:rPr lang="en-US" sz="2400" dirty="0" smtClean="0"/>
              <a:t>Lookup</a:t>
            </a:r>
            <a:endParaRPr lang="en-US" sz="2400" dirty="0" smtClean="0"/>
          </a:p>
          <a:p>
            <a:pPr marL="342900" indent="-342900"/>
            <a:endParaRPr lang="en-US" sz="24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dirty="0"/>
          </a:p>
        </p:txBody>
      </p:sp>
      <p:sp>
        <p:nvSpPr>
          <p:cNvPr id="2" name="Title 1"/>
          <p:cNvSpPr>
            <a:spLocks noGrp="1"/>
          </p:cNvSpPr>
          <p:nvPr>
            <p:ph type="title"/>
          </p:nvPr>
        </p:nvSpPr>
        <p:spPr/>
        <p:txBody>
          <a:bodyPr/>
          <a:lstStyle/>
          <a:p>
            <a:r>
              <a:rPr lang="en-US" dirty="0" smtClean="0"/>
              <a:t>Contents</a:t>
            </a:r>
            <a:endParaRPr lang="en-US" dirty="0"/>
          </a:p>
        </p:txBody>
      </p:sp>
    </p:spTree>
    <p:extLst>
      <p:ext uri="{BB962C8B-B14F-4D97-AF65-F5344CB8AC3E}">
        <p14:creationId xmlns:p14="http://schemas.microsoft.com/office/powerpoint/2010/main" val="3190505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References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smtClean="0">
                <a:cs typeface="Courier New" panose="02070309020205020404" pitchFamily="49" charset="0"/>
              </a:rPr>
              <a:t>You must make your own judgment calls concerning what structure is best. In our case, since we will likely be frequently querying all three of these types of documents, I think making cities, venues, and events separate documents is the most efficient </a:t>
            </a:r>
            <a:r>
              <a:rPr lang="en-US" sz="2000" dirty="0" smtClean="0">
                <a:cs typeface="Courier New" panose="02070309020205020404" pitchFamily="49" charset="0"/>
              </a:rPr>
              <a:t>solution despite the increased expensive for querying each of them. </a:t>
            </a:r>
            <a:r>
              <a:rPr lang="en-US" sz="2000" dirty="0">
                <a:cs typeface="Courier New" panose="02070309020205020404" pitchFamily="49" charset="0"/>
              </a:rPr>
              <a:t>L</a:t>
            </a:r>
            <a:r>
              <a:rPr lang="en-US" sz="2000" dirty="0" smtClean="0">
                <a:cs typeface="Courier New" panose="02070309020205020404" pitchFamily="49" charset="0"/>
              </a:rPr>
              <a:t>et's add the venues and events collections to our events database.</a:t>
            </a:r>
          </a:p>
          <a:p>
            <a:pPr marL="0" indent="0" algn="ctr">
              <a:spcBef>
                <a:spcPts val="0"/>
              </a:spcBef>
              <a:buNone/>
            </a:pPr>
            <a:r>
              <a:rPr lang="en-US" sz="2000" dirty="0" smtClean="0">
                <a:latin typeface="Courier New" panose="02070309020205020404" pitchFamily="49" charset="0"/>
                <a:cs typeface="Courier New" panose="02070309020205020404" pitchFamily="49" charset="0"/>
              </a:rPr>
              <a:t>db.createCollection("venues")</a:t>
            </a:r>
          </a:p>
          <a:p>
            <a:pPr marL="0" indent="0" algn="ctr">
              <a:spcBef>
                <a:spcPts val="0"/>
              </a:spcBef>
              <a:buNone/>
            </a:pPr>
            <a:r>
              <a:rPr lang="en-US" sz="2000" dirty="0" smtClean="0">
                <a:latin typeface="Courier New" panose="02070309020205020404" pitchFamily="49" charset="0"/>
                <a:cs typeface="Courier New" panose="02070309020205020404" pitchFamily="49" charset="0"/>
              </a:rPr>
              <a:t>db.createCollection("events")</a:t>
            </a:r>
          </a:p>
          <a:p>
            <a:pPr marL="0" indent="0" algn="ctr">
              <a:spcBef>
                <a:spcPts val="0"/>
              </a:spcBef>
              <a:buNone/>
            </a:pPr>
            <a:r>
              <a:rPr lang="en-US" sz="2000" dirty="0" smtClean="0">
                <a:latin typeface="Courier New" panose="02070309020205020404" pitchFamily="49" charset="0"/>
                <a:cs typeface="Courier New" panose="02070309020205020404" pitchFamily="49" charset="0"/>
              </a:rPr>
              <a:t>show collections</a:t>
            </a:r>
            <a:endParaRPr lang="en-US" sz="2000" dirty="0">
              <a:latin typeface="Courier New" panose="02070309020205020404" pitchFamily="49" charset="0"/>
              <a:cs typeface="Courier New" panose="02070309020205020404" pitchFamily="49" charset="0"/>
            </a:endParaRPr>
          </a:p>
          <a:p>
            <a:pPr marL="0" lvl="0" indent="0" rtl="0">
              <a:spcBef>
                <a:spcPts val="0"/>
              </a:spcBef>
              <a:spcAft>
                <a:spcPts val="0"/>
              </a:spcAft>
              <a:buNone/>
            </a:pPr>
            <a:endParaRPr lang="en-US" sz="2000" dirty="0" smtClean="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dirty="0"/>
          </a:p>
        </p:txBody>
      </p:sp>
    </p:spTree>
    <p:extLst>
      <p:ext uri="{BB962C8B-B14F-4D97-AF65-F5344CB8AC3E}">
        <p14:creationId xmlns:p14="http://schemas.microsoft.com/office/powerpoint/2010/main" val="13062891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References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smtClean="0">
                <a:cs typeface="Courier New" panose="02070309020205020404" pitchFamily="49" charset="0"/>
              </a:rPr>
              <a:t>Let's create our first venues.</a:t>
            </a:r>
          </a:p>
          <a:p>
            <a:pPr marL="914400" lvl="2" indent="0">
              <a:buNone/>
            </a:pPr>
            <a:r>
              <a:rPr lang="en-US" sz="1600" dirty="0" smtClean="0">
                <a:latin typeface="Courier New" panose="02070309020205020404" pitchFamily="49" charset="0"/>
                <a:cs typeface="Courier New" panose="02070309020205020404" pitchFamily="49" charset="0"/>
              </a:rPr>
              <a:t>db.venues.insertMany([</a:t>
            </a:r>
          </a:p>
          <a:p>
            <a:pPr marL="914400" lvl="2" indent="0">
              <a:buNone/>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914400" lvl="2" indent="0">
              <a:buNone/>
            </a:pPr>
            <a:r>
              <a:rPr lang="en-US" sz="1600" dirty="0">
                <a:latin typeface="Courier New" panose="02070309020205020404" pitchFamily="49" charset="0"/>
                <a:cs typeface="Courier New" panose="02070309020205020404" pitchFamily="49" charset="0"/>
              </a:rPr>
              <a:t>  name: </a:t>
            </a:r>
            <a:r>
              <a:rPr lang="en-US" sz="1600" dirty="0" smtClean="0">
                <a:latin typeface="Courier New" panose="02070309020205020404" pitchFamily="49" charset="0"/>
                <a:cs typeface="Courier New" panose="02070309020205020404" pitchFamily="49" charset="0"/>
              </a:rPr>
              <a:t>"Courtside",</a:t>
            </a:r>
            <a:endParaRPr lang="en-US" sz="1600" dirty="0">
              <a:latin typeface="Courier New" panose="02070309020205020404" pitchFamily="49" charset="0"/>
              <a:cs typeface="Courier New" panose="02070309020205020404" pitchFamily="49" charset="0"/>
            </a:endParaRPr>
          </a:p>
          <a:p>
            <a:pPr marL="914400" lvl="2" indent="0">
              <a:buNone/>
            </a:pPr>
            <a:r>
              <a:rPr lang="en-US" sz="1600" dirty="0" smtClean="0">
                <a:latin typeface="Courier New" panose="02070309020205020404" pitchFamily="49" charset="0"/>
                <a:cs typeface="Courier New" panose="02070309020205020404" pitchFamily="49" charset="0"/>
              </a:rPr>
              <a:t>  address</a:t>
            </a:r>
            <a:r>
              <a:rPr lang="en-US" sz="1600" dirty="0">
                <a:latin typeface="Courier New" panose="02070309020205020404" pitchFamily="49" charset="0"/>
                <a:cs typeface="Courier New" panose="02070309020205020404" pitchFamily="49" charset="0"/>
              </a:rPr>
              <a:t>: "291 Cambridge St</a:t>
            </a:r>
            <a:r>
              <a:rPr lang="en-US" sz="1600" dirty="0" smtClean="0">
                <a:latin typeface="Courier New" panose="02070309020205020404" pitchFamily="49" charset="0"/>
                <a:cs typeface="Courier New" panose="02070309020205020404" pitchFamily="49" charset="0"/>
              </a:rPr>
              <a:t>",</a:t>
            </a:r>
          </a:p>
          <a:p>
            <a:pPr marL="914400" lvl="2" indent="0">
              <a:buNone/>
            </a:pPr>
            <a:r>
              <a:rPr lang="en-US" sz="1600" dirty="0" smtClean="0">
                <a:latin typeface="Courier New" panose="02070309020205020404" pitchFamily="49" charset="0"/>
                <a:cs typeface="Courier New" panose="02070309020205020404" pitchFamily="49" charset="0"/>
              </a:rPr>
              <a:t>  activities: ["Big Buck Hunter",</a:t>
            </a:r>
          </a:p>
          <a:p>
            <a:pPr marL="914400" lvl="2"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"karaoke", "alcohol"]</a:t>
            </a:r>
            <a:endParaRPr lang="en-US" sz="1600" dirty="0">
              <a:latin typeface="Courier New" panose="02070309020205020404" pitchFamily="49" charset="0"/>
              <a:cs typeface="Courier New" panose="02070309020205020404" pitchFamily="49" charset="0"/>
            </a:endParaRPr>
          </a:p>
          <a:p>
            <a:pPr marL="914400" lvl="2" indent="0">
              <a:buNone/>
            </a:pPr>
            <a:r>
              <a:rPr lang="en-US" sz="1600" dirty="0" smtClean="0">
                <a:latin typeface="Courier New" panose="02070309020205020404" pitchFamily="49" charset="0"/>
                <a:cs typeface="Courier New" panose="02070309020205020404" pitchFamily="49" charset="0"/>
              </a:rPr>
              <a:t>},</a:t>
            </a:r>
          </a:p>
          <a:p>
            <a:pPr marL="914400" lvl="2" indent="0">
              <a:buNone/>
            </a:pPr>
            <a:r>
              <a:rPr lang="en-US" sz="1600" dirty="0" smtClean="0">
                <a:latin typeface="Courier New" panose="02070309020205020404" pitchFamily="49" charset="0"/>
                <a:cs typeface="Courier New" panose="02070309020205020404" pitchFamily="49" charset="0"/>
              </a:rPr>
              <a:t>{</a:t>
            </a:r>
          </a:p>
          <a:p>
            <a:pPr marL="914400" lvl="2"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name: "Hong Kong",</a:t>
            </a:r>
          </a:p>
          <a:p>
            <a:pPr marL="914400" lvl="2"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address</a:t>
            </a:r>
            <a:r>
              <a:rPr lang="en-US" sz="1600" dirty="0">
                <a:latin typeface="Courier New" panose="02070309020205020404" pitchFamily="49" charset="0"/>
                <a:cs typeface="Courier New" panose="02070309020205020404" pitchFamily="49" charset="0"/>
              </a:rPr>
              <a:t>: "65 Chatham </a:t>
            </a:r>
            <a:r>
              <a:rPr lang="en-US" sz="1600" dirty="0" smtClean="0">
                <a:latin typeface="Courier New" panose="02070309020205020404" pitchFamily="49" charset="0"/>
                <a:cs typeface="Courier New" panose="02070309020205020404" pitchFamily="49" charset="0"/>
              </a:rPr>
              <a:t>St",</a:t>
            </a:r>
          </a:p>
          <a:p>
            <a:pPr marL="914400" lvl="2"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activities: ["karaoke", "</a:t>
            </a:r>
            <a:r>
              <a:rPr lang="en-US" sz="1600" dirty="0" smtClean="0">
                <a:latin typeface="Courier New" panose="02070309020205020404" pitchFamily="49" charset="0"/>
                <a:cs typeface="Courier New" panose="02070309020205020404" pitchFamily="49" charset="0"/>
              </a:rPr>
              <a:t>Chinese food</a:t>
            </a:r>
            <a:r>
              <a:rPr lang="en-US" sz="1600" dirty="0" smtClean="0">
                <a:latin typeface="Courier New" panose="02070309020205020404" pitchFamily="49" charset="0"/>
                <a:cs typeface="Courier New" panose="02070309020205020404" pitchFamily="49" charset="0"/>
              </a:rPr>
              <a:t>"]</a:t>
            </a:r>
          </a:p>
          <a:p>
            <a:pPr marL="914400" lvl="2" indent="0">
              <a:buNone/>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914400" lvl="2" indent="0">
              <a:buNone/>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lvl="0" indent="0" rtl="0">
              <a:spcBef>
                <a:spcPts val="0"/>
              </a:spcBef>
              <a:spcAft>
                <a:spcPts val="0"/>
              </a:spcAft>
              <a:buNone/>
            </a:pPr>
            <a:endParaRPr lang="en-US" sz="2000" dirty="0" smtClean="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dirty="0"/>
          </a:p>
        </p:txBody>
      </p:sp>
    </p:spTree>
    <p:extLst>
      <p:ext uri="{BB962C8B-B14F-4D97-AF65-F5344CB8AC3E}">
        <p14:creationId xmlns:p14="http://schemas.microsoft.com/office/powerpoint/2010/main" val="7265032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References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smtClean="0">
                <a:cs typeface="Courier New" panose="02070309020205020404" pitchFamily="49" charset="0"/>
              </a:rPr>
              <a:t>DBRefs vs. Manual References</a:t>
            </a:r>
          </a:p>
          <a:p>
            <a:pPr marL="0" lvl="0" indent="0" rtl="0">
              <a:spcBef>
                <a:spcPts val="0"/>
              </a:spcBef>
              <a:spcAft>
                <a:spcPts val="0"/>
              </a:spcAft>
              <a:buNone/>
            </a:pPr>
            <a:endParaRPr lang="en-US" sz="2000" dirty="0">
              <a:cs typeface="Courier New" panose="02070309020205020404" pitchFamily="49" charset="0"/>
            </a:endParaRPr>
          </a:p>
          <a:p>
            <a:pPr marL="0" lvl="0" indent="0" rtl="0">
              <a:spcBef>
                <a:spcPts val="0"/>
              </a:spcBef>
              <a:spcAft>
                <a:spcPts val="0"/>
              </a:spcAft>
              <a:buNone/>
            </a:pPr>
            <a:r>
              <a:rPr lang="en-US" sz="2000" dirty="0" smtClean="0">
                <a:cs typeface="Courier New" panose="02070309020205020404" pitchFamily="49" charset="0"/>
              </a:rPr>
              <a:t>A DBRef is essentially on object that contains the DB, collection, and _id of the target document while a manual reference is just the value of the target document's _id.</a:t>
            </a:r>
          </a:p>
          <a:p>
            <a:pPr marL="0" lvl="0" indent="0" rtl="0">
              <a:spcBef>
                <a:spcPts val="0"/>
              </a:spcBef>
              <a:spcAft>
                <a:spcPts val="0"/>
              </a:spcAft>
              <a:buNone/>
            </a:pPr>
            <a:endParaRPr lang="en-US" sz="2000" dirty="0">
              <a:cs typeface="Courier New" panose="02070309020205020404" pitchFamily="49" charset="0"/>
            </a:endParaRPr>
          </a:p>
          <a:p>
            <a:pPr marL="0" lvl="0" indent="0" rtl="0">
              <a:spcBef>
                <a:spcPts val="0"/>
              </a:spcBef>
              <a:spcAft>
                <a:spcPts val="0"/>
              </a:spcAft>
              <a:buNone/>
            </a:pPr>
            <a:r>
              <a:rPr lang="en-US" sz="2000" dirty="0" smtClean="0">
                <a:cs typeface="Courier New" panose="02070309020205020404" pitchFamily="49" charset="0"/>
              </a:rPr>
              <a:t>DBRefs are useful for situations where you're going to run the same query across multiple DBs or collections. Generally speaking though, that's not the case. You're looking to point at documents in one other collection. For these cases, manual references are not only adequate, </a:t>
            </a:r>
            <a:r>
              <a:rPr lang="en-US" sz="2000" dirty="0" smtClean="0">
                <a:cs typeface="Courier New" panose="02070309020205020404" pitchFamily="49" charset="0"/>
                <a:hlinkClick r:id="rId3"/>
              </a:rPr>
              <a:t>but superior</a:t>
            </a:r>
            <a:r>
              <a:rPr lang="en-US" sz="2000" dirty="0" smtClean="0">
                <a:cs typeface="Courier New" panose="02070309020205020404" pitchFamily="49" charset="0"/>
              </a:rPr>
              <a:t>, as DBRefs preclude certain operators we'll discuss later.</a:t>
            </a:r>
            <a:endParaRPr lang="en-US" sz="2000" dirty="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dirty="0"/>
          </a:p>
        </p:txBody>
      </p:sp>
    </p:spTree>
    <p:extLst>
      <p:ext uri="{BB962C8B-B14F-4D97-AF65-F5344CB8AC3E}">
        <p14:creationId xmlns:p14="http://schemas.microsoft.com/office/powerpoint/2010/main" val="30482743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References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smtClean="0">
                <a:cs typeface="Courier New" panose="02070309020205020404" pitchFamily="49" charset="0"/>
              </a:rPr>
              <a:t>We will want manual references, but so you're familiar with them, let's create a DBRef </a:t>
            </a:r>
            <a:r>
              <a:rPr lang="en-US" sz="2000" dirty="0" smtClean="0">
                <a:cs typeface="Courier New" panose="02070309020205020404" pitchFamily="49" charset="0"/>
              </a:rPr>
              <a:t>so </a:t>
            </a:r>
            <a:r>
              <a:rPr lang="en-US" sz="2000" dirty="0" smtClean="0">
                <a:cs typeface="Courier New" panose="02070309020205020404" pitchFamily="49" charset="0"/>
              </a:rPr>
              <a:t>we know Courtside is in Boston.</a:t>
            </a:r>
          </a:p>
          <a:p>
            <a:pPr marL="914400" lvl="2" indent="0">
              <a:buNone/>
            </a:pPr>
            <a:r>
              <a:rPr lang="en-US" sz="1600" dirty="0" smtClean="0">
                <a:latin typeface="Courier New" panose="02070309020205020404" pitchFamily="49" charset="0"/>
                <a:cs typeface="Courier New" panose="02070309020205020404" pitchFamily="49" charset="0"/>
              </a:rPr>
              <a:t>db.venues.find()</a:t>
            </a:r>
          </a:p>
          <a:p>
            <a:pPr marL="914400" lvl="2" indent="0">
              <a:buNone/>
            </a:pPr>
            <a:r>
              <a:rPr lang="en-US" sz="1600" dirty="0" smtClean="0">
                <a:latin typeface="Courier New" panose="02070309020205020404" pitchFamily="49" charset="0"/>
                <a:cs typeface="Courier New" panose="02070309020205020404" pitchFamily="49" charset="0"/>
              </a:rPr>
              <a:t>db.cities.find({name: "Boston"})</a:t>
            </a:r>
          </a:p>
          <a:p>
            <a:pPr marL="914400" lvl="2" indent="0">
              <a:buNone/>
            </a:pPr>
            <a:r>
              <a:rPr lang="en-US" sz="1600" dirty="0" smtClean="0">
                <a:latin typeface="Courier New" panose="02070309020205020404" pitchFamily="49" charset="0"/>
                <a:cs typeface="Courier New" panose="02070309020205020404" pitchFamily="49" charset="0"/>
              </a:rPr>
              <a:t>db.venues.update</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_id: ObjectId</a:t>
            </a:r>
            <a:r>
              <a:rPr lang="en-US" sz="1600" dirty="0">
                <a:latin typeface="Courier New" panose="02070309020205020404" pitchFamily="49" charset="0"/>
                <a:cs typeface="Courier New" panose="02070309020205020404" pitchFamily="49" charset="0"/>
              </a:rPr>
              <a:t>("5f70fe9e6fee4d94eae3be27")},</a:t>
            </a:r>
          </a:p>
          <a:p>
            <a:pPr marL="914400" lvl="2" indent="0">
              <a:buNone/>
            </a:pPr>
            <a:r>
              <a:rPr lang="en-US" sz="1600" dirty="0">
                <a:latin typeface="Courier New" panose="02070309020205020404" pitchFamily="49" charset="0"/>
                <a:cs typeface="Courier New" panose="02070309020205020404" pitchFamily="49" charset="0"/>
              </a:rPr>
              <a:t>{$set: {</a:t>
            </a:r>
          </a:p>
          <a:p>
            <a:pPr marL="914400" lvl="2"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city</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$ref: "cities", $id: ObjectId</a:t>
            </a:r>
            <a:r>
              <a:rPr lang="en-US" sz="1600" dirty="0">
                <a:latin typeface="Courier New" panose="02070309020205020404" pitchFamily="49" charset="0"/>
                <a:cs typeface="Courier New" panose="02070309020205020404" pitchFamily="49" charset="0"/>
              </a:rPr>
              <a:t>("5f64cb8fbfa0fce808d9d603</a:t>
            </a:r>
            <a:r>
              <a:rPr lang="en-US" sz="1600" dirty="0" smtClean="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a:p>
            <a:pPr marL="914400" lvl="2" indent="0">
              <a:buNone/>
            </a:pPr>
            <a:r>
              <a:rPr lang="en-US" sz="1600" dirty="0" smtClean="0">
                <a:latin typeface="Courier New" panose="02070309020205020404" pitchFamily="49" charset="0"/>
                <a:cs typeface="Courier New" panose="02070309020205020404" pitchFamily="49" charset="0"/>
              </a:rPr>
              <a:t>})</a:t>
            </a:r>
          </a:p>
          <a:p>
            <a:pPr marL="0" lvl="0" indent="0">
              <a:spcBef>
                <a:spcPts val="0"/>
              </a:spcBef>
              <a:buNone/>
            </a:pPr>
            <a:r>
              <a:rPr lang="en-US" sz="2000" dirty="0">
                <a:cs typeface="Courier New" panose="02070309020205020404" pitchFamily="49" charset="0"/>
              </a:rPr>
              <a:t>Now </a:t>
            </a:r>
            <a:r>
              <a:rPr lang="en-US" sz="2000" dirty="0" smtClean="0">
                <a:cs typeface="Courier New" panose="02070309020205020404" pitchFamily="49" charset="0"/>
              </a:rPr>
              <a:t>let's look up the city that belongs to the venue.</a:t>
            </a:r>
            <a:endParaRPr lang="en-US" sz="2000" dirty="0">
              <a:cs typeface="Courier New" panose="02070309020205020404" pitchFamily="49" charset="0"/>
            </a:endParaRPr>
          </a:p>
          <a:p>
            <a:pPr marL="914400" lvl="2" indent="0">
              <a:buNone/>
            </a:pPr>
            <a:r>
              <a:rPr lang="en-US" sz="1600" dirty="0">
                <a:latin typeface="Courier New" panose="02070309020205020404" pitchFamily="49" charset="0"/>
                <a:cs typeface="Courier New" panose="02070309020205020404" pitchFamily="49" charset="0"/>
              </a:rPr>
              <a:t>db.cities.findOne({_id</a:t>
            </a:r>
            <a:r>
              <a:rPr lang="en-US" sz="1600" dirty="0" smtClean="0">
                <a:latin typeface="Courier New" panose="02070309020205020404" pitchFamily="49" charset="0"/>
                <a:cs typeface="Courier New" panose="02070309020205020404" pitchFamily="49" charset="0"/>
              </a:rPr>
              <a:t>:</a:t>
            </a:r>
          </a:p>
          <a:p>
            <a:pPr marL="914400" lvl="2" indent="0">
              <a:buNone/>
            </a:pPr>
            <a:r>
              <a:rPr lang="en-US" sz="1600" dirty="0" smtClean="0">
                <a:latin typeface="Courier New" panose="02070309020205020404" pitchFamily="49" charset="0"/>
                <a:cs typeface="Courier New" panose="02070309020205020404" pitchFamily="49" charset="0"/>
              </a:rPr>
              <a:t>  db.venues.findOne</a:t>
            </a:r>
            <a:r>
              <a:rPr lang="en-US" sz="1600" dirty="0">
                <a:latin typeface="Courier New" panose="02070309020205020404" pitchFamily="49" charset="0"/>
                <a:cs typeface="Courier New" panose="02070309020205020404" pitchFamily="49" charset="0"/>
              </a:rPr>
              <a:t>({name: "Courtside"}).city.$id</a:t>
            </a:r>
            <a:r>
              <a:rPr lang="en-US" sz="1600" dirty="0" smtClean="0">
                <a:latin typeface="Courier New" panose="02070309020205020404" pitchFamily="49" charset="0"/>
                <a:cs typeface="Courier New" panose="02070309020205020404" pitchFamily="49" charset="0"/>
              </a:rPr>
              <a:t>}</a:t>
            </a:r>
          </a:p>
          <a:p>
            <a:pPr marL="914400" lvl="2" indent="0">
              <a:buNone/>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914400" lvl="2" indent="0">
              <a:buNone/>
            </a:pPr>
            <a:endParaRPr lang="en-US" sz="1600" dirty="0" smtClean="0">
              <a:latin typeface="Courier New" panose="02070309020205020404" pitchFamily="49" charset="0"/>
              <a:cs typeface="Courier New" panose="02070309020205020404" pitchFamily="49" charset="0"/>
            </a:endParaRPr>
          </a:p>
          <a:p>
            <a:pPr marL="914400" lvl="2" indent="0">
              <a:buNone/>
            </a:pPr>
            <a:endParaRPr lang="en-US" sz="1600"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dirty="0"/>
          </a:p>
        </p:txBody>
      </p:sp>
    </p:spTree>
    <p:extLst>
      <p:ext uri="{BB962C8B-B14F-4D97-AF65-F5344CB8AC3E}">
        <p14:creationId xmlns:p14="http://schemas.microsoft.com/office/powerpoint/2010/main" val="30299199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References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smtClean="0">
                <a:cs typeface="Courier New" panose="02070309020205020404" pitchFamily="49" charset="0"/>
              </a:rPr>
              <a:t>We've </a:t>
            </a:r>
            <a:r>
              <a:rPr lang="en-US" sz="2000" dirty="0" smtClean="0">
                <a:cs typeface="Courier New" panose="02070309020205020404" pitchFamily="49" charset="0"/>
              </a:rPr>
              <a:t>created a link </a:t>
            </a:r>
            <a:r>
              <a:rPr lang="en-US" sz="2000" dirty="0" smtClean="0">
                <a:cs typeface="Courier New" panose="02070309020205020404" pitchFamily="49" charset="0"/>
              </a:rPr>
              <a:t>from our </a:t>
            </a:r>
            <a:r>
              <a:rPr lang="en-US" sz="2000" dirty="0" smtClean="0">
                <a:cs typeface="Courier New" panose="02070309020205020404" pitchFamily="49" charset="0"/>
              </a:rPr>
              <a:t>Courtside </a:t>
            </a:r>
            <a:r>
              <a:rPr lang="en-US" sz="2000" dirty="0" smtClean="0">
                <a:cs typeface="Courier New" panose="02070309020205020404" pitchFamily="49" charset="0"/>
              </a:rPr>
              <a:t>to </a:t>
            </a:r>
            <a:r>
              <a:rPr lang="en-US" sz="2000" dirty="0" smtClean="0">
                <a:cs typeface="Courier New" panose="02070309020205020404" pitchFamily="49" charset="0"/>
              </a:rPr>
              <a:t>Boston, </a:t>
            </a:r>
            <a:r>
              <a:rPr lang="en-US" sz="2000" dirty="0" smtClean="0">
                <a:cs typeface="Courier New" panose="02070309020205020404" pitchFamily="49" charset="0"/>
              </a:rPr>
              <a:t>but we have no reference in the other direction. Let's fix that.</a:t>
            </a:r>
          </a:p>
          <a:p>
            <a:pPr marL="914400" lvl="2" indent="0">
              <a:buNone/>
            </a:pPr>
            <a:r>
              <a:rPr lang="en-US" sz="1600" dirty="0" smtClean="0">
                <a:latin typeface="Courier New" panose="02070309020205020404" pitchFamily="49" charset="0"/>
                <a:cs typeface="Courier New" panose="02070309020205020404" pitchFamily="49" charset="0"/>
              </a:rPr>
              <a:t>db.cities.update</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name: "Boston"},</a:t>
            </a:r>
            <a:endParaRPr lang="en-US" sz="1600" dirty="0">
              <a:latin typeface="Courier New" panose="02070309020205020404" pitchFamily="49" charset="0"/>
              <a:cs typeface="Courier New" panose="02070309020205020404" pitchFamily="49" charset="0"/>
            </a:endParaRPr>
          </a:p>
          <a:p>
            <a:pPr marL="914400" lvl="2" indent="0">
              <a:buNone/>
            </a:pPr>
            <a:r>
              <a:rPr lang="en-US" sz="1600" dirty="0">
                <a:latin typeface="Courier New" panose="02070309020205020404" pitchFamily="49" charset="0"/>
                <a:cs typeface="Courier New" panose="02070309020205020404" pitchFamily="49" charset="0"/>
              </a:rPr>
              <a:t>{$set: {</a:t>
            </a:r>
          </a:p>
          <a:p>
            <a:pPr marL="914400" lvl="2"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venues: []</a:t>
            </a:r>
          </a:p>
          <a:p>
            <a:pPr marL="914400" lvl="2" indent="0">
              <a:buNone/>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914400" lvl="2" indent="0">
              <a:buNone/>
            </a:pPr>
            <a:r>
              <a:rPr lang="en-US" sz="1600" dirty="0" smtClean="0">
                <a:latin typeface="Courier New" panose="02070309020205020404" pitchFamily="49" charset="0"/>
                <a:cs typeface="Courier New" panose="02070309020205020404" pitchFamily="49" charset="0"/>
              </a:rPr>
              <a:t>db.cities.update({name: "Boston"},</a:t>
            </a:r>
          </a:p>
          <a:p>
            <a:pPr marL="914400" lvl="2" indent="0">
              <a:buNone/>
            </a:pPr>
            <a:r>
              <a:rPr lang="en-US" sz="1600" dirty="0" smtClean="0">
                <a:latin typeface="Courier New" panose="02070309020205020404" pitchFamily="49" charset="0"/>
                <a:cs typeface="Courier New" panose="02070309020205020404" pitchFamily="49" charset="0"/>
              </a:rPr>
              <a:t>{$push: {venues: {$ref: "venues</a:t>
            </a:r>
            <a:r>
              <a:rPr lang="en-US" sz="1600" dirty="0">
                <a:latin typeface="Courier New" panose="02070309020205020404" pitchFamily="49" charset="0"/>
                <a:cs typeface="Courier New" panose="02070309020205020404" pitchFamily="49" charset="0"/>
              </a:rPr>
              <a:t>", $id:  ObjectId("5f70fe9e6fee4d94eae3be27</a:t>
            </a:r>
            <a:r>
              <a:rPr lang="en-US" sz="1600" dirty="0" smtClean="0">
                <a:latin typeface="Courier New" panose="02070309020205020404" pitchFamily="49" charset="0"/>
                <a:cs typeface="Courier New" panose="02070309020205020404" pitchFamily="49" charset="0"/>
              </a:rPr>
              <a:t>")}}})</a:t>
            </a:r>
          </a:p>
          <a:p>
            <a:pPr marL="0" lvl="0" indent="0">
              <a:spcBef>
                <a:spcPts val="0"/>
              </a:spcBef>
              <a:buNone/>
            </a:pPr>
            <a:r>
              <a:rPr lang="en-US" sz="2000" dirty="0" smtClean="0">
                <a:cs typeface="Courier New" panose="02070309020205020404" pitchFamily="49" charset="0"/>
              </a:rPr>
              <a:t>And let's make sure the link is working right.</a:t>
            </a:r>
            <a:endParaRPr lang="en-US" sz="2000" dirty="0">
              <a:cs typeface="Courier New" panose="02070309020205020404" pitchFamily="49" charset="0"/>
            </a:endParaRPr>
          </a:p>
          <a:p>
            <a:pPr marL="914400" lvl="2" indent="0">
              <a:buNone/>
            </a:pPr>
            <a:r>
              <a:rPr lang="en-US" sz="1600" dirty="0" smtClean="0">
                <a:latin typeface="Courier New" panose="02070309020205020404" pitchFamily="49" charset="0"/>
                <a:cs typeface="Courier New" panose="02070309020205020404" pitchFamily="49" charset="0"/>
              </a:rPr>
              <a:t>db.venues.findOne</a:t>
            </a:r>
            <a:r>
              <a:rPr lang="en-US" sz="1600" dirty="0">
                <a:latin typeface="Courier New" panose="02070309020205020404" pitchFamily="49" charset="0"/>
                <a:cs typeface="Courier New" panose="02070309020205020404" pitchFamily="49" charset="0"/>
              </a:rPr>
              <a:t>({_id</a:t>
            </a:r>
            <a:r>
              <a:rPr lang="en-US" sz="1600" dirty="0" smtClean="0">
                <a:latin typeface="Courier New" panose="02070309020205020404" pitchFamily="49" charset="0"/>
                <a:cs typeface="Courier New" panose="02070309020205020404" pitchFamily="49" charset="0"/>
              </a:rPr>
              <a:t>:</a:t>
            </a:r>
          </a:p>
          <a:p>
            <a:pPr marL="914400" lvl="2" indent="0">
              <a:buNone/>
            </a:pPr>
            <a:r>
              <a:rPr lang="en-US" sz="1600" dirty="0" smtClean="0">
                <a:latin typeface="Courier New" panose="02070309020205020404" pitchFamily="49" charset="0"/>
                <a:cs typeface="Courier New" panose="02070309020205020404" pitchFamily="49" charset="0"/>
              </a:rPr>
              <a:t>  db.cities.findOne</a:t>
            </a:r>
            <a:r>
              <a:rPr lang="en-US" sz="1600" dirty="0">
                <a:latin typeface="Courier New" panose="02070309020205020404" pitchFamily="49" charset="0"/>
                <a:cs typeface="Courier New" panose="02070309020205020404" pitchFamily="49" charset="0"/>
              </a:rPr>
              <a:t>({name: </a:t>
            </a:r>
            <a:r>
              <a:rPr lang="en-US" sz="1600" dirty="0" smtClean="0">
                <a:latin typeface="Courier New" panose="02070309020205020404" pitchFamily="49" charset="0"/>
                <a:cs typeface="Courier New" panose="02070309020205020404" pitchFamily="49" charset="0"/>
              </a:rPr>
              <a:t>"Boston"}).venues[0].$id})</a:t>
            </a:r>
          </a:p>
          <a:p>
            <a:pPr marL="914400" lvl="2" indent="0">
              <a:buNone/>
            </a:pPr>
            <a:endParaRPr lang="en-US" sz="1600" dirty="0" smtClean="0">
              <a:latin typeface="Courier New" panose="02070309020205020404" pitchFamily="49" charset="0"/>
              <a:cs typeface="Courier New" panose="02070309020205020404" pitchFamily="49" charset="0"/>
            </a:endParaRPr>
          </a:p>
          <a:p>
            <a:pPr marL="914400" lvl="2" indent="0">
              <a:buNone/>
            </a:pPr>
            <a:endParaRPr lang="en-US" sz="1600"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dirty="0"/>
          </a:p>
        </p:txBody>
      </p:sp>
    </p:spTree>
    <p:extLst>
      <p:ext uri="{BB962C8B-B14F-4D97-AF65-F5344CB8AC3E}">
        <p14:creationId xmlns:p14="http://schemas.microsoft.com/office/powerpoint/2010/main" val="39786926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References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smtClean="0">
                <a:cs typeface="Courier New" panose="02070309020205020404" pitchFamily="49" charset="0"/>
              </a:rPr>
              <a:t>Now that we've got the DBRef working for Courtside, let's create a manual ref </a:t>
            </a:r>
            <a:r>
              <a:rPr lang="en-US" sz="2000" dirty="0" smtClean="0">
                <a:cs typeface="Courier New" panose="02070309020205020404" pitchFamily="49" charset="0"/>
              </a:rPr>
              <a:t>for Hong Kong.</a:t>
            </a:r>
          </a:p>
          <a:p>
            <a:pPr marL="914400" lvl="2" indent="0">
              <a:buNone/>
            </a:pPr>
            <a:r>
              <a:rPr lang="en-US" sz="1600" dirty="0" smtClean="0">
                <a:latin typeface="Courier New" panose="02070309020205020404" pitchFamily="49" charset="0"/>
                <a:cs typeface="Courier New" panose="02070309020205020404" pitchFamily="49" charset="0"/>
              </a:rPr>
              <a:t>db.venues.find({name: "Hong Kong"})</a:t>
            </a:r>
          </a:p>
          <a:p>
            <a:pPr marL="914400" lvl="2" indent="0">
              <a:buNone/>
            </a:pPr>
            <a:r>
              <a:rPr lang="en-US" sz="1600" dirty="0" smtClean="0">
                <a:latin typeface="Courier New" panose="02070309020205020404" pitchFamily="49" charset="0"/>
                <a:cs typeface="Courier New" panose="02070309020205020404" pitchFamily="49" charset="0"/>
              </a:rPr>
              <a:t>db.venues.update</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_id</a:t>
            </a:r>
            <a:r>
              <a:rPr lang="en-US" sz="1600" dirty="0">
                <a:latin typeface="Courier New" panose="02070309020205020404" pitchFamily="49" charset="0"/>
                <a:cs typeface="Courier New" panose="02070309020205020404" pitchFamily="49" charset="0"/>
              </a:rPr>
              <a:t>: ObjectId("5f70fe9e6fee4d94eae3be28")},</a:t>
            </a:r>
          </a:p>
          <a:p>
            <a:pPr marL="914400" lvl="2" indent="0">
              <a:buNone/>
            </a:pPr>
            <a:r>
              <a:rPr lang="en-US" sz="1600" dirty="0">
                <a:latin typeface="Courier New" panose="02070309020205020404" pitchFamily="49" charset="0"/>
                <a:cs typeface="Courier New" panose="02070309020205020404" pitchFamily="49" charset="0"/>
              </a:rPr>
              <a:t>{$set: {</a:t>
            </a:r>
          </a:p>
          <a:p>
            <a:pPr marL="914400" lvl="2"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city</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ObjectId</a:t>
            </a:r>
            <a:r>
              <a:rPr lang="en-US" sz="1600" dirty="0">
                <a:latin typeface="Courier New" panose="02070309020205020404" pitchFamily="49" charset="0"/>
                <a:cs typeface="Courier New" panose="02070309020205020404" pitchFamily="49" charset="0"/>
              </a:rPr>
              <a:t>("5f64cb8fbfa0fce808d9d603</a:t>
            </a:r>
            <a:r>
              <a:rPr lang="en-US" sz="1600" dirty="0" smtClean="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a:p>
            <a:pPr marL="914400" lvl="2" indent="0">
              <a:buNone/>
            </a:pPr>
            <a:r>
              <a:rPr lang="en-US" sz="1600" dirty="0" smtClean="0">
                <a:latin typeface="Courier New" panose="02070309020205020404" pitchFamily="49" charset="0"/>
                <a:cs typeface="Courier New" panose="02070309020205020404" pitchFamily="49" charset="0"/>
              </a:rPr>
              <a:t>})</a:t>
            </a:r>
          </a:p>
          <a:p>
            <a:pPr marL="0" lvl="0" indent="0">
              <a:spcBef>
                <a:spcPts val="0"/>
              </a:spcBef>
              <a:buNone/>
            </a:pPr>
            <a:r>
              <a:rPr lang="en-US" sz="2000" dirty="0" smtClean="0">
                <a:cs typeface="Courier New" panose="02070309020205020404" pitchFamily="49" charset="0"/>
              </a:rPr>
              <a:t>And let's make sure it stuck.</a:t>
            </a:r>
            <a:endParaRPr lang="en-US" sz="2000" dirty="0">
              <a:cs typeface="Courier New" panose="02070309020205020404" pitchFamily="49" charset="0"/>
            </a:endParaRPr>
          </a:p>
          <a:p>
            <a:pPr marL="914400" lvl="2" indent="0">
              <a:buNone/>
            </a:pPr>
            <a:r>
              <a:rPr lang="en-US" sz="1600" dirty="0">
                <a:latin typeface="Courier New" panose="02070309020205020404" pitchFamily="49" charset="0"/>
                <a:cs typeface="Courier New" panose="02070309020205020404" pitchFamily="49" charset="0"/>
              </a:rPr>
              <a:t>db.cities.findOne({_id</a:t>
            </a:r>
            <a:r>
              <a:rPr lang="en-US" sz="1600" dirty="0" smtClean="0">
                <a:latin typeface="Courier New" panose="02070309020205020404" pitchFamily="49" charset="0"/>
                <a:cs typeface="Courier New" panose="02070309020205020404" pitchFamily="49" charset="0"/>
              </a:rPr>
              <a:t>:</a:t>
            </a:r>
          </a:p>
          <a:p>
            <a:pPr marL="914400" lvl="2" indent="0">
              <a:buNone/>
            </a:pPr>
            <a:r>
              <a:rPr lang="en-US" sz="1600" dirty="0" smtClean="0">
                <a:latin typeface="Courier New" panose="02070309020205020404" pitchFamily="49" charset="0"/>
                <a:cs typeface="Courier New" panose="02070309020205020404" pitchFamily="49" charset="0"/>
              </a:rPr>
              <a:t>  db.venues.findOne</a:t>
            </a:r>
            <a:r>
              <a:rPr lang="en-US" sz="1600" dirty="0">
                <a:latin typeface="Courier New" panose="02070309020205020404" pitchFamily="49" charset="0"/>
                <a:cs typeface="Courier New" panose="02070309020205020404" pitchFamily="49" charset="0"/>
              </a:rPr>
              <a:t>({name: </a:t>
            </a:r>
            <a:r>
              <a:rPr lang="en-US" sz="1600" dirty="0" smtClean="0">
                <a:latin typeface="Courier New" panose="02070309020205020404" pitchFamily="49" charset="0"/>
                <a:cs typeface="Courier New" panose="02070309020205020404" pitchFamily="49" charset="0"/>
              </a:rPr>
              <a:t>"Hong Kong"}).</a:t>
            </a:r>
            <a:r>
              <a:rPr lang="en-US" sz="1600" dirty="0" smtClean="0">
                <a:latin typeface="Courier New" panose="02070309020205020404" pitchFamily="49" charset="0"/>
                <a:cs typeface="Courier New" panose="02070309020205020404" pitchFamily="49" charset="0"/>
              </a:rPr>
              <a:t>city})</a:t>
            </a:r>
            <a:endParaRPr lang="en-US" sz="1600" dirty="0">
              <a:latin typeface="Courier New" panose="02070309020205020404" pitchFamily="49" charset="0"/>
              <a:cs typeface="Courier New" panose="02070309020205020404" pitchFamily="49" charset="0"/>
            </a:endParaRPr>
          </a:p>
          <a:p>
            <a:pPr marL="914400" lvl="2" indent="0">
              <a:buNone/>
            </a:pPr>
            <a:endParaRPr lang="en-US" sz="1600" dirty="0" smtClean="0">
              <a:latin typeface="Courier New" panose="02070309020205020404" pitchFamily="49" charset="0"/>
              <a:cs typeface="Courier New" panose="02070309020205020404" pitchFamily="49" charset="0"/>
            </a:endParaRPr>
          </a:p>
          <a:p>
            <a:pPr marL="914400" lvl="2" indent="0">
              <a:buNone/>
            </a:pPr>
            <a:endParaRPr lang="en-US" sz="1600"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dirty="0"/>
          </a:p>
        </p:txBody>
      </p:sp>
    </p:spTree>
    <p:extLst>
      <p:ext uri="{BB962C8B-B14F-4D97-AF65-F5344CB8AC3E}">
        <p14:creationId xmlns:p14="http://schemas.microsoft.com/office/powerpoint/2010/main" val="10587327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References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smtClean="0">
                <a:cs typeface="Courier New" panose="02070309020205020404" pitchFamily="49" charset="0"/>
              </a:rPr>
              <a:t>And since we're moving to manual references, let's update Boston.</a:t>
            </a:r>
            <a:endParaRPr lang="en-US" sz="2000" dirty="0" smtClean="0">
              <a:cs typeface="Courier New" panose="02070309020205020404" pitchFamily="49" charset="0"/>
            </a:endParaRPr>
          </a:p>
          <a:p>
            <a:pPr marL="914400" lvl="2" indent="0">
              <a:buNone/>
            </a:pPr>
            <a:r>
              <a:rPr lang="en-US" sz="1600" dirty="0" smtClean="0">
                <a:latin typeface="Courier New" panose="02070309020205020404" pitchFamily="49" charset="0"/>
                <a:cs typeface="Courier New" panose="02070309020205020404" pitchFamily="49" charset="0"/>
              </a:rPr>
              <a:t>db.venues.find({name: </a:t>
            </a:r>
            <a:r>
              <a:rPr lang="en-US" sz="1600" dirty="0" smtClean="0">
                <a:latin typeface="Courier New" panose="02070309020205020404" pitchFamily="49" charset="0"/>
                <a:cs typeface="Courier New" panose="02070309020205020404" pitchFamily="49" charset="0"/>
              </a:rPr>
              <a:t>"Courtside"})</a:t>
            </a:r>
            <a:endParaRPr lang="en-US" sz="1600" dirty="0" smtClean="0">
              <a:latin typeface="Courier New" panose="02070309020205020404" pitchFamily="49" charset="0"/>
              <a:cs typeface="Courier New" panose="02070309020205020404" pitchFamily="49" charset="0"/>
            </a:endParaRPr>
          </a:p>
          <a:p>
            <a:pPr marL="914400" lvl="2" indent="0">
              <a:buNone/>
            </a:pPr>
            <a:r>
              <a:rPr lang="en-US" sz="1600" dirty="0" smtClean="0">
                <a:latin typeface="Courier New" panose="02070309020205020404" pitchFamily="49" charset="0"/>
                <a:cs typeface="Courier New" panose="02070309020205020404" pitchFamily="49" charset="0"/>
              </a:rPr>
              <a:t>db.venues.update</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_id</a:t>
            </a:r>
            <a:r>
              <a:rPr lang="en-US" sz="1600" dirty="0">
                <a:latin typeface="Courier New" panose="02070309020205020404" pitchFamily="49" charset="0"/>
                <a:cs typeface="Courier New" panose="02070309020205020404" pitchFamily="49" charset="0"/>
              </a:rPr>
              <a:t>: ObjectId("</a:t>
            </a:r>
            <a:r>
              <a:rPr lang="en-US" sz="1600" dirty="0" smtClean="0">
                <a:latin typeface="Courier New" panose="02070309020205020404" pitchFamily="49" charset="0"/>
                <a:cs typeface="Courier New" panose="02070309020205020404" pitchFamily="49" charset="0"/>
              </a:rPr>
              <a:t>5f70fe9e6fee4d94eae3be27")},</a:t>
            </a:r>
            <a:endParaRPr lang="en-US" sz="1600" dirty="0">
              <a:latin typeface="Courier New" panose="02070309020205020404" pitchFamily="49" charset="0"/>
              <a:cs typeface="Courier New" panose="02070309020205020404" pitchFamily="49" charset="0"/>
            </a:endParaRPr>
          </a:p>
          <a:p>
            <a:pPr marL="914400" lvl="2" indent="0">
              <a:buNone/>
            </a:pPr>
            <a:r>
              <a:rPr lang="en-US" sz="1600" dirty="0">
                <a:latin typeface="Courier New" panose="02070309020205020404" pitchFamily="49" charset="0"/>
                <a:cs typeface="Courier New" panose="02070309020205020404" pitchFamily="49" charset="0"/>
              </a:rPr>
              <a:t>{$set: {</a:t>
            </a:r>
          </a:p>
          <a:p>
            <a:pPr marL="914400" lvl="2"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city</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ObjectId</a:t>
            </a:r>
            <a:r>
              <a:rPr lang="en-US" sz="1600" dirty="0">
                <a:latin typeface="Courier New" panose="02070309020205020404" pitchFamily="49" charset="0"/>
                <a:cs typeface="Courier New" panose="02070309020205020404" pitchFamily="49" charset="0"/>
              </a:rPr>
              <a:t>("5f64cb8fbfa0fce808d9d603</a:t>
            </a:r>
            <a:r>
              <a:rPr lang="en-US" sz="1600" dirty="0" smtClean="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a:p>
            <a:pPr marL="914400" lvl="2" indent="0">
              <a:buNone/>
            </a:pPr>
            <a:r>
              <a:rPr lang="en-US" sz="1600" dirty="0" smtClean="0">
                <a:latin typeface="Courier New" panose="02070309020205020404" pitchFamily="49" charset="0"/>
                <a:cs typeface="Courier New" panose="02070309020205020404" pitchFamily="49" charset="0"/>
              </a:rPr>
              <a:t>})</a:t>
            </a:r>
          </a:p>
          <a:p>
            <a:pPr marL="0" lvl="0" indent="0">
              <a:spcBef>
                <a:spcPts val="0"/>
              </a:spcBef>
              <a:buNone/>
            </a:pPr>
            <a:r>
              <a:rPr lang="en-US" sz="2000" dirty="0" smtClean="0">
                <a:cs typeface="Courier New" panose="02070309020205020404" pitchFamily="49" charset="0"/>
              </a:rPr>
              <a:t>And let's make sure it stuck.</a:t>
            </a:r>
            <a:endParaRPr lang="en-US" sz="2000" dirty="0">
              <a:cs typeface="Courier New" panose="02070309020205020404" pitchFamily="49" charset="0"/>
            </a:endParaRPr>
          </a:p>
          <a:p>
            <a:pPr marL="914400" lvl="2" indent="0">
              <a:buNone/>
            </a:pPr>
            <a:r>
              <a:rPr lang="en-US" sz="1600" dirty="0">
                <a:latin typeface="Courier New" panose="02070309020205020404" pitchFamily="49" charset="0"/>
                <a:cs typeface="Courier New" panose="02070309020205020404" pitchFamily="49" charset="0"/>
              </a:rPr>
              <a:t>db.cities.findOne({_id</a:t>
            </a:r>
            <a:r>
              <a:rPr lang="en-US" sz="1600" dirty="0" smtClean="0">
                <a:latin typeface="Courier New" panose="02070309020205020404" pitchFamily="49" charset="0"/>
                <a:cs typeface="Courier New" panose="02070309020205020404" pitchFamily="49" charset="0"/>
              </a:rPr>
              <a:t>:</a:t>
            </a:r>
          </a:p>
          <a:p>
            <a:pPr marL="914400" lvl="2" indent="0">
              <a:buNone/>
            </a:pPr>
            <a:r>
              <a:rPr lang="en-US" sz="1600" dirty="0" smtClean="0">
                <a:latin typeface="Courier New" panose="02070309020205020404" pitchFamily="49" charset="0"/>
                <a:cs typeface="Courier New" panose="02070309020205020404" pitchFamily="49" charset="0"/>
              </a:rPr>
              <a:t>  db.venues.findOne</a:t>
            </a:r>
            <a:r>
              <a:rPr lang="en-US" sz="1600" dirty="0">
                <a:latin typeface="Courier New" panose="02070309020205020404" pitchFamily="49" charset="0"/>
                <a:cs typeface="Courier New" panose="02070309020205020404" pitchFamily="49" charset="0"/>
              </a:rPr>
              <a:t>({name: </a:t>
            </a:r>
            <a:r>
              <a:rPr lang="en-US" sz="1600" dirty="0" smtClean="0">
                <a:latin typeface="Courier New" panose="02070309020205020404" pitchFamily="49" charset="0"/>
                <a:cs typeface="Courier New" panose="02070309020205020404" pitchFamily="49" charset="0"/>
              </a:rPr>
              <a:t>"Courtside"}).city})</a:t>
            </a:r>
            <a:endParaRPr lang="en-US" sz="1600" dirty="0">
              <a:latin typeface="Courier New" panose="02070309020205020404" pitchFamily="49" charset="0"/>
              <a:cs typeface="Courier New" panose="02070309020205020404" pitchFamily="49" charset="0"/>
            </a:endParaRPr>
          </a:p>
          <a:p>
            <a:pPr marL="914400" lvl="2" indent="0">
              <a:buNone/>
            </a:pPr>
            <a:endParaRPr lang="en-US" sz="1600" dirty="0" smtClean="0">
              <a:latin typeface="Courier New" panose="02070309020205020404" pitchFamily="49" charset="0"/>
              <a:cs typeface="Courier New" panose="02070309020205020404" pitchFamily="49" charset="0"/>
            </a:endParaRPr>
          </a:p>
          <a:p>
            <a:pPr marL="914400" lvl="2" indent="0">
              <a:buNone/>
            </a:pPr>
            <a:endParaRPr lang="en-US" sz="1600"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dirty="0"/>
          </a:p>
        </p:txBody>
      </p:sp>
    </p:spTree>
    <p:extLst>
      <p:ext uri="{BB962C8B-B14F-4D97-AF65-F5344CB8AC3E}">
        <p14:creationId xmlns:p14="http://schemas.microsoft.com/office/powerpoint/2010/main" val="23398198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References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smtClean="0">
                <a:cs typeface="Courier New" panose="02070309020205020404" pitchFamily="49" charset="0"/>
              </a:rPr>
              <a:t>Let's turn Boston's array into one that uses manual refs.</a:t>
            </a:r>
            <a:endParaRPr lang="en-US" sz="2000" dirty="0" smtClean="0">
              <a:cs typeface="Courier New" panose="02070309020205020404" pitchFamily="49" charset="0"/>
            </a:endParaRPr>
          </a:p>
          <a:p>
            <a:pPr marL="914400" lvl="2" indent="0">
              <a:buNone/>
            </a:pPr>
            <a:r>
              <a:rPr lang="en-US" sz="1600" dirty="0" smtClean="0">
                <a:latin typeface="Courier New" panose="02070309020205020404" pitchFamily="49" charset="0"/>
                <a:cs typeface="Courier New" panose="02070309020205020404" pitchFamily="49" charset="0"/>
              </a:rPr>
              <a:t>db.cities.update({name: "Boston"},</a:t>
            </a:r>
          </a:p>
          <a:p>
            <a:pPr marL="914400" lvl="2" indent="0">
              <a:buNone/>
            </a:pPr>
            <a:r>
              <a:rPr lang="en-US" sz="1600" dirty="0" smtClean="0">
                <a:latin typeface="Courier New" panose="02070309020205020404" pitchFamily="49" charset="0"/>
                <a:cs typeface="Courier New" panose="02070309020205020404" pitchFamily="49" charset="0"/>
              </a:rPr>
              <a:t>{$set: </a:t>
            </a:r>
            <a:r>
              <a:rPr lang="en-US" sz="1600" dirty="0" smtClean="0">
                <a:latin typeface="Courier New" panose="02070309020205020404" pitchFamily="49" charset="0"/>
                <a:cs typeface="Courier New" panose="02070309020205020404" pitchFamily="49" charset="0"/>
              </a:rPr>
              <a:t>{venues</a:t>
            </a:r>
            <a:r>
              <a:rPr lang="en-US" sz="1600"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[ObjectId</a:t>
            </a:r>
            <a:r>
              <a:rPr lang="en-US" sz="1600" dirty="0">
                <a:latin typeface="Courier New" panose="02070309020205020404" pitchFamily="49" charset="0"/>
                <a:cs typeface="Courier New" panose="02070309020205020404" pitchFamily="49" charset="0"/>
              </a:rPr>
              <a:t>("</a:t>
            </a:r>
            <a:r>
              <a:rPr lang="en-US" sz="1600" dirty="0" smtClean="0">
                <a:latin typeface="Courier New" panose="02070309020205020404" pitchFamily="49" charset="0"/>
                <a:cs typeface="Courier New" panose="02070309020205020404" pitchFamily="49" charset="0"/>
              </a:rPr>
              <a:t>5f70fe9e6fee4d94eae3be27")]}})</a:t>
            </a:r>
            <a:endParaRPr lang="en-US" sz="1600" dirty="0" smtClean="0">
              <a:latin typeface="Courier New" panose="02070309020205020404" pitchFamily="49" charset="0"/>
              <a:cs typeface="Courier New" panose="02070309020205020404" pitchFamily="49" charset="0"/>
            </a:endParaRPr>
          </a:p>
          <a:p>
            <a:pPr marL="0" lvl="0" indent="0">
              <a:spcBef>
                <a:spcPts val="0"/>
              </a:spcBef>
              <a:buNone/>
            </a:pPr>
            <a:r>
              <a:rPr lang="en-US" sz="2000" dirty="0" smtClean="0">
                <a:cs typeface="Courier New" panose="02070309020205020404" pitchFamily="49" charset="0"/>
              </a:rPr>
              <a:t>Let's </a:t>
            </a:r>
            <a:r>
              <a:rPr lang="en-US" sz="2000" dirty="0" smtClean="0">
                <a:cs typeface="Courier New" panose="02070309020205020404" pitchFamily="49" charset="0"/>
              </a:rPr>
              <a:t>make sure the link is working right.</a:t>
            </a:r>
            <a:endParaRPr lang="en-US" sz="2000" dirty="0">
              <a:cs typeface="Courier New" panose="02070309020205020404" pitchFamily="49" charset="0"/>
            </a:endParaRPr>
          </a:p>
          <a:p>
            <a:pPr marL="914400" lvl="2" indent="0">
              <a:buNone/>
            </a:pPr>
            <a:r>
              <a:rPr lang="en-US" sz="1600" dirty="0" smtClean="0">
                <a:latin typeface="Courier New" panose="02070309020205020404" pitchFamily="49" charset="0"/>
                <a:cs typeface="Courier New" panose="02070309020205020404" pitchFamily="49" charset="0"/>
              </a:rPr>
              <a:t>db.venues.findOne</a:t>
            </a:r>
            <a:r>
              <a:rPr lang="en-US" sz="1600" dirty="0">
                <a:latin typeface="Courier New" panose="02070309020205020404" pitchFamily="49" charset="0"/>
                <a:cs typeface="Courier New" panose="02070309020205020404" pitchFamily="49" charset="0"/>
              </a:rPr>
              <a:t>({_id</a:t>
            </a:r>
            <a:r>
              <a:rPr lang="en-US" sz="1600" dirty="0" smtClean="0">
                <a:latin typeface="Courier New" panose="02070309020205020404" pitchFamily="49" charset="0"/>
                <a:cs typeface="Courier New" panose="02070309020205020404" pitchFamily="49" charset="0"/>
              </a:rPr>
              <a:t>:</a:t>
            </a:r>
          </a:p>
          <a:p>
            <a:pPr marL="914400" lvl="2" indent="0">
              <a:buNone/>
            </a:pPr>
            <a:r>
              <a:rPr lang="en-US" sz="1600" dirty="0" smtClean="0">
                <a:latin typeface="Courier New" panose="02070309020205020404" pitchFamily="49" charset="0"/>
                <a:cs typeface="Courier New" panose="02070309020205020404" pitchFamily="49" charset="0"/>
              </a:rPr>
              <a:t>  db.cities.findOne</a:t>
            </a:r>
            <a:r>
              <a:rPr lang="en-US" sz="1600" dirty="0">
                <a:latin typeface="Courier New" panose="02070309020205020404" pitchFamily="49" charset="0"/>
                <a:cs typeface="Courier New" panose="02070309020205020404" pitchFamily="49" charset="0"/>
              </a:rPr>
              <a:t>({name: </a:t>
            </a:r>
            <a:r>
              <a:rPr lang="en-US" sz="1600" dirty="0" smtClean="0">
                <a:latin typeface="Courier New" panose="02070309020205020404" pitchFamily="49" charset="0"/>
                <a:cs typeface="Courier New" panose="02070309020205020404" pitchFamily="49" charset="0"/>
              </a:rPr>
              <a:t>"Boston"}).</a:t>
            </a:r>
            <a:r>
              <a:rPr lang="en-US" sz="1600" dirty="0" smtClean="0">
                <a:latin typeface="Courier New" panose="02070309020205020404" pitchFamily="49" charset="0"/>
                <a:cs typeface="Courier New" panose="02070309020205020404" pitchFamily="49" charset="0"/>
              </a:rPr>
              <a:t>venues[0]})</a:t>
            </a:r>
            <a:endParaRPr lang="en-US" sz="1600" dirty="0" smtClean="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dirty="0"/>
          </a:p>
        </p:txBody>
      </p:sp>
    </p:spTree>
    <p:extLst>
      <p:ext uri="{BB962C8B-B14F-4D97-AF65-F5344CB8AC3E}">
        <p14:creationId xmlns:p14="http://schemas.microsoft.com/office/powerpoint/2010/main" val="39666010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References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smtClean="0">
                <a:cs typeface="Courier New" panose="02070309020205020404" pitchFamily="49" charset="0"/>
              </a:rPr>
              <a:t>Now let's update Boston's array with Hong Kong.</a:t>
            </a:r>
            <a:endParaRPr lang="en-US" sz="2000" dirty="0" smtClean="0">
              <a:cs typeface="Courier New" panose="02070309020205020404" pitchFamily="49" charset="0"/>
            </a:endParaRPr>
          </a:p>
          <a:p>
            <a:pPr marL="914400" lvl="2" indent="0">
              <a:buNone/>
            </a:pPr>
            <a:r>
              <a:rPr lang="en-US" sz="1600" dirty="0" smtClean="0">
                <a:latin typeface="Courier New" panose="02070309020205020404" pitchFamily="49" charset="0"/>
                <a:cs typeface="Courier New" panose="02070309020205020404" pitchFamily="49" charset="0"/>
              </a:rPr>
              <a:t>db.cities.update({name: "Boston"},</a:t>
            </a:r>
          </a:p>
          <a:p>
            <a:pPr marL="914400" lvl="2" indent="0">
              <a:buNone/>
            </a:pPr>
            <a:r>
              <a:rPr lang="en-US" sz="1600" dirty="0" smtClean="0">
                <a:latin typeface="Courier New" panose="02070309020205020404" pitchFamily="49" charset="0"/>
                <a:cs typeface="Courier New" panose="02070309020205020404" pitchFamily="49" charset="0"/>
              </a:rPr>
              <a:t>{$push: {</a:t>
            </a:r>
            <a:r>
              <a:rPr lang="en-US" sz="1600" dirty="0" smtClean="0">
                <a:latin typeface="Courier New" panose="02070309020205020404" pitchFamily="49" charset="0"/>
                <a:cs typeface="Courier New" panose="02070309020205020404" pitchFamily="49" charset="0"/>
              </a:rPr>
              <a:t>venues: ObjectId</a:t>
            </a:r>
            <a:r>
              <a:rPr lang="en-US" sz="1600" dirty="0">
                <a:latin typeface="Courier New" panose="02070309020205020404" pitchFamily="49" charset="0"/>
                <a:cs typeface="Courier New" panose="02070309020205020404" pitchFamily="49" charset="0"/>
              </a:rPr>
              <a:t>("5f70fe9e6fee4d94eae3be28</a:t>
            </a:r>
            <a:r>
              <a:rPr lang="en-US" sz="1600" dirty="0" smtClean="0">
                <a:latin typeface="Courier New" panose="02070309020205020404" pitchFamily="49" charset="0"/>
                <a:cs typeface="Courier New" panose="02070309020205020404" pitchFamily="49" charset="0"/>
              </a:rPr>
              <a:t>")}})</a:t>
            </a:r>
            <a:endParaRPr lang="en-US" sz="1600" dirty="0" smtClean="0">
              <a:latin typeface="Courier New" panose="02070309020205020404" pitchFamily="49" charset="0"/>
              <a:cs typeface="Courier New" panose="02070309020205020404" pitchFamily="49" charset="0"/>
            </a:endParaRPr>
          </a:p>
          <a:p>
            <a:pPr marL="0" lvl="0" indent="0">
              <a:spcBef>
                <a:spcPts val="0"/>
              </a:spcBef>
              <a:buNone/>
            </a:pPr>
            <a:r>
              <a:rPr lang="en-US" sz="2000" dirty="0">
                <a:cs typeface="Courier New" panose="02070309020205020404" pitchFamily="49" charset="0"/>
              </a:rPr>
              <a:t>L</a:t>
            </a:r>
            <a:r>
              <a:rPr lang="en-US" sz="2000" dirty="0" smtClean="0">
                <a:cs typeface="Courier New" panose="02070309020205020404" pitchFamily="49" charset="0"/>
              </a:rPr>
              <a:t>et's </a:t>
            </a:r>
            <a:r>
              <a:rPr lang="en-US" sz="2000" dirty="0" smtClean="0">
                <a:cs typeface="Courier New" panose="02070309020205020404" pitchFamily="49" charset="0"/>
              </a:rPr>
              <a:t>make sure the link is working right.</a:t>
            </a:r>
            <a:endParaRPr lang="en-US" sz="2000" dirty="0">
              <a:cs typeface="Courier New" panose="02070309020205020404" pitchFamily="49" charset="0"/>
            </a:endParaRPr>
          </a:p>
          <a:p>
            <a:pPr marL="914400" lvl="2" indent="0">
              <a:buNone/>
            </a:pPr>
            <a:r>
              <a:rPr lang="en-US" sz="1600" dirty="0" smtClean="0">
                <a:latin typeface="Courier New" panose="02070309020205020404" pitchFamily="49" charset="0"/>
                <a:cs typeface="Courier New" panose="02070309020205020404" pitchFamily="49" charset="0"/>
              </a:rPr>
              <a:t>db.venues.findOne</a:t>
            </a:r>
            <a:r>
              <a:rPr lang="en-US" sz="1600" dirty="0">
                <a:latin typeface="Courier New" panose="02070309020205020404" pitchFamily="49" charset="0"/>
                <a:cs typeface="Courier New" panose="02070309020205020404" pitchFamily="49" charset="0"/>
              </a:rPr>
              <a:t>({_id</a:t>
            </a:r>
            <a:r>
              <a:rPr lang="en-US" sz="1600" dirty="0" smtClean="0">
                <a:latin typeface="Courier New" panose="02070309020205020404" pitchFamily="49" charset="0"/>
                <a:cs typeface="Courier New" panose="02070309020205020404" pitchFamily="49" charset="0"/>
              </a:rPr>
              <a:t>:</a:t>
            </a:r>
          </a:p>
          <a:p>
            <a:pPr marL="914400" lvl="2" indent="0">
              <a:buNone/>
            </a:pPr>
            <a:r>
              <a:rPr lang="en-US" sz="1600" dirty="0" smtClean="0">
                <a:latin typeface="Courier New" panose="02070309020205020404" pitchFamily="49" charset="0"/>
                <a:cs typeface="Courier New" panose="02070309020205020404" pitchFamily="49" charset="0"/>
              </a:rPr>
              <a:t>  db.cities.findOne</a:t>
            </a:r>
            <a:r>
              <a:rPr lang="en-US" sz="1600" dirty="0">
                <a:latin typeface="Courier New" panose="02070309020205020404" pitchFamily="49" charset="0"/>
                <a:cs typeface="Courier New" panose="02070309020205020404" pitchFamily="49" charset="0"/>
              </a:rPr>
              <a:t>({name: </a:t>
            </a:r>
            <a:r>
              <a:rPr lang="en-US" sz="1600" dirty="0" smtClean="0">
                <a:latin typeface="Courier New" panose="02070309020205020404" pitchFamily="49" charset="0"/>
                <a:cs typeface="Courier New" panose="02070309020205020404" pitchFamily="49" charset="0"/>
              </a:rPr>
              <a:t>"Boston"}).venues[1</a:t>
            </a:r>
            <a:r>
              <a:rPr lang="en-US" sz="1600" dirty="0" smtClean="0">
                <a:latin typeface="Courier New" panose="02070309020205020404" pitchFamily="49" charset="0"/>
                <a:cs typeface="Courier New" panose="02070309020205020404" pitchFamily="49" charset="0"/>
              </a:rPr>
              <a:t>]})</a:t>
            </a:r>
            <a:endParaRPr lang="en-US" sz="1600" dirty="0" smtClean="0">
              <a:latin typeface="Courier New" panose="02070309020205020404" pitchFamily="49" charset="0"/>
              <a:cs typeface="Courier New" panose="02070309020205020404" pitchFamily="49" charset="0"/>
            </a:endParaRPr>
          </a:p>
          <a:p>
            <a:pPr marL="0" lvl="0" indent="0">
              <a:spcBef>
                <a:spcPts val="0"/>
              </a:spcBef>
              <a:buNone/>
            </a:pPr>
            <a:r>
              <a:rPr lang="en-US" sz="2000" dirty="0" smtClean="0">
                <a:cs typeface="Courier New" panose="02070309020205020404" pitchFamily="49" charset="0"/>
              </a:rPr>
              <a:t>And now let's run a query to see the whole array.</a:t>
            </a:r>
            <a:endParaRPr lang="en-US" sz="2000" dirty="0">
              <a:cs typeface="Courier New" panose="02070309020205020404" pitchFamily="49" charset="0"/>
            </a:endParaRPr>
          </a:p>
          <a:p>
            <a:pPr marL="914400" lvl="2" indent="0">
              <a:buNone/>
            </a:pPr>
            <a:r>
              <a:rPr lang="en-US" sz="1600" dirty="0">
                <a:latin typeface="Courier New" panose="02070309020205020404" pitchFamily="49" charset="0"/>
                <a:cs typeface="Courier New" panose="02070309020205020404" pitchFamily="49" charset="0"/>
              </a:rPr>
              <a:t>db.cities.findOne({name: "Boston"}).venues.forEach(function(venueId</a:t>
            </a:r>
            <a:r>
              <a:rPr lang="en-US" sz="1600" dirty="0" smtClean="0">
                <a:latin typeface="Courier New" panose="02070309020205020404" pitchFamily="49" charset="0"/>
                <a:cs typeface="Courier New" panose="02070309020205020404" pitchFamily="49" charset="0"/>
              </a:rPr>
              <a:t>){</a:t>
            </a:r>
          </a:p>
          <a:p>
            <a:pPr marL="914400" lvl="2"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printjson(db.venues.findOne</a:t>
            </a:r>
            <a:r>
              <a:rPr lang="en-US" sz="1600" dirty="0">
                <a:latin typeface="Courier New" panose="02070309020205020404" pitchFamily="49" charset="0"/>
                <a:cs typeface="Courier New" panose="02070309020205020404" pitchFamily="49" charset="0"/>
              </a:rPr>
              <a:t>({_id: venueId</a:t>
            </a:r>
            <a:r>
              <a:rPr lang="en-US" sz="1600" dirty="0" smtClean="0">
                <a:latin typeface="Courier New" panose="02070309020205020404" pitchFamily="49" charset="0"/>
                <a:cs typeface="Courier New" panose="02070309020205020404" pitchFamily="49" charset="0"/>
              </a:rPr>
              <a:t>}))}</a:t>
            </a:r>
          </a:p>
          <a:p>
            <a:pPr marL="914400" lvl="2" indent="0">
              <a:buNone/>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dirty="0"/>
          </a:p>
        </p:txBody>
      </p:sp>
    </p:spTree>
    <p:extLst>
      <p:ext uri="{BB962C8B-B14F-4D97-AF65-F5344CB8AC3E}">
        <p14:creationId xmlns:p14="http://schemas.microsoft.com/office/powerpoint/2010/main" val="42884789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References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smtClean="0">
                <a:cs typeface="Courier New" panose="02070309020205020404" pitchFamily="49" charset="0"/>
              </a:rPr>
              <a:t>Setting up these links </a:t>
            </a:r>
            <a:r>
              <a:rPr lang="en-US" sz="2000" dirty="0" smtClean="0">
                <a:cs typeface="Courier New" panose="02070309020205020404" pitchFamily="49" charset="0"/>
              </a:rPr>
              <a:t>to match on both ends is cumbersome</a:t>
            </a:r>
            <a:r>
              <a:rPr lang="en-US" sz="2000" dirty="0" smtClean="0">
                <a:cs typeface="Courier New" panose="02070309020205020404" pitchFamily="49" charset="0"/>
              </a:rPr>
              <a:t>, and we're going to be doing it a lot. Let's make things easier on ourselves by adding some functions to our database.</a:t>
            </a:r>
          </a:p>
          <a:p>
            <a:pPr marL="914400" lvl="2" indent="0">
              <a:buNone/>
            </a:pPr>
            <a:r>
              <a:rPr lang="en-US" sz="1600" dirty="0" smtClean="0">
                <a:latin typeface="Courier New" panose="02070309020205020404" pitchFamily="49" charset="0"/>
                <a:cs typeface="Courier New" panose="02070309020205020404" pitchFamily="49" charset="0"/>
              </a:rPr>
              <a:t>function addVenueToCity(venueId, cityId) {</a:t>
            </a:r>
          </a:p>
          <a:p>
            <a:pPr marL="914400" lvl="2" indent="0">
              <a:buNone/>
            </a:pPr>
            <a:r>
              <a:rPr lang="en-US" sz="1600" dirty="0" smtClean="0">
                <a:latin typeface="Courier New" panose="02070309020205020404" pitchFamily="49" charset="0"/>
                <a:cs typeface="Courier New" panose="02070309020205020404" pitchFamily="49" charset="0"/>
              </a:rPr>
              <a:t>  db.cities.update({_id: cityId},</a:t>
            </a:r>
            <a:endParaRPr lang="en-US" sz="1600" dirty="0">
              <a:latin typeface="Courier New" panose="02070309020205020404" pitchFamily="49" charset="0"/>
              <a:cs typeface="Courier New" panose="02070309020205020404" pitchFamily="49" charset="0"/>
            </a:endParaRPr>
          </a:p>
          <a:p>
            <a:pPr marL="914400" lvl="2" indent="0">
              <a:buNone/>
            </a:pP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push: {venues: </a:t>
            </a:r>
            <a:r>
              <a:rPr lang="en-US" sz="1600" dirty="0" smtClean="0">
                <a:latin typeface="Courier New" panose="02070309020205020404" pitchFamily="49" charset="0"/>
                <a:cs typeface="Courier New" panose="02070309020205020404" pitchFamily="49" charset="0"/>
              </a:rPr>
              <a:t>venueId}})</a:t>
            </a:r>
            <a:endParaRPr lang="en-US" sz="1600" dirty="0" smtClean="0">
              <a:latin typeface="Courier New" panose="02070309020205020404" pitchFamily="49" charset="0"/>
              <a:cs typeface="Courier New" panose="02070309020205020404" pitchFamily="49" charset="0"/>
            </a:endParaRPr>
          </a:p>
          <a:p>
            <a:pPr marL="914400" lvl="2"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db.venues.update({ _id</a:t>
            </a:r>
            <a:r>
              <a:rPr lang="en-US" sz="1600" dirty="0" smtClean="0">
                <a:latin typeface="Courier New" panose="02070309020205020404" pitchFamily="49" charset="0"/>
                <a:cs typeface="Courier New" panose="02070309020205020404" pitchFamily="49" charset="0"/>
              </a:rPr>
              <a:t>: venueId},</a:t>
            </a:r>
            <a:endParaRPr lang="en-US" sz="1600" dirty="0">
              <a:latin typeface="Courier New" panose="02070309020205020404" pitchFamily="49" charset="0"/>
              <a:cs typeface="Courier New" panose="02070309020205020404" pitchFamily="49" charset="0"/>
            </a:endParaRPr>
          </a:p>
          <a:p>
            <a:pPr marL="914400" lvl="2" indent="0">
              <a:buNone/>
            </a:pP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set: {</a:t>
            </a:r>
          </a:p>
          <a:p>
            <a:pPr marL="914400" lvl="2"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city</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cityId}})</a:t>
            </a:r>
            <a:endParaRPr lang="en-US" sz="1600" dirty="0">
              <a:latin typeface="Courier New" panose="02070309020205020404" pitchFamily="49" charset="0"/>
              <a:cs typeface="Courier New" panose="02070309020205020404" pitchFamily="49" charset="0"/>
            </a:endParaRPr>
          </a:p>
          <a:p>
            <a:pPr marL="914400" lvl="2" indent="0">
              <a:buNone/>
            </a:pPr>
            <a:r>
              <a:rPr lang="en-US" sz="1600" dirty="0" smtClean="0">
                <a:latin typeface="Courier New" panose="02070309020205020404" pitchFamily="49" charset="0"/>
                <a:cs typeface="Courier New" panose="02070309020205020404" pitchFamily="49" charset="0"/>
              </a:rPr>
              <a:t>}</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dirty="0"/>
          </a:p>
        </p:txBody>
      </p:sp>
    </p:spTree>
    <p:extLst>
      <p:ext uri="{BB962C8B-B14F-4D97-AF65-F5344CB8AC3E}">
        <p14:creationId xmlns:p14="http://schemas.microsoft.com/office/powerpoint/2010/main" val="30884611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Installation and Overview</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2E3037"/>
                </a:solidFill>
                <a:latin typeface="Quicksand"/>
                <a:ea typeface="Quicksand"/>
                <a:cs typeface="Quicksand"/>
                <a:sym typeface="Quicksand"/>
              </a:rPr>
              <a:t>1</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References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smtClean="0">
                <a:cs typeface="Courier New" panose="02070309020205020404" pitchFamily="49" charset="0"/>
              </a:rPr>
              <a:t>And let's write another to show the venues in a city.</a:t>
            </a:r>
          </a:p>
          <a:p>
            <a:pPr marL="914400" lvl="2" indent="0">
              <a:buNone/>
            </a:pPr>
            <a:r>
              <a:rPr lang="en-US" sz="1600" dirty="0" smtClean="0">
                <a:latin typeface="Courier New" panose="02070309020205020404" pitchFamily="49" charset="0"/>
                <a:cs typeface="Courier New" panose="02070309020205020404" pitchFamily="49" charset="0"/>
              </a:rPr>
              <a:t>function showVenuesInCity(cityId) {</a:t>
            </a:r>
          </a:p>
          <a:p>
            <a:pPr marL="1371600" lvl="3" indent="0">
              <a:buNone/>
            </a:pPr>
            <a:r>
              <a:rPr lang="en-US" sz="1600" dirty="0">
                <a:latin typeface="Courier New" panose="02070309020205020404" pitchFamily="49" charset="0"/>
                <a:cs typeface="Courier New" panose="02070309020205020404" pitchFamily="49" charset="0"/>
              </a:rPr>
              <a:t>db.cities.findOne</a:t>
            </a:r>
            <a:r>
              <a:rPr lang="en-US" sz="1600" dirty="0" smtClean="0">
                <a:latin typeface="Courier New" panose="02070309020205020404" pitchFamily="49" charset="0"/>
                <a:cs typeface="Courier New" panose="02070309020205020404" pitchFamily="49" charset="0"/>
              </a:rPr>
              <a:t>({_id: cityId})</a:t>
            </a:r>
            <a:endParaRPr lang="en-US" sz="1600" dirty="0">
              <a:latin typeface="Courier New" panose="02070309020205020404" pitchFamily="49" charset="0"/>
              <a:cs typeface="Courier New" panose="02070309020205020404" pitchFamily="49" charset="0"/>
            </a:endParaRPr>
          </a:p>
          <a:p>
            <a:pPr marL="1371600" lvl="3" indent="0">
              <a:buNone/>
            </a:pPr>
            <a:r>
              <a:rPr lang="en-US" sz="1600" dirty="0">
                <a:latin typeface="Courier New" panose="02070309020205020404" pitchFamily="49" charset="0"/>
                <a:cs typeface="Courier New" panose="02070309020205020404" pitchFamily="49" charset="0"/>
              </a:rPr>
              <a:t>.</a:t>
            </a:r>
            <a:r>
              <a:rPr lang="en-US" sz="1600" dirty="0" smtClean="0">
                <a:latin typeface="Courier New" panose="02070309020205020404" pitchFamily="49" charset="0"/>
                <a:cs typeface="Courier New" panose="02070309020205020404" pitchFamily="49" charset="0"/>
              </a:rPr>
              <a:t>venues.forEach(function(venueId){</a:t>
            </a:r>
            <a:endParaRPr lang="en-US" sz="1600" dirty="0">
              <a:latin typeface="Courier New" panose="02070309020205020404" pitchFamily="49" charset="0"/>
              <a:cs typeface="Courier New" panose="02070309020205020404" pitchFamily="49" charset="0"/>
            </a:endParaRPr>
          </a:p>
          <a:p>
            <a:pPr marL="1371600" lvl="3" indent="0">
              <a:buNone/>
            </a:pPr>
            <a:r>
              <a:rPr lang="en-US" sz="1600" dirty="0">
                <a:latin typeface="Courier New" panose="02070309020205020404" pitchFamily="49" charset="0"/>
                <a:cs typeface="Courier New" panose="02070309020205020404" pitchFamily="49" charset="0"/>
              </a:rPr>
              <a:t>  printjson(db.venues.findOne({_id: </a:t>
            </a:r>
            <a:r>
              <a:rPr lang="en-US" sz="1600" dirty="0" smtClean="0">
                <a:latin typeface="Courier New" panose="02070309020205020404" pitchFamily="49" charset="0"/>
                <a:cs typeface="Courier New" panose="02070309020205020404" pitchFamily="49" charset="0"/>
              </a:rPr>
              <a:t>venueId}))</a:t>
            </a:r>
            <a:endParaRPr lang="en-US" sz="1600" dirty="0">
              <a:latin typeface="Courier New" panose="02070309020205020404" pitchFamily="49" charset="0"/>
              <a:cs typeface="Courier New" panose="02070309020205020404" pitchFamily="49" charset="0"/>
            </a:endParaRPr>
          </a:p>
          <a:p>
            <a:pPr marL="1371600" lvl="3" indent="0">
              <a:buNone/>
            </a:pPr>
            <a:r>
              <a:rPr lang="en-US" sz="1600" dirty="0">
                <a:latin typeface="Courier New" panose="02070309020205020404" pitchFamily="49" charset="0"/>
                <a:cs typeface="Courier New" panose="02070309020205020404" pitchFamily="49" charset="0"/>
              </a:rPr>
              <a:t>})</a:t>
            </a:r>
          </a:p>
          <a:p>
            <a:pPr marL="914400" lvl="2" indent="0">
              <a:buNone/>
            </a:pPr>
            <a:r>
              <a:rPr lang="en-US" sz="1600" dirty="0" smtClean="0">
                <a:latin typeface="Courier New" panose="02070309020205020404" pitchFamily="49" charset="0"/>
                <a:cs typeface="Courier New" panose="02070309020205020404" pitchFamily="49" charset="0"/>
              </a:rPr>
              <a:t>}</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40</a:t>
            </a:fld>
            <a:endParaRPr dirty="0"/>
          </a:p>
        </p:txBody>
      </p:sp>
    </p:spTree>
    <p:extLst>
      <p:ext uri="{BB962C8B-B14F-4D97-AF65-F5344CB8AC3E}">
        <p14:creationId xmlns:p14="http://schemas.microsoft.com/office/powerpoint/2010/main" val="36087957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References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smtClean="0">
                <a:cs typeface="Courier New" panose="02070309020205020404" pitchFamily="49" charset="0"/>
              </a:rPr>
              <a:t>Let's try it out by adding the Metropolitan Opera House to our database.</a:t>
            </a:r>
          </a:p>
          <a:p>
            <a:pPr marL="457200" lvl="1" indent="0">
              <a:buNone/>
            </a:pPr>
            <a:r>
              <a:rPr lang="en-US" sz="1600" dirty="0" smtClean="0">
                <a:latin typeface="Courier New" panose="02070309020205020404" pitchFamily="49" charset="0"/>
                <a:cs typeface="Courier New" panose="02070309020205020404" pitchFamily="49" charset="0"/>
              </a:rPr>
              <a:t>db.venues.insert(</a:t>
            </a:r>
            <a:endParaRPr lang="en-US" sz="1600" dirty="0">
              <a:latin typeface="Courier New" panose="02070309020205020404" pitchFamily="49" charset="0"/>
              <a:cs typeface="Courier New" panose="02070309020205020404" pitchFamily="49" charset="0"/>
            </a:endParaRPr>
          </a:p>
          <a:p>
            <a:pPr marL="457200" lvl="1" indent="0">
              <a:buNone/>
            </a:pPr>
            <a:r>
              <a:rPr lang="en-US" sz="1600" dirty="0">
                <a:latin typeface="Courier New" panose="02070309020205020404" pitchFamily="49" charset="0"/>
                <a:cs typeface="Courier New" panose="02070309020205020404" pitchFamily="49" charset="0"/>
              </a:rPr>
              <a:t>{</a:t>
            </a:r>
          </a:p>
          <a:p>
            <a:pPr marL="457200" lvl="1" indent="0">
              <a:buNone/>
            </a:pPr>
            <a:r>
              <a:rPr lang="en-US" sz="1600" dirty="0">
                <a:latin typeface="Courier New" panose="02070309020205020404" pitchFamily="49" charset="0"/>
                <a:cs typeface="Courier New" panose="02070309020205020404" pitchFamily="49" charset="0"/>
              </a:rPr>
              <a:t>  name: </a:t>
            </a:r>
            <a:r>
              <a:rPr lang="en-US" sz="1600" dirty="0" smtClean="0">
                <a:latin typeface="Courier New" panose="02070309020205020404" pitchFamily="49" charset="0"/>
                <a:cs typeface="Courier New" panose="02070309020205020404" pitchFamily="49" charset="0"/>
              </a:rPr>
              <a:t>"Metropolitan Opera House",</a:t>
            </a:r>
            <a:endParaRPr lang="en-US" sz="1600" dirty="0">
              <a:latin typeface="Courier New" panose="02070309020205020404" pitchFamily="49" charset="0"/>
              <a:cs typeface="Courier New" panose="02070309020205020404" pitchFamily="49" charset="0"/>
            </a:endParaRPr>
          </a:p>
          <a:p>
            <a:pPr marL="457200" lvl="1" indent="0">
              <a:buNone/>
            </a:pPr>
            <a:r>
              <a:rPr lang="en-US" sz="1600" dirty="0">
                <a:latin typeface="Courier New" panose="02070309020205020404" pitchFamily="49" charset="0"/>
                <a:cs typeface="Courier New" panose="02070309020205020404" pitchFamily="49" charset="0"/>
              </a:rPr>
              <a:t>  address: "30 Lincoln Center Plaza",</a:t>
            </a:r>
          </a:p>
          <a:p>
            <a:pPr marL="457200" lvl="1" indent="0">
              <a:buNone/>
            </a:pPr>
            <a:r>
              <a:rPr lang="en-US" sz="1600" dirty="0">
                <a:latin typeface="Courier New" panose="02070309020205020404" pitchFamily="49" charset="0"/>
                <a:cs typeface="Courier New" panose="02070309020205020404" pitchFamily="49" charset="0"/>
              </a:rPr>
              <a:t>  activities: </a:t>
            </a:r>
            <a:r>
              <a:rPr lang="en-US" sz="1600" dirty="0" smtClean="0">
                <a:latin typeface="Courier New" panose="02070309020205020404" pitchFamily="49" charset="0"/>
                <a:cs typeface="Courier New" panose="02070309020205020404" pitchFamily="49" charset="0"/>
              </a:rPr>
              <a:t>["opera"]</a:t>
            </a:r>
            <a:endParaRPr lang="en-US" sz="1600" dirty="0">
              <a:latin typeface="Courier New" panose="02070309020205020404" pitchFamily="49" charset="0"/>
              <a:cs typeface="Courier New" panose="02070309020205020404" pitchFamily="49" charset="0"/>
            </a:endParaRPr>
          </a:p>
          <a:p>
            <a:pPr marL="457200" lvl="1" indent="0">
              <a:buNone/>
            </a:pPr>
            <a:r>
              <a:rPr lang="en-US" sz="1600" dirty="0" smtClean="0">
                <a:latin typeface="Courier New" panose="02070309020205020404" pitchFamily="49" charset="0"/>
                <a:cs typeface="Courier New" panose="02070309020205020404" pitchFamily="49" charset="0"/>
              </a:rPr>
              <a:t>})</a:t>
            </a:r>
          </a:p>
          <a:p>
            <a:pPr marL="0" lvl="0" indent="0">
              <a:spcBef>
                <a:spcPts val="0"/>
              </a:spcBef>
              <a:buNone/>
            </a:pPr>
            <a:r>
              <a:rPr lang="en-US" sz="2000" dirty="0" smtClean="0">
                <a:cs typeface="Courier New" panose="02070309020205020404" pitchFamily="49" charset="0"/>
              </a:rPr>
              <a:t>Let's link it to New York City.</a:t>
            </a:r>
          </a:p>
          <a:p>
            <a:pPr marL="457200" lvl="1" indent="0">
              <a:buNone/>
            </a:pPr>
            <a:r>
              <a:rPr lang="en-US" sz="1600" dirty="0">
                <a:latin typeface="Courier New" panose="02070309020205020404" pitchFamily="49" charset="0"/>
                <a:cs typeface="Courier New" panose="02070309020205020404" pitchFamily="49" charset="0"/>
              </a:rPr>
              <a:t>addVenueToCity(ObjectId("5f7123da6fee4d94eae3be29"), </a:t>
            </a:r>
            <a:r>
              <a:rPr lang="en-US" sz="1600" dirty="0" smtClean="0">
                <a:latin typeface="Courier New" panose="02070309020205020404" pitchFamily="49" charset="0"/>
                <a:cs typeface="Courier New" panose="02070309020205020404" pitchFamily="49" charset="0"/>
              </a:rPr>
              <a:t>ObjectId</a:t>
            </a:r>
            <a:r>
              <a:rPr lang="en-US" sz="1600" dirty="0">
                <a:latin typeface="Courier New" panose="02070309020205020404" pitchFamily="49" charset="0"/>
                <a:cs typeface="Courier New" panose="02070309020205020404" pitchFamily="49" charset="0"/>
              </a:rPr>
              <a:t>("5f49298240549a18257cd55d</a:t>
            </a:r>
            <a:r>
              <a:rPr lang="en-US" sz="1600" dirty="0" smtClean="0">
                <a:latin typeface="Courier New" panose="02070309020205020404" pitchFamily="49" charset="0"/>
                <a:cs typeface="Courier New" panose="02070309020205020404" pitchFamily="49" charset="0"/>
              </a:rPr>
              <a:t>"))</a:t>
            </a:r>
          </a:p>
          <a:p>
            <a:pPr marL="0" lvl="0" indent="0">
              <a:spcBef>
                <a:spcPts val="0"/>
              </a:spcBef>
              <a:buNone/>
            </a:pPr>
            <a:r>
              <a:rPr lang="en-US" sz="2000" dirty="0" smtClean="0">
                <a:cs typeface="Courier New" panose="02070309020205020404" pitchFamily="49" charset="0"/>
              </a:rPr>
              <a:t>And let's see if it worked.</a:t>
            </a:r>
            <a:endParaRPr lang="en-US" sz="2000" dirty="0">
              <a:cs typeface="Courier New" panose="02070309020205020404" pitchFamily="49" charset="0"/>
            </a:endParaRPr>
          </a:p>
          <a:p>
            <a:pPr marL="457200" lvl="1" indent="0">
              <a:buNone/>
            </a:pPr>
            <a:r>
              <a:rPr lang="en-US" sz="1600" dirty="0">
                <a:latin typeface="Courier New" panose="02070309020205020404" pitchFamily="49" charset="0"/>
                <a:cs typeface="Courier New" panose="02070309020205020404" pitchFamily="49" charset="0"/>
              </a:rPr>
              <a:t>showVenuesInCity(ObjectId("5f49298240549a18257cd55d"))</a:t>
            </a:r>
            <a:endParaRPr lang="en-US" sz="1600" dirty="0" smtClean="0">
              <a:latin typeface="Courier New" panose="02070309020205020404" pitchFamily="49" charset="0"/>
              <a:cs typeface="Courier New" panose="02070309020205020404" pitchFamily="49" charset="0"/>
            </a:endParaRPr>
          </a:p>
          <a:p>
            <a:pPr marL="1371600" lvl="3" indent="0">
              <a:buNone/>
            </a:pPr>
            <a:endParaRPr lang="en-US" sz="1600"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41</a:t>
            </a:fld>
            <a:endParaRPr dirty="0"/>
          </a:p>
        </p:txBody>
      </p:sp>
    </p:spTree>
    <p:extLst>
      <p:ext uri="{BB962C8B-B14F-4D97-AF65-F5344CB8AC3E}">
        <p14:creationId xmlns:p14="http://schemas.microsoft.com/office/powerpoint/2010/main" val="10171240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References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smtClean="0">
                <a:cs typeface="Courier New" panose="02070309020205020404" pitchFamily="49" charset="0"/>
              </a:rPr>
              <a:t>Challenge:</a:t>
            </a:r>
          </a:p>
          <a:p>
            <a:pPr marL="0" lvl="0" indent="0" algn="ctr" rtl="0">
              <a:spcBef>
                <a:spcPts val="0"/>
              </a:spcBef>
              <a:spcAft>
                <a:spcPts val="0"/>
              </a:spcAft>
              <a:buNone/>
            </a:pPr>
            <a:r>
              <a:rPr lang="en-US" sz="2000" dirty="0" smtClean="0">
                <a:cs typeface="Courier New" panose="02070309020205020404" pitchFamily="49" charset="0"/>
              </a:rPr>
              <a:t>Create an event in your events collection.</a:t>
            </a:r>
          </a:p>
          <a:p>
            <a:pPr marL="0" lvl="0" indent="0" algn="ctr" rtl="0">
              <a:spcBef>
                <a:spcPts val="0"/>
              </a:spcBef>
              <a:spcAft>
                <a:spcPts val="0"/>
              </a:spcAft>
              <a:buNone/>
            </a:pPr>
            <a:r>
              <a:rPr lang="en-US" sz="2000" dirty="0" smtClean="0">
                <a:cs typeface="Courier New" panose="02070309020205020404" pitchFamily="49" charset="0"/>
              </a:rPr>
              <a:t>Your event should have a name, datetime, and </a:t>
            </a:r>
            <a:r>
              <a:rPr lang="en-US" sz="2000" dirty="0" smtClean="0">
                <a:cs typeface="Courier New" panose="02070309020205020404" pitchFamily="49" charset="0"/>
              </a:rPr>
              <a:t>tags.</a:t>
            </a:r>
            <a:endParaRPr lang="en-US" sz="2000" dirty="0" smtClean="0">
              <a:cs typeface="Courier New" panose="02070309020205020404" pitchFamily="49" charset="0"/>
            </a:endParaRPr>
          </a:p>
          <a:p>
            <a:pPr marL="0" lvl="0" indent="0" algn="ctr" rtl="0">
              <a:spcBef>
                <a:spcPts val="0"/>
              </a:spcBef>
              <a:spcAft>
                <a:spcPts val="0"/>
              </a:spcAft>
              <a:buNone/>
            </a:pPr>
            <a:r>
              <a:rPr lang="en-US" sz="2000" dirty="0" smtClean="0">
                <a:cs typeface="Courier New" panose="02070309020205020404" pitchFamily="49" charset="0"/>
              </a:rPr>
              <a:t>Note: datetime is formatted like this:</a:t>
            </a:r>
          </a:p>
          <a:p>
            <a:pPr marL="0" lvl="0" indent="0" algn="ctr">
              <a:spcBef>
                <a:spcPts val="0"/>
              </a:spcBef>
              <a:buNone/>
            </a:pPr>
            <a:r>
              <a:rPr lang="en-US" sz="2000" dirty="0" smtClean="0">
                <a:latin typeface="Courier New" panose="02070309020205020404" pitchFamily="49" charset="0"/>
                <a:cs typeface="Courier New" panose="02070309020205020404" pitchFamily="49" charset="0"/>
              </a:rPr>
              <a:t>new Date("2020-09-27T12:00:00")</a:t>
            </a:r>
            <a:endParaRPr lang="en-US" sz="2000" dirty="0" smtClean="0">
              <a:cs typeface="Courier New" panose="02070309020205020404" pitchFamily="49" charset="0"/>
            </a:endParaRPr>
          </a:p>
          <a:p>
            <a:pPr marL="0" lvl="0" indent="0" algn="ctr" rtl="0">
              <a:spcBef>
                <a:spcPts val="0"/>
              </a:spcBef>
              <a:spcAft>
                <a:spcPts val="0"/>
              </a:spcAft>
              <a:buNone/>
            </a:pPr>
            <a:r>
              <a:rPr lang="en-US" sz="2000" dirty="0" smtClean="0">
                <a:cs typeface="Courier New" panose="02070309020205020404" pitchFamily="49" charset="0"/>
              </a:rPr>
              <a:t>Add a venue field to your event and link it to a venue.</a:t>
            </a:r>
          </a:p>
          <a:p>
            <a:pPr marL="0" lvl="0" indent="0" algn="ctr" rtl="0">
              <a:spcBef>
                <a:spcPts val="0"/>
              </a:spcBef>
              <a:spcAft>
                <a:spcPts val="0"/>
              </a:spcAft>
              <a:buNone/>
            </a:pPr>
            <a:r>
              <a:rPr lang="en-US" sz="2000" dirty="0" smtClean="0">
                <a:cs typeface="Courier New" panose="02070309020205020404" pitchFamily="49" charset="0"/>
              </a:rPr>
              <a:t>Add an events array to the relevant venue and add the event.</a:t>
            </a:r>
          </a:p>
          <a:p>
            <a:pPr marL="0" lvl="0" indent="0" algn="ctr" rtl="0">
              <a:spcBef>
                <a:spcPts val="0"/>
              </a:spcBef>
              <a:spcAft>
                <a:spcPts val="0"/>
              </a:spcAft>
              <a:buNone/>
            </a:pPr>
            <a:r>
              <a:rPr lang="en-US" sz="2000" dirty="0" smtClean="0">
                <a:cs typeface="Courier New" panose="02070309020205020404" pitchFamily="49" charset="0"/>
              </a:rPr>
              <a:t>Write a function for linking events to venues.</a:t>
            </a:r>
          </a:p>
          <a:p>
            <a:pPr marL="0" lvl="0" indent="0" algn="ctr" rtl="0">
              <a:spcBef>
                <a:spcPts val="0"/>
              </a:spcBef>
              <a:spcAft>
                <a:spcPts val="0"/>
              </a:spcAft>
              <a:buNone/>
            </a:pPr>
            <a:r>
              <a:rPr lang="en-US" sz="2000" dirty="0" smtClean="0">
                <a:cs typeface="Courier New" panose="02070309020205020404" pitchFamily="49" charset="0"/>
              </a:rPr>
              <a:t>Write a function for getting all events in a venue.</a:t>
            </a:r>
            <a:endParaRPr lang="en-US" sz="2000" dirty="0">
              <a:cs typeface="Courier New" panose="02070309020205020404" pitchFamily="49" charset="0"/>
            </a:endParaRPr>
          </a:p>
          <a:p>
            <a:pPr marL="0" lvl="0" indent="0" algn="ctr" rtl="0">
              <a:spcBef>
                <a:spcPts val="0"/>
              </a:spcBef>
              <a:spcAft>
                <a:spcPts val="0"/>
              </a:spcAft>
              <a:buNone/>
            </a:pPr>
            <a:r>
              <a:rPr lang="en-US" sz="2000" dirty="0" smtClean="0">
                <a:cs typeface="Courier New" panose="02070309020205020404" pitchFamily="49" charset="0"/>
              </a:rPr>
              <a:t>Extra challenge:</a:t>
            </a:r>
          </a:p>
          <a:p>
            <a:pPr marL="0" lvl="0" indent="0" algn="ctr" rtl="0">
              <a:spcBef>
                <a:spcPts val="0"/>
              </a:spcBef>
              <a:spcAft>
                <a:spcPts val="0"/>
              </a:spcAft>
              <a:buNone/>
            </a:pPr>
            <a:r>
              <a:rPr lang="en-US" sz="2000" dirty="0" smtClean="0">
                <a:cs typeface="Courier New" panose="02070309020205020404" pitchFamily="49" charset="0"/>
              </a:rPr>
              <a:t>Write a function for getting all events in a city</a:t>
            </a:r>
            <a:r>
              <a:rPr lang="en-US" sz="2000" dirty="0" smtClean="0">
                <a:cs typeface="Courier New" panose="02070309020205020404" pitchFamily="49" charset="0"/>
              </a:rPr>
              <a:t>. The returned printouts should include venue names for those events.</a:t>
            </a:r>
            <a:endParaRPr lang="en-US" sz="2000" dirty="0" smtClean="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42</a:t>
            </a:fld>
            <a:endParaRPr dirty="0"/>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Unicode MS"/>
              </a:rPr>
              <a:t>new </a:t>
            </a:r>
            <a:endParaRPr kumimoji="0" lang="en-US" altLang="en-US" sz="12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Unicode MS"/>
              </a:rPr>
              <a:t>("2016-05-18T16:00:00Z")</a:t>
            </a:r>
            <a:r>
              <a:rPr kumimoji="0" lang="en-US" altLang="en-US" sz="6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Unicode MS"/>
              </a:rPr>
              <a:t>new </a:t>
            </a:r>
            <a:endParaRPr kumimoji="0" lang="en-US" altLang="en-US" sz="12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Unicode MS"/>
              </a:rPr>
              <a:t>("2016-05-18T16:00:00Z")</a:t>
            </a:r>
            <a:r>
              <a:rPr kumimoji="0" lang="en-US" altLang="en-US" sz="6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93009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References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smtClean="0">
                <a:cs typeface="Courier New" panose="02070309020205020404" pitchFamily="49" charset="0"/>
              </a:rPr>
              <a:t>Solution:</a:t>
            </a:r>
            <a:endParaRPr lang="en-US" sz="2000" dirty="0" smtClean="0">
              <a:cs typeface="Courier New" panose="02070309020205020404" pitchFamily="49" charset="0"/>
            </a:endParaRPr>
          </a:p>
          <a:p>
            <a:pPr marL="457200" lvl="1" indent="0">
              <a:buNone/>
            </a:pPr>
            <a:r>
              <a:rPr lang="en-US" sz="1600" dirty="0" smtClean="0">
                <a:latin typeface="Courier New" panose="02070309020205020404" pitchFamily="49" charset="0"/>
                <a:cs typeface="Courier New" panose="02070309020205020404" pitchFamily="49" charset="0"/>
              </a:rPr>
              <a:t>db.events.insert</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457200" lvl="1" indent="0">
              <a:buNone/>
            </a:pPr>
            <a:r>
              <a:rPr lang="en-US" sz="1600" dirty="0">
                <a:latin typeface="Courier New" panose="02070309020205020404" pitchFamily="49" charset="0"/>
                <a:cs typeface="Courier New" panose="02070309020205020404" pitchFamily="49" charset="0"/>
              </a:rPr>
              <a:t>{</a:t>
            </a:r>
          </a:p>
          <a:p>
            <a:pPr marL="457200" lvl="1" indent="0">
              <a:buNone/>
            </a:pPr>
            <a:r>
              <a:rPr lang="en-US" sz="1600" dirty="0">
                <a:latin typeface="Courier New" panose="02070309020205020404" pitchFamily="49" charset="0"/>
                <a:cs typeface="Courier New" panose="02070309020205020404" pitchFamily="49" charset="0"/>
              </a:rPr>
              <a:t>  name: </a:t>
            </a:r>
            <a:r>
              <a:rPr lang="en-US" sz="1600" dirty="0" smtClean="0">
                <a:latin typeface="Courier New" panose="02070309020205020404" pitchFamily="49" charset="0"/>
                <a:cs typeface="Courier New" panose="02070309020205020404" pitchFamily="49" charset="0"/>
              </a:rPr>
              <a:t>"Karaoke Night",</a:t>
            </a:r>
            <a:endParaRPr lang="en-US" sz="1600" dirty="0">
              <a:latin typeface="Courier New" panose="02070309020205020404" pitchFamily="49" charset="0"/>
              <a:cs typeface="Courier New" panose="02070309020205020404" pitchFamily="49" charset="0"/>
            </a:endParaRPr>
          </a:p>
          <a:p>
            <a:pPr marL="457200" lvl="1"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datetime: new </a:t>
            </a:r>
            <a:r>
              <a:rPr lang="en-US" sz="1600" dirty="0">
                <a:latin typeface="Courier New" panose="02070309020205020404" pitchFamily="49" charset="0"/>
                <a:cs typeface="Courier New" panose="02070309020205020404" pitchFamily="49" charset="0"/>
              </a:rPr>
              <a:t>Date</a:t>
            </a:r>
            <a:r>
              <a:rPr lang="en-US" sz="1600" dirty="0" smtClean="0">
                <a:latin typeface="Courier New" panose="02070309020205020404" pitchFamily="49" charset="0"/>
                <a:cs typeface="Courier New" panose="02070309020205020404" pitchFamily="49" charset="0"/>
              </a:rPr>
              <a:t>("2020-09-30T20:00:00</a:t>
            </a:r>
            <a:r>
              <a:rPr lang="en-US" sz="1600"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457200" lvl="1"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tags: ["</a:t>
            </a:r>
            <a:r>
              <a:rPr lang="en-US" sz="1600" dirty="0" smtClean="0">
                <a:latin typeface="Courier New" panose="02070309020205020404" pitchFamily="49" charset="0"/>
                <a:cs typeface="Courier New" panose="02070309020205020404" pitchFamily="49" charset="0"/>
              </a:rPr>
              <a:t>karaoke</a:t>
            </a:r>
            <a:r>
              <a:rPr lang="en-US" sz="1600" dirty="0" smtClean="0">
                <a:latin typeface="Courier New" panose="02070309020205020404" pitchFamily="49" charset="0"/>
                <a:cs typeface="Courier New" panose="02070309020205020404" pitchFamily="49" charset="0"/>
              </a:rPr>
              <a:t>", "drinks", "music"]</a:t>
            </a:r>
            <a:endParaRPr lang="en-US" sz="1600" dirty="0">
              <a:latin typeface="Courier New" panose="02070309020205020404" pitchFamily="49" charset="0"/>
              <a:cs typeface="Courier New" panose="02070309020205020404" pitchFamily="49" charset="0"/>
            </a:endParaRPr>
          </a:p>
          <a:p>
            <a:pPr marL="457200" lvl="1" indent="0">
              <a:buNone/>
            </a:pPr>
            <a:r>
              <a:rPr lang="en-US" sz="1600" dirty="0" smtClean="0">
                <a:latin typeface="Courier New" panose="02070309020205020404" pitchFamily="49" charset="0"/>
                <a:cs typeface="Courier New" panose="02070309020205020404" pitchFamily="49" charset="0"/>
              </a:rPr>
              <a:t>})</a:t>
            </a:r>
          </a:p>
          <a:p>
            <a:pPr marL="457200" lvl="1" indent="0">
              <a:buNone/>
            </a:pPr>
            <a:endParaRPr lang="en-US" sz="1600" dirty="0" smtClean="0">
              <a:latin typeface="Courier New" panose="02070309020205020404" pitchFamily="49" charset="0"/>
              <a:cs typeface="Courier New" panose="02070309020205020404" pitchFamily="49" charset="0"/>
            </a:endParaRPr>
          </a:p>
          <a:p>
            <a:pPr marL="457200" lvl="1" indent="0">
              <a:buNone/>
            </a:pPr>
            <a:r>
              <a:rPr lang="en-US" sz="1600" dirty="0" smtClean="0">
                <a:latin typeface="Courier New" panose="02070309020205020404" pitchFamily="49" charset="0"/>
                <a:cs typeface="Courier New" panose="02070309020205020404" pitchFamily="49" charset="0"/>
              </a:rPr>
              <a:t>db.events.update</a:t>
            </a:r>
            <a:r>
              <a:rPr lang="en-US" sz="1600" dirty="0">
                <a:latin typeface="Courier New" panose="02070309020205020404" pitchFamily="49" charset="0"/>
                <a:cs typeface="Courier New" panose="02070309020205020404" pitchFamily="49" charset="0"/>
              </a:rPr>
              <a:t>({ _id: ObjectId("5f74aec974708d87582b21fc")},</a:t>
            </a:r>
          </a:p>
          <a:p>
            <a:pPr marL="457200" lvl="1" indent="0">
              <a:buNone/>
            </a:pPr>
            <a:r>
              <a:rPr lang="en-US" sz="1600" dirty="0">
                <a:latin typeface="Courier New" panose="02070309020205020404" pitchFamily="49" charset="0"/>
                <a:cs typeface="Courier New" panose="02070309020205020404" pitchFamily="49" charset="0"/>
              </a:rPr>
              <a:t>    {$set: {</a:t>
            </a:r>
          </a:p>
          <a:p>
            <a:pPr marL="457200" lvl="1"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venue: ObjectId</a:t>
            </a:r>
            <a:r>
              <a:rPr lang="en-US" sz="1600" dirty="0">
                <a:latin typeface="Courier New" panose="02070309020205020404" pitchFamily="49" charset="0"/>
                <a:cs typeface="Courier New" panose="02070309020205020404" pitchFamily="49" charset="0"/>
              </a:rPr>
              <a:t>("5f70fe9e6fee4d94eae3be27</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43</a:t>
            </a:fld>
            <a:endParaRPr dirty="0"/>
          </a:p>
        </p:txBody>
      </p:sp>
    </p:spTree>
    <p:extLst>
      <p:ext uri="{BB962C8B-B14F-4D97-AF65-F5344CB8AC3E}">
        <p14:creationId xmlns:p14="http://schemas.microsoft.com/office/powerpoint/2010/main" val="28927367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References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smtClean="0">
                <a:cs typeface="Courier New" panose="02070309020205020404" pitchFamily="49" charset="0"/>
              </a:rPr>
              <a:t>Solution:</a:t>
            </a:r>
            <a:endParaRPr lang="en-US" sz="2000" dirty="0" smtClean="0">
              <a:cs typeface="Courier New" panose="02070309020205020404" pitchFamily="49" charset="0"/>
            </a:endParaRPr>
          </a:p>
          <a:p>
            <a:pPr marL="457200" lvl="1" indent="0">
              <a:buNone/>
            </a:pPr>
            <a:r>
              <a:rPr lang="en-US" sz="1600" dirty="0" smtClean="0">
                <a:latin typeface="Courier New" panose="02070309020205020404" pitchFamily="49" charset="0"/>
                <a:cs typeface="Courier New" panose="02070309020205020404" pitchFamily="49" charset="0"/>
              </a:rPr>
              <a:t>db.venues.update</a:t>
            </a:r>
            <a:r>
              <a:rPr lang="en-US" sz="1600" dirty="0">
                <a:latin typeface="Courier New" panose="02070309020205020404" pitchFamily="49" charset="0"/>
                <a:cs typeface="Courier New" panose="02070309020205020404" pitchFamily="49" charset="0"/>
              </a:rPr>
              <a:t>({_id: ObjectId("5f70fe9e6fee4d94eae3be27")},</a:t>
            </a:r>
          </a:p>
          <a:p>
            <a:pPr marL="457200" lvl="1" indent="0">
              <a:buNone/>
            </a:pPr>
            <a:r>
              <a:rPr lang="en-US" sz="1600" dirty="0">
                <a:latin typeface="Courier New" panose="02070309020205020404" pitchFamily="49" charset="0"/>
                <a:cs typeface="Courier New" panose="02070309020205020404" pitchFamily="49" charset="0"/>
              </a:rPr>
              <a:t>  {$push: </a:t>
            </a:r>
            <a:r>
              <a:rPr lang="en-US" sz="1600" dirty="0" smtClean="0">
                <a:latin typeface="Courier New" panose="02070309020205020404" pitchFamily="49" charset="0"/>
                <a:cs typeface="Courier New" panose="02070309020205020404" pitchFamily="49" charset="0"/>
              </a:rPr>
              <a:t>{events: ObjectId</a:t>
            </a:r>
            <a:r>
              <a:rPr lang="en-US" sz="1600" dirty="0">
                <a:latin typeface="Courier New" panose="02070309020205020404" pitchFamily="49" charset="0"/>
                <a:cs typeface="Courier New" panose="02070309020205020404" pitchFamily="49" charset="0"/>
              </a:rPr>
              <a:t>("5f74aec974708d87582b21fc</a:t>
            </a:r>
            <a:r>
              <a:rPr lang="en-US" sz="1600" dirty="0" smtClean="0">
                <a:latin typeface="Courier New" panose="02070309020205020404" pitchFamily="49" charset="0"/>
                <a:cs typeface="Courier New" panose="02070309020205020404" pitchFamily="49" charset="0"/>
              </a:rPr>
              <a:t>")}})</a:t>
            </a:r>
          </a:p>
          <a:p>
            <a:pPr marL="457200" lvl="1" indent="0">
              <a:buNone/>
            </a:pPr>
            <a:endParaRPr lang="en-US" sz="1600" dirty="0">
              <a:latin typeface="Courier New" panose="02070309020205020404" pitchFamily="49" charset="0"/>
              <a:cs typeface="Courier New" panose="02070309020205020404" pitchFamily="49" charset="0"/>
            </a:endParaRPr>
          </a:p>
          <a:p>
            <a:pPr marL="457200" lvl="1" indent="0">
              <a:buNone/>
            </a:pPr>
            <a:r>
              <a:rPr lang="en-US" sz="1600" dirty="0">
                <a:latin typeface="Courier New" panose="02070309020205020404" pitchFamily="49" charset="0"/>
                <a:cs typeface="Courier New" panose="02070309020205020404" pitchFamily="49" charset="0"/>
              </a:rPr>
              <a:t>function </a:t>
            </a:r>
            <a:r>
              <a:rPr lang="en-US" sz="1600" dirty="0" smtClean="0">
                <a:latin typeface="Courier New" panose="02070309020205020404" pitchFamily="49" charset="0"/>
                <a:cs typeface="Courier New" panose="02070309020205020404" pitchFamily="49" charset="0"/>
              </a:rPr>
              <a:t>addEventToVenue(</a:t>
            </a:r>
            <a:r>
              <a:rPr lang="en-US" sz="1600" dirty="0" err="1" smtClean="0">
                <a:latin typeface="Courier New" panose="02070309020205020404" pitchFamily="49" charset="0"/>
                <a:cs typeface="Courier New" panose="02070309020205020404" pitchFamily="49" charset="0"/>
              </a:rPr>
              <a:t>eventId</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venueId</a:t>
            </a:r>
            <a:r>
              <a:rPr lang="en-US" sz="1600" dirty="0">
                <a:latin typeface="Courier New" panose="02070309020205020404" pitchFamily="49" charset="0"/>
                <a:cs typeface="Courier New" panose="02070309020205020404" pitchFamily="49" charset="0"/>
              </a:rPr>
              <a:t>) {</a:t>
            </a:r>
          </a:p>
          <a:p>
            <a:pPr marL="457200" lvl="1"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db.venues.update</a:t>
            </a:r>
            <a:r>
              <a:rPr lang="en-US" sz="1600" dirty="0">
                <a:latin typeface="Courier New" panose="02070309020205020404" pitchFamily="49" charset="0"/>
                <a:cs typeface="Courier New" panose="02070309020205020404" pitchFamily="49" charset="0"/>
              </a:rPr>
              <a:t>({_id: </a:t>
            </a:r>
            <a:r>
              <a:rPr lang="en-US" sz="1600" dirty="0" smtClean="0">
                <a:latin typeface="Courier New" panose="02070309020205020404" pitchFamily="49" charset="0"/>
                <a:cs typeface="Courier New" panose="02070309020205020404" pitchFamily="49" charset="0"/>
              </a:rPr>
              <a:t>venueId</a:t>
            </a:r>
            <a:r>
              <a:rPr lang="en-US" sz="1600" dirty="0">
                <a:latin typeface="Courier New" panose="02070309020205020404" pitchFamily="49" charset="0"/>
                <a:cs typeface="Courier New" panose="02070309020205020404" pitchFamily="49" charset="0"/>
              </a:rPr>
              <a:t>},</a:t>
            </a:r>
          </a:p>
          <a:p>
            <a:pPr marL="457200" lvl="1" indent="0">
              <a:buNone/>
            </a:pPr>
            <a:r>
              <a:rPr lang="en-US" sz="1600" dirty="0">
                <a:latin typeface="Courier New" panose="02070309020205020404" pitchFamily="49" charset="0"/>
                <a:cs typeface="Courier New" panose="02070309020205020404" pitchFamily="49" charset="0"/>
              </a:rPr>
              <a:t>  {$push: </a:t>
            </a:r>
            <a:r>
              <a:rPr lang="en-US" sz="1600" dirty="0" smtClean="0">
                <a:latin typeface="Courier New" panose="02070309020205020404" pitchFamily="49" charset="0"/>
                <a:cs typeface="Courier New" panose="02070309020205020404" pitchFamily="49" charset="0"/>
              </a:rPr>
              <a:t>{events: eventId}})</a:t>
            </a:r>
            <a:endParaRPr lang="en-US" sz="1600" dirty="0">
              <a:latin typeface="Courier New" panose="02070309020205020404" pitchFamily="49" charset="0"/>
              <a:cs typeface="Courier New" panose="02070309020205020404" pitchFamily="49" charset="0"/>
            </a:endParaRPr>
          </a:p>
          <a:p>
            <a:pPr marL="457200" lvl="1"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db.events.update</a:t>
            </a:r>
            <a:r>
              <a:rPr lang="en-US" sz="1600" dirty="0">
                <a:latin typeface="Courier New" panose="02070309020205020404" pitchFamily="49" charset="0"/>
                <a:cs typeface="Courier New" panose="02070309020205020404" pitchFamily="49" charset="0"/>
              </a:rPr>
              <a:t>({ _id: </a:t>
            </a:r>
            <a:r>
              <a:rPr lang="en-US" sz="1600" dirty="0" smtClean="0">
                <a:latin typeface="Courier New" panose="02070309020205020404" pitchFamily="49" charset="0"/>
                <a:cs typeface="Courier New" panose="02070309020205020404" pitchFamily="49" charset="0"/>
              </a:rPr>
              <a:t>eventId</a:t>
            </a:r>
            <a:r>
              <a:rPr lang="en-US" sz="1600" dirty="0">
                <a:latin typeface="Courier New" panose="02070309020205020404" pitchFamily="49" charset="0"/>
                <a:cs typeface="Courier New" panose="02070309020205020404" pitchFamily="49" charset="0"/>
              </a:rPr>
              <a:t>},</a:t>
            </a:r>
          </a:p>
          <a:p>
            <a:pPr marL="457200" lvl="1" indent="0">
              <a:buNone/>
            </a:pPr>
            <a:r>
              <a:rPr lang="en-US" sz="1600" dirty="0">
                <a:latin typeface="Courier New" panose="02070309020205020404" pitchFamily="49" charset="0"/>
                <a:cs typeface="Courier New" panose="02070309020205020404" pitchFamily="49" charset="0"/>
              </a:rPr>
              <a:t>    {$set: {</a:t>
            </a:r>
          </a:p>
          <a:p>
            <a:pPr marL="457200" lvl="1"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venue: venueId}})</a:t>
            </a:r>
            <a:endParaRPr lang="en-US" sz="1600" dirty="0">
              <a:latin typeface="Courier New" panose="02070309020205020404" pitchFamily="49" charset="0"/>
              <a:cs typeface="Courier New" panose="02070309020205020404" pitchFamily="49" charset="0"/>
            </a:endParaRPr>
          </a:p>
          <a:p>
            <a:pPr marL="457200" lvl="1" indent="0">
              <a:buNone/>
            </a:pPr>
            <a:r>
              <a:rPr lang="en-US" sz="1600" dirty="0">
                <a:latin typeface="Courier New" panose="02070309020205020404" pitchFamily="49" charset="0"/>
                <a:cs typeface="Courier New" panose="02070309020205020404" pitchFamily="49" charset="0"/>
              </a:rPr>
              <a:t>}</a:t>
            </a:r>
          </a:p>
          <a:p>
            <a:pPr marL="457200" lvl="1" indent="0">
              <a:buNone/>
            </a:pPr>
            <a:endParaRPr lang="en-US" sz="1600"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44</a:t>
            </a:fld>
            <a:endParaRPr dirty="0"/>
          </a:p>
        </p:txBody>
      </p:sp>
    </p:spTree>
    <p:extLst>
      <p:ext uri="{BB962C8B-B14F-4D97-AF65-F5344CB8AC3E}">
        <p14:creationId xmlns:p14="http://schemas.microsoft.com/office/powerpoint/2010/main" val="6233682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References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smtClean="0">
                <a:cs typeface="Courier New" panose="02070309020205020404" pitchFamily="49" charset="0"/>
              </a:rPr>
              <a:t>Solution:</a:t>
            </a:r>
            <a:endParaRPr lang="en-US" sz="2000" dirty="0" smtClean="0">
              <a:cs typeface="Courier New" panose="02070309020205020404" pitchFamily="49" charset="0"/>
            </a:endParaRPr>
          </a:p>
          <a:p>
            <a:pPr marL="457200" lvl="1" indent="0">
              <a:buNone/>
            </a:pPr>
            <a:r>
              <a:rPr lang="en-US" sz="1600" dirty="0">
                <a:latin typeface="Courier New" panose="02070309020205020404" pitchFamily="49" charset="0"/>
                <a:cs typeface="Courier New" panose="02070309020205020404" pitchFamily="49" charset="0"/>
              </a:rPr>
              <a:t>function </a:t>
            </a:r>
            <a:r>
              <a:rPr lang="en-US" sz="1600" dirty="0" smtClean="0">
                <a:latin typeface="Courier New" panose="02070309020205020404" pitchFamily="49" charset="0"/>
                <a:cs typeface="Courier New" panose="02070309020205020404" pitchFamily="49" charset="0"/>
              </a:rPr>
              <a:t>showEventsInVenue(venueId</a:t>
            </a:r>
            <a:r>
              <a:rPr lang="en-US" sz="1600" dirty="0">
                <a:latin typeface="Courier New" panose="02070309020205020404" pitchFamily="49" charset="0"/>
                <a:cs typeface="Courier New" panose="02070309020205020404" pitchFamily="49" charset="0"/>
              </a:rPr>
              <a:t>) {</a:t>
            </a:r>
          </a:p>
          <a:p>
            <a:pPr marL="914400" lvl="2" indent="0">
              <a:buNone/>
            </a:pPr>
            <a:r>
              <a:rPr lang="en-US" sz="1600" dirty="0" smtClean="0">
                <a:latin typeface="Courier New" panose="02070309020205020404" pitchFamily="49" charset="0"/>
                <a:cs typeface="Courier New" panose="02070309020205020404" pitchFamily="49" charset="0"/>
              </a:rPr>
              <a:t>db.venues.findOne</a:t>
            </a:r>
            <a:r>
              <a:rPr lang="en-US" sz="1600" dirty="0">
                <a:latin typeface="Courier New" panose="02070309020205020404" pitchFamily="49" charset="0"/>
                <a:cs typeface="Courier New" panose="02070309020205020404" pitchFamily="49" charset="0"/>
              </a:rPr>
              <a:t>({_id: </a:t>
            </a:r>
            <a:r>
              <a:rPr lang="en-US" sz="1600" dirty="0" smtClean="0">
                <a:latin typeface="Courier New" panose="02070309020205020404" pitchFamily="49" charset="0"/>
                <a:cs typeface="Courier New" panose="02070309020205020404" pitchFamily="49" charset="0"/>
              </a:rPr>
              <a:t>venueId</a:t>
            </a:r>
            <a:r>
              <a:rPr lang="en-US" sz="1600" dirty="0">
                <a:latin typeface="Courier New" panose="02070309020205020404" pitchFamily="49" charset="0"/>
                <a:cs typeface="Courier New" panose="02070309020205020404" pitchFamily="49" charset="0"/>
              </a:rPr>
              <a:t>})</a:t>
            </a:r>
          </a:p>
          <a:p>
            <a:pPr marL="914400" lvl="2" indent="0">
              <a:buNone/>
            </a:pPr>
            <a:r>
              <a:rPr lang="en-US" sz="1600" dirty="0" smtClean="0">
                <a:latin typeface="Courier New" panose="02070309020205020404" pitchFamily="49" charset="0"/>
                <a:cs typeface="Courier New" panose="02070309020205020404" pitchFamily="49" charset="0"/>
              </a:rPr>
              <a:t>.events.forEach(function(</a:t>
            </a:r>
            <a:r>
              <a:rPr lang="en-US" sz="1600" dirty="0" err="1" smtClean="0">
                <a:latin typeface="Courier New" panose="02070309020205020404" pitchFamily="49" charset="0"/>
                <a:cs typeface="Courier New" panose="02070309020205020404" pitchFamily="49" charset="0"/>
              </a:rPr>
              <a:t>eventId</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914400" lvl="2"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printjson(</a:t>
            </a:r>
            <a:r>
              <a:rPr lang="en-US" sz="1600" dirty="0" err="1" smtClean="0">
                <a:latin typeface="Courier New" panose="02070309020205020404" pitchFamily="49" charset="0"/>
                <a:cs typeface="Courier New" panose="02070309020205020404" pitchFamily="49" charset="0"/>
              </a:rPr>
              <a:t>db.events.findOne</a:t>
            </a:r>
            <a:r>
              <a:rPr lang="en-US" sz="1600" dirty="0">
                <a:latin typeface="Courier New" panose="02070309020205020404" pitchFamily="49" charset="0"/>
                <a:cs typeface="Courier New" panose="02070309020205020404" pitchFamily="49" charset="0"/>
              </a:rPr>
              <a:t>({_id: </a:t>
            </a:r>
            <a:r>
              <a:rPr lang="en-US" sz="1600" dirty="0" smtClean="0">
                <a:latin typeface="Courier New" panose="02070309020205020404" pitchFamily="49" charset="0"/>
                <a:cs typeface="Courier New" panose="02070309020205020404" pitchFamily="49" charset="0"/>
              </a:rPr>
              <a:t>eventId}))</a:t>
            </a:r>
            <a:endParaRPr lang="en-US" sz="1600" dirty="0">
              <a:latin typeface="Courier New" panose="02070309020205020404" pitchFamily="49" charset="0"/>
              <a:cs typeface="Courier New" panose="02070309020205020404" pitchFamily="49" charset="0"/>
            </a:endParaRPr>
          </a:p>
          <a:p>
            <a:pPr marL="914400" lvl="2" indent="0">
              <a:buNone/>
            </a:pPr>
            <a:r>
              <a:rPr lang="en-US" sz="1600" dirty="0">
                <a:latin typeface="Courier New" panose="02070309020205020404" pitchFamily="49" charset="0"/>
                <a:cs typeface="Courier New" panose="02070309020205020404" pitchFamily="49" charset="0"/>
              </a:rPr>
              <a:t>})</a:t>
            </a:r>
          </a:p>
          <a:p>
            <a:pPr marL="457200" lvl="1" indent="0">
              <a:buNone/>
            </a:pPr>
            <a:r>
              <a:rPr lang="en-US" sz="1600" dirty="0" smtClean="0">
                <a:latin typeface="Courier New" panose="02070309020205020404" pitchFamily="49" charset="0"/>
                <a:cs typeface="Courier New" panose="02070309020205020404" pitchFamily="49" charset="0"/>
              </a:rPr>
              <a:t>}</a:t>
            </a:r>
          </a:p>
          <a:p>
            <a:pPr marL="457200" lvl="1" indent="0">
              <a:buNone/>
            </a:pPr>
            <a:endParaRPr lang="en-US" sz="1600" dirty="0">
              <a:latin typeface="Courier New" panose="02070309020205020404" pitchFamily="49" charset="0"/>
              <a:cs typeface="Courier New" panose="02070309020205020404" pitchFamily="49" charset="0"/>
            </a:endParaRPr>
          </a:p>
          <a:p>
            <a:pPr marL="457200" lvl="1" indent="0">
              <a:buNone/>
            </a:pPr>
            <a:r>
              <a:rPr lang="en-US" sz="1600" dirty="0" smtClean="0">
                <a:latin typeface="Courier New" panose="02070309020205020404" pitchFamily="49" charset="0"/>
                <a:cs typeface="Courier New" panose="02070309020205020404" pitchFamily="49" charset="0"/>
              </a:rPr>
              <a:t>showEventsInVenue(db.venues.find({name: "Courtside"})[0]._id)</a:t>
            </a:r>
            <a:endParaRPr lang="en-US" sz="1600"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45</a:t>
            </a:fld>
            <a:endParaRPr dirty="0"/>
          </a:p>
        </p:txBody>
      </p:sp>
    </p:spTree>
    <p:extLst>
      <p:ext uri="{BB962C8B-B14F-4D97-AF65-F5344CB8AC3E}">
        <p14:creationId xmlns:p14="http://schemas.microsoft.com/office/powerpoint/2010/main" val="14303234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References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smtClean="0">
                <a:cs typeface="Courier New" panose="02070309020205020404" pitchFamily="49" charset="0"/>
              </a:rPr>
              <a:t>Solution:</a:t>
            </a:r>
          </a:p>
          <a:p>
            <a:pPr marL="457200" lvl="1" indent="0">
              <a:buNone/>
            </a:pPr>
            <a:r>
              <a:rPr lang="en-US" sz="1600" dirty="0" smtClean="0">
                <a:latin typeface="Courier New" panose="02070309020205020404" pitchFamily="49" charset="0"/>
                <a:cs typeface="Courier New" panose="02070309020205020404" pitchFamily="49" charset="0"/>
              </a:rPr>
              <a:t>function showEventsInCity(cityId) {</a:t>
            </a:r>
          </a:p>
          <a:p>
            <a:pPr marL="914400" lvl="2" indent="0">
              <a:buNone/>
            </a:pPr>
            <a:r>
              <a:rPr lang="en-US" sz="1600" dirty="0" smtClean="0">
                <a:latin typeface="Courier New" panose="02070309020205020404" pitchFamily="49" charset="0"/>
                <a:cs typeface="Courier New" panose="02070309020205020404" pitchFamily="49" charset="0"/>
              </a:rPr>
              <a:t>db.cities.findOne({_id: cityId})</a:t>
            </a:r>
          </a:p>
          <a:p>
            <a:pPr marL="914400" lvl="2" indent="0">
              <a:buNone/>
            </a:pPr>
            <a:r>
              <a:rPr lang="en-US" sz="1600" dirty="0" smtClean="0">
                <a:latin typeface="Courier New" panose="02070309020205020404" pitchFamily="49" charset="0"/>
                <a:cs typeface="Courier New" panose="02070309020205020404" pitchFamily="49" charset="0"/>
              </a:rPr>
              <a:t>.venues.forEach(function(venueId){</a:t>
            </a:r>
          </a:p>
          <a:p>
            <a:pPr marL="914400" lvl="2" indent="0">
              <a:buNone/>
            </a:pPr>
            <a:r>
              <a:rPr lang="en-US" sz="1600" dirty="0" smtClean="0">
                <a:latin typeface="Courier New" panose="02070309020205020404" pitchFamily="49" charset="0"/>
                <a:cs typeface="Courier New" panose="02070309020205020404" pitchFamily="49" charset="0"/>
              </a:rPr>
              <a:t>  var venue = db.venues.findOne({_id: venueId})</a:t>
            </a:r>
          </a:p>
          <a:p>
            <a:pPr marL="914400" lvl="2" indent="0">
              <a:buNone/>
            </a:pPr>
            <a:r>
              <a:rPr lang="en-US" sz="1600" dirty="0" smtClean="0">
                <a:latin typeface="Courier New" panose="02070309020205020404" pitchFamily="49" charset="0"/>
                <a:cs typeface="Courier New" panose="02070309020205020404" pitchFamily="49" charset="0"/>
              </a:rPr>
              <a:t>  if (venue.events) {</a:t>
            </a:r>
          </a:p>
          <a:p>
            <a:pPr marL="914400" lvl="2"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venue.events.forEach(function(eventId){</a:t>
            </a:r>
          </a:p>
          <a:p>
            <a:pPr marL="914400" lvl="2" indent="0">
              <a:buNone/>
            </a:pPr>
            <a:r>
              <a:rPr lang="en-US" sz="1600" dirty="0" smtClean="0">
                <a:latin typeface="Courier New" panose="02070309020205020404" pitchFamily="49" charset="0"/>
                <a:cs typeface="Courier New" panose="02070309020205020404" pitchFamily="49" charset="0"/>
              </a:rPr>
              <a:t>    print("Venue: " + venue.name)</a:t>
            </a:r>
          </a:p>
          <a:p>
            <a:pPr marL="914400" lvl="2" indent="0">
              <a:buNone/>
            </a:pPr>
            <a:r>
              <a:rPr lang="en-US" sz="1600" dirty="0" smtClean="0">
                <a:latin typeface="Courier New" panose="02070309020205020404" pitchFamily="49" charset="0"/>
                <a:cs typeface="Courier New" panose="02070309020205020404" pitchFamily="49" charset="0"/>
              </a:rPr>
              <a:t>    printjson(</a:t>
            </a:r>
            <a:r>
              <a:rPr lang="en-US" sz="1600" dirty="0" err="1" smtClean="0">
                <a:latin typeface="Courier New" panose="02070309020205020404" pitchFamily="49" charset="0"/>
                <a:cs typeface="Courier New" panose="02070309020205020404" pitchFamily="49" charset="0"/>
              </a:rPr>
              <a:t>db.events.findOne</a:t>
            </a:r>
            <a:r>
              <a:rPr lang="en-US" sz="1600" dirty="0" smtClean="0">
                <a:latin typeface="Courier New" panose="02070309020205020404" pitchFamily="49" charset="0"/>
                <a:cs typeface="Courier New" panose="02070309020205020404" pitchFamily="49" charset="0"/>
              </a:rPr>
              <a:t>({_id: eventId}))</a:t>
            </a:r>
          </a:p>
          <a:p>
            <a:pPr marL="914400" lvl="2" indent="0">
              <a:buNone/>
            </a:pPr>
            <a:r>
              <a:rPr lang="en-US" sz="1600" dirty="0" smtClean="0">
                <a:latin typeface="Courier New" panose="02070309020205020404" pitchFamily="49" charset="0"/>
                <a:cs typeface="Courier New" panose="02070309020205020404" pitchFamily="49" charset="0"/>
              </a:rPr>
              <a:t>})}</a:t>
            </a:r>
          </a:p>
          <a:p>
            <a:pPr marL="457200" lvl="1" indent="0">
              <a:buNone/>
            </a:pPr>
            <a:r>
              <a:rPr lang="en-US" sz="1600" dirty="0" smtClean="0">
                <a:latin typeface="Courier New" panose="02070309020205020404" pitchFamily="49" charset="0"/>
                <a:cs typeface="Courier New" panose="02070309020205020404" pitchFamily="49" charset="0"/>
              </a:rPr>
              <a:t>})}</a:t>
            </a:r>
          </a:p>
          <a:p>
            <a:pPr marL="457200" lvl="1" indent="0">
              <a:buNone/>
            </a:pPr>
            <a:endParaRPr lang="en-US" sz="1600" dirty="0">
              <a:latin typeface="Courier New" panose="02070309020205020404" pitchFamily="49" charset="0"/>
              <a:cs typeface="Courier New" panose="02070309020205020404" pitchFamily="49" charset="0"/>
            </a:endParaRPr>
          </a:p>
          <a:p>
            <a:pPr marL="457200" lvl="1" indent="0">
              <a:buNone/>
            </a:pPr>
            <a:r>
              <a:rPr lang="en-US" sz="1600" dirty="0" smtClean="0">
                <a:latin typeface="Courier New" panose="02070309020205020404" pitchFamily="49" charset="0"/>
                <a:cs typeface="Courier New" panose="02070309020205020404" pitchFamily="49" charset="0"/>
              </a:rPr>
              <a:t>showEventsInCity(db.cities.find({name: "Boston"})[0]._id)</a:t>
            </a:r>
            <a:endParaRPr lang="en-US" sz="1600"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46</a:t>
            </a:fld>
            <a:endParaRPr dirty="0"/>
          </a:p>
        </p:txBody>
      </p:sp>
    </p:spTree>
    <p:extLst>
      <p:ext uri="{BB962C8B-B14F-4D97-AF65-F5344CB8AC3E}">
        <p14:creationId xmlns:p14="http://schemas.microsoft.com/office/powerpoint/2010/main" val="35836493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Operators</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a:solidFill>
                  <a:srgbClr val="2E3037"/>
                </a:solidFill>
                <a:latin typeface="Quicksand"/>
                <a:ea typeface="Quicksand"/>
                <a:cs typeface="Quicksand"/>
                <a:sym typeface="Quicksand"/>
              </a:rPr>
              <a:t>4</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47</a:t>
            </a:fld>
            <a:endParaRPr dirty="0"/>
          </a:p>
        </p:txBody>
      </p:sp>
    </p:spTree>
    <p:extLst>
      <p:ext uri="{BB962C8B-B14F-4D97-AF65-F5344CB8AC3E}">
        <p14:creationId xmlns:p14="http://schemas.microsoft.com/office/powerpoint/2010/main" val="66523836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Operators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smtClean="0"/>
              <a:t>MongoDB offers a variety of operators that make a variety of queries, inserts, and other tasks a lot easier. A full list of the available operators is available at this URL: </a:t>
            </a:r>
          </a:p>
          <a:p>
            <a:pPr marL="0" lvl="0" indent="0" rtl="0">
              <a:spcBef>
                <a:spcPts val="0"/>
              </a:spcBef>
              <a:spcAft>
                <a:spcPts val="0"/>
              </a:spcAft>
              <a:buNone/>
            </a:pPr>
            <a:endParaRPr lang="en-US" sz="2000" dirty="0"/>
          </a:p>
          <a:p>
            <a:pPr marL="0" lvl="0" indent="0" algn="ctr">
              <a:spcBef>
                <a:spcPts val="0"/>
              </a:spcBef>
              <a:buNone/>
            </a:pPr>
            <a:r>
              <a:rPr lang="en-US" sz="2000" b="1" dirty="0">
                <a:hlinkClick r:id="rId3"/>
              </a:rPr>
              <a:t>https://</a:t>
            </a:r>
            <a:r>
              <a:rPr lang="en-US" sz="2000" b="1" dirty="0" smtClean="0">
                <a:hlinkClick r:id="rId3"/>
              </a:rPr>
              <a:t>docs.mongodb.com/manual/reference/operator</a:t>
            </a:r>
            <a:endParaRPr lang="en-US" sz="2000" b="1" dirty="0">
              <a:latin typeface="Courier New" panose="02070309020205020404" pitchFamily="49" charset="0"/>
              <a:cs typeface="Courier New" panose="02070309020205020404" pitchFamily="49" charset="0"/>
            </a:endParaRPr>
          </a:p>
          <a:p>
            <a:pPr marL="0" lvl="0" indent="0" algn="ctr">
              <a:spcBef>
                <a:spcPts val="0"/>
              </a:spcBef>
              <a:buNone/>
            </a:pPr>
            <a:endParaRPr lang="en-US" sz="2000" b="1" dirty="0" smtClean="0">
              <a:latin typeface="Courier New" panose="02070309020205020404" pitchFamily="49" charset="0"/>
              <a:cs typeface="Courier New" panose="02070309020205020404" pitchFamily="49" charset="0"/>
            </a:endParaRPr>
          </a:p>
          <a:p>
            <a:pPr marL="0" indent="0">
              <a:spcBef>
                <a:spcPts val="0"/>
              </a:spcBef>
              <a:buNone/>
            </a:pPr>
            <a:r>
              <a:rPr lang="en-US" sz="2000" dirty="0" smtClean="0"/>
              <a:t>We've already been making use of several. Let's go over the operators we're already familiar with.</a:t>
            </a:r>
            <a:endParaRPr lang="en-US" sz="2000" dirty="0"/>
          </a:p>
          <a:p>
            <a:pPr marL="0" lvl="0" indent="0" algn="ctr">
              <a:spcBef>
                <a:spcPts val="0"/>
              </a:spcBef>
              <a:buNone/>
            </a:pPr>
            <a:endParaRPr lang="en-US" sz="2000" b="1"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48</a:t>
            </a:fld>
            <a:endParaRPr dirty="0"/>
          </a:p>
        </p:txBody>
      </p:sp>
    </p:spTree>
    <p:extLst>
      <p:ext uri="{BB962C8B-B14F-4D97-AF65-F5344CB8AC3E}">
        <p14:creationId xmlns:p14="http://schemas.microsoft.com/office/powerpoint/2010/main" val="28285520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Operators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342900" indent="-342900">
              <a:spcBef>
                <a:spcPts val="0"/>
              </a:spcBef>
            </a:pPr>
            <a:r>
              <a:rPr lang="en-US" sz="2000" dirty="0" smtClean="0"/>
              <a:t>$set: Sets a key and value field in a document.</a:t>
            </a:r>
          </a:p>
          <a:p>
            <a:pPr marL="342900" indent="-342900">
              <a:spcBef>
                <a:spcPts val="0"/>
              </a:spcBef>
            </a:pPr>
            <a:r>
              <a:rPr lang="en-US" sz="2000" dirty="0" smtClean="0"/>
              <a:t>$unset: Removes a key and value field from a document.</a:t>
            </a:r>
          </a:p>
          <a:p>
            <a:pPr marL="342900" indent="-342900">
              <a:spcBef>
                <a:spcPts val="0"/>
              </a:spcBef>
            </a:pPr>
            <a:r>
              <a:rPr lang="en-US" sz="2000" dirty="0" smtClean="0"/>
              <a:t>$ref: Holds the name of the collection in a DBRef.</a:t>
            </a:r>
            <a:endParaRPr lang="en-US" sz="2000" b="1" dirty="0" smtClean="0">
              <a:latin typeface="Courier New" panose="02070309020205020404" pitchFamily="49" charset="0"/>
              <a:cs typeface="Courier New" panose="02070309020205020404" pitchFamily="49" charset="0"/>
            </a:endParaRPr>
          </a:p>
          <a:p>
            <a:pPr marL="342900" indent="-342900">
              <a:spcBef>
                <a:spcPts val="0"/>
              </a:spcBef>
            </a:pPr>
            <a:r>
              <a:rPr lang="en-US" sz="2000" dirty="0" smtClean="0">
                <a:latin typeface="Quicksand" panose="020B0604020202020204" charset="0"/>
                <a:cs typeface="Courier New" panose="02070309020205020404" pitchFamily="49" charset="0"/>
              </a:rPr>
              <a:t>$id: Holds the value of the _id field in a DBRef.</a:t>
            </a:r>
          </a:p>
          <a:p>
            <a:pPr marL="342900" indent="-342900">
              <a:spcBef>
                <a:spcPts val="0"/>
              </a:spcBef>
            </a:pPr>
            <a:r>
              <a:rPr lang="en-US" sz="2000" dirty="0" smtClean="0">
                <a:latin typeface="Quicksand" panose="020B0604020202020204" charset="0"/>
                <a:cs typeface="Courier New" panose="02070309020205020404" pitchFamily="49" charset="0"/>
              </a:rPr>
              <a:t>$push: Adds an item to an array.</a:t>
            </a:r>
          </a:p>
          <a:p>
            <a:pPr marL="342900" indent="-342900">
              <a:spcBef>
                <a:spcPts val="0"/>
              </a:spcBef>
            </a:pPr>
            <a:endParaRPr lang="en-US" sz="2000" dirty="0">
              <a:latin typeface="Quicksand" panose="020B0604020202020204" charset="0"/>
              <a:cs typeface="Courier New" panose="02070309020205020404" pitchFamily="49" charset="0"/>
            </a:endParaRPr>
          </a:p>
          <a:p>
            <a:pPr marL="0" indent="0">
              <a:spcBef>
                <a:spcPts val="0"/>
              </a:spcBef>
              <a:buNone/>
            </a:pPr>
            <a:r>
              <a:rPr lang="en-US" sz="2000" dirty="0" smtClean="0">
                <a:latin typeface="Quicksand" panose="020B0604020202020204" charset="0"/>
                <a:cs typeface="Courier New" panose="02070309020205020404" pitchFamily="49" charset="0"/>
              </a:rPr>
              <a:t>Let's talk about some additional powerful operators in our tool belt.</a:t>
            </a:r>
          </a:p>
          <a:p>
            <a:pPr marL="342900" indent="-342900">
              <a:spcBef>
                <a:spcPts val="0"/>
              </a:spcBef>
            </a:pPr>
            <a:endParaRPr lang="en-US" sz="2000" dirty="0" smtClean="0">
              <a:latin typeface="Quicksand" panose="020B0604020202020204"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49</a:t>
            </a:fld>
            <a:endParaRPr dirty="0"/>
          </a:p>
        </p:txBody>
      </p:sp>
    </p:spTree>
    <p:extLst>
      <p:ext uri="{BB962C8B-B14F-4D97-AF65-F5344CB8AC3E}">
        <p14:creationId xmlns:p14="http://schemas.microsoft.com/office/powerpoint/2010/main" val="23809612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Installation</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400" dirty="0" smtClean="0"/>
              <a:t>Go to</a:t>
            </a:r>
          </a:p>
          <a:p>
            <a:pPr marL="0" lvl="0" indent="0" algn="ctr">
              <a:buNone/>
            </a:pPr>
            <a:r>
              <a:rPr lang="en-US" dirty="0">
                <a:hlinkClick r:id="rId3"/>
              </a:rPr>
              <a:t>https://docs.mongodb.com/manual/installation</a:t>
            </a:r>
            <a:r>
              <a:rPr lang="en-US" dirty="0" smtClean="0">
                <a:hlinkClick r:id="rId3"/>
              </a:rPr>
              <a:t>/</a:t>
            </a:r>
            <a:endParaRPr lang="en-US" dirty="0"/>
          </a:p>
          <a:p>
            <a:pPr marL="0" lvl="0" indent="0" algn="ctr">
              <a:buNone/>
            </a:pPr>
            <a:r>
              <a:rPr lang="en-US" dirty="0" smtClean="0"/>
              <a:t>Follow the instructions for your operating system.</a:t>
            </a:r>
            <a:endParaRPr lang="en-US" dirty="0"/>
          </a:p>
          <a:p>
            <a:pPr marL="0" lvl="0" indent="0" algn="ctr">
              <a:buNone/>
            </a:pPr>
            <a:r>
              <a:rPr lang="en-US" dirty="0" smtClean="0"/>
              <a:t>This tutorial is using Ubuntu 20.04 via Windows Subsystem for Linux.</a:t>
            </a:r>
          </a:p>
          <a:p>
            <a:pPr marL="0" lvl="0" indent="0">
              <a:buNone/>
            </a:pPr>
            <a:endParaRPr lang="en-US" sz="20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spTree>
    <p:extLst>
      <p:ext uri="{BB962C8B-B14F-4D97-AF65-F5344CB8AC3E}">
        <p14:creationId xmlns:p14="http://schemas.microsoft.com/office/powerpoint/2010/main" val="263764568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Operators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spcBef>
                <a:spcPts val="0"/>
              </a:spcBef>
              <a:buNone/>
            </a:pPr>
            <a:r>
              <a:rPr lang="en-US" sz="2000" dirty="0" smtClean="0">
                <a:latin typeface="Quicksand" panose="020B0604020202020204" charset="0"/>
                <a:cs typeface="Courier New" panose="02070309020205020404" pitchFamily="49" charset="0"/>
              </a:rPr>
              <a:t>Query Operators</a:t>
            </a:r>
          </a:p>
          <a:p>
            <a:pPr marL="0" indent="0">
              <a:spcBef>
                <a:spcPts val="0"/>
              </a:spcBef>
              <a:buNone/>
            </a:pPr>
            <a:endParaRPr lang="en-US" sz="2000" dirty="0" smtClean="0">
              <a:latin typeface="Quicksand" panose="020B0604020202020204" charset="0"/>
              <a:cs typeface="Courier New" panose="02070309020205020404" pitchFamily="49" charset="0"/>
            </a:endParaRPr>
          </a:p>
          <a:p>
            <a:pPr marL="0" indent="0">
              <a:spcBef>
                <a:spcPts val="0"/>
              </a:spcBef>
              <a:buNone/>
            </a:pPr>
            <a:r>
              <a:rPr lang="en-US" sz="2000" dirty="0" smtClean="0">
                <a:latin typeface="Quicksand" panose="020B0604020202020204" charset="0"/>
                <a:cs typeface="Courier New" panose="02070309020205020404" pitchFamily="49" charset="0"/>
              </a:rPr>
              <a:t>$eq: Match documents with a field that matches the specified value.</a:t>
            </a:r>
          </a:p>
          <a:p>
            <a:pPr marL="0" indent="0" algn="ctr">
              <a:spcBef>
                <a:spcPts val="0"/>
              </a:spcBef>
              <a:buNone/>
            </a:pPr>
            <a:r>
              <a:rPr lang="en-US" sz="1600" dirty="0" smtClean="0">
                <a:latin typeface="Courier New" panose="02070309020205020404" pitchFamily="49" charset="0"/>
                <a:cs typeface="Courier New" panose="02070309020205020404" pitchFamily="49" charset="0"/>
              </a:rPr>
              <a:t>db.events.find({tags: {$eq: "karaoke"}})</a:t>
            </a:r>
            <a:endParaRPr lang="en-US" sz="2000" dirty="0">
              <a:latin typeface="Courier New" panose="02070309020205020404" pitchFamily="49" charset="0"/>
              <a:cs typeface="Courier New" panose="02070309020205020404" pitchFamily="49" charset="0"/>
            </a:endParaRPr>
          </a:p>
          <a:p>
            <a:pPr marL="0" indent="0">
              <a:spcBef>
                <a:spcPts val="0"/>
              </a:spcBef>
              <a:buNone/>
            </a:pPr>
            <a:r>
              <a:rPr lang="en-US" sz="2000" dirty="0" smtClean="0">
                <a:latin typeface="Quicksand" panose="020B0604020202020204" charset="0"/>
                <a:cs typeface="Courier New" panose="02070309020205020404" pitchFamily="49" charset="0"/>
              </a:rPr>
              <a:t>$regex: </a:t>
            </a:r>
            <a:r>
              <a:rPr lang="en-US" sz="2000" dirty="0">
                <a:latin typeface="Quicksand" panose="020B0604020202020204" charset="0"/>
                <a:cs typeface="Courier New" panose="02070309020205020404" pitchFamily="49" charset="0"/>
              </a:rPr>
              <a:t>Match documents </a:t>
            </a:r>
            <a:r>
              <a:rPr lang="en-US" sz="2000" dirty="0" smtClean="0">
                <a:latin typeface="Quicksand" panose="020B0604020202020204" charset="0"/>
                <a:cs typeface="Courier New" panose="02070309020205020404" pitchFamily="49" charset="0"/>
              </a:rPr>
              <a:t>via a regular expression.</a:t>
            </a:r>
            <a:endParaRPr lang="en-US" sz="2000" dirty="0">
              <a:latin typeface="Quicksand" panose="020B0604020202020204" charset="0"/>
              <a:cs typeface="Courier New" panose="02070309020205020404" pitchFamily="49" charset="0"/>
            </a:endParaRPr>
          </a:p>
          <a:p>
            <a:pPr marL="0" indent="0" algn="ctr">
              <a:spcBef>
                <a:spcPts val="0"/>
              </a:spcBef>
              <a:buNone/>
            </a:pPr>
            <a:r>
              <a:rPr lang="en-US" sz="1600" dirty="0">
                <a:latin typeface="Courier New" panose="02070309020205020404" pitchFamily="49" charset="0"/>
                <a:cs typeface="Courier New" panose="02070309020205020404" pitchFamily="49" charset="0"/>
              </a:rPr>
              <a:t>db.events.find({tags: </a:t>
            </a:r>
            <a:r>
              <a:rPr lang="en-US" sz="1600" dirty="0" smtClean="0">
                <a:latin typeface="Courier New" panose="02070309020205020404" pitchFamily="49" charset="0"/>
                <a:cs typeface="Courier New" panose="02070309020205020404" pitchFamily="49" charset="0"/>
              </a:rPr>
              <a:t>{$regex: /kara/}})</a:t>
            </a:r>
            <a:endParaRPr lang="en-US" sz="1600" dirty="0">
              <a:latin typeface="Courier New" panose="02070309020205020404" pitchFamily="49" charset="0"/>
              <a:cs typeface="Courier New" panose="02070309020205020404" pitchFamily="49" charset="0"/>
            </a:endParaRPr>
          </a:p>
          <a:p>
            <a:pPr marL="0" indent="0">
              <a:spcBef>
                <a:spcPts val="0"/>
              </a:spcBef>
              <a:buNone/>
            </a:pPr>
            <a:r>
              <a:rPr lang="en-US" sz="2000" dirty="0" smtClean="0">
                <a:latin typeface="Quicksand" panose="020B0604020202020204" charset="0"/>
                <a:cs typeface="Courier New" panose="02070309020205020404" pitchFamily="49" charset="0"/>
              </a:rPr>
              <a:t>$in: </a:t>
            </a:r>
            <a:r>
              <a:rPr lang="en-US" sz="2000" dirty="0">
                <a:latin typeface="Quicksand" panose="020B0604020202020204" charset="0"/>
                <a:cs typeface="Courier New" panose="02070309020205020404" pitchFamily="49" charset="0"/>
              </a:rPr>
              <a:t>Match documents </a:t>
            </a:r>
            <a:r>
              <a:rPr lang="en-US" sz="2000" dirty="0" smtClean="0">
                <a:latin typeface="Quicksand" panose="020B0604020202020204" charset="0"/>
                <a:cs typeface="Courier New" panose="02070309020205020404" pitchFamily="49" charset="0"/>
              </a:rPr>
              <a:t>via values in an array.</a:t>
            </a:r>
            <a:endParaRPr lang="en-US" sz="2000" dirty="0">
              <a:latin typeface="Quicksand" panose="020B0604020202020204" charset="0"/>
              <a:cs typeface="Courier New" panose="02070309020205020404" pitchFamily="49" charset="0"/>
            </a:endParaRPr>
          </a:p>
          <a:p>
            <a:pPr marL="0" indent="0" algn="ctr">
              <a:spcBef>
                <a:spcPts val="0"/>
              </a:spcBef>
              <a:buNone/>
            </a:pPr>
            <a:r>
              <a:rPr lang="en-US" sz="1600" dirty="0" smtClean="0">
                <a:latin typeface="Courier New" panose="02070309020205020404" pitchFamily="49" charset="0"/>
                <a:cs typeface="Courier New" panose="02070309020205020404" pitchFamily="49" charset="0"/>
              </a:rPr>
              <a:t>db.venues.find({activities: {$in: ["karaoke", "opera"]}})</a:t>
            </a:r>
          </a:p>
          <a:p>
            <a:pPr marL="0" indent="0">
              <a:spcBef>
                <a:spcPts val="0"/>
              </a:spcBef>
              <a:buNone/>
            </a:pPr>
            <a:r>
              <a:rPr lang="en-US" sz="2000" dirty="0" smtClean="0">
                <a:latin typeface="Quicksand" panose="020B0604020202020204" charset="0"/>
                <a:cs typeface="Courier New" panose="02070309020205020404" pitchFamily="49" charset="0"/>
              </a:rPr>
              <a:t>$gt, $lt: </a:t>
            </a:r>
            <a:r>
              <a:rPr lang="en-US" sz="2000" dirty="0">
                <a:latin typeface="Quicksand" panose="020B0604020202020204" charset="0"/>
                <a:cs typeface="Courier New" panose="02070309020205020404" pitchFamily="49" charset="0"/>
              </a:rPr>
              <a:t>Match documents via values </a:t>
            </a:r>
            <a:r>
              <a:rPr lang="en-US" sz="2000" dirty="0" smtClean="0">
                <a:latin typeface="Quicksand" panose="020B0604020202020204" charset="0"/>
                <a:cs typeface="Courier New" panose="02070309020205020404" pitchFamily="49" charset="0"/>
              </a:rPr>
              <a:t>greater than or less than a value respectively.</a:t>
            </a:r>
            <a:endParaRPr lang="en-US" sz="2000" dirty="0">
              <a:latin typeface="Quicksand" panose="020B0604020202020204" charset="0"/>
              <a:cs typeface="Courier New" panose="02070309020205020404" pitchFamily="49" charset="0"/>
            </a:endParaRPr>
          </a:p>
          <a:p>
            <a:pPr marL="0" indent="0" algn="ctr">
              <a:spcBef>
                <a:spcPts val="0"/>
              </a:spcBef>
              <a:buNone/>
            </a:pPr>
            <a:r>
              <a:rPr lang="en-US" sz="1600" dirty="0">
                <a:latin typeface="Courier New" panose="02070309020205020404" pitchFamily="49" charset="0"/>
                <a:cs typeface="Courier New" panose="02070309020205020404" pitchFamily="49" charset="0"/>
              </a:rPr>
              <a:t>db.cities.find({"demographics.medianAge": {$lt: 35}})</a:t>
            </a:r>
          </a:p>
          <a:p>
            <a:pPr marL="0" indent="0" algn="ctr">
              <a:spcBef>
                <a:spcPts val="0"/>
              </a:spcBef>
              <a:buNone/>
            </a:pPr>
            <a:endParaRPr lang="en-US" sz="1600" dirty="0" smtClean="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50</a:t>
            </a:fld>
            <a:endParaRPr dirty="0"/>
          </a:p>
        </p:txBody>
      </p:sp>
    </p:spTree>
    <p:extLst>
      <p:ext uri="{BB962C8B-B14F-4D97-AF65-F5344CB8AC3E}">
        <p14:creationId xmlns:p14="http://schemas.microsoft.com/office/powerpoint/2010/main" val="36310395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Operators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spcBef>
                <a:spcPts val="0"/>
              </a:spcBef>
              <a:buNone/>
            </a:pPr>
            <a:r>
              <a:rPr lang="en-US" sz="2000" dirty="0" smtClean="0">
                <a:latin typeface="Quicksand" panose="020B0604020202020204" charset="0"/>
                <a:cs typeface="Courier New" panose="02070309020205020404" pitchFamily="49" charset="0"/>
              </a:rPr>
              <a:t>Query Operators</a:t>
            </a:r>
          </a:p>
          <a:p>
            <a:pPr marL="0" indent="0">
              <a:spcBef>
                <a:spcPts val="0"/>
              </a:spcBef>
              <a:buNone/>
            </a:pPr>
            <a:endParaRPr lang="en-US" sz="2000" dirty="0" smtClean="0">
              <a:latin typeface="Quicksand" panose="020B0604020202020204" charset="0"/>
              <a:cs typeface="Courier New" panose="02070309020205020404" pitchFamily="49" charset="0"/>
            </a:endParaRPr>
          </a:p>
          <a:p>
            <a:pPr marL="0" indent="0">
              <a:spcBef>
                <a:spcPts val="0"/>
              </a:spcBef>
              <a:buNone/>
            </a:pPr>
            <a:r>
              <a:rPr lang="en-US" sz="2000" dirty="0" smtClean="0">
                <a:latin typeface="Quicksand" panose="020B0604020202020204" charset="0"/>
                <a:cs typeface="Courier New" panose="02070309020205020404" pitchFamily="49" charset="0"/>
              </a:rPr>
              <a:t>$exists: Selects documents where a value exists.</a:t>
            </a:r>
          </a:p>
          <a:p>
            <a:pPr marL="0" indent="0" algn="ctr">
              <a:spcBef>
                <a:spcPts val="0"/>
              </a:spcBef>
              <a:buNone/>
            </a:pPr>
            <a:r>
              <a:rPr lang="en-US" sz="1600" dirty="0" smtClean="0">
                <a:latin typeface="Courier New" panose="02070309020205020404" pitchFamily="49" charset="0"/>
                <a:cs typeface="Courier New" panose="02070309020205020404" pitchFamily="49" charset="0"/>
              </a:rPr>
              <a:t>db.cities.find({mayor: {$exists: true}})</a:t>
            </a:r>
          </a:p>
          <a:p>
            <a:pPr marL="0" indent="0" algn="ctr">
              <a:spcBef>
                <a:spcPts val="0"/>
              </a:spcBef>
              <a:buNone/>
            </a:pPr>
            <a:endParaRPr lang="en-US" sz="2000" dirty="0" smtClean="0">
              <a:latin typeface="Courier New" panose="02070309020205020404" pitchFamily="49" charset="0"/>
              <a:cs typeface="Courier New" panose="02070309020205020404" pitchFamily="49" charset="0"/>
            </a:endParaRPr>
          </a:p>
          <a:p>
            <a:pPr marL="0" indent="0">
              <a:spcBef>
                <a:spcPts val="0"/>
              </a:spcBef>
              <a:buNone/>
            </a:pPr>
            <a:r>
              <a:rPr lang="en-US" sz="2000" dirty="0">
                <a:latin typeface="Quicksand" panose="020B0604020202020204" charset="0"/>
                <a:cs typeface="Courier New" panose="02070309020205020404" pitchFamily="49" charset="0"/>
              </a:rPr>
              <a:t>$</a:t>
            </a:r>
            <a:r>
              <a:rPr lang="en-US" sz="2000" dirty="0" smtClean="0">
                <a:latin typeface="Quicksand" panose="020B0604020202020204" charset="0"/>
                <a:cs typeface="Courier New" panose="02070309020205020404" pitchFamily="49" charset="0"/>
              </a:rPr>
              <a:t>ne: </a:t>
            </a:r>
            <a:r>
              <a:rPr lang="en-US" sz="2000" dirty="0">
                <a:latin typeface="Quicksand" panose="020B0604020202020204" charset="0"/>
                <a:cs typeface="Courier New" panose="02070309020205020404" pitchFamily="49" charset="0"/>
              </a:rPr>
              <a:t>Selects documents that do not </a:t>
            </a:r>
            <a:r>
              <a:rPr lang="en-US" sz="2000" dirty="0" smtClean="0">
                <a:latin typeface="Quicksand" panose="020B0604020202020204" charset="0"/>
                <a:cs typeface="Courier New" panose="02070309020205020404" pitchFamily="49" charset="0"/>
              </a:rPr>
              <a:t>equal a value.</a:t>
            </a:r>
            <a:endParaRPr lang="en-US" sz="2000" dirty="0">
              <a:latin typeface="Quicksand" panose="020B0604020202020204" charset="0"/>
              <a:cs typeface="Courier New" panose="02070309020205020404" pitchFamily="49" charset="0"/>
            </a:endParaRPr>
          </a:p>
          <a:p>
            <a:pPr marL="0" indent="0" algn="ctr">
              <a:spcBef>
                <a:spcPts val="0"/>
              </a:spcBef>
              <a:buNone/>
            </a:pPr>
            <a:r>
              <a:rPr lang="en-US" sz="1600" dirty="0" smtClean="0">
                <a:latin typeface="Courier New" panose="02070309020205020404" pitchFamily="49" charset="0"/>
                <a:cs typeface="Courier New" panose="02070309020205020404" pitchFamily="49" charset="0"/>
              </a:rPr>
              <a:t>db.cities.find({name: </a:t>
            </a:r>
            <a:r>
              <a:rPr lang="en-US" sz="1600" dirty="0">
                <a:latin typeface="Courier New" panose="02070309020205020404" pitchFamily="49" charset="0"/>
                <a:cs typeface="Courier New" panose="02070309020205020404" pitchFamily="49" charset="0"/>
              </a:rPr>
              <a:t>{$</a:t>
            </a:r>
            <a:r>
              <a:rPr lang="en-US" sz="1600" dirty="0" smtClean="0">
                <a:latin typeface="Courier New" panose="02070309020205020404" pitchFamily="49" charset="0"/>
                <a:cs typeface="Courier New" panose="02070309020205020404" pitchFamily="49" charset="0"/>
              </a:rPr>
              <a:t>ne: "Los Angeles"}})</a:t>
            </a:r>
            <a:endParaRPr lang="en-US" sz="2000" dirty="0">
              <a:latin typeface="Courier New" panose="02070309020205020404" pitchFamily="49" charset="0"/>
              <a:cs typeface="Courier New" panose="02070309020205020404" pitchFamily="49" charset="0"/>
            </a:endParaRPr>
          </a:p>
          <a:p>
            <a:pPr marL="0" indent="0" algn="ctr">
              <a:spcBef>
                <a:spcPts val="0"/>
              </a:spcBef>
              <a:buNone/>
            </a:pPr>
            <a:endParaRPr lang="en-US" sz="2000" dirty="0">
              <a:latin typeface="Courier New" panose="02070309020205020404" pitchFamily="49" charset="0"/>
              <a:cs typeface="Courier New" panose="02070309020205020404" pitchFamily="49" charset="0"/>
            </a:endParaRPr>
          </a:p>
          <a:p>
            <a:pPr marL="0" indent="0">
              <a:spcBef>
                <a:spcPts val="0"/>
              </a:spcBef>
              <a:buNone/>
            </a:pPr>
            <a:r>
              <a:rPr lang="en-US" sz="2000" dirty="0" smtClean="0">
                <a:latin typeface="Quicksand" panose="020B0604020202020204" charset="0"/>
                <a:cs typeface="Courier New" panose="02070309020205020404" pitchFamily="49" charset="0"/>
              </a:rPr>
              <a:t>$nin: </a:t>
            </a:r>
            <a:r>
              <a:rPr lang="en-US" sz="2000" dirty="0">
                <a:latin typeface="Quicksand" panose="020B0604020202020204" charset="0"/>
                <a:cs typeface="Courier New" panose="02070309020205020404" pitchFamily="49" charset="0"/>
              </a:rPr>
              <a:t>Selects documents </a:t>
            </a:r>
            <a:r>
              <a:rPr lang="en-US" sz="2000" dirty="0" smtClean="0">
                <a:latin typeface="Quicksand" panose="020B0604020202020204" charset="0"/>
                <a:cs typeface="Courier New" panose="02070309020205020404" pitchFamily="49" charset="0"/>
              </a:rPr>
              <a:t>that do not match items in array.</a:t>
            </a:r>
            <a:endParaRPr lang="en-US" sz="2000" dirty="0">
              <a:latin typeface="Quicksand" panose="020B0604020202020204" charset="0"/>
              <a:cs typeface="Courier New" panose="02070309020205020404" pitchFamily="49" charset="0"/>
            </a:endParaRPr>
          </a:p>
          <a:p>
            <a:pPr marL="0" indent="0" algn="ctr">
              <a:spcBef>
                <a:spcPts val="0"/>
              </a:spcBef>
              <a:buNone/>
            </a:pPr>
            <a:r>
              <a:rPr lang="en-US" sz="1600" dirty="0" smtClean="0">
                <a:latin typeface="Courier New" panose="02070309020205020404" pitchFamily="49" charset="0"/>
                <a:cs typeface="Courier New" panose="02070309020205020404" pitchFamily="49" charset="0"/>
              </a:rPr>
              <a:t>db.events.find({tags: {$nin: ["karaoke"]}})</a:t>
            </a:r>
            <a:endParaRPr lang="en-US" sz="1600"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51</a:t>
            </a:fld>
            <a:endParaRPr dirty="0"/>
          </a:p>
        </p:txBody>
      </p:sp>
      <p:sp>
        <p:nvSpPr>
          <p:cNvPr id="2"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chemeClr val="tx1"/>
                </a:solidFill>
                <a:effectLst/>
                <a:latin typeface="Arial Unicode MS"/>
              </a:rPr>
              <a:t>db.inventory.find</a:t>
            </a:r>
            <a:r>
              <a:rPr kumimoji="0" lang="en-US" altLang="en-US" sz="1000" b="0" i="0" u="none" strike="noStrike" cap="none" normalizeH="0" baseline="0" dirty="0" smtClean="0">
                <a:ln>
                  <a:noFill/>
                </a:ln>
                <a:solidFill>
                  <a:schemeClr val="tx1"/>
                </a:solidFill>
                <a:effectLst/>
                <a:latin typeface="Arial Unicode MS"/>
              </a:rPr>
              <a:t>( { </a:t>
            </a:r>
            <a:r>
              <a:rPr kumimoji="0" lang="en-US" altLang="en-US" sz="1000" b="0" i="0" u="none" strike="noStrike" cap="none" normalizeH="0" baseline="0" dirty="0" err="1" smtClean="0">
                <a:ln>
                  <a:noFill/>
                </a:ln>
                <a:solidFill>
                  <a:schemeClr val="tx1"/>
                </a:solidFill>
                <a:effectLst/>
                <a:latin typeface="Arial Unicode MS"/>
              </a:rPr>
              <a:t>qty</a:t>
            </a:r>
            <a:r>
              <a:rPr kumimoji="0" lang="en-US" altLang="en-US" sz="1800" b="0" i="0" u="none" strike="noStrike" cap="none" normalizeH="0" baseline="0" dirty="0" smtClean="0">
                <a:ln>
                  <a:noFill/>
                </a:ln>
                <a:solidFill>
                  <a:schemeClr val="tx1"/>
                </a:solidFill>
                <a:effectLst/>
                <a:latin typeface="Arial" panose="020B0604020202020204" pitchFamily="34" charset="0"/>
              </a:rPr>
              <a:t>:</a:t>
            </a:r>
            <a:r>
              <a:rPr kumimoji="0" lang="en-US" altLang="en-US" sz="1000" b="0" i="0" u="none" strike="noStrike" cap="none" normalizeH="0" baseline="0" dirty="0" smtClean="0">
                <a:ln>
                  <a:noFill/>
                </a:ln>
                <a:solidFill>
                  <a:schemeClr val="tx1"/>
                </a:solidFill>
                <a:effectLst/>
                <a:latin typeface="Arial Unicode MS"/>
              </a:rPr>
              <a:t> { $nin</a:t>
            </a:r>
            <a:r>
              <a:rPr kumimoji="0" lang="en-US" altLang="en-US" sz="1800" b="0" i="0" u="none" strike="noStrike" cap="none" normalizeH="0" baseline="0" dirty="0" smtClean="0">
                <a:ln>
                  <a:noFill/>
                </a:ln>
                <a:solidFill>
                  <a:schemeClr val="tx1"/>
                </a:solidFill>
                <a:effectLst/>
                <a:latin typeface="Arial" panose="020B0604020202020204" pitchFamily="34" charset="0"/>
              </a:rPr>
              <a:t>:</a:t>
            </a:r>
            <a:r>
              <a:rPr kumimoji="0" lang="en-US" altLang="en-US" sz="1000" b="0" i="0" u="none" strike="noStrike" cap="none" normalizeH="0" baseline="0" dirty="0" smtClean="0">
                <a:ln>
                  <a:noFill/>
                </a:ln>
                <a:solidFill>
                  <a:schemeClr val="tx1"/>
                </a:solidFill>
                <a:effectLst/>
                <a:latin typeface="Arial Unicode MS"/>
              </a:rPr>
              <a:t> [ 5, 15 ] } } )</a:t>
            </a: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00696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Operators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spcBef>
                <a:spcPts val="0"/>
              </a:spcBef>
              <a:buNone/>
            </a:pPr>
            <a:r>
              <a:rPr lang="en-US" sz="2000" dirty="0" smtClean="0">
                <a:latin typeface="Quicksand" panose="020B0604020202020204" charset="0"/>
                <a:cs typeface="Courier New" panose="02070309020205020404" pitchFamily="49" charset="0"/>
              </a:rPr>
              <a:t>Logical Query Operators</a:t>
            </a:r>
          </a:p>
          <a:p>
            <a:pPr marL="0" indent="0">
              <a:spcBef>
                <a:spcPts val="0"/>
              </a:spcBef>
              <a:buNone/>
            </a:pPr>
            <a:endParaRPr lang="en-US" sz="2000" dirty="0" smtClean="0">
              <a:latin typeface="Quicksand" panose="020B0604020202020204" charset="0"/>
              <a:cs typeface="Courier New" panose="02070309020205020404" pitchFamily="49" charset="0"/>
            </a:endParaRPr>
          </a:p>
          <a:p>
            <a:pPr marL="0" indent="0">
              <a:spcBef>
                <a:spcPts val="0"/>
              </a:spcBef>
              <a:buNone/>
            </a:pPr>
            <a:r>
              <a:rPr lang="en-US" sz="2000" dirty="0" smtClean="0">
                <a:latin typeface="Quicksand" panose="020B0604020202020204" charset="0"/>
                <a:cs typeface="Courier New" panose="02070309020205020404" pitchFamily="49" charset="0"/>
              </a:rPr>
              <a:t>$and: Joins query clauses with AND </a:t>
            </a:r>
            <a:r>
              <a:rPr lang="en-US" sz="2000" dirty="0" smtClean="0">
                <a:latin typeface="Quicksand" panose="020B0604020202020204" charset="0"/>
                <a:cs typeface="Courier New" panose="02070309020205020404" pitchFamily="49" charset="0"/>
              </a:rPr>
              <a:t>and</a:t>
            </a:r>
            <a:r>
              <a:rPr lang="en-US" sz="2000" dirty="0" smtClean="0">
                <a:latin typeface="Quicksand" panose="020B0604020202020204" charset="0"/>
                <a:cs typeface="Courier New" panose="02070309020205020404" pitchFamily="49" charset="0"/>
              </a:rPr>
              <a:t> returns all documents that match the conditions of both clauses.</a:t>
            </a:r>
          </a:p>
          <a:p>
            <a:pPr marL="0" indent="0" algn="ctr">
              <a:spcBef>
                <a:spcPts val="0"/>
              </a:spcBef>
              <a:buNone/>
            </a:pPr>
            <a:r>
              <a:rPr lang="en-US" sz="1600" dirty="0" smtClean="0">
                <a:latin typeface="Courier New" panose="02070309020205020404" pitchFamily="49" charset="0"/>
                <a:cs typeface="Courier New" panose="02070309020205020404" pitchFamily="49" charset="0"/>
              </a:rPr>
              <a:t>db.venues.find({$and: [{events: {$exists: true}}, {activities: {$in: ["karaoke"]}}]})</a:t>
            </a:r>
          </a:p>
          <a:p>
            <a:pPr marL="0" indent="0">
              <a:spcBef>
                <a:spcPts val="0"/>
              </a:spcBef>
              <a:buNone/>
            </a:pPr>
            <a:r>
              <a:rPr lang="en-US" sz="2000" dirty="0" smtClean="0">
                <a:latin typeface="Quicksand" panose="020B0604020202020204" charset="0"/>
                <a:cs typeface="Courier New" panose="02070309020205020404" pitchFamily="49" charset="0"/>
              </a:rPr>
              <a:t>$not: Returns documents that do not match the query expression.</a:t>
            </a:r>
          </a:p>
          <a:p>
            <a:pPr marL="0" indent="0">
              <a:spcBef>
                <a:spcPts val="0"/>
              </a:spcBef>
              <a:buNone/>
            </a:pPr>
            <a:r>
              <a:rPr lang="en-US" sz="2000" dirty="0" smtClean="0">
                <a:latin typeface="Quicksand" panose="020B0604020202020204" charset="0"/>
                <a:cs typeface="Courier New" panose="02070309020205020404" pitchFamily="49" charset="0"/>
              </a:rPr>
              <a:t>$nor: Performs a logical nor and returns all documents that fails to match both of the two clauses.</a:t>
            </a:r>
          </a:p>
          <a:p>
            <a:pPr marL="0" indent="0">
              <a:spcBef>
                <a:spcPts val="0"/>
              </a:spcBef>
              <a:buNone/>
            </a:pPr>
            <a:r>
              <a:rPr lang="en-US" sz="2000" dirty="0" smtClean="0">
                <a:latin typeface="Quicksand" panose="020B0604020202020204" charset="0"/>
                <a:cs typeface="Courier New" panose="02070309020205020404" pitchFamily="49" charset="0"/>
              </a:rPr>
              <a:t>$or: Performs a logical or and returns all documents that match the conditions of either clause</a:t>
            </a:r>
            <a:endParaRPr lang="en-US" sz="2000"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52</a:t>
            </a:fld>
            <a:endParaRPr dirty="0"/>
          </a:p>
        </p:txBody>
      </p:sp>
    </p:spTree>
    <p:extLst>
      <p:ext uri="{BB962C8B-B14F-4D97-AF65-F5344CB8AC3E}">
        <p14:creationId xmlns:p14="http://schemas.microsoft.com/office/powerpoint/2010/main" val="10295763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Operators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spcBef>
                <a:spcPts val="0"/>
              </a:spcBef>
              <a:buNone/>
            </a:pPr>
            <a:r>
              <a:rPr lang="en-US" sz="2000" dirty="0" smtClean="0">
                <a:latin typeface="Quicksand" panose="020B0604020202020204" charset="0"/>
                <a:cs typeface="Courier New" panose="02070309020205020404" pitchFamily="49" charset="0"/>
              </a:rPr>
              <a:t>Query Operators</a:t>
            </a:r>
          </a:p>
          <a:p>
            <a:pPr marL="0" indent="0">
              <a:spcBef>
                <a:spcPts val="0"/>
              </a:spcBef>
              <a:buNone/>
            </a:pPr>
            <a:endParaRPr lang="en-US" sz="2000" dirty="0">
              <a:latin typeface="Quicksand" panose="020B0604020202020204" charset="0"/>
              <a:cs typeface="Courier New" panose="02070309020205020404" pitchFamily="49" charset="0"/>
            </a:endParaRPr>
          </a:p>
          <a:p>
            <a:pPr marL="0" indent="0">
              <a:spcBef>
                <a:spcPts val="0"/>
              </a:spcBef>
              <a:buNone/>
            </a:pPr>
            <a:r>
              <a:rPr lang="en-US" sz="2000" dirty="0" smtClean="0">
                <a:latin typeface="Quicksand" panose="020B0604020202020204" charset="0"/>
                <a:cs typeface="Courier New" panose="02070309020205020404" pitchFamily="49" charset="0"/>
              </a:rPr>
              <a:t>$where: Matches documents that satisfy a passed-in Javascript query system. Use with caution! It was not make use of indexes and can be extremely inefficient.</a:t>
            </a:r>
          </a:p>
          <a:p>
            <a:pPr marL="0" indent="0" algn="ctr">
              <a:spcBef>
                <a:spcPts val="0"/>
              </a:spcBef>
              <a:buNone/>
            </a:pPr>
            <a:r>
              <a:rPr lang="en-US" sz="1600" dirty="0" smtClean="0">
                <a:latin typeface="Courier New" panose="02070309020205020404" pitchFamily="49" charset="0"/>
                <a:cs typeface="Courier New" panose="02070309020205020404" pitchFamily="49" charset="0"/>
              </a:rPr>
              <a:t>db.cities.find({$where: function() {</a:t>
            </a:r>
          </a:p>
          <a:p>
            <a:pPr marL="0" indent="0" algn="ctr">
              <a:spcBef>
                <a:spcPts val="0"/>
              </a:spcBef>
              <a:buNone/>
            </a:pPr>
            <a:r>
              <a:rPr lang="en-US" sz="1600" dirty="0" smtClean="0">
                <a:latin typeface="Courier New" panose="02070309020205020404" pitchFamily="49" charset="0"/>
                <a:cs typeface="Courier New" panose="02070309020205020404" pitchFamily="49" charset="0"/>
              </a:rPr>
              <a:t>return this.name == "Boston"}})</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53</a:t>
            </a:fld>
            <a:endParaRPr dirty="0"/>
          </a:p>
        </p:txBody>
      </p:sp>
    </p:spTree>
    <p:extLst>
      <p:ext uri="{BB962C8B-B14F-4D97-AF65-F5344CB8AC3E}">
        <p14:creationId xmlns:p14="http://schemas.microsoft.com/office/powerpoint/2010/main" val="15287605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Operators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spcBef>
                <a:spcPts val="0"/>
              </a:spcBef>
              <a:buNone/>
            </a:pPr>
            <a:r>
              <a:rPr lang="en-US" sz="2000" dirty="0" smtClean="0">
                <a:latin typeface="Quicksand" panose="020B0604020202020204" charset="0"/>
                <a:cs typeface="Courier New" panose="02070309020205020404" pitchFamily="49" charset="0"/>
              </a:rPr>
              <a:t>Update Operators</a:t>
            </a:r>
          </a:p>
          <a:p>
            <a:pPr marL="0" indent="0">
              <a:spcBef>
                <a:spcPts val="0"/>
              </a:spcBef>
              <a:buNone/>
            </a:pPr>
            <a:endParaRPr lang="en-US" sz="2000" dirty="0">
              <a:latin typeface="Quicksand" panose="020B0604020202020204" charset="0"/>
              <a:cs typeface="Courier New" panose="02070309020205020404" pitchFamily="49" charset="0"/>
            </a:endParaRPr>
          </a:p>
          <a:p>
            <a:pPr marL="0" indent="0">
              <a:spcBef>
                <a:spcPts val="0"/>
              </a:spcBef>
              <a:buNone/>
            </a:pPr>
            <a:r>
              <a:rPr lang="en-US" sz="2000" dirty="0" smtClean="0">
                <a:latin typeface="Quicksand" panose="020B0604020202020204" charset="0"/>
                <a:cs typeface="Courier New" panose="02070309020205020404" pitchFamily="49" charset="0"/>
              </a:rPr>
              <a:t>$currentDate: Sets the value to the current date.</a:t>
            </a:r>
          </a:p>
          <a:p>
            <a:pPr marL="0" indent="0" algn="ctr">
              <a:spcBef>
                <a:spcPts val="0"/>
              </a:spcBef>
              <a:buNone/>
            </a:pPr>
            <a:r>
              <a:rPr lang="en-US" sz="1600" dirty="0" smtClean="0">
                <a:latin typeface="Courier New" panose="02070309020205020404" pitchFamily="49" charset="0"/>
                <a:cs typeface="Courier New" panose="02070309020205020404" pitchFamily="49" charset="0"/>
              </a:rPr>
              <a:t>db.events.update({name: "Karaoke Night"}, {$currentDate: {lastModified: true}})</a:t>
            </a:r>
          </a:p>
          <a:p>
            <a:pPr marL="0" indent="0">
              <a:spcBef>
                <a:spcPts val="0"/>
              </a:spcBef>
              <a:buNone/>
            </a:pPr>
            <a:r>
              <a:rPr lang="en-US" sz="2000" dirty="0" smtClean="0">
                <a:latin typeface="Quicksand" panose="020B0604020202020204" charset="0"/>
                <a:cs typeface="Courier New" panose="02070309020205020404" pitchFamily="49" charset="0"/>
              </a:rPr>
              <a:t>$inc: Increments that value of a field.</a:t>
            </a:r>
            <a:endParaRPr lang="en-US" sz="2000" dirty="0">
              <a:latin typeface="Quicksand" panose="020B0604020202020204" charset="0"/>
              <a:cs typeface="Courier New" panose="02070309020205020404" pitchFamily="49" charset="0"/>
            </a:endParaRPr>
          </a:p>
          <a:p>
            <a:pPr marL="0" indent="0" algn="ctr">
              <a:spcBef>
                <a:spcPts val="0"/>
              </a:spcBef>
              <a:buNone/>
            </a:pPr>
            <a:r>
              <a:rPr lang="en-US" sz="1600" dirty="0" smtClean="0">
                <a:latin typeface="Courier New" panose="02070309020205020404" pitchFamily="49" charset="0"/>
                <a:cs typeface="Courier New" panose="02070309020205020404" pitchFamily="49" charset="0"/>
              </a:rPr>
              <a:t>db.cities.update</a:t>
            </a:r>
            <a:r>
              <a:rPr lang="en-US" sz="1600" dirty="0">
                <a:latin typeface="Courier New" panose="02070309020205020404" pitchFamily="49" charset="0"/>
                <a:cs typeface="Courier New" panose="02070309020205020404" pitchFamily="49" charset="0"/>
              </a:rPr>
              <a:t>({name: </a:t>
            </a:r>
            <a:r>
              <a:rPr lang="en-US" sz="1600" dirty="0" smtClean="0">
                <a:latin typeface="Courier New" panose="02070309020205020404" pitchFamily="49" charset="0"/>
                <a:cs typeface="Courier New" panose="02070309020205020404" pitchFamily="49" charset="0"/>
              </a:rPr>
              <a:t>"Boston"}, {$inc: {"demographics.male": 1}})</a:t>
            </a:r>
            <a:endParaRPr lang="en-US" sz="1600" dirty="0">
              <a:latin typeface="Courier New" panose="02070309020205020404" pitchFamily="49" charset="0"/>
              <a:cs typeface="Courier New" panose="02070309020205020404" pitchFamily="49" charset="0"/>
            </a:endParaRPr>
          </a:p>
          <a:p>
            <a:pPr marL="0" indent="0">
              <a:spcBef>
                <a:spcPts val="0"/>
              </a:spcBef>
              <a:buNone/>
            </a:pPr>
            <a:r>
              <a:rPr lang="en-US" sz="2000" dirty="0" smtClean="0">
                <a:latin typeface="Quicksand" panose="020B0604020202020204" charset="0"/>
                <a:cs typeface="Courier New" panose="02070309020205020404" pitchFamily="49" charset="0"/>
              </a:rPr>
              <a:t>$rename: Renames a field in a document.</a:t>
            </a:r>
            <a:endParaRPr lang="en-US" sz="2000" dirty="0">
              <a:latin typeface="Quicksand" panose="020B0604020202020204" charset="0"/>
              <a:cs typeface="Courier New" panose="02070309020205020404" pitchFamily="49" charset="0"/>
            </a:endParaRPr>
          </a:p>
          <a:p>
            <a:pPr marL="0" indent="0" algn="ctr">
              <a:spcBef>
                <a:spcPts val="0"/>
              </a:spcBef>
              <a:buNone/>
            </a:pPr>
            <a:r>
              <a:rPr lang="en-US" sz="1600" dirty="0">
                <a:latin typeface="Courier New" panose="02070309020205020404" pitchFamily="49" charset="0"/>
                <a:cs typeface="Courier New" panose="02070309020205020404" pitchFamily="49" charset="0"/>
              </a:rPr>
              <a:t>db.events.update({name: "Karaoke Night"}, </a:t>
            </a:r>
            <a:r>
              <a:rPr lang="en-US" sz="1600" dirty="0" smtClean="0">
                <a:latin typeface="Courier New" panose="02070309020205020404" pitchFamily="49" charset="0"/>
                <a:cs typeface="Courier New" panose="02070309020205020404" pitchFamily="49" charset="0"/>
              </a:rPr>
              <a:t>{$rename: </a:t>
            </a:r>
            <a:r>
              <a:rPr lang="en-US" sz="1600" dirty="0">
                <a:latin typeface="Courier New" panose="02070309020205020404" pitchFamily="49" charset="0"/>
                <a:cs typeface="Courier New" panose="02070309020205020404" pitchFamily="49" charset="0"/>
              </a:rPr>
              <a:t>{lastModified: </a:t>
            </a:r>
            <a:r>
              <a:rPr lang="en-US" sz="1600" dirty="0" smtClean="0">
                <a:latin typeface="Courier New" panose="02070309020205020404" pitchFamily="49" charset="0"/>
                <a:cs typeface="Courier New" panose="02070309020205020404" pitchFamily="49" charset="0"/>
              </a:rPr>
              <a:t>"lastUpdated"}})</a:t>
            </a:r>
            <a:endParaRPr lang="en-US" sz="1600" dirty="0">
              <a:latin typeface="Courier New" panose="02070309020205020404" pitchFamily="49" charset="0"/>
              <a:cs typeface="Courier New" panose="02070309020205020404" pitchFamily="49" charset="0"/>
            </a:endParaRPr>
          </a:p>
          <a:p>
            <a:pPr marL="0" indent="0" algn="ctr">
              <a:spcBef>
                <a:spcPts val="0"/>
              </a:spcBef>
              <a:buNone/>
            </a:pPr>
            <a:endParaRPr lang="en-US" sz="1600" dirty="0" smtClean="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54</a:t>
            </a:fld>
            <a:endParaRPr dirty="0"/>
          </a:p>
        </p:txBody>
      </p:sp>
    </p:spTree>
    <p:extLst>
      <p:ext uri="{BB962C8B-B14F-4D97-AF65-F5344CB8AC3E}">
        <p14:creationId xmlns:p14="http://schemas.microsoft.com/office/powerpoint/2010/main" val="10540302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Indexing</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smtClean="0">
                <a:solidFill>
                  <a:srgbClr val="2E3037"/>
                </a:solidFill>
                <a:latin typeface="Quicksand"/>
                <a:ea typeface="Quicksand"/>
                <a:cs typeface="Quicksand"/>
                <a:sym typeface="Quicksand"/>
              </a:rPr>
              <a:t>5</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55</a:t>
            </a:fld>
            <a:endParaRPr dirty="0"/>
          </a:p>
        </p:txBody>
      </p:sp>
    </p:spTree>
    <p:extLst>
      <p:ext uri="{BB962C8B-B14F-4D97-AF65-F5344CB8AC3E}">
        <p14:creationId xmlns:p14="http://schemas.microsoft.com/office/powerpoint/2010/main" val="5482933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Indexing</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800" dirty="0" smtClean="0"/>
              <a:t>One of the appeals of MongoDB is its capacity to add indexes, adding some enhanced queryability as compared to other NoSQL </a:t>
            </a:r>
            <a:r>
              <a:rPr lang="en-US" sz="1800" dirty="0" smtClean="0"/>
              <a:t>databases.</a:t>
            </a:r>
          </a:p>
          <a:p>
            <a:pPr marL="0" lvl="0" indent="0" rtl="0">
              <a:spcBef>
                <a:spcPts val="0"/>
              </a:spcBef>
              <a:spcAft>
                <a:spcPts val="0"/>
              </a:spcAft>
              <a:buNone/>
            </a:pPr>
            <a:endParaRPr lang="en-US" sz="1800" dirty="0"/>
          </a:p>
          <a:p>
            <a:pPr marL="0" lvl="0" indent="0" rtl="0">
              <a:spcBef>
                <a:spcPts val="0"/>
              </a:spcBef>
              <a:spcAft>
                <a:spcPts val="0"/>
              </a:spcAft>
              <a:buNone/>
            </a:pPr>
            <a:r>
              <a:rPr lang="en-US" sz="1800" dirty="0" smtClean="0"/>
              <a:t>Unlike SQL databases, MongoDB does not use clustered indexes for its primary keys, however it will automatically add an index for the _id field on all documents in a collection.</a:t>
            </a:r>
          </a:p>
          <a:p>
            <a:pPr marL="0" lvl="0" indent="0" rtl="0">
              <a:spcBef>
                <a:spcPts val="0"/>
              </a:spcBef>
              <a:spcAft>
                <a:spcPts val="0"/>
              </a:spcAft>
              <a:buNone/>
            </a:pPr>
            <a:endParaRPr lang="en-US" sz="1800" dirty="0"/>
          </a:p>
          <a:p>
            <a:pPr marL="0" lvl="0" indent="0" rtl="0">
              <a:spcBef>
                <a:spcPts val="0"/>
              </a:spcBef>
              <a:spcAft>
                <a:spcPts val="0"/>
              </a:spcAft>
              <a:buNone/>
            </a:pPr>
            <a:r>
              <a:rPr lang="en-US" sz="1800" dirty="0" smtClean="0"/>
              <a:t>Like SQL databases, MongoDB indexes involve creating sorted lists with pointers to the locations of the relevant documents on the disk. By default, these lists are organized as Binary Trees, allowing for binary search, though other types are supported including hashed indexes.</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56</a:t>
            </a:fld>
            <a:endParaRPr dirty="0"/>
          </a:p>
        </p:txBody>
      </p:sp>
    </p:spTree>
    <p:extLst>
      <p:ext uri="{BB962C8B-B14F-4D97-AF65-F5344CB8AC3E}">
        <p14:creationId xmlns:p14="http://schemas.microsoft.com/office/powerpoint/2010/main" val="136150821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Indexing</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smtClean="0"/>
              <a:t>Since data types can vary so considerably between </a:t>
            </a:r>
            <a:r>
              <a:rPr lang="en-US" sz="2000" dirty="0" smtClean="0"/>
              <a:t>documents, Mongo requires that we specify the data type of the field on which we're creating an index. </a:t>
            </a:r>
            <a:r>
              <a:rPr lang="en-US" sz="2000" dirty="0" smtClean="0"/>
              <a:t>To </a:t>
            </a:r>
            <a:r>
              <a:rPr lang="en-US" sz="2000" dirty="0" smtClean="0"/>
              <a:t>add an index on text fields, use the </a:t>
            </a:r>
            <a:r>
              <a:rPr lang="en-US" sz="2000" b="1" dirty="0" smtClean="0"/>
              <a:t>createIndex</a:t>
            </a:r>
            <a:r>
              <a:rPr lang="en-US" sz="2000" dirty="0" smtClean="0"/>
              <a:t> function and pass as a parameter the field you'd like to use and "text" specified as its type</a:t>
            </a:r>
            <a:r>
              <a:rPr lang="en-US" sz="2000" dirty="0" smtClean="0"/>
              <a:t>. Let's create an index for cities based on name.</a:t>
            </a:r>
            <a:endParaRPr lang="en-US" sz="2000" b="1" dirty="0" smtClean="0">
              <a:latin typeface="Courier New" panose="02070309020205020404" pitchFamily="49" charset="0"/>
              <a:cs typeface="Courier New" panose="02070309020205020404" pitchFamily="49" charset="0"/>
            </a:endParaRPr>
          </a:p>
          <a:p>
            <a:pPr marL="0" lvl="0" indent="0" algn="ctr" rtl="0">
              <a:spcBef>
                <a:spcPts val="0"/>
              </a:spcBef>
              <a:spcAft>
                <a:spcPts val="0"/>
              </a:spcAft>
              <a:buNone/>
            </a:pPr>
            <a:r>
              <a:rPr lang="en-US" sz="2000" dirty="0" smtClean="0">
                <a:latin typeface="Courier New" panose="02070309020205020404" pitchFamily="49" charset="0"/>
                <a:cs typeface="Courier New" panose="02070309020205020404" pitchFamily="49" charset="0"/>
              </a:rPr>
              <a:t>db.cities.createIndex({ name: 'text' })</a:t>
            </a:r>
            <a:endParaRPr lang="en-US" sz="2000" dirty="0">
              <a:latin typeface="Courier New" panose="02070309020205020404" pitchFamily="49" charset="0"/>
              <a:cs typeface="Courier New" panose="02070309020205020404" pitchFamily="49" charset="0"/>
            </a:endParaRPr>
          </a:p>
          <a:p>
            <a:pPr marL="0" lvl="0" indent="0">
              <a:spcBef>
                <a:spcPts val="0"/>
              </a:spcBef>
              <a:buNone/>
            </a:pPr>
            <a:endParaRPr lang="en-US" sz="2000" dirty="0" smtClean="0"/>
          </a:p>
          <a:p>
            <a:pPr marL="0" lvl="0" indent="0">
              <a:spcBef>
                <a:spcPts val="0"/>
              </a:spcBef>
              <a:buNone/>
            </a:pPr>
            <a:r>
              <a:rPr lang="en-US" sz="2000" dirty="0" smtClean="0"/>
              <a:t>With a text index in place, we can now perform text </a:t>
            </a:r>
            <a:r>
              <a:rPr lang="en-US" sz="2000" dirty="0" smtClean="0"/>
              <a:t>searches </a:t>
            </a:r>
            <a:r>
              <a:rPr lang="en-US" sz="2000" dirty="0" smtClean="0"/>
              <a:t>across documents </a:t>
            </a:r>
            <a:r>
              <a:rPr lang="en-US" sz="2000" dirty="0" smtClean="0"/>
              <a:t>via the </a:t>
            </a:r>
            <a:r>
              <a:rPr lang="en-US" sz="2000" b="1" dirty="0" smtClean="0"/>
              <a:t>$text</a:t>
            </a:r>
            <a:r>
              <a:rPr lang="en-US" sz="2000" dirty="0" smtClean="0"/>
              <a:t> and </a:t>
            </a:r>
            <a:r>
              <a:rPr lang="en-US" sz="2000" b="1" dirty="0" smtClean="0"/>
              <a:t>$search</a:t>
            </a:r>
            <a:r>
              <a:rPr lang="en-US" sz="2000" dirty="0" smtClean="0"/>
              <a:t> operators.</a:t>
            </a:r>
          </a:p>
          <a:p>
            <a:pPr marL="0" indent="0" algn="ctr">
              <a:spcBef>
                <a:spcPts val="0"/>
              </a:spcBef>
              <a:buNone/>
            </a:pPr>
            <a:r>
              <a:rPr lang="en-US" sz="2000" dirty="0" smtClean="0">
                <a:latin typeface="Courier New" panose="02070309020205020404" pitchFamily="49" charset="0"/>
                <a:cs typeface="Courier New" panose="02070309020205020404" pitchFamily="49" charset="0"/>
              </a:rPr>
              <a:t>db.cities.find({ $text: </a:t>
            </a:r>
          </a:p>
          <a:p>
            <a:pPr marL="0" indent="0" algn="ctr">
              <a:spcBef>
                <a:spcPts val="0"/>
              </a:spcBef>
              <a:buNone/>
            </a:pPr>
            <a:r>
              <a:rPr lang="en-US" sz="2000" dirty="0" smtClean="0">
                <a:latin typeface="Courier New" panose="02070309020205020404" pitchFamily="49" charset="0"/>
                <a:cs typeface="Courier New" panose="02070309020205020404" pitchFamily="49" charset="0"/>
              </a:rPr>
              <a:t>{ $search: "Boston" }})</a:t>
            </a:r>
            <a:endParaRPr lang="en-US" sz="2000" dirty="0">
              <a:latin typeface="Courier New" panose="02070309020205020404" pitchFamily="49" charset="0"/>
              <a:cs typeface="Courier New" panose="02070309020205020404" pitchFamily="49" charset="0"/>
            </a:endParaRPr>
          </a:p>
          <a:p>
            <a:pPr marL="0" lvl="0" indent="0">
              <a:spcBef>
                <a:spcPts val="0"/>
              </a:spcBef>
              <a:buNone/>
            </a:pPr>
            <a:endParaRPr lang="en-US" sz="2000" b="1"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57</a:t>
            </a:fld>
            <a:endParaRPr dirty="0"/>
          </a:p>
        </p:txBody>
      </p:sp>
    </p:spTree>
    <p:extLst>
      <p:ext uri="{BB962C8B-B14F-4D97-AF65-F5344CB8AC3E}">
        <p14:creationId xmlns:p14="http://schemas.microsoft.com/office/powerpoint/2010/main" val="149115817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Indexing</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smtClean="0"/>
              <a:t>Exercise:</a:t>
            </a:r>
          </a:p>
          <a:p>
            <a:pPr marL="0" lvl="0" indent="0" algn="ctr" rtl="0">
              <a:spcBef>
                <a:spcPts val="0"/>
              </a:spcBef>
              <a:spcAft>
                <a:spcPts val="0"/>
              </a:spcAft>
              <a:buNone/>
            </a:pPr>
            <a:r>
              <a:rPr lang="en-US" sz="2000" dirty="0" smtClean="0"/>
              <a:t>Add text indexes to the name fields for venues and events.</a:t>
            </a:r>
            <a:endParaRPr lang="en-US" sz="20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58</a:t>
            </a:fld>
            <a:endParaRPr dirty="0"/>
          </a:p>
        </p:txBody>
      </p:sp>
    </p:spTree>
    <p:extLst>
      <p:ext uri="{BB962C8B-B14F-4D97-AF65-F5344CB8AC3E}">
        <p14:creationId xmlns:p14="http://schemas.microsoft.com/office/powerpoint/2010/main" val="19646003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Indexing</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smtClean="0"/>
              <a:t>Solution:</a:t>
            </a:r>
          </a:p>
          <a:p>
            <a:pPr marL="0" lvl="0" indent="0" algn="ctr" rtl="0">
              <a:spcBef>
                <a:spcPts val="0"/>
              </a:spcBef>
              <a:spcAft>
                <a:spcPts val="0"/>
              </a:spcAft>
              <a:buNone/>
            </a:pPr>
            <a:endParaRPr lang="en-US" sz="2000" dirty="0" smtClean="0"/>
          </a:p>
          <a:p>
            <a:pPr marL="0" indent="0" algn="ctr">
              <a:spcBef>
                <a:spcPts val="0"/>
              </a:spcBef>
              <a:buNone/>
            </a:pPr>
            <a:r>
              <a:rPr lang="en-US" sz="2000" dirty="0" smtClean="0">
                <a:latin typeface="Courier New" panose="02070309020205020404" pitchFamily="49" charset="0"/>
                <a:cs typeface="Courier New" panose="02070309020205020404" pitchFamily="49" charset="0"/>
              </a:rPr>
              <a:t>db.venues.createIndex({ </a:t>
            </a:r>
            <a:r>
              <a:rPr lang="en-US" sz="2000" dirty="0">
                <a:latin typeface="Courier New" panose="02070309020205020404" pitchFamily="49" charset="0"/>
                <a:cs typeface="Courier New" panose="02070309020205020404" pitchFamily="49" charset="0"/>
              </a:rPr>
              <a:t>name: 'text' </a:t>
            </a:r>
            <a:r>
              <a:rPr lang="en-US" sz="2000" dirty="0" smtClean="0">
                <a:latin typeface="Courier New" panose="02070309020205020404" pitchFamily="49" charset="0"/>
                <a:cs typeface="Courier New" panose="02070309020205020404" pitchFamily="49" charset="0"/>
              </a:rPr>
              <a:t>})</a:t>
            </a:r>
            <a:endParaRPr lang="en-US" sz="2000" dirty="0"/>
          </a:p>
          <a:p>
            <a:pPr marL="0" lvl="0" indent="0" algn="ctr">
              <a:spcBef>
                <a:spcPts val="0"/>
              </a:spcBef>
              <a:buNone/>
            </a:pPr>
            <a:r>
              <a:rPr lang="en-US" sz="2000" dirty="0" smtClean="0">
                <a:latin typeface="Courier New" panose="02070309020205020404" pitchFamily="49" charset="0"/>
                <a:cs typeface="Courier New" panose="02070309020205020404" pitchFamily="49" charset="0"/>
              </a:rPr>
              <a:t>db.events.createIndex</a:t>
            </a:r>
            <a:r>
              <a:rPr lang="en-US" sz="2000" dirty="0">
                <a:latin typeface="Courier New" panose="02070309020205020404" pitchFamily="49" charset="0"/>
                <a:cs typeface="Courier New" panose="02070309020205020404" pitchFamily="49" charset="0"/>
              </a:rPr>
              <a:t>({ name: 'text' })</a:t>
            </a:r>
          </a:p>
          <a:p>
            <a:pPr marL="0" lvl="0" indent="0" algn="ctr" rtl="0">
              <a:spcBef>
                <a:spcPts val="0"/>
              </a:spcBef>
              <a:spcAft>
                <a:spcPts val="0"/>
              </a:spcAft>
              <a:buNone/>
            </a:pPr>
            <a:endParaRPr lang="en-US" sz="20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59</a:t>
            </a:fld>
            <a:endParaRPr dirty="0"/>
          </a:p>
        </p:txBody>
      </p:sp>
    </p:spTree>
    <p:extLst>
      <p:ext uri="{BB962C8B-B14F-4D97-AF65-F5344CB8AC3E}">
        <p14:creationId xmlns:p14="http://schemas.microsoft.com/office/powerpoint/2010/main" val="27399987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CRUD</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400" dirty="0" smtClean="0"/>
              <a:t>For me, using Linux Ubuntu, I start the server with the following command:</a:t>
            </a:r>
          </a:p>
          <a:p>
            <a:pPr marL="0" lvl="0" indent="0" algn="ctr">
              <a:buNone/>
            </a:pPr>
            <a:r>
              <a:rPr lang="en-US" sz="2400" dirty="0">
                <a:latin typeface="Courier New" panose="02070309020205020404" pitchFamily="49" charset="0"/>
                <a:cs typeface="Courier New" panose="02070309020205020404" pitchFamily="49" charset="0"/>
              </a:rPr>
              <a:t>sudo service mongodb </a:t>
            </a:r>
            <a:r>
              <a:rPr lang="en-US" sz="2400" dirty="0" smtClean="0">
                <a:latin typeface="Courier New" panose="02070309020205020404" pitchFamily="49" charset="0"/>
                <a:cs typeface="Courier New" panose="02070309020205020404" pitchFamily="49" charset="0"/>
              </a:rPr>
              <a:t>start</a:t>
            </a:r>
          </a:p>
          <a:p>
            <a:pPr marL="0" indent="0" algn="ctr">
              <a:buNone/>
            </a:pPr>
            <a:r>
              <a:rPr lang="en-US" sz="2400" dirty="0" smtClean="0"/>
              <a:t>As with the PostgreSQL tutorial, we'll be building an event planning app. Enter the database by typing:</a:t>
            </a:r>
          </a:p>
          <a:p>
            <a:pPr marL="0" indent="0" algn="ctr">
              <a:buNone/>
            </a:pPr>
            <a:r>
              <a:rPr lang="en-US" sz="2400" dirty="0" smtClean="0">
                <a:latin typeface="Courier New" panose="02070309020205020404" pitchFamily="49" charset="0"/>
                <a:cs typeface="Courier New" panose="02070309020205020404" pitchFamily="49" charset="0"/>
              </a:rPr>
              <a:t>mongo</a:t>
            </a:r>
          </a:p>
          <a:p>
            <a:pPr marL="0" indent="0" algn="ctr">
              <a:buNone/>
            </a:pPr>
            <a:r>
              <a:rPr lang="en-US" sz="2400" dirty="0"/>
              <a:t>My Mongo server is version 3.6.8. </a:t>
            </a:r>
            <a:r>
              <a:rPr lang="en-US" sz="2400" dirty="0" smtClean="0"/>
              <a:t>Once </a:t>
            </a:r>
            <a:r>
              <a:rPr lang="en-US" sz="2400" dirty="0"/>
              <a:t>you see "MongoDB server version x.x.x" and a &gt; </a:t>
            </a:r>
            <a:r>
              <a:rPr lang="en-US" sz="2400" dirty="0" smtClean="0"/>
              <a:t>symbol, </a:t>
            </a:r>
            <a:r>
              <a:rPr lang="en-US" sz="2400" dirty="0"/>
              <a:t>you're good to go.</a:t>
            </a:r>
          </a:p>
          <a:p>
            <a:pPr marL="0" indent="0" algn="ctr">
              <a:buNone/>
            </a:pPr>
            <a:endParaRPr lang="en-US" sz="2400" dirty="0"/>
          </a:p>
          <a:p>
            <a:pPr marL="0" indent="0">
              <a:buNone/>
            </a:pPr>
            <a:endParaRPr lang="en-US" sz="20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spTree>
    <p:extLst>
      <p:ext uri="{BB962C8B-B14F-4D97-AF65-F5344CB8AC3E}">
        <p14:creationId xmlns:p14="http://schemas.microsoft.com/office/powerpoint/2010/main" val="27162940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Indexing</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smtClean="0"/>
              <a:t>Compound Index</a:t>
            </a:r>
          </a:p>
          <a:p>
            <a:pPr marL="0" lvl="0" indent="0">
              <a:spcBef>
                <a:spcPts val="0"/>
              </a:spcBef>
              <a:spcAft>
                <a:spcPts val="600"/>
              </a:spcAft>
              <a:buNone/>
            </a:pPr>
            <a:r>
              <a:rPr lang="en-US" sz="1800" dirty="0" smtClean="0"/>
              <a:t>Mongo can create indexes on multiple fields (limited to 32 fields maximum). </a:t>
            </a:r>
            <a:r>
              <a:rPr lang="en-US" sz="1800" dirty="0" smtClean="0"/>
              <a:t>This can be useful if you frequently find yourself making queries that search across multiple fields. To create a compound index, pass in an object with multiple field names and the type of index. By type, I mean a 1 or a -1 identifying whether you want the index sorted in ascending or descending order.</a:t>
            </a:r>
            <a:endParaRPr lang="en-US" sz="1800" dirty="0" smtClean="0"/>
          </a:p>
          <a:p>
            <a:pPr marL="0" indent="0" algn="ctr">
              <a:spcBef>
                <a:spcPts val="0"/>
              </a:spcBef>
              <a:spcAft>
                <a:spcPts val="600"/>
              </a:spcAft>
              <a:buNone/>
            </a:pPr>
            <a:r>
              <a:rPr lang="en-US" sz="1800" dirty="0" smtClean="0">
                <a:latin typeface="Courier New" panose="02070309020205020404" pitchFamily="49" charset="0"/>
                <a:cs typeface="Courier New" panose="02070309020205020404" pitchFamily="49" charset="0"/>
              </a:rPr>
              <a:t>db.events.createIndex({ "datetime": -1, "tags": 1})</a:t>
            </a:r>
          </a:p>
          <a:p>
            <a:pPr marL="0" indent="0">
              <a:spcBef>
                <a:spcPts val="0"/>
              </a:spcBef>
              <a:buNone/>
            </a:pPr>
            <a:r>
              <a:rPr lang="en-US" sz="1800" dirty="0" smtClean="0"/>
              <a:t>Note that order matters. In the above case, the index will contain references sorted first by datetime and then by tags. For this reason, creating this compound index de facto creates an index on the first field as well.</a:t>
            </a:r>
            <a:endParaRPr lang="en-US" sz="1800" b="1"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60</a:t>
            </a:fld>
            <a:endParaRPr dirty="0"/>
          </a:p>
        </p:txBody>
      </p:sp>
    </p:spTree>
    <p:extLst>
      <p:ext uri="{BB962C8B-B14F-4D97-AF65-F5344CB8AC3E}">
        <p14:creationId xmlns:p14="http://schemas.microsoft.com/office/powerpoint/2010/main" val="21615344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Indexing</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smtClean="0"/>
              <a:t>Multikey Index</a:t>
            </a:r>
          </a:p>
          <a:p>
            <a:pPr marL="0" lvl="0" indent="0">
              <a:spcBef>
                <a:spcPts val="0"/>
              </a:spcBef>
              <a:spcAft>
                <a:spcPts val="600"/>
              </a:spcAft>
              <a:buNone/>
            </a:pPr>
            <a:r>
              <a:rPr lang="en-US" sz="1800" dirty="0" smtClean="0"/>
              <a:t>You probably noticed in the last slide that we created an index on an array field, and you might've been wondering how that works. With arrays, MongoDB creates separate index entries for every element in an array, forming what's called a Multikey Index. MongoDB automatically determines whether to create a multikey index based on if the field contains an array value.</a:t>
            </a:r>
          </a:p>
          <a:p>
            <a:pPr marL="0" lvl="0" indent="0">
              <a:spcBef>
                <a:spcPts val="0"/>
              </a:spcBef>
              <a:spcAft>
                <a:spcPts val="600"/>
              </a:spcAft>
              <a:buNone/>
            </a:pPr>
            <a:r>
              <a:rPr lang="en-US" sz="1800" dirty="0" smtClean="0"/>
              <a:t>Let's create another multikey index on activities in venues.</a:t>
            </a:r>
            <a:endParaRPr lang="en-US" sz="1800" dirty="0" smtClean="0"/>
          </a:p>
          <a:p>
            <a:pPr marL="0" indent="0" algn="ctr">
              <a:spcBef>
                <a:spcPts val="0"/>
              </a:spcBef>
              <a:spcAft>
                <a:spcPts val="600"/>
              </a:spcAft>
              <a:buNone/>
            </a:pPr>
            <a:r>
              <a:rPr lang="en-US" sz="1800" dirty="0" smtClean="0">
                <a:latin typeface="Courier New" panose="02070309020205020404" pitchFamily="49" charset="0"/>
                <a:cs typeface="Courier New" panose="02070309020205020404" pitchFamily="49" charset="0"/>
              </a:rPr>
              <a:t>db.venues.createIndex({ "activities": 1})</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61</a:t>
            </a:fld>
            <a:endParaRPr dirty="0"/>
          </a:p>
        </p:txBody>
      </p:sp>
    </p:spTree>
    <p:extLst>
      <p:ext uri="{BB962C8B-B14F-4D97-AF65-F5344CB8AC3E}">
        <p14:creationId xmlns:p14="http://schemas.microsoft.com/office/powerpoint/2010/main" val="364482119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Indexing</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smtClean="0">
                <a:latin typeface="Quicksand" panose="020B0604020202020204" charset="0"/>
                <a:cs typeface="Courier New" panose="02070309020205020404" pitchFamily="49" charset="0"/>
              </a:rPr>
              <a:t>As with relational databases, you must be careful when creating indexes. While they will make querying faster, they have a price. Any writes you make to your documents will need to update indexes as well, and storing the indexes will consume disk and memory space.</a:t>
            </a:r>
          </a:p>
          <a:p>
            <a:pPr marL="0" lvl="0" indent="0" rtl="0">
              <a:spcBef>
                <a:spcPts val="0"/>
              </a:spcBef>
              <a:spcAft>
                <a:spcPts val="0"/>
              </a:spcAft>
              <a:buNone/>
            </a:pPr>
            <a:endParaRPr lang="en-US" sz="2000" dirty="0">
              <a:latin typeface="Quicksand" panose="020B0604020202020204" charset="0"/>
              <a:cs typeface="Courier New" panose="02070309020205020404" pitchFamily="49" charset="0"/>
            </a:endParaRPr>
          </a:p>
          <a:p>
            <a:pPr marL="0" lvl="0" indent="0" rtl="0">
              <a:spcBef>
                <a:spcPts val="0"/>
              </a:spcBef>
              <a:spcAft>
                <a:spcPts val="0"/>
              </a:spcAft>
              <a:buNone/>
            </a:pPr>
            <a:r>
              <a:rPr lang="en-US" sz="2000" dirty="0" smtClean="0">
                <a:latin typeface="Quicksand" panose="020B0604020202020204" charset="0"/>
                <a:cs typeface="Courier New" panose="02070309020205020404" pitchFamily="49" charset="0"/>
              </a:rPr>
              <a:t>Be sure to only create indexes on the fields you expect to be querying frequently, and make sure to only perform joins on fields you've indexed.</a:t>
            </a:r>
            <a:endParaRPr lang="en-US" sz="2000" dirty="0" smtClean="0">
              <a:latin typeface="Quicksand" panose="020B0604020202020204"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62</a:t>
            </a:fld>
            <a:endParaRPr dirty="0"/>
          </a:p>
        </p:txBody>
      </p:sp>
    </p:spTree>
    <p:extLst>
      <p:ext uri="{BB962C8B-B14F-4D97-AF65-F5344CB8AC3E}">
        <p14:creationId xmlns:p14="http://schemas.microsoft.com/office/powerpoint/2010/main" val="126196464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Lookup</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a:solidFill>
                  <a:srgbClr val="2E3037"/>
                </a:solidFill>
                <a:latin typeface="Quicksand"/>
                <a:ea typeface="Quicksand"/>
                <a:cs typeface="Quicksand"/>
                <a:sym typeface="Quicksand"/>
              </a:rPr>
              <a:t>6</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63</a:t>
            </a:fld>
            <a:endParaRPr dirty="0"/>
          </a:p>
        </p:txBody>
      </p:sp>
    </p:spTree>
    <p:extLst>
      <p:ext uri="{BB962C8B-B14F-4D97-AF65-F5344CB8AC3E}">
        <p14:creationId xmlns:p14="http://schemas.microsoft.com/office/powerpoint/2010/main" val="324725384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Lookup</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smtClean="0">
                <a:latin typeface="Quicksand" panose="020B0604020202020204" charset="0"/>
                <a:cs typeface="Courier New" panose="02070309020205020404" pitchFamily="49" charset="0"/>
              </a:rPr>
              <a:t>One of the more challenging problems you'll solve when using MongoDB is how to represent unions of data across multiple collections. One of the simplest and most popular is the </a:t>
            </a:r>
            <a:r>
              <a:rPr lang="en-US" sz="2000" b="1" dirty="0" smtClean="0">
                <a:latin typeface="Quicksand" panose="020B0604020202020204" charset="0"/>
                <a:cs typeface="Courier New" panose="02070309020205020404" pitchFamily="49" charset="0"/>
              </a:rPr>
              <a:t>$lookup</a:t>
            </a:r>
            <a:r>
              <a:rPr lang="en-US" sz="2000" dirty="0" smtClean="0">
                <a:latin typeface="Quicksand" panose="020B0604020202020204" charset="0"/>
                <a:cs typeface="Courier New" panose="02070309020205020404" pitchFamily="49" charset="0"/>
              </a:rPr>
              <a:t> operator.</a:t>
            </a:r>
          </a:p>
          <a:p>
            <a:pPr marL="0" lvl="0" indent="0" rtl="0">
              <a:spcBef>
                <a:spcPts val="0"/>
              </a:spcBef>
              <a:spcAft>
                <a:spcPts val="0"/>
              </a:spcAft>
              <a:buNone/>
            </a:pPr>
            <a:endParaRPr lang="en-US" sz="2000" dirty="0">
              <a:latin typeface="Quicksand" panose="020B0604020202020204" charset="0"/>
              <a:cs typeface="Courier New" panose="02070309020205020404" pitchFamily="49" charset="0"/>
            </a:endParaRPr>
          </a:p>
          <a:p>
            <a:pPr marL="0" lvl="0" indent="0" rtl="0">
              <a:spcBef>
                <a:spcPts val="0"/>
              </a:spcBef>
              <a:spcAft>
                <a:spcPts val="0"/>
              </a:spcAft>
              <a:buNone/>
            </a:pPr>
            <a:r>
              <a:rPr lang="en-US" sz="2000" dirty="0" smtClean="0">
                <a:latin typeface="Quicksand" panose="020B0604020202020204" charset="0"/>
                <a:cs typeface="Courier New" panose="02070309020205020404" pitchFamily="49" charset="0"/>
              </a:rPr>
              <a:t>$lookup essentially performs a left outer join between your current collection and your targeted collection. It's a potential alternative means of aggregating data across documents in different collections rather than performing the queries we wrote previously with our cities, venues, and events.</a:t>
            </a:r>
            <a:endParaRPr lang="en-US" sz="2000" dirty="0" smtClean="0">
              <a:latin typeface="Quicksand" panose="020B0604020202020204"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64</a:t>
            </a:fld>
            <a:endParaRPr dirty="0"/>
          </a:p>
        </p:txBody>
      </p:sp>
    </p:spTree>
    <p:extLst>
      <p:ext uri="{BB962C8B-B14F-4D97-AF65-F5344CB8AC3E}">
        <p14:creationId xmlns:p14="http://schemas.microsoft.com/office/powerpoint/2010/main" val="15942490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Lookup</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spcBef>
                <a:spcPts val="0"/>
              </a:spcBef>
              <a:spcAft>
                <a:spcPts val="600"/>
              </a:spcAft>
              <a:buNone/>
            </a:pPr>
            <a:r>
              <a:rPr lang="en-US" sz="2000" dirty="0" smtClean="0"/>
              <a:t>$lookup syntax is performed as follows:</a:t>
            </a:r>
            <a:endParaRPr lang="en-US" sz="2000" dirty="0"/>
          </a:p>
          <a:p>
            <a:pPr marL="0" indent="0">
              <a:spcBef>
                <a:spcPts val="0"/>
              </a:spcBef>
              <a:spcAft>
                <a:spcPts val="600"/>
              </a:spcAft>
              <a:buNone/>
            </a:pPr>
            <a:r>
              <a:rPr lang="en-US" sz="2000" dirty="0">
                <a:latin typeface="Courier New" panose="02070309020205020404" pitchFamily="49" charset="0"/>
                <a:cs typeface="Courier New" panose="02070309020205020404" pitchFamily="49" charset="0"/>
              </a:rPr>
              <a:t>{</a:t>
            </a:r>
            <a:r>
              <a:rPr lang="en-US" sz="2000" dirty="0" smtClean="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lookup</a:t>
            </a:r>
            <a:r>
              <a:rPr lang="en-US" sz="2000" dirty="0" smtClean="0">
                <a:latin typeface="Courier New" panose="02070309020205020404" pitchFamily="49" charset="0"/>
                <a:cs typeface="Courier New" panose="02070309020205020404" pitchFamily="49" charset="0"/>
              </a:rPr>
              <a:t>:{</a:t>
            </a:r>
          </a:p>
          <a:p>
            <a:pPr marL="0" indent="0">
              <a:spcBef>
                <a:spcPts val="0"/>
              </a:spcBef>
              <a:spcAft>
                <a:spcPts val="600"/>
              </a:spcAft>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from</a:t>
            </a:r>
            <a:r>
              <a:rPr lang="en-US" sz="2000" dirty="0">
                <a:latin typeface="Courier New" panose="02070309020205020404" pitchFamily="49" charset="0"/>
                <a:cs typeface="Courier New" panose="02070309020205020404" pitchFamily="49" charset="0"/>
              </a:rPr>
              <a:t>: &lt;collection to join</a:t>
            </a:r>
            <a:r>
              <a:rPr lang="en-US" sz="2000" dirty="0" smtClean="0">
                <a:latin typeface="Courier New" panose="02070309020205020404" pitchFamily="49" charset="0"/>
                <a:cs typeface="Courier New" panose="02070309020205020404" pitchFamily="49" charset="0"/>
              </a:rPr>
              <a:t>&gt;,</a:t>
            </a:r>
          </a:p>
          <a:p>
            <a:pPr marL="0" indent="0">
              <a:spcBef>
                <a:spcPts val="0"/>
              </a:spcBef>
              <a:spcAft>
                <a:spcPts val="600"/>
              </a:spcAft>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localField</a:t>
            </a:r>
            <a:r>
              <a:rPr lang="en-US" sz="2000" dirty="0">
                <a:latin typeface="Courier New" panose="02070309020205020404" pitchFamily="49" charset="0"/>
                <a:cs typeface="Courier New" panose="02070309020205020404" pitchFamily="49" charset="0"/>
              </a:rPr>
              <a:t>: &lt;field from the input documents</a:t>
            </a:r>
            <a:r>
              <a:rPr lang="en-US" sz="2000" dirty="0" smtClean="0">
                <a:latin typeface="Courier New" panose="02070309020205020404" pitchFamily="49" charset="0"/>
                <a:cs typeface="Courier New" panose="02070309020205020404" pitchFamily="49" charset="0"/>
              </a:rPr>
              <a:t>&gt;,</a:t>
            </a:r>
          </a:p>
          <a:p>
            <a:pPr marL="0" indent="0">
              <a:spcBef>
                <a:spcPts val="0"/>
              </a:spcBef>
              <a:spcAft>
                <a:spcPts val="600"/>
              </a:spcAft>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foreignField</a:t>
            </a:r>
            <a:r>
              <a:rPr lang="en-US" sz="2000" dirty="0">
                <a:latin typeface="Courier New" panose="02070309020205020404" pitchFamily="49" charset="0"/>
                <a:cs typeface="Courier New" panose="02070309020205020404" pitchFamily="49" charset="0"/>
              </a:rPr>
              <a:t>: &lt;field from the documents of </a:t>
            </a:r>
            <a:r>
              <a:rPr lang="en-US" sz="2000" dirty="0" smtClean="0">
                <a:latin typeface="Courier New" panose="02070309020205020404" pitchFamily="49" charset="0"/>
                <a:cs typeface="Courier New" panose="02070309020205020404" pitchFamily="49" charset="0"/>
              </a:rPr>
              <a:t>the </a:t>
            </a:r>
            <a:r>
              <a:rPr lang="en-US" sz="2000" dirty="0">
                <a:latin typeface="Courier New" panose="02070309020205020404" pitchFamily="49" charset="0"/>
                <a:cs typeface="Courier New" panose="02070309020205020404" pitchFamily="49" charset="0"/>
              </a:rPr>
              <a:t>"from" collection</a:t>
            </a:r>
            <a:r>
              <a:rPr lang="en-US" sz="2000" dirty="0" smtClean="0">
                <a:latin typeface="Courier New" panose="02070309020205020404" pitchFamily="49" charset="0"/>
                <a:cs typeface="Courier New" panose="02070309020205020404" pitchFamily="49" charset="0"/>
              </a:rPr>
              <a:t>&gt;,</a:t>
            </a:r>
          </a:p>
          <a:p>
            <a:pPr marL="0" indent="0">
              <a:spcBef>
                <a:spcPts val="0"/>
              </a:spcBef>
              <a:spcAft>
                <a:spcPts val="600"/>
              </a:spcAft>
              <a:buNone/>
            </a:pPr>
            <a:r>
              <a:rPr lang="en-US" sz="2000" dirty="0" smtClean="0">
                <a:latin typeface="Courier New" panose="02070309020205020404" pitchFamily="49" charset="0"/>
                <a:cs typeface="Courier New" panose="02070309020205020404" pitchFamily="49" charset="0"/>
              </a:rPr>
              <a:t>  as</a:t>
            </a:r>
            <a:r>
              <a:rPr lang="en-US" sz="2000" dirty="0">
                <a:latin typeface="Courier New" panose="02070309020205020404" pitchFamily="49" charset="0"/>
                <a:cs typeface="Courier New" panose="02070309020205020404" pitchFamily="49" charset="0"/>
              </a:rPr>
              <a:t>: &lt;output array </a:t>
            </a:r>
            <a:r>
              <a:rPr lang="en-US" sz="2000" dirty="0" smtClean="0">
                <a:latin typeface="Courier New" panose="02070309020205020404" pitchFamily="49" charset="0"/>
                <a:cs typeface="Courier New" panose="02070309020205020404" pitchFamily="49" charset="0"/>
              </a:rPr>
              <a:t>field&gt;</a:t>
            </a:r>
          </a:p>
          <a:p>
            <a:pPr marL="0" indent="0">
              <a:spcBef>
                <a:spcPts val="0"/>
              </a:spcBef>
              <a:spcAft>
                <a:spcPts val="600"/>
              </a:spcAft>
              <a:buNone/>
            </a:pP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65</a:t>
            </a:fld>
            <a:endParaRPr dirty="0"/>
          </a:p>
        </p:txBody>
      </p:sp>
    </p:spTree>
    <p:extLst>
      <p:ext uri="{BB962C8B-B14F-4D97-AF65-F5344CB8AC3E}">
        <p14:creationId xmlns:p14="http://schemas.microsoft.com/office/powerpoint/2010/main" val="308524557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Lookup</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spcBef>
                <a:spcPts val="0"/>
              </a:spcBef>
              <a:spcAft>
                <a:spcPts val="600"/>
              </a:spcAft>
              <a:buNone/>
            </a:pPr>
            <a:r>
              <a:rPr lang="en-US" sz="2000" dirty="0" smtClean="0"/>
              <a:t>Let's perform a $lookup between our cities and venues.</a:t>
            </a:r>
            <a:endParaRPr lang="en-US" sz="2000" dirty="0"/>
          </a:p>
          <a:p>
            <a:pPr marL="0" indent="0">
              <a:spcBef>
                <a:spcPts val="0"/>
              </a:spcBef>
              <a:spcAft>
                <a:spcPts val="600"/>
              </a:spcAft>
              <a:buNone/>
            </a:pPr>
            <a:r>
              <a:rPr lang="en-US" sz="2000" dirty="0" smtClean="0">
                <a:latin typeface="Courier New" panose="02070309020205020404" pitchFamily="49" charset="0"/>
                <a:cs typeface="Courier New" panose="02070309020205020404" pitchFamily="49" charset="0"/>
              </a:rPr>
              <a:t>db.cities.aggregate([{</a:t>
            </a:r>
          </a:p>
          <a:p>
            <a:pPr marL="0" indent="0">
              <a:spcBef>
                <a:spcPts val="0"/>
              </a:spcBef>
              <a:spcAft>
                <a:spcPts val="600"/>
              </a:spcAft>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$lookup: {</a:t>
            </a:r>
          </a:p>
          <a:p>
            <a:pPr marL="0" indent="0">
              <a:spcBef>
                <a:spcPts val="0"/>
              </a:spcBef>
              <a:spcAft>
                <a:spcPts val="600"/>
              </a:spcAft>
              <a:buNone/>
            </a:pPr>
            <a:r>
              <a:rPr lang="en-US" sz="2000" dirty="0" smtClean="0">
                <a:latin typeface="Courier New" panose="02070309020205020404" pitchFamily="49" charset="0"/>
                <a:cs typeface="Courier New" panose="02070309020205020404" pitchFamily="49" charset="0"/>
              </a:rPr>
              <a:t>    from: "venues",</a:t>
            </a:r>
          </a:p>
          <a:p>
            <a:pPr marL="0" indent="0">
              <a:spcBef>
                <a:spcPts val="0"/>
              </a:spcBef>
              <a:spcAft>
                <a:spcPts val="600"/>
              </a:spcAft>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localField: "venues",</a:t>
            </a:r>
          </a:p>
          <a:p>
            <a:pPr marL="0" indent="0">
              <a:spcBef>
                <a:spcPts val="0"/>
              </a:spcBef>
              <a:spcAft>
                <a:spcPts val="600"/>
              </a:spcAft>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foreignField: "_id",</a:t>
            </a:r>
          </a:p>
          <a:p>
            <a:pPr marL="0" indent="0">
              <a:spcBef>
                <a:spcPts val="0"/>
              </a:spcBef>
              <a:spcAft>
                <a:spcPts val="600"/>
              </a:spcAft>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as: "venue_info"    </a:t>
            </a:r>
          </a:p>
          <a:p>
            <a:pPr marL="0" indent="0">
              <a:spcBef>
                <a:spcPts val="0"/>
              </a:spcBef>
              <a:spcAft>
                <a:spcPts val="600"/>
              </a:spcAft>
              <a:buNone/>
            </a:pPr>
            <a:r>
              <a:rPr lang="en-US" sz="2000" dirty="0" smtClean="0">
                <a:latin typeface="Courier New" panose="02070309020205020404" pitchFamily="49" charset="0"/>
                <a:cs typeface="Courier New" panose="02070309020205020404" pitchFamily="49" charset="0"/>
              </a:rPr>
              <a:t>}}])</a:t>
            </a:r>
          </a:p>
          <a:p>
            <a:pPr marL="0" indent="0">
              <a:spcBef>
                <a:spcPts val="0"/>
              </a:spcBef>
              <a:spcAft>
                <a:spcPts val="600"/>
              </a:spcAft>
              <a:buNone/>
            </a:pPr>
            <a:r>
              <a:rPr lang="en-US" sz="2000" dirty="0" smtClean="0"/>
              <a:t>Note that in previous versions you needed to "unwrap" arrays. In current Mongo, localField can accept arrays as is.</a:t>
            </a:r>
            <a:endParaRPr lang="en-US" sz="2000" dirty="0"/>
          </a:p>
          <a:p>
            <a:pPr marL="0" indent="0">
              <a:spcBef>
                <a:spcPts val="0"/>
              </a:spcBef>
              <a:spcAft>
                <a:spcPts val="600"/>
              </a:spcAft>
              <a:buNone/>
            </a:pPr>
            <a:endParaRPr lang="en-US" sz="2000"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66</a:t>
            </a:fld>
            <a:endParaRPr dirty="0"/>
          </a:p>
        </p:txBody>
      </p:sp>
    </p:spTree>
    <p:extLst>
      <p:ext uri="{BB962C8B-B14F-4D97-AF65-F5344CB8AC3E}">
        <p14:creationId xmlns:p14="http://schemas.microsoft.com/office/powerpoint/2010/main" val="156958661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Lookup</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ctr">
              <a:spcBef>
                <a:spcPts val="0"/>
              </a:spcBef>
              <a:spcAft>
                <a:spcPts val="600"/>
              </a:spcAft>
              <a:buNone/>
            </a:pPr>
            <a:r>
              <a:rPr lang="en-US" sz="2000" dirty="0" smtClean="0"/>
              <a:t>Challenge:</a:t>
            </a:r>
          </a:p>
          <a:p>
            <a:pPr marL="0" lvl="0" indent="0" algn="ctr">
              <a:spcBef>
                <a:spcPts val="0"/>
              </a:spcBef>
              <a:spcAft>
                <a:spcPts val="600"/>
              </a:spcAft>
              <a:buNone/>
            </a:pPr>
            <a:r>
              <a:rPr lang="en-US" sz="2000" dirty="0" smtClean="0"/>
              <a:t>Perform a $lookup between two other collections in whichever direction you like.</a:t>
            </a:r>
            <a:endParaRPr lang="en-US" sz="20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67</a:t>
            </a:fld>
            <a:endParaRPr dirty="0"/>
          </a:p>
        </p:txBody>
      </p:sp>
    </p:spTree>
    <p:extLst>
      <p:ext uri="{BB962C8B-B14F-4D97-AF65-F5344CB8AC3E}">
        <p14:creationId xmlns:p14="http://schemas.microsoft.com/office/powerpoint/2010/main" val="392073604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Bibliography</a:t>
            </a:r>
            <a:endParaRPr dirty="0"/>
          </a:p>
        </p:txBody>
      </p:sp>
      <p:sp>
        <p:nvSpPr>
          <p:cNvPr id="323" name="Google Shape;323;p35"/>
          <p:cNvSpPr txBox="1">
            <a:spLocks noGrp="1"/>
          </p:cNvSpPr>
          <p:nvPr>
            <p:ph type="body" idx="1"/>
          </p:nvPr>
        </p:nvSpPr>
        <p:spPr>
          <a:xfrm>
            <a:off x="1165498" y="1130515"/>
            <a:ext cx="6858000" cy="3725700"/>
          </a:xfrm>
          <a:prstGeom prst="rect">
            <a:avLst/>
          </a:prstGeom>
        </p:spPr>
        <p:txBody>
          <a:bodyPr spcFirstLastPara="1" wrap="square" lIns="91425" tIns="91425" rIns="91425" bIns="91425" anchor="t" anchorCtr="0">
            <a:noAutofit/>
          </a:bodyPr>
          <a:lstStyle/>
          <a:p>
            <a:pPr marL="285750" lvl="0" indent="-285750">
              <a:buSzPts val="1200"/>
              <a:buFont typeface="Arial" pitchFamily="34" charset="0"/>
              <a:buChar char="•"/>
            </a:pPr>
            <a:r>
              <a:rPr lang="en-US" sz="1800" dirty="0">
                <a:latin typeface="Quicksand" panose="020B0604020202020204" charset="0"/>
                <a:hlinkClick r:id="rId3"/>
              </a:rPr>
              <a:t>Seven Databases in Seven Weeks by Perkins, Redmond, and </a:t>
            </a:r>
            <a:r>
              <a:rPr lang="en-US" sz="1800" dirty="0" smtClean="0">
                <a:latin typeface="Quicksand" panose="020B0604020202020204" charset="0"/>
                <a:hlinkClick r:id="rId3"/>
              </a:rPr>
              <a:t>Wilson</a:t>
            </a:r>
            <a:endParaRPr lang="en-US" sz="1800" dirty="0" smtClean="0">
              <a:latin typeface="Quicksand" panose="020B0604020202020204" charset="0"/>
            </a:endParaRPr>
          </a:p>
          <a:p>
            <a:pPr marL="285750" lvl="0" indent="-285750">
              <a:buSzPts val="1200"/>
              <a:buFont typeface="Arial" pitchFamily="34" charset="0"/>
              <a:buChar char="•"/>
            </a:pPr>
            <a:r>
              <a:rPr lang="en-US" sz="1800" dirty="0" smtClean="0">
                <a:latin typeface="Quicksand" panose="020B0604020202020204" charset="0"/>
                <a:hlinkClick r:id="rId4"/>
              </a:rPr>
              <a:t>Mongo indexes docs </a:t>
            </a:r>
            <a:endParaRPr lang="en-US" sz="1800" dirty="0" smtClean="0">
              <a:latin typeface="Quicksand" panose="020B0604020202020204" charset="0"/>
            </a:endParaRPr>
          </a:p>
          <a:p>
            <a:pPr marL="285750" lvl="0" indent="-285750">
              <a:buSzPts val="1200"/>
              <a:buFont typeface="Arial" pitchFamily="34" charset="0"/>
              <a:buChar char="•"/>
            </a:pPr>
            <a:r>
              <a:rPr lang="en-US" sz="1800" dirty="0" smtClean="0">
                <a:latin typeface="Quicksand" panose="020B0604020202020204" charset="0"/>
                <a:hlinkClick r:id="rId5"/>
              </a:rPr>
              <a:t>Studio3t Index Strategy </a:t>
            </a:r>
            <a:endParaRPr lang="en-US" sz="1800" dirty="0" smtClean="0">
              <a:latin typeface="Quicksand" panose="020B0604020202020204" charset="0"/>
            </a:endParaRPr>
          </a:p>
          <a:p>
            <a:pPr marL="285750" lvl="0" indent="-285750">
              <a:buSzPts val="1200"/>
              <a:buFont typeface="Arial" pitchFamily="34" charset="0"/>
              <a:buChar char="•"/>
            </a:pPr>
            <a:r>
              <a:rPr lang="en-US" sz="1800" dirty="0" smtClean="0">
                <a:latin typeface="Quicksand" panose="020B0604020202020204" charset="0"/>
                <a:hlinkClick r:id="rId6"/>
              </a:rPr>
              <a:t>Mongo Operators docs</a:t>
            </a:r>
            <a:endParaRPr lang="en-US" sz="1800" dirty="0" smtClean="0">
              <a:latin typeface="Quicksand" panose="020B0604020202020204" charset="0"/>
            </a:endParaRPr>
          </a:p>
        </p:txBody>
      </p:sp>
      <p:sp>
        <p:nvSpPr>
          <p:cNvPr id="324" name="Google Shape;324;p3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68</a:t>
            </a:fld>
            <a:endParaRPr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4"/>
          <p:cNvSpPr txBox="1">
            <a:spLocks noGrp="1"/>
          </p:cNvSpPr>
          <p:nvPr>
            <p:ph type="ctrTitle" idx="4294967295"/>
          </p:nvPr>
        </p:nvSpPr>
        <p:spPr>
          <a:xfrm>
            <a:off x="1336100" y="1183688"/>
            <a:ext cx="7337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1" dirty="0" smtClean="0">
                <a:solidFill>
                  <a:srgbClr val="2E3037"/>
                </a:solidFill>
              </a:rPr>
              <a:t>Thanks for watching!</a:t>
            </a:r>
            <a:endParaRPr sz="2200" b="1" dirty="0">
              <a:solidFill>
                <a:srgbClr val="2E3037"/>
              </a:solidFill>
            </a:endParaRPr>
          </a:p>
        </p:txBody>
      </p:sp>
      <p:sp>
        <p:nvSpPr>
          <p:cNvPr id="315" name="Google Shape;315;p34"/>
          <p:cNvSpPr txBox="1">
            <a:spLocks noGrp="1"/>
          </p:cNvSpPr>
          <p:nvPr>
            <p:ph type="subTitle" idx="4294967295"/>
          </p:nvPr>
        </p:nvSpPr>
        <p:spPr>
          <a:xfrm>
            <a:off x="1336100" y="2190788"/>
            <a:ext cx="73377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a:solidFill>
                  <a:srgbClr val="F3F3F3"/>
                </a:solidFill>
              </a:rPr>
              <a:t>ANY QUESTIONS?</a:t>
            </a:r>
            <a:endParaRPr sz="3600" b="1" dirty="0">
              <a:solidFill>
                <a:srgbClr val="F3F3F3"/>
              </a:solidFill>
            </a:endParaRPr>
          </a:p>
        </p:txBody>
      </p:sp>
      <p:sp>
        <p:nvSpPr>
          <p:cNvPr id="316" name="Google Shape;316;p34"/>
          <p:cNvSpPr txBox="1">
            <a:spLocks noGrp="1"/>
          </p:cNvSpPr>
          <p:nvPr>
            <p:ph type="body" idx="4294967295"/>
          </p:nvPr>
        </p:nvSpPr>
        <p:spPr>
          <a:xfrm>
            <a:off x="1336100" y="2771569"/>
            <a:ext cx="7337700" cy="851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200" dirty="0">
                <a:solidFill>
                  <a:srgbClr val="F3F3F3"/>
                </a:solidFill>
              </a:rPr>
              <a:t>You can </a:t>
            </a:r>
            <a:r>
              <a:rPr lang="en" sz="2200" dirty="0" smtClean="0">
                <a:solidFill>
                  <a:srgbClr val="F3F3F3"/>
                </a:solidFill>
              </a:rPr>
              <a:t>contact me </a:t>
            </a:r>
            <a:r>
              <a:rPr lang="en" sz="2200" dirty="0">
                <a:solidFill>
                  <a:srgbClr val="F3F3F3"/>
                </a:solidFill>
              </a:rPr>
              <a:t>at</a:t>
            </a:r>
            <a:endParaRPr sz="2200" dirty="0">
              <a:solidFill>
                <a:srgbClr val="F3F3F3"/>
              </a:solidFill>
            </a:endParaRPr>
          </a:p>
          <a:p>
            <a:pPr marL="0" lvl="0" indent="0" algn="l" rtl="0">
              <a:spcBef>
                <a:spcPts val="600"/>
              </a:spcBef>
              <a:spcAft>
                <a:spcPts val="0"/>
              </a:spcAft>
              <a:buNone/>
            </a:pPr>
            <a:r>
              <a:rPr lang="en-US" sz="2200" dirty="0" smtClean="0">
                <a:solidFill>
                  <a:srgbClr val="F3F3F3"/>
                </a:solidFill>
              </a:rPr>
              <a:t>H</a:t>
            </a:r>
            <a:r>
              <a:rPr lang="en" sz="2200" dirty="0" smtClean="0">
                <a:solidFill>
                  <a:srgbClr val="F3F3F3"/>
                </a:solidFill>
              </a:rPr>
              <a:t>oward.Reith@gmail.com</a:t>
            </a:r>
            <a:endParaRPr sz="2200" dirty="0">
              <a:solidFill>
                <a:srgbClr val="F3F3F3"/>
              </a:solidFill>
            </a:endParaRPr>
          </a:p>
        </p:txBody>
      </p:sp>
      <p:sp>
        <p:nvSpPr>
          <p:cNvPr id="317" name="Google Shape;317;p34"/>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69</a:t>
            </a:fld>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Overview</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MongoDB:</a:t>
            </a:r>
          </a:p>
          <a:p>
            <a:pPr marL="342900" indent="-342900"/>
            <a:r>
              <a:rPr lang="en-US" sz="2000" dirty="0" smtClean="0"/>
              <a:t>Most popular Document database in use today.</a:t>
            </a:r>
          </a:p>
          <a:p>
            <a:pPr marL="342900" indent="-342900"/>
            <a:r>
              <a:rPr lang="en-US" sz="2000" dirty="0" smtClean="0"/>
              <a:t>In terms of CAP, prioritizes availability.</a:t>
            </a:r>
          </a:p>
          <a:p>
            <a:pPr marL="342900" indent="-342900"/>
            <a:r>
              <a:rPr lang="en-US" sz="2000" dirty="0" smtClean="0"/>
              <a:t>Built for extensibility (huMONGOus).</a:t>
            </a:r>
          </a:p>
          <a:p>
            <a:pPr marL="342900" indent="-342900"/>
            <a:r>
              <a:rPr lang="en-US" sz="2000" dirty="0" smtClean="0"/>
              <a:t>Offers indexing and powerful queryability.</a:t>
            </a:r>
          </a:p>
          <a:p>
            <a:pPr marL="342900" indent="-342900"/>
            <a:r>
              <a:rPr lang="en-US" sz="2000" dirty="0" smtClean="0"/>
              <a:t>Documents are JSON-like objects that mesh naturally with javascript-based web applications.</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spTree>
    <p:extLst>
      <p:ext uri="{BB962C8B-B14F-4D97-AF65-F5344CB8AC3E}">
        <p14:creationId xmlns:p14="http://schemas.microsoft.com/office/powerpoint/2010/main" val="24729374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CRUD</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smtClean="0">
                <a:solidFill>
                  <a:srgbClr val="2E3037"/>
                </a:solidFill>
                <a:latin typeface="Quicksand"/>
                <a:ea typeface="Quicksand"/>
                <a:cs typeface="Quicksand"/>
                <a:sym typeface="Quicksand"/>
              </a:rPr>
              <a:t>2</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spTree>
    <p:extLst>
      <p:ext uri="{BB962C8B-B14F-4D97-AF65-F5344CB8AC3E}">
        <p14:creationId xmlns:p14="http://schemas.microsoft.com/office/powerpoint/2010/main" val="38387406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CRUD</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1600" dirty="0" smtClean="0"/>
              <a:t>To view all databases presently available, type the command</a:t>
            </a:r>
            <a:endParaRPr lang="en-US" sz="1600" dirty="0"/>
          </a:p>
          <a:p>
            <a:pPr marL="0" indent="0" algn="ctr">
              <a:buNone/>
            </a:pPr>
            <a:r>
              <a:rPr lang="en-US" sz="2000" dirty="0" smtClean="0">
                <a:latin typeface="Courier New" panose="02070309020205020404" pitchFamily="49" charset="0"/>
                <a:cs typeface="Courier New" panose="02070309020205020404" pitchFamily="49" charset="0"/>
              </a:rPr>
              <a:t>show dbs</a:t>
            </a:r>
            <a:endParaRPr lang="en-US" sz="2000" dirty="0" smtClean="0"/>
          </a:p>
          <a:p>
            <a:pPr marL="0" indent="0">
              <a:buNone/>
            </a:pPr>
            <a:r>
              <a:rPr lang="en-US" sz="1600" dirty="0" smtClean="0"/>
              <a:t>To create or switch into a database, type the command</a:t>
            </a:r>
          </a:p>
          <a:p>
            <a:pPr marL="0" indent="0" algn="ctr">
              <a:buNone/>
            </a:pPr>
            <a:r>
              <a:rPr lang="en-US" sz="2000" dirty="0" smtClean="0">
                <a:latin typeface="Courier New" panose="02070309020205020404" pitchFamily="49" charset="0"/>
                <a:cs typeface="Courier New" panose="02070309020205020404" pitchFamily="49" charset="0"/>
              </a:rPr>
              <a:t>use [dbname]</a:t>
            </a:r>
            <a:endParaRPr lang="en-US" sz="2000" dirty="0">
              <a:cs typeface="Courier New" panose="02070309020205020404" pitchFamily="49" charset="0"/>
            </a:endParaRPr>
          </a:p>
          <a:p>
            <a:pPr marL="0" indent="0">
              <a:buNone/>
            </a:pPr>
            <a:r>
              <a:rPr lang="en-US" sz="1600" dirty="0" smtClean="0"/>
              <a:t>We're going to be creating a database for an event planning tool, so we're going to create an events database. Type the command</a:t>
            </a:r>
            <a:endParaRPr lang="en-US" sz="1600" dirty="0"/>
          </a:p>
          <a:p>
            <a:pPr marL="0" indent="0" algn="ctr">
              <a:buNone/>
            </a:pPr>
            <a:r>
              <a:rPr lang="en-US" sz="2000" dirty="0">
                <a:latin typeface="Courier New" panose="02070309020205020404" pitchFamily="49" charset="0"/>
                <a:cs typeface="Courier New" panose="02070309020205020404" pitchFamily="49" charset="0"/>
              </a:rPr>
              <a:t>use </a:t>
            </a:r>
            <a:r>
              <a:rPr lang="en-US" sz="2000" dirty="0" smtClean="0">
                <a:latin typeface="Courier New" panose="02070309020205020404" pitchFamily="49" charset="0"/>
                <a:cs typeface="Courier New" panose="02070309020205020404" pitchFamily="49" charset="0"/>
              </a:rPr>
              <a:t>events</a:t>
            </a:r>
            <a:endParaRPr lang="en-US" sz="2000" dirty="0">
              <a:cs typeface="Courier New" panose="02070309020205020404" pitchFamily="49" charset="0"/>
            </a:endParaRPr>
          </a:p>
          <a:p>
            <a:pPr marL="0" indent="0">
              <a:buNone/>
            </a:pPr>
            <a:r>
              <a:rPr lang="en-US" sz="1600" dirty="0" smtClean="0"/>
              <a:t>Note that if I type "show dbs" now it will not show the database you're currently in, in this case events. To view your current database, simply type </a:t>
            </a:r>
          </a:p>
          <a:p>
            <a:pPr marL="0" indent="0" algn="ctr">
              <a:buNone/>
            </a:pPr>
            <a:r>
              <a:rPr lang="en-US" sz="2000" dirty="0" smtClean="0">
                <a:latin typeface="Courier New" panose="02070309020205020404" pitchFamily="49" charset="0"/>
                <a:cs typeface="Courier New" panose="02070309020205020404" pitchFamily="49" charset="0"/>
              </a:rPr>
              <a:t>db</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spTree>
    <p:extLst>
      <p:ext uri="{BB962C8B-B14F-4D97-AF65-F5344CB8AC3E}">
        <p14:creationId xmlns:p14="http://schemas.microsoft.com/office/powerpoint/2010/main" val="618781274"/>
      </p:ext>
    </p:extLst>
  </p:cSld>
  <p:clrMapOvr>
    <a:masterClrMapping/>
  </p:clrMapOvr>
  <p:timing>
    <p:tnLst>
      <p:par>
        <p:cTn id="1" dur="indefinite" restart="never" nodeType="tmRoot"/>
      </p:par>
    </p:tnLst>
  </p:timing>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18961</TotalTime>
  <Words>4392</Words>
  <Application>Microsoft Office PowerPoint</Application>
  <PresentationFormat>On-screen Show (16:9)</PresentationFormat>
  <Paragraphs>567</Paragraphs>
  <Slides>69</Slides>
  <Notes>69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69</vt:i4>
      </vt:variant>
    </vt:vector>
  </HeadingPairs>
  <TitlesOfParts>
    <vt:vector size="74" baseType="lpstr">
      <vt:lpstr>Quicksand</vt:lpstr>
      <vt:lpstr>Arial Unicode MS</vt:lpstr>
      <vt:lpstr>Courier New</vt:lpstr>
      <vt:lpstr>Arial</vt:lpstr>
      <vt:lpstr>Eleanor template</vt:lpstr>
      <vt:lpstr>Introduction to MongoDB</vt:lpstr>
      <vt:lpstr>Hello!</vt:lpstr>
      <vt:lpstr>Contents</vt:lpstr>
      <vt:lpstr>Installation and Overview</vt:lpstr>
      <vt:lpstr>Installation</vt:lpstr>
      <vt:lpstr>CRUD</vt:lpstr>
      <vt:lpstr>Overview</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References</vt:lpstr>
      <vt:lpstr>References</vt:lpstr>
      <vt:lpstr>References</vt:lpstr>
      <vt:lpstr>References</vt:lpstr>
      <vt:lpstr>References</vt:lpstr>
      <vt:lpstr>References</vt:lpstr>
      <vt:lpstr>References</vt:lpstr>
      <vt:lpstr>References</vt:lpstr>
      <vt:lpstr>References</vt:lpstr>
      <vt:lpstr>References</vt:lpstr>
      <vt:lpstr>References</vt:lpstr>
      <vt:lpstr>References</vt:lpstr>
      <vt:lpstr>References</vt:lpstr>
      <vt:lpstr>References</vt:lpstr>
      <vt:lpstr>References</vt:lpstr>
      <vt:lpstr>References</vt:lpstr>
      <vt:lpstr>References</vt:lpstr>
      <vt:lpstr>References</vt:lpstr>
      <vt:lpstr>References</vt:lpstr>
      <vt:lpstr>References</vt:lpstr>
      <vt:lpstr>References</vt:lpstr>
      <vt:lpstr>References</vt:lpstr>
      <vt:lpstr>References</vt:lpstr>
      <vt:lpstr>Operators</vt:lpstr>
      <vt:lpstr>Operators</vt:lpstr>
      <vt:lpstr>Operators</vt:lpstr>
      <vt:lpstr>Operators</vt:lpstr>
      <vt:lpstr>Operators</vt:lpstr>
      <vt:lpstr>Operators</vt:lpstr>
      <vt:lpstr>Operators</vt:lpstr>
      <vt:lpstr>Operators</vt:lpstr>
      <vt:lpstr>Indexing</vt:lpstr>
      <vt:lpstr>Indexing</vt:lpstr>
      <vt:lpstr>Indexing</vt:lpstr>
      <vt:lpstr>Indexing</vt:lpstr>
      <vt:lpstr>Indexing</vt:lpstr>
      <vt:lpstr>Indexing</vt:lpstr>
      <vt:lpstr>Indexing</vt:lpstr>
      <vt:lpstr>Indexing</vt:lpstr>
      <vt:lpstr>Lookup</vt:lpstr>
      <vt:lpstr>Lookup</vt:lpstr>
      <vt:lpstr>Lookup</vt:lpstr>
      <vt:lpstr>Lookup</vt:lpstr>
      <vt:lpstr>Lookup</vt:lpstr>
      <vt:lpstr>Bibliography</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Howie</dc:creator>
  <cp:lastModifiedBy>Howie</cp:lastModifiedBy>
  <cp:revision>563</cp:revision>
  <dcterms:modified xsi:type="dcterms:W3CDTF">2020-10-01T19:16:44Z</dcterms:modified>
</cp:coreProperties>
</file>