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6"/>
  </p:notesMasterIdLst>
  <p:sldIdLst>
    <p:sldId id="256" r:id="rId2"/>
    <p:sldId id="613" r:id="rId3"/>
    <p:sldId id="614" r:id="rId4"/>
    <p:sldId id="615" r:id="rId5"/>
    <p:sldId id="259" r:id="rId6"/>
    <p:sldId id="508" r:id="rId7"/>
    <p:sldId id="616" r:id="rId8"/>
    <p:sldId id="617" r:id="rId9"/>
    <p:sldId id="618" r:id="rId10"/>
    <p:sldId id="619" r:id="rId11"/>
    <p:sldId id="620" r:id="rId12"/>
    <p:sldId id="621" r:id="rId13"/>
    <p:sldId id="622" r:id="rId14"/>
    <p:sldId id="623" r:id="rId15"/>
    <p:sldId id="624" r:id="rId16"/>
    <p:sldId id="625" r:id="rId17"/>
    <p:sldId id="626" r:id="rId18"/>
    <p:sldId id="627" r:id="rId19"/>
    <p:sldId id="628" r:id="rId20"/>
    <p:sldId id="630" r:id="rId21"/>
    <p:sldId id="629" r:id="rId22"/>
    <p:sldId id="631" r:id="rId23"/>
    <p:sldId id="632" r:id="rId24"/>
    <p:sldId id="633" r:id="rId25"/>
    <p:sldId id="634" r:id="rId26"/>
    <p:sldId id="635" r:id="rId27"/>
    <p:sldId id="636" r:id="rId28"/>
    <p:sldId id="637" r:id="rId29"/>
    <p:sldId id="638" r:id="rId30"/>
    <p:sldId id="650" r:id="rId31"/>
    <p:sldId id="639" r:id="rId32"/>
    <p:sldId id="640" r:id="rId33"/>
    <p:sldId id="641" r:id="rId34"/>
    <p:sldId id="651" r:id="rId35"/>
    <p:sldId id="642" r:id="rId36"/>
    <p:sldId id="643" r:id="rId37"/>
    <p:sldId id="652" r:id="rId38"/>
    <p:sldId id="644" r:id="rId39"/>
    <p:sldId id="645" r:id="rId40"/>
    <p:sldId id="646" r:id="rId41"/>
    <p:sldId id="653" r:id="rId42"/>
    <p:sldId id="649" r:id="rId43"/>
    <p:sldId id="279" r:id="rId44"/>
    <p:sldId id="278" r:id="rId45"/>
  </p:sldIdLst>
  <p:sldSz cx="9144000" cy="5143500" type="screen16x9"/>
  <p:notesSz cx="6858000" cy="9144000"/>
  <p:embeddedFontLst>
    <p:embeddedFont>
      <p:font typeface="Quicksand" panose="020B0604020202020204" charset="0"/>
      <p:regular r:id="rId47"/>
      <p:bold r:id="rId48"/>
    </p:embeddedFont>
    <p:embeddedFont>
      <p:font typeface="Roboto Light"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0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F76AB0-5536-4D71-8E90-4AF7098FA604}">
  <a:tblStyle styleId="{E5F76AB0-5536-4D71-8E90-4AF7098FA60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633822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36067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3774850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3304474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0313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2132651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Caveat - A lot of developers think they're doing strategic programming, but they're actually adding complexity.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What is the difference between strategic programming and adding complexity? Example - storing the stuff in the database to generate the form.</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All the examples they see of strategic programming is something you can look through in an hour and understand. Anything</a:t>
            </a:r>
            <a:r>
              <a:rPr lang="en-US" sz="1100" baseline="0" dirty="0" smtClean="0"/>
              <a:t> you can understand in an hour does not need a strategic design pattern.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Almost all examples are examples of overcomplicating instead of making strategic code.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It's </a:t>
            </a:r>
            <a:r>
              <a:rPr lang="en-US" sz="1100" baseline="0" dirty="0" err="1" smtClean="0"/>
              <a:t>somthing</a:t>
            </a:r>
            <a:r>
              <a:rPr lang="en-US" sz="1100" baseline="0" dirty="0" smtClean="0"/>
              <a:t> you need to see to understand.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If you make a structural change, and at the end, is it more maintainable? Did you lower the cognitive load? Is it easier to work 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Any example you can give there's a context in which the "bad" is appropriate.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Bad strategic programming - a product of somebody trying to future proof.</a:t>
            </a:r>
            <a:endParaRPr lang="en-US" sz="1100" dirty="0" smtClean="0"/>
          </a:p>
        </p:txBody>
      </p:sp>
    </p:spTree>
    <p:extLst>
      <p:ext uri="{BB962C8B-B14F-4D97-AF65-F5344CB8AC3E}">
        <p14:creationId xmlns:p14="http://schemas.microsoft.com/office/powerpoint/2010/main" val="1082253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7144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3709893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910521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7027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There is a nuclear power plant behind your light switch</a:t>
            </a:r>
          </a:p>
        </p:txBody>
      </p:sp>
    </p:spTree>
    <p:extLst>
      <p:ext uri="{BB962C8B-B14F-4D97-AF65-F5344CB8AC3E}">
        <p14:creationId xmlns:p14="http://schemas.microsoft.com/office/powerpoint/2010/main" val="251452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2052870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011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err="1" smtClean="0"/>
              <a:t>Classitis</a:t>
            </a:r>
            <a:r>
              <a:rPr lang="en-US" sz="1100" dirty="0" smtClean="0"/>
              <a:t> - A product of naively applying the SOLID principles</a:t>
            </a:r>
          </a:p>
        </p:txBody>
      </p:sp>
    </p:spTree>
    <p:extLst>
      <p:ext uri="{BB962C8B-B14F-4D97-AF65-F5344CB8AC3E}">
        <p14:creationId xmlns:p14="http://schemas.microsoft.com/office/powerpoint/2010/main" val="1782651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If the code belongs together, keep it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The size of the file shouldn't affect the testability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You can split things up inside a module as long as that module exposes an interface.</a:t>
            </a:r>
          </a:p>
        </p:txBody>
      </p:sp>
    </p:spTree>
    <p:extLst>
      <p:ext uri="{BB962C8B-B14F-4D97-AF65-F5344CB8AC3E}">
        <p14:creationId xmlns:p14="http://schemas.microsoft.com/office/powerpoint/2010/main" val="1933765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3712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4175322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SQL interface is a little leaky - got to create indexes, explain plans, etc.</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On some level all interfaces are a little leaky.</a:t>
            </a:r>
          </a:p>
        </p:txBody>
      </p:sp>
    </p:spTree>
    <p:extLst>
      <p:ext uri="{BB962C8B-B14F-4D97-AF65-F5344CB8AC3E}">
        <p14:creationId xmlns:p14="http://schemas.microsoft.com/office/powerpoint/2010/main" val="613860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4202164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SQL is leaky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You need to define your indexes, you need to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Any time you have to know how something </a:t>
            </a:r>
            <a:r>
              <a:rPr lang="en-US" sz="1100" dirty="0" err="1" smtClean="0"/>
              <a:t>orks</a:t>
            </a:r>
            <a:r>
              <a:rPr lang="en-US" sz="1100" dirty="0" smtClean="0"/>
              <a:t> in order to properly use it.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If you have crazy settings for your module, it's probably a little leaky.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If you expect people to pass data structures in a certain way, it's leaky. You should be able to just ask questions and get answers.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If you're creating a binary tree and you're expecting people to understand the left and right pointers, that's leaky.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If you have a list implementation, you should be able to use</a:t>
            </a:r>
            <a:r>
              <a:rPr lang="en-US" sz="1100" baseline="0" dirty="0" smtClean="0"/>
              <a:t> the interface and nothing else and use it as expected. Implement it as a linked list, a binary tree, array, etc. The caller should have no idea what's under the hood.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All interfaces are a little leaky. You want it to be as </a:t>
            </a:r>
            <a:r>
              <a:rPr lang="en-US" sz="1100" baseline="0" dirty="0" err="1" smtClean="0"/>
              <a:t>unleaky</a:t>
            </a:r>
            <a:r>
              <a:rPr lang="en-US" sz="1100" baseline="0" dirty="0" smtClean="0"/>
              <a:t> as possible.</a:t>
            </a:r>
            <a:endParaRPr lang="en-US" sz="1100" dirty="0" smtClean="0"/>
          </a:p>
        </p:txBody>
      </p:sp>
    </p:spTree>
    <p:extLst>
      <p:ext uri="{BB962C8B-B14F-4D97-AF65-F5344CB8AC3E}">
        <p14:creationId xmlns:p14="http://schemas.microsoft.com/office/powerpoint/2010/main" val="1022682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3995740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SQL is leaky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You need to define your indexes, you need to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Any time you have to know how something </a:t>
            </a:r>
            <a:r>
              <a:rPr lang="en-US" sz="1100" dirty="0" err="1" smtClean="0"/>
              <a:t>orks</a:t>
            </a:r>
            <a:r>
              <a:rPr lang="en-US" sz="1100" dirty="0" smtClean="0"/>
              <a:t> in order to properly use it.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If you have crazy settings for your module, it's probably a little leaky.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If you expect people to pass data structures in a certain way, it's leaky. You should be able to just ask questions and get answers.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If you're creating a binary tree and you're expecting people to understand the left and right pointers, that's leaky.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If you have a list implementation, you should be able to use</a:t>
            </a:r>
            <a:r>
              <a:rPr lang="en-US" sz="1100" baseline="0" dirty="0" smtClean="0"/>
              <a:t> the interface and nothing else and use it as expected. Implement it as a linked list, a binary tree, array, etc. The caller should have no idea what's under the hood.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All interfaces are a little leaky. You want it to be as </a:t>
            </a:r>
            <a:r>
              <a:rPr lang="en-US" sz="1100" baseline="0" dirty="0" err="1" smtClean="0"/>
              <a:t>unleaky</a:t>
            </a:r>
            <a:r>
              <a:rPr lang="en-US" sz="1100" baseline="0" dirty="0" smtClean="0"/>
              <a:t> as possible.</a:t>
            </a:r>
            <a:endParaRPr lang="en-US" sz="1100" dirty="0" smtClean="0"/>
          </a:p>
        </p:txBody>
      </p:sp>
    </p:spTree>
    <p:extLst>
      <p:ext uri="{BB962C8B-B14F-4D97-AF65-F5344CB8AC3E}">
        <p14:creationId xmlns:p14="http://schemas.microsoft.com/office/powerpoint/2010/main" val="92466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For instance - note service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err="1" smtClean="0"/>
              <a:t>Haivng</a:t>
            </a:r>
            <a:r>
              <a:rPr lang="en-US" sz="1100" dirty="0" smtClean="0"/>
              <a:t> metadata - if you try to hide that metadata, that service becomes a lot harder to use.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In</a:t>
            </a:r>
            <a:r>
              <a:rPr lang="en-US" sz="1100" baseline="0" dirty="0" smtClean="0"/>
              <a:t> programming there are few things that are cut and dry, right and wrong. Approach it with maturity.</a:t>
            </a:r>
            <a:endParaRPr lang="en-US" sz="1100" dirty="0" smtClean="0"/>
          </a:p>
        </p:txBody>
      </p:sp>
    </p:spTree>
    <p:extLst>
      <p:ext uri="{BB962C8B-B14F-4D97-AF65-F5344CB8AC3E}">
        <p14:creationId xmlns:p14="http://schemas.microsoft.com/office/powerpoint/2010/main" val="256229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41145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Fisher's fundamental theorem as applied to code. The more globally adaptable</a:t>
            </a:r>
            <a:r>
              <a:rPr lang="en-US" sz="1100" baseline="0" dirty="0" smtClean="0"/>
              <a:t> it is, the less locally adapted it will be.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Code that is perfectly adapted to your use case will be less globally useful.</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Trick - Understanding when to make something global. As you make something more global, the harder it will be to use.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Notes module = whatever code you make, the more general it is, the harder it will be to use in a specific use case.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Can you make it global with a deep enough interface such that it is still useful?</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926545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Fisher's fundamental theorem as applied to code. The more globally adaptable</a:t>
            </a:r>
            <a:r>
              <a:rPr lang="en-US" sz="1100" baseline="0" dirty="0" smtClean="0"/>
              <a:t> it is, the less locally adapted it will be.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Code that is perfectly adapted to your use case will be less globally useful.</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Trick - Understanding when to make something global. As you make something more global, the harder it will be to use.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Notes module = whatever code you make, the more general it is, the harder it will be to use in a specific use case.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Can you make it global with a deep enough interface such that it is still useful?</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2111475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312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Tend to agree - but this is only when one dogmatically applies TDD.</a:t>
            </a:r>
            <a:r>
              <a:rPr lang="en-US" sz="1100" baseline="0" dirty="0" smtClean="0"/>
              <a:t> When you do red </a:t>
            </a:r>
            <a:r>
              <a:rPr lang="en-US" sz="1100" baseline="0" dirty="0" err="1" smtClean="0"/>
              <a:t>gree</a:t>
            </a:r>
            <a:r>
              <a:rPr lang="en-US" sz="1100" baseline="0" dirty="0" smtClean="0"/>
              <a:t> </a:t>
            </a:r>
            <a:r>
              <a:rPr lang="en-US" sz="1100" baseline="0" dirty="0" err="1" smtClean="0"/>
              <a:t>nrefactor</a:t>
            </a:r>
            <a:r>
              <a:rPr lang="en-US" sz="1100" baseline="0" dirty="0" smtClean="0"/>
              <a:t>, yes, this is a thing. That should be a scholastic tool.</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"Only write enough code to get the code to pass."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When you get more experience, you should outgrow this.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TDD does force you to thin </a:t>
            </a:r>
            <a:r>
              <a:rPr lang="en-US" sz="1100" baseline="0" dirty="0" err="1" smtClean="0"/>
              <a:t>kabout</a:t>
            </a:r>
            <a:r>
              <a:rPr lang="en-US" sz="1100" baseline="0" dirty="0" smtClean="0"/>
              <a:t> interfaces more.</a:t>
            </a:r>
            <a:endParaRPr lang="en-US" sz="1100" dirty="0" smtClean="0"/>
          </a:p>
        </p:txBody>
      </p:sp>
    </p:spTree>
    <p:extLst>
      <p:ext uri="{BB962C8B-B14F-4D97-AF65-F5344CB8AC3E}">
        <p14:creationId xmlns:p14="http://schemas.microsoft.com/office/powerpoint/2010/main" val="278046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Tend to agree - but this is only when one dogmatically applies TDD.</a:t>
            </a:r>
            <a:r>
              <a:rPr lang="en-US" sz="1100" baseline="0" dirty="0" smtClean="0"/>
              <a:t> When you do red </a:t>
            </a:r>
            <a:r>
              <a:rPr lang="en-US" sz="1100" baseline="0" dirty="0" err="1" smtClean="0"/>
              <a:t>gree</a:t>
            </a:r>
            <a:r>
              <a:rPr lang="en-US" sz="1100" baseline="0" dirty="0" smtClean="0"/>
              <a:t> </a:t>
            </a:r>
            <a:r>
              <a:rPr lang="en-US" sz="1100" baseline="0" dirty="0" err="1" smtClean="0"/>
              <a:t>nrefactor</a:t>
            </a:r>
            <a:r>
              <a:rPr lang="en-US" sz="1100" baseline="0" dirty="0" smtClean="0"/>
              <a:t>, yes, this is a thing. That should be a scholastic tool.</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"Only write enough code to get the code to pass."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When you get more experience, you should outgrow this.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TDD does force you to thin </a:t>
            </a:r>
            <a:r>
              <a:rPr lang="en-US" sz="1100" baseline="0" dirty="0" err="1" smtClean="0"/>
              <a:t>kabout</a:t>
            </a:r>
            <a:r>
              <a:rPr lang="en-US" sz="1100" baseline="0" dirty="0" smtClean="0"/>
              <a:t> interfaces more.</a:t>
            </a:r>
            <a:endParaRPr lang="en-US" sz="1100" dirty="0" smtClean="0"/>
          </a:p>
        </p:txBody>
      </p:sp>
    </p:spTree>
    <p:extLst>
      <p:ext uri="{BB962C8B-B14F-4D97-AF65-F5344CB8AC3E}">
        <p14:creationId xmlns:p14="http://schemas.microsoft.com/office/powerpoint/2010/main" val="1634506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80735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2253990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6523883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Most arguments about comments</a:t>
            </a:r>
            <a:r>
              <a:rPr lang="en-US" sz="1100" baseline="0" dirty="0" smtClean="0"/>
              <a:t> are in C++ and C, where the code is complex and you have fewer primitives.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Lots of accidental complexity in such code. what Brooks would call it.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Go to Mongo codebase and try to read it.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See what your opinion is on comments afterwards.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Strategic programming - you're doing the simplest thing possible that meets your needs.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There are no hard rules here.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If there are dogmatic rules, they're in advanced beginner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Novice, beginner, competent, advanced, expert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1573434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Most arguments about comments</a:t>
            </a:r>
            <a:r>
              <a:rPr lang="en-US" sz="1100" baseline="0" dirty="0" smtClean="0"/>
              <a:t> are in C++ and C, where the code is complex and you have fewer primitives.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Lots of accidental complexity in such code. what Brooks would call it.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Go to Mongo codebase and try to read it.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See what your opinion is on comments afterwards.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Strategic programming - you're doing the simplest thing possible that meets your needs.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There are no hard rules here.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If there are dogmatic rules, they're in advanced beginner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Novice, beginner, competent, advanced, expert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10158471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Most arguments about comments</a:t>
            </a:r>
            <a:r>
              <a:rPr lang="en-US" sz="1100" baseline="0" dirty="0" smtClean="0"/>
              <a:t> are in C++ and C, where the code is complex and you have fewer primitives.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Lots of accidental complexity in such code. what Brooks would call it.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Go to Mongo codebase and try to read it.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See what your opinion is on comments afterwards.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Strategic programming - you're doing the simplest thing possible that meets your needs.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aseline="0" dirty="0" smtClean="0"/>
              <a:t>There are no hard rules here.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If there are dogmatic rules, they're in advanced beginner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Novice, beginner, competent, advanced, expert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33800236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3188841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410737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Don't</a:t>
            </a:r>
            <a:r>
              <a:rPr lang="en-US" sz="1100" baseline="0" dirty="0" smtClean="0"/>
              <a:t> add cognitive load unnecessarily</a:t>
            </a:r>
            <a:endParaRPr lang="en-US" sz="1100" dirty="0" smtClean="0"/>
          </a:p>
        </p:txBody>
      </p:sp>
    </p:spTree>
    <p:extLst>
      <p:ext uri="{BB962C8B-B14F-4D97-AF65-F5344CB8AC3E}">
        <p14:creationId xmlns:p14="http://schemas.microsoft.com/office/powerpoint/2010/main" val="993147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p:txBody>
      </p:sp>
    </p:spTree>
    <p:extLst>
      <p:ext uri="{BB962C8B-B14F-4D97-AF65-F5344CB8AC3E}">
        <p14:creationId xmlns:p14="http://schemas.microsoft.com/office/powerpoint/2010/main" val="3417537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17" name="Google Shape;17;p3"/>
          <p:cNvCxnSpPr/>
          <p:nvPr/>
        </p:nvCxnSpPr>
        <p:spPr>
          <a:xfrm>
            <a:off x="939645" y="0"/>
            <a:ext cx="0" cy="5143500"/>
          </a:xfrm>
          <a:prstGeom prst="straightConnector1">
            <a:avLst/>
          </a:prstGeom>
          <a:noFill/>
          <a:ln w="9525" cap="flat" cmpd="sng">
            <a:solidFill>
              <a:srgbClr val="999FA9"/>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29" name="Google Shape;29;p5"/>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5"/>
          <p:cNvSpPr/>
          <p:nvPr/>
        </p:nvSpPr>
        <p:spPr>
          <a:xfrm>
            <a:off x="844675" y="1400721"/>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marL="0" lvl="0" indent="0" algn="r" rtl="0">
              <a:spcBef>
                <a:spcPts val="0"/>
              </a:spcBef>
              <a:spcAft>
                <a:spcPts val="0"/>
              </a:spcAft>
              <a:buNone/>
            </a:pPr>
            <a:fld id="{00000000-1234-1234-1234-123412341234}" type="slidenum">
              <a:rPr lang="en"/>
              <a:t>‹#›</a:t>
            </a:fld>
            <a:endParaRPr dirty="0"/>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8283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rl.ccs.neu.edu/img/p-tr-1971.pdf"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www.amazon.com/Philosophy-Software-Design-John-Ousterhout/dp/1732102201"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hyperlink" Target="https://users.ece.cmu.edu/~adrian/731-sp04/readings/GL-cap.pdf" TargetMode="External"/><Relationship Id="rId4" Type="http://schemas.openxmlformats.org/officeDocument/2006/relationships/hyperlink" Target="https://www.youtube.com/watch?v=bmSAYlu0NcY"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7 Software Design Concepts from John Ousterhout</a:t>
            </a:r>
            <a:br>
              <a:rPr lang="en" dirty="0" smtClean="0"/>
            </a:br>
            <a:endParaRPr sz="4000"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Complexity Defined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Causes of Complexity</a:t>
            </a:r>
          </a:p>
          <a:p>
            <a:pPr marL="342900" indent="-342900"/>
            <a:r>
              <a:rPr lang="en-US" sz="2000" dirty="0" smtClean="0"/>
              <a:t>Dependencies</a:t>
            </a:r>
          </a:p>
          <a:p>
            <a:pPr marL="342900" indent="-342900"/>
            <a:r>
              <a:rPr lang="en-US" sz="2000" dirty="0" smtClean="0"/>
              <a:t>Obscurity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4023133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Complexity Defined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Dependencies</a:t>
            </a:r>
          </a:p>
          <a:p>
            <a:pPr marL="342900" indent="-342900"/>
            <a:r>
              <a:rPr lang="en-US" sz="2000" dirty="0" smtClean="0"/>
              <a:t>A dependency is present when a given piece of code cannot be understood and modified in isolation. It relates to other code and that code must be considered before a change can be made.</a:t>
            </a:r>
          </a:p>
          <a:p>
            <a:pPr marL="342900" indent="-342900"/>
            <a:r>
              <a:rPr lang="en-US" sz="2000" dirty="0" smtClean="0"/>
              <a:t>Ideally we'd like to reduce dependencies and make the dependencies that are present as clear and simple as possible</a:t>
            </a:r>
            <a:r>
              <a:rPr lang="en-US" sz="2000" dirty="0" smtClean="0"/>
              <a:t>.</a:t>
            </a:r>
          </a:p>
          <a:p>
            <a:pPr marL="342900" indent="-342900"/>
            <a:r>
              <a:rPr lang="en-US" sz="2000" dirty="0" smtClean="0"/>
              <a:t>Much of software engineering can be described as the management of dependencies.</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1608898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Complexity Defined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Obscurity</a:t>
            </a:r>
          </a:p>
          <a:p>
            <a:pPr marL="342900" indent="-342900"/>
            <a:r>
              <a:rPr lang="en-US" sz="2000" dirty="0" smtClean="0"/>
              <a:t>A lack of clarity on how the code behaves</a:t>
            </a:r>
          </a:p>
          <a:p>
            <a:pPr marL="342900" indent="-342900"/>
            <a:r>
              <a:rPr lang="en-US" sz="2000" dirty="0" smtClean="0"/>
              <a:t>Caused by generic variable names, a lack of documentation, using the same variable name in different instances, etc.</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1776220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Complexity Defined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Dependencies and Obscurity</a:t>
            </a:r>
          </a:p>
          <a:p>
            <a:pPr marL="342900" indent="-342900"/>
            <a:r>
              <a:rPr lang="en-US" sz="2000" dirty="0" smtClean="0"/>
              <a:t>Dependencies lead to change amplification and cognitive load.</a:t>
            </a:r>
          </a:p>
          <a:p>
            <a:pPr marL="342900" indent="-342900"/>
            <a:r>
              <a:rPr lang="en-US" sz="2000" dirty="0" smtClean="0"/>
              <a:t>Obscurity creates unknown unknowns and contributes to cognitive load.</a:t>
            </a:r>
          </a:p>
          <a:p>
            <a:pPr marL="342900" indent="-342900"/>
            <a:r>
              <a:rPr lang="en-US" sz="2000" dirty="0"/>
              <a:t>Complexity is incremental. It's not caused by a single error but rather the accumulation of hundreds of little errors over many months</a:t>
            </a:r>
            <a:r>
              <a:rPr lang="en-US" sz="2000" dirty="0" smtClean="0"/>
              <a:t>.</a:t>
            </a:r>
          </a:p>
          <a:p>
            <a:pPr marL="342900" indent="-342900"/>
            <a:r>
              <a:rPr lang="en-US" sz="2000" dirty="0" smtClean="0"/>
              <a:t>It is easy to think that adding a little complexity is OK, but when everyone in the company does it, it adds up fast.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Tree>
    <p:extLst>
      <p:ext uri="{BB962C8B-B14F-4D97-AF65-F5344CB8AC3E}">
        <p14:creationId xmlns:p14="http://schemas.microsoft.com/office/powerpoint/2010/main" val="3279401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Strategic vs. Tactical Programming</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Tree>
    <p:extLst>
      <p:ext uri="{BB962C8B-B14F-4D97-AF65-F5344CB8AC3E}">
        <p14:creationId xmlns:p14="http://schemas.microsoft.com/office/powerpoint/2010/main" val="3321596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Strategic vs. Tactical Programming</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Tactical Programming</a:t>
            </a:r>
          </a:p>
          <a:p>
            <a:pPr marL="342900" indent="-342900"/>
            <a:r>
              <a:rPr lang="en-US" sz="2000" dirty="0" smtClean="0"/>
              <a:t>Focus is on getting a new feature to work.</a:t>
            </a:r>
          </a:p>
          <a:p>
            <a:pPr marL="342900" indent="-342900"/>
            <a:r>
              <a:rPr lang="en-US" sz="2000" dirty="0" smtClean="0"/>
              <a:t>Short sighted. "Finish as quickly as possible."</a:t>
            </a:r>
          </a:p>
          <a:p>
            <a:pPr marL="342900" indent="-342900"/>
            <a:r>
              <a:rPr lang="en-US" sz="2000" dirty="0" smtClean="0"/>
              <a:t>With changes, the goal is to modify as little as possible.</a:t>
            </a:r>
          </a:p>
          <a:p>
            <a:pPr marL="342900" indent="-342900"/>
            <a:r>
              <a:rPr lang="en-US" sz="2000" dirty="0" smtClean="0"/>
              <a:t>Each added feature adds a few small complexities.</a:t>
            </a:r>
          </a:p>
          <a:p>
            <a:pPr marL="342900" indent="-342900"/>
            <a:r>
              <a:rPr lang="en-US" sz="2000" dirty="0" smtClean="0"/>
              <a:t>"Tactical Tornadoes" - Developers who deliver features faster than anyone but leave behind tremendous added complexity. Management views them as heroes, but in the long run, they're undermining the company.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Tree>
    <p:extLst>
      <p:ext uri="{BB962C8B-B14F-4D97-AF65-F5344CB8AC3E}">
        <p14:creationId xmlns:p14="http://schemas.microsoft.com/office/powerpoint/2010/main" val="3649963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Strategic vs. Tactical Programming</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Strategic Programming</a:t>
            </a:r>
          </a:p>
          <a:p>
            <a:pPr marL="342900" indent="-342900"/>
            <a:r>
              <a:rPr lang="en-US" sz="2000" dirty="0" smtClean="0"/>
              <a:t>Working code is not enough. It must be designed well.</a:t>
            </a:r>
          </a:p>
          <a:p>
            <a:pPr marL="342900" indent="-342900"/>
            <a:r>
              <a:rPr lang="en-US" sz="2000" dirty="0" smtClean="0"/>
              <a:t>It is not acceptable to introduce new complexities in order to finish the task faster.</a:t>
            </a:r>
          </a:p>
          <a:p>
            <a:pPr marL="342900" indent="-342900"/>
            <a:r>
              <a:rPr lang="en-US" sz="2000" dirty="0" smtClean="0"/>
              <a:t>Requires an investment mindset.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Tree>
    <p:extLst>
      <p:ext uri="{BB962C8B-B14F-4D97-AF65-F5344CB8AC3E}">
        <p14:creationId xmlns:p14="http://schemas.microsoft.com/office/powerpoint/2010/main" val="1886618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Deep Interfaces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Tree>
    <p:extLst>
      <p:ext uri="{BB962C8B-B14F-4D97-AF65-F5344CB8AC3E}">
        <p14:creationId xmlns:p14="http://schemas.microsoft.com/office/powerpoint/2010/main" val="884600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Deep Interfaces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Modular Design</a:t>
            </a:r>
          </a:p>
          <a:p>
            <a:pPr marL="342900" indent="-342900"/>
            <a:r>
              <a:rPr lang="en-US" sz="2000" dirty="0" smtClean="0"/>
              <a:t>The goal is to design a system so that developers only need to face a small subset of the system's complexity at any one time to deliver a new feature.</a:t>
            </a:r>
          </a:p>
          <a:p>
            <a:pPr marL="342900" indent="-342900"/>
            <a:r>
              <a:rPr lang="en-US" sz="2000" dirty="0" smtClean="0"/>
              <a:t>A developer should be able to work in any given module while knowing very little about the rest of the system.</a:t>
            </a:r>
          </a:p>
          <a:p>
            <a:pPr marL="342900" indent="-342900"/>
            <a:r>
              <a:rPr lang="en-US" sz="2000" dirty="0" smtClean="0"/>
              <a:t>The software system as a whole is divided into a collection of these modules.</a:t>
            </a:r>
          </a:p>
          <a:p>
            <a:pPr marL="342900" indent="-342900"/>
            <a:r>
              <a:rPr lang="en-US" sz="2000" dirty="0" smtClean="0"/>
              <a:t>Module systems are decomposed into services, subsystems, and classes.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Tree>
    <p:extLst>
      <p:ext uri="{BB962C8B-B14F-4D97-AF65-F5344CB8AC3E}">
        <p14:creationId xmlns:p14="http://schemas.microsoft.com/office/powerpoint/2010/main" val="1689031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Deep Interfaces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Modular Design</a:t>
            </a:r>
          </a:p>
          <a:p>
            <a:pPr marL="342900" indent="-342900"/>
            <a:r>
              <a:rPr lang="en-US" sz="2000" dirty="0" smtClean="0"/>
              <a:t>Modules can be divided into two concepts: the </a:t>
            </a:r>
            <a:r>
              <a:rPr lang="en-US" sz="2000" b="1" dirty="0" smtClean="0"/>
              <a:t>interface</a:t>
            </a:r>
            <a:r>
              <a:rPr lang="en-US" sz="2000" dirty="0" smtClean="0"/>
              <a:t> and the </a:t>
            </a:r>
            <a:r>
              <a:rPr lang="en-US" sz="2000" b="1" dirty="0" smtClean="0"/>
              <a:t>implementation.</a:t>
            </a:r>
            <a:endParaRPr lang="en-US" sz="2000" dirty="0" smtClean="0"/>
          </a:p>
          <a:p>
            <a:pPr marL="342900" indent="-342900"/>
            <a:r>
              <a:rPr lang="en-US" sz="2000" dirty="0" smtClean="0"/>
              <a:t>The interface is everything the developer must know in order to use a given module.</a:t>
            </a:r>
          </a:p>
          <a:p>
            <a:pPr marL="342900" indent="-342900"/>
            <a:r>
              <a:rPr lang="en-US" sz="2000" dirty="0" smtClean="0"/>
              <a:t>The implementation consists of the code that carries out the contract implied by the interface.</a:t>
            </a:r>
          </a:p>
          <a:p>
            <a:pPr marL="342900" indent="-342900"/>
            <a:r>
              <a:rPr lang="en-US" sz="2000" dirty="0" smtClean="0"/>
              <a:t>Dependencies between modules are the incoming parameters from outside the module, for example, arguments in a function.</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Tree>
    <p:extLst>
      <p:ext uri="{BB962C8B-B14F-4D97-AF65-F5344CB8AC3E}">
        <p14:creationId xmlns:p14="http://schemas.microsoft.com/office/powerpoint/2010/main" val="142007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7 Software Design Concepts from John Ousterhout</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Contents</a:t>
            </a:r>
          </a:p>
          <a:p>
            <a:pPr marL="285750" indent="-285750"/>
            <a:r>
              <a:rPr lang="en-US" sz="1800" dirty="0" smtClean="0"/>
              <a:t>Who is John </a:t>
            </a:r>
            <a:r>
              <a:rPr lang="en-US" sz="1800" dirty="0" err="1" smtClean="0"/>
              <a:t>Ousterhout</a:t>
            </a:r>
            <a:r>
              <a:rPr lang="en-US" sz="1800" dirty="0" smtClean="0"/>
              <a:t>?</a:t>
            </a:r>
          </a:p>
          <a:p>
            <a:pPr marL="285750" indent="-285750"/>
            <a:r>
              <a:rPr lang="en-US" sz="1800" dirty="0" smtClean="0"/>
              <a:t>Complexity Defined</a:t>
            </a:r>
          </a:p>
          <a:p>
            <a:pPr marL="285750" indent="-285750"/>
            <a:r>
              <a:rPr lang="en-US" sz="1800" dirty="0" smtClean="0"/>
              <a:t>Strategic vs. Tactical Programming</a:t>
            </a:r>
          </a:p>
          <a:p>
            <a:pPr marL="285750" indent="-285750"/>
            <a:r>
              <a:rPr lang="en-US" sz="1800" dirty="0" smtClean="0"/>
              <a:t>Deep Interfaces</a:t>
            </a:r>
          </a:p>
          <a:p>
            <a:pPr marL="285750" indent="-285750"/>
            <a:r>
              <a:rPr lang="en-US" sz="1800" dirty="0" err="1" smtClean="0"/>
              <a:t>Classitis</a:t>
            </a:r>
            <a:endParaRPr lang="en-US" sz="1800" dirty="0" smtClean="0"/>
          </a:p>
          <a:p>
            <a:pPr marL="285750" indent="-285750"/>
            <a:r>
              <a:rPr lang="en-US" sz="1800" dirty="0" smtClean="0"/>
              <a:t>Information Hiding</a:t>
            </a:r>
          </a:p>
          <a:p>
            <a:pPr marL="285750" indent="-285750"/>
            <a:r>
              <a:rPr lang="en-US" sz="1800" dirty="0" smtClean="0"/>
              <a:t>General vs. Special Purpose Modules</a:t>
            </a:r>
          </a:p>
          <a:p>
            <a:pPr marL="285750" indent="-285750"/>
            <a:r>
              <a:rPr lang="en-US" sz="1800" dirty="0" smtClean="0"/>
              <a:t>Testing</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2479641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Deep Interfaces</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0" indent="0">
              <a:buNone/>
            </a:pPr>
            <a:r>
              <a:rPr lang="en-US" sz="2000" dirty="0" smtClean="0"/>
              <a:t>Deep Interface</a:t>
            </a:r>
          </a:p>
          <a:p>
            <a:pPr marL="342900" indent="-342900"/>
            <a:r>
              <a:rPr lang="en-US" sz="2000" dirty="0" smtClean="0"/>
              <a:t>A deep interface is when a simple interface provides access to a complex implementation, minimizing the complexity the module imposes on the rest of the system.</a:t>
            </a:r>
          </a:p>
          <a:p>
            <a:pPr marL="342900" indent="-342900"/>
            <a:r>
              <a:rPr lang="en-US" sz="2000" dirty="0" smtClean="0"/>
              <a:t>Examples: a light switch, a microwave oven.</a:t>
            </a:r>
          </a:p>
          <a:p>
            <a:pPr marL="342900" indent="-342900">
              <a:spcAft>
                <a:spcPts val="1200"/>
              </a:spcAft>
            </a:pPr>
            <a:r>
              <a:rPr lang="en-US" sz="2000" dirty="0" smtClean="0"/>
              <a:t>A shallow interface is when the interface is nearly as complex at the implementation it provides (or </a:t>
            </a:r>
            <a:r>
              <a:rPr lang="en-US" sz="2000" dirty="0" err="1" smtClean="0"/>
              <a:t>moreso</a:t>
            </a:r>
            <a:r>
              <a:rPr lang="en-US" sz="2000" dirty="0" smtClean="0"/>
              <a:t>!)</a:t>
            </a:r>
            <a:endParaRPr lang="en-US" sz="2000" dirty="0"/>
          </a:p>
          <a:p>
            <a:pPr marL="0" indent="0">
              <a:buNone/>
            </a:pPr>
            <a:r>
              <a:rPr lang="en-US" sz="1600" dirty="0" smtClean="0">
                <a:latin typeface="Courier New" panose="02070309020205020404" pitchFamily="49" charset="0"/>
                <a:cs typeface="Courier New" panose="02070309020205020404" pitchFamily="49" charset="0"/>
              </a:rPr>
              <a:t>function </a:t>
            </a:r>
            <a:r>
              <a:rPr lang="en-US" sz="1600" dirty="0" err="1" smtClean="0">
                <a:latin typeface="Courier New" panose="02070309020205020404" pitchFamily="49" charset="0"/>
                <a:cs typeface="Courier New" panose="02070309020205020404" pitchFamily="49" charset="0"/>
              </a:rPr>
              <a:t>setValueOfObjectAtKey</a:t>
            </a:r>
            <a:r>
              <a:rPr lang="en-US" sz="1600" dirty="0" smtClean="0">
                <a:latin typeface="Courier New" panose="02070309020205020404" pitchFamily="49" charset="0"/>
                <a:cs typeface="Courier New" panose="02070309020205020404" pitchFamily="49" charset="0"/>
              </a:rPr>
              <a:t>(object, key, value) {</a:t>
            </a:r>
          </a:p>
          <a:p>
            <a:pPr marL="0" indent="0">
              <a:buNone/>
            </a:pPr>
            <a:r>
              <a:rPr lang="en-US" sz="1600" dirty="0" smtClean="0">
                <a:latin typeface="Courier New" panose="02070309020205020404" pitchFamily="49" charset="0"/>
                <a:cs typeface="Courier New" panose="02070309020205020404" pitchFamily="49" charset="0"/>
              </a:rPr>
              <a:t>  object[key] = value</a:t>
            </a: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Tree>
    <p:extLst>
      <p:ext uri="{BB962C8B-B14F-4D97-AF65-F5344CB8AC3E}">
        <p14:creationId xmlns:p14="http://schemas.microsoft.com/office/powerpoint/2010/main" val="2297381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Deep Interfaces</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0" indent="0">
              <a:buNone/>
            </a:pPr>
            <a:r>
              <a:rPr lang="en-US" sz="2000" dirty="0" smtClean="0"/>
              <a:t>Deep Interface</a:t>
            </a:r>
          </a:p>
          <a:p>
            <a:pPr marL="342900" indent="-342900"/>
            <a:r>
              <a:rPr lang="en-US" sz="2000" dirty="0" smtClean="0"/>
              <a:t>Example of a deep interface: I/O operations in Unix.</a:t>
            </a:r>
            <a:endParaRPr lang="en-US" sz="2000" dirty="0"/>
          </a:p>
          <a:p>
            <a:pPr marL="0" indent="0">
              <a:buNone/>
            </a:pP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open(</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path,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flags, </a:t>
            </a:r>
            <a:r>
              <a:rPr lang="en-US" sz="1600" dirty="0" err="1">
                <a:latin typeface="Courier New" panose="02070309020205020404" pitchFamily="49" charset="0"/>
                <a:cs typeface="Courier New" panose="02070309020205020404" pitchFamily="49" charset="0"/>
              </a:rPr>
              <a:t>mode_t</a:t>
            </a:r>
            <a:r>
              <a:rPr lang="en-US" sz="1600" dirty="0">
                <a:latin typeface="Courier New" panose="02070309020205020404" pitchFamily="49" charset="0"/>
                <a:cs typeface="Courier New" panose="02070309020205020404" pitchFamily="49" charset="0"/>
              </a:rPr>
              <a:t> permissions</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ssize_t</a:t>
            </a:r>
            <a:r>
              <a:rPr lang="en-US" sz="1600" dirty="0">
                <a:latin typeface="Courier New" panose="02070309020205020404" pitchFamily="49" charset="0"/>
                <a:cs typeface="Courier New" panose="02070309020205020404" pitchFamily="49" charset="0"/>
              </a:rPr>
              <a:t> read(</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fd</a:t>
            </a:r>
            <a:r>
              <a:rPr lang="en-US" sz="1600" dirty="0">
                <a:latin typeface="Courier New" panose="02070309020205020404" pitchFamily="49" charset="0"/>
                <a:cs typeface="Courier New" panose="02070309020205020404" pitchFamily="49" charset="0"/>
              </a:rPr>
              <a:t>, void* buffer, </a:t>
            </a:r>
            <a:r>
              <a:rPr lang="en-US" sz="1600" dirty="0" err="1">
                <a:latin typeface="Courier New" panose="02070309020205020404" pitchFamily="49" charset="0"/>
                <a:cs typeface="Courier New" panose="02070309020205020404" pitchFamily="49" charset="0"/>
              </a:rPr>
              <a:t>size_t</a:t>
            </a:r>
            <a:r>
              <a:rPr lang="en-US" sz="1600" dirty="0">
                <a:latin typeface="Courier New" panose="02070309020205020404" pitchFamily="49" charset="0"/>
                <a:cs typeface="Courier New" panose="02070309020205020404" pitchFamily="49" charset="0"/>
              </a:rPr>
              <a:t> count</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ssize_t</a:t>
            </a:r>
            <a:r>
              <a:rPr lang="en-US" sz="1600" dirty="0">
                <a:latin typeface="Courier New" panose="02070309020205020404" pitchFamily="49" charset="0"/>
                <a:cs typeface="Courier New" panose="02070309020205020404" pitchFamily="49" charset="0"/>
              </a:rPr>
              <a:t> write(</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void* buffer, </a:t>
            </a:r>
            <a:r>
              <a:rPr lang="en-US" sz="1600" dirty="0" err="1">
                <a:latin typeface="Courier New" panose="02070309020205020404" pitchFamily="49" charset="0"/>
                <a:cs typeface="Courier New" panose="02070309020205020404" pitchFamily="49" charset="0"/>
              </a:rPr>
              <a:t>size_t</a:t>
            </a:r>
            <a:r>
              <a:rPr lang="en-US" sz="1600" dirty="0">
                <a:latin typeface="Courier New" panose="02070309020205020404" pitchFamily="49" charset="0"/>
                <a:cs typeface="Courier New" panose="02070309020205020404" pitchFamily="49" charset="0"/>
              </a:rPr>
              <a:t> count</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off_t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lseek</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off_t</a:t>
            </a:r>
            <a:r>
              <a:rPr lang="en-US" sz="1600" dirty="0">
                <a:latin typeface="Courier New" panose="02070309020205020404" pitchFamily="49" charset="0"/>
                <a:cs typeface="Courier New" panose="02070309020205020404" pitchFamily="49" charset="0"/>
              </a:rPr>
              <a:t> offset,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referencePosition</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close(</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fd</a:t>
            </a:r>
            <a:r>
              <a:rPr lang="en-US" sz="1600" dirty="0">
                <a:latin typeface="Courier New" panose="02070309020205020404" pitchFamily="49" charset="0"/>
                <a:cs typeface="Courier New" panose="02070309020205020404" pitchFamily="49" charset="0"/>
              </a:rPr>
              <a:t>);</a:t>
            </a:r>
          </a:p>
          <a:p>
            <a:pPr marL="342900" indent="-342900"/>
            <a:r>
              <a:rPr lang="en-US" sz="2000" dirty="0" smtClean="0"/>
              <a:t>Five lines of simple interface code, hundreds of thousands of lines of implementation managing efficient file access, directory storage, permissions, file caching, etc. </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Tree>
    <p:extLst>
      <p:ext uri="{BB962C8B-B14F-4D97-AF65-F5344CB8AC3E}">
        <p14:creationId xmlns:p14="http://schemas.microsoft.com/office/powerpoint/2010/main" val="790081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Classitis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E3037"/>
                </a:solidFill>
                <a:latin typeface="Quicksand"/>
                <a:ea typeface="Quicksand"/>
                <a:cs typeface="Quicksand"/>
                <a:sym typeface="Quicksand"/>
              </a:rPr>
              <a:t>4</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Tree>
    <p:extLst>
      <p:ext uri="{BB962C8B-B14F-4D97-AF65-F5344CB8AC3E}">
        <p14:creationId xmlns:p14="http://schemas.microsoft.com/office/powerpoint/2010/main" val="505662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Classitis</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0" indent="0">
              <a:buNone/>
            </a:pPr>
            <a:r>
              <a:rPr lang="en-US" sz="2000" dirty="0" err="1" smtClean="0"/>
              <a:t>Classitis</a:t>
            </a:r>
            <a:r>
              <a:rPr lang="en-US" sz="2000" dirty="0" smtClean="0"/>
              <a:t> is the notion that all interfaces need to be small.</a:t>
            </a:r>
          </a:p>
          <a:p>
            <a:pPr marL="342900" indent="-342900"/>
            <a:r>
              <a:rPr lang="en-US" sz="2000" dirty="0" smtClean="0"/>
              <a:t>Your function has too many lines.</a:t>
            </a:r>
          </a:p>
          <a:p>
            <a:pPr marL="342900" indent="-342900"/>
            <a:r>
              <a:rPr lang="en-US" sz="2000" dirty="0" smtClean="0"/>
              <a:t>Your class has too many properties / methods.</a:t>
            </a:r>
          </a:p>
          <a:p>
            <a:pPr marL="342900" indent="-342900"/>
            <a:r>
              <a:rPr lang="en-US" sz="2000" dirty="0" smtClean="0"/>
              <a:t>Perhaps even a hard limit on lines of code.</a:t>
            </a:r>
          </a:p>
          <a:p>
            <a:pPr marL="0" indent="0">
              <a:buNone/>
            </a:pPr>
            <a:r>
              <a:rPr lang="en-US" sz="2000" dirty="0" smtClean="0"/>
              <a:t>By following such advice people often wind up creating a large number of very shallow interfaces, </a:t>
            </a:r>
            <a:r>
              <a:rPr lang="en-US" sz="2000" i="1" dirty="0" smtClean="0"/>
              <a:t>increasing</a:t>
            </a:r>
            <a:r>
              <a:rPr lang="en-US" sz="2000" dirty="0" smtClean="0"/>
              <a:t> cognitive load</a:t>
            </a:r>
            <a:r>
              <a:rPr lang="en-US" sz="2000" dirty="0" smtClean="0"/>
              <a:t>.</a:t>
            </a:r>
          </a:p>
          <a:p>
            <a:pPr marL="0" indent="0" algn="ctr">
              <a:buNone/>
            </a:pPr>
            <a:endParaRPr lang="en-US" sz="2000" dirty="0" smtClean="0"/>
          </a:p>
          <a:p>
            <a:pPr marL="0" indent="0" algn="ctr">
              <a:buNone/>
            </a:pPr>
            <a:r>
              <a:rPr lang="en-US" sz="2000" dirty="0" smtClean="0"/>
              <a:t>Commentary: </a:t>
            </a:r>
            <a:r>
              <a:rPr lang="en-US" sz="2000" dirty="0" err="1" smtClean="0"/>
              <a:t>Classitis</a:t>
            </a:r>
            <a:r>
              <a:rPr lang="en-US" sz="2000" dirty="0" smtClean="0"/>
              <a:t> often emerges from naively and dogmatically applying SOLID principles.</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Tree>
    <p:extLst>
      <p:ext uri="{BB962C8B-B14F-4D97-AF65-F5344CB8AC3E}">
        <p14:creationId xmlns:p14="http://schemas.microsoft.com/office/powerpoint/2010/main" val="1540455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Classitis</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0" indent="0">
              <a:buNone/>
            </a:pPr>
            <a:r>
              <a:rPr lang="en-US" sz="2000" dirty="0" smtClean="0"/>
              <a:t>Avoiding </a:t>
            </a:r>
            <a:r>
              <a:rPr lang="en-US" sz="2000" dirty="0" err="1" smtClean="0"/>
              <a:t>Classitis</a:t>
            </a:r>
            <a:endParaRPr lang="en-US" sz="2000" dirty="0" smtClean="0"/>
          </a:p>
          <a:p>
            <a:pPr marL="342900" indent="-342900"/>
            <a:r>
              <a:rPr lang="en-US" sz="2000" dirty="0" smtClean="0"/>
              <a:t>Modules should do one thing, </a:t>
            </a:r>
            <a:r>
              <a:rPr lang="en-US" sz="2000" i="1" dirty="0" smtClean="0"/>
              <a:t>but do it completely.</a:t>
            </a:r>
            <a:endParaRPr lang="en-US" sz="2000" dirty="0" smtClean="0"/>
          </a:p>
          <a:p>
            <a:pPr marL="342900" indent="-342900"/>
            <a:r>
              <a:rPr lang="en-US" sz="2000" dirty="0" smtClean="0"/>
              <a:t>Do not arbitrarily divide up code simply because it is a large number of lines. If several functions depend upon one another to perform their roles, that is a red </a:t>
            </a:r>
            <a:r>
              <a:rPr lang="en-US" sz="2000" dirty="0" smtClean="0"/>
              <a:t>flag.</a:t>
            </a:r>
          </a:p>
          <a:p>
            <a:pPr marL="342900" indent="-342900"/>
            <a:r>
              <a:rPr lang="en-US" sz="2000" dirty="0" smtClean="0"/>
              <a:t>If </a:t>
            </a:r>
            <a:r>
              <a:rPr lang="en-US" sz="2000" dirty="0" smtClean="0"/>
              <a:t>a module becomes very large, that is ok provided it is a simple interface encapsulating a large amount of complexity</a:t>
            </a:r>
            <a:r>
              <a:rPr lang="en-US" sz="2000" dirty="0" smtClean="0"/>
              <a:t>.</a:t>
            </a:r>
          </a:p>
          <a:p>
            <a:pPr marL="342900" indent="-342900"/>
            <a:r>
              <a:rPr lang="en-US" sz="2000" dirty="0" smtClean="0"/>
              <a:t>If it logically belongs together, keep it together.</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Tree>
    <p:extLst>
      <p:ext uri="{BB962C8B-B14F-4D97-AF65-F5344CB8AC3E}">
        <p14:creationId xmlns:p14="http://schemas.microsoft.com/office/powerpoint/2010/main" val="4254672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Information Hiding</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5</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Tree>
    <p:extLst>
      <p:ext uri="{BB962C8B-B14F-4D97-AF65-F5344CB8AC3E}">
        <p14:creationId xmlns:p14="http://schemas.microsoft.com/office/powerpoint/2010/main" val="3487312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Information Hiding</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342900" indent="-342900"/>
            <a:r>
              <a:rPr lang="en-US" sz="2000" dirty="0" smtClean="0"/>
              <a:t>Information hiding was first introduced in a paper by David </a:t>
            </a:r>
            <a:r>
              <a:rPr lang="en-US" sz="2000" dirty="0" err="1" smtClean="0"/>
              <a:t>Parnas</a:t>
            </a:r>
            <a:r>
              <a:rPr lang="en-US" sz="2000" dirty="0" smtClean="0"/>
              <a:t> titled "</a:t>
            </a:r>
            <a:r>
              <a:rPr lang="en-US" sz="2000" dirty="0" smtClean="0">
                <a:hlinkClick r:id="rId3"/>
              </a:rPr>
              <a:t>On the criteria to be used in decomposing systems into modules</a:t>
            </a:r>
            <a:r>
              <a:rPr lang="en-US" sz="2000" dirty="0" smtClean="0"/>
              <a:t>."</a:t>
            </a:r>
          </a:p>
          <a:p>
            <a:pPr marL="342900" indent="-342900"/>
            <a:r>
              <a:rPr lang="en-US" sz="2000" dirty="0" smtClean="0"/>
              <a:t>“</a:t>
            </a:r>
            <a:r>
              <a:rPr lang="en-US" sz="2000" dirty="0"/>
              <a:t>A design architect who works for Microsoft said that in 6 years of interviewing more than 200 candidates for software-development positions, he had interviewed only 5 who could accurately describe the concepts of </a:t>
            </a:r>
            <a:r>
              <a:rPr lang="en-US" sz="2000" dirty="0" smtClean="0"/>
              <a:t>'modularity' </a:t>
            </a:r>
            <a:r>
              <a:rPr lang="en-US" sz="2000" dirty="0"/>
              <a:t>and </a:t>
            </a:r>
            <a:r>
              <a:rPr lang="en-US" sz="2000" dirty="0" smtClean="0"/>
              <a:t>'information hiding.'” </a:t>
            </a:r>
          </a:p>
          <a:p>
            <a:pPr marL="0" indent="0">
              <a:buNone/>
            </a:pPr>
            <a:r>
              <a:rPr lang="en-US" sz="2000" dirty="0"/>
              <a:t>	</a:t>
            </a:r>
            <a:r>
              <a:rPr lang="en-US" sz="2000" dirty="0" smtClean="0"/>
              <a:t>- </a:t>
            </a:r>
            <a:r>
              <a:rPr lang="en-US" sz="2000" dirty="0"/>
              <a:t>Quote from </a:t>
            </a:r>
            <a:r>
              <a:rPr lang="en-US" sz="2000" i="1" dirty="0"/>
              <a:t>Rapid Development</a:t>
            </a:r>
            <a:r>
              <a:rPr lang="en-US" sz="2000" dirty="0"/>
              <a:t> </a:t>
            </a:r>
            <a:r>
              <a:rPr lang="en-US" sz="2000" dirty="0" smtClean="0"/>
              <a:t>by </a:t>
            </a:r>
            <a:r>
              <a:rPr lang="en-US" sz="2000" dirty="0"/>
              <a:t>Steve </a:t>
            </a:r>
            <a:r>
              <a:rPr lang="en-US" sz="2000" dirty="0" smtClean="0"/>
              <a:t>McConnell</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Tree>
    <p:extLst>
      <p:ext uri="{BB962C8B-B14F-4D97-AF65-F5344CB8AC3E}">
        <p14:creationId xmlns:p14="http://schemas.microsoft.com/office/powerpoint/2010/main" val="42933069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Information Hiding</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342900" indent="-342900"/>
            <a:r>
              <a:rPr lang="en-US" sz="2000" dirty="0" smtClean="0"/>
              <a:t>Information hiding is "the most important method for creating deep modules."</a:t>
            </a:r>
          </a:p>
          <a:p>
            <a:pPr marL="342900" indent="-342900"/>
            <a:r>
              <a:rPr lang="en-US" sz="2000" dirty="0" smtClean="0"/>
              <a:t>A module is a unit of encapsulated knowledge. That knowledge should not appear on the interface.</a:t>
            </a:r>
          </a:p>
          <a:p>
            <a:pPr marL="342900" indent="-342900"/>
            <a:r>
              <a:rPr lang="en-US" sz="2000" dirty="0" smtClean="0"/>
              <a:t>Hidden information constitutes the data structures and algorithms related to the mechanism of performing the module's contract.</a:t>
            </a:r>
          </a:p>
          <a:p>
            <a:pPr marL="342900" indent="-342900"/>
            <a:r>
              <a:rPr lang="en-US" sz="2000" b="1" dirty="0" smtClean="0"/>
              <a:t>Example</a:t>
            </a:r>
            <a:r>
              <a:rPr lang="en-US" sz="2000" dirty="0" smtClean="0"/>
              <a:t>: The interface for PostgreSQL is your SQL query. The hidden information is how it retrieves your data in an efficient manner.</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Tree>
    <p:extLst>
      <p:ext uri="{BB962C8B-B14F-4D97-AF65-F5344CB8AC3E}">
        <p14:creationId xmlns:p14="http://schemas.microsoft.com/office/powerpoint/2010/main" val="1219381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Information Hiding</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0" indent="0">
              <a:buNone/>
            </a:pPr>
            <a:r>
              <a:rPr lang="en-US" sz="2000" dirty="0" smtClean="0"/>
              <a:t>Information hiding reduces complexity in two ways:</a:t>
            </a:r>
          </a:p>
          <a:p>
            <a:pPr marL="342900" indent="-342900"/>
            <a:r>
              <a:rPr lang="en-US" sz="2000" dirty="0" smtClean="0"/>
              <a:t>It simplifies the interface. By allowing the developer to access the complexity of the module through a simple interface, you decrease the cognitive load of your system.</a:t>
            </a:r>
          </a:p>
          <a:p>
            <a:pPr marL="342900" indent="-342900"/>
            <a:r>
              <a:rPr lang="en-US" sz="2000" dirty="0" smtClean="0"/>
              <a:t>It makes it easier to evolve the system. If information is successfully hidden, it must necessarily be devoid of dependencies on information outside of the module, so a design change within the module can be guaranteed to only affect that module.</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Tree>
    <p:extLst>
      <p:ext uri="{BB962C8B-B14F-4D97-AF65-F5344CB8AC3E}">
        <p14:creationId xmlns:p14="http://schemas.microsoft.com/office/powerpoint/2010/main" val="2075825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Information Hiding</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0" indent="0">
              <a:buNone/>
            </a:pPr>
            <a:r>
              <a:rPr lang="en-US" sz="2000" dirty="0" smtClean="0"/>
              <a:t>Information </a:t>
            </a:r>
            <a:r>
              <a:rPr lang="en-US" sz="2000" dirty="0" smtClean="0"/>
              <a:t>Leakage</a:t>
            </a:r>
            <a:endParaRPr lang="en-US" sz="2000" dirty="0" smtClean="0"/>
          </a:p>
          <a:p>
            <a:pPr marL="342900" indent="-342900"/>
            <a:r>
              <a:rPr lang="en-US" sz="2000" dirty="0" smtClean="0"/>
              <a:t>Information leakage is when </a:t>
            </a:r>
            <a:r>
              <a:rPr lang="en-US" sz="2000" dirty="0" smtClean="0"/>
              <a:t>you need to know about the implementation of the module to properly use it.</a:t>
            </a:r>
            <a:endParaRPr lang="en-US" sz="2000" dirty="0" smtClean="0"/>
          </a:p>
          <a:p>
            <a:pPr marL="342900" indent="-342900"/>
            <a:r>
              <a:rPr lang="en-US" sz="2000" b="1" dirty="0" smtClean="0"/>
              <a:t>Example</a:t>
            </a:r>
            <a:r>
              <a:rPr lang="en-US" sz="2000" dirty="0" smtClean="0"/>
              <a:t>: A function expects to receive an object with specific keys. You change the object you're passing into it where you consume the module and this breaks the module's functionality. You needed to know the data shape.</a:t>
            </a:r>
            <a:endParaRPr lang="en-US" sz="2000" dirty="0" smtClean="0"/>
          </a:p>
          <a:p>
            <a:pPr marL="342900" indent="-342900"/>
            <a:r>
              <a:rPr lang="en-US" sz="2000" b="1" dirty="0" smtClean="0"/>
              <a:t>Example</a:t>
            </a:r>
            <a:r>
              <a:rPr lang="en-US" sz="2000" dirty="0" smtClean="0"/>
              <a:t>: Implement a list data structure. You employ a linked list. </a:t>
            </a:r>
            <a:r>
              <a:rPr lang="en-US" sz="2000" dirty="0" smtClean="0"/>
              <a:t>User should be able to consume whether you used array, queue, or whatever, but you implement it in a way such that the user must pass in pointer behavior.</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spTree>
    <p:extLst>
      <p:ext uri="{BB962C8B-B14F-4D97-AF65-F5344CB8AC3E}">
        <p14:creationId xmlns:p14="http://schemas.microsoft.com/office/powerpoint/2010/main" val="3319873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Who is John Ousterhout?</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342900" indent="-342900"/>
            <a:r>
              <a:rPr lang="en-US" sz="2000" dirty="0" smtClean="0"/>
              <a:t>PhD in computer science from Carnegie Mellon in 1980</a:t>
            </a:r>
          </a:p>
          <a:p>
            <a:pPr marL="342900" indent="-342900"/>
            <a:r>
              <a:rPr lang="en-US" sz="2000" dirty="0" smtClean="0"/>
              <a:t>Professor of Computer Science at Stanford University</a:t>
            </a:r>
          </a:p>
          <a:p>
            <a:pPr marL="342900" indent="-342900"/>
            <a:r>
              <a:rPr lang="en-US" sz="2000" dirty="0" smtClean="0"/>
              <a:t>Founded Electric Cloud in 2002</a:t>
            </a:r>
          </a:p>
          <a:p>
            <a:pPr marL="342900" indent="-342900"/>
            <a:r>
              <a:rPr lang="en-US" sz="2000" dirty="0" smtClean="0"/>
              <a:t>Created the </a:t>
            </a:r>
            <a:r>
              <a:rPr lang="en-US" sz="2000" dirty="0" err="1" smtClean="0"/>
              <a:t>Tcl</a:t>
            </a:r>
            <a:r>
              <a:rPr lang="en-US" sz="2000" dirty="0" smtClean="0"/>
              <a:t> scripting language</a:t>
            </a:r>
          </a:p>
          <a:p>
            <a:pPr marL="342900" indent="-342900"/>
            <a:r>
              <a:rPr lang="en-US" sz="2000" dirty="0" smtClean="0"/>
              <a:t>Led the research group designing the Sprite OS</a:t>
            </a:r>
          </a:p>
          <a:p>
            <a:pPr marL="342900" indent="-342900"/>
            <a:r>
              <a:rPr lang="en-US" sz="2000" dirty="0" smtClean="0"/>
              <a:t>Led the team that created the first </a:t>
            </a:r>
            <a:r>
              <a:rPr lang="en-US" sz="2000" dirty="0" err="1" smtClean="0"/>
              <a:t>lod</a:t>
            </a:r>
            <a:r>
              <a:rPr lang="en-US" sz="2000" dirty="0" smtClean="0"/>
              <a:t>-structured file system</a:t>
            </a:r>
          </a:p>
          <a:p>
            <a:pPr marL="342900" indent="-342900"/>
            <a:r>
              <a:rPr lang="en-US" sz="2000" dirty="0" smtClean="0"/>
              <a:t>Won the grace Murray Hopper award for his work on large scale integrated circuits and was inducted as a fellow to the Association for Computing Machinery.</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Tree>
    <p:extLst>
      <p:ext uri="{BB962C8B-B14F-4D97-AF65-F5344CB8AC3E}">
        <p14:creationId xmlns:p14="http://schemas.microsoft.com/office/powerpoint/2010/main" val="4281936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Information Hiding</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0" indent="0">
              <a:buNone/>
            </a:pPr>
            <a:r>
              <a:rPr lang="en-US" sz="2000" dirty="0" smtClean="0"/>
              <a:t>Commentary - Information Leakage</a:t>
            </a:r>
            <a:endParaRPr lang="en-US" sz="2000" dirty="0" smtClean="0"/>
          </a:p>
          <a:p>
            <a:pPr marL="342900" indent="-342900"/>
            <a:r>
              <a:rPr lang="en-US" sz="2000" dirty="0" smtClean="0"/>
              <a:t>All interfaces are a little leaky.</a:t>
            </a:r>
          </a:p>
          <a:p>
            <a:pPr marL="342900" indent="-342900"/>
            <a:r>
              <a:rPr lang="en-US" sz="2000" b="1" dirty="0" smtClean="0"/>
              <a:t>Example</a:t>
            </a:r>
            <a:r>
              <a:rPr lang="en-US" sz="2000" dirty="0" smtClean="0"/>
              <a:t>: PostgreSQL is excellent, but to effectively use it, you need to know how indexes work, how to run an explain command and what the results mean, etc.</a:t>
            </a:r>
          </a:p>
          <a:p>
            <a:pPr marL="342900" indent="-342900"/>
            <a:r>
              <a:rPr lang="en-US" sz="2000" dirty="0" smtClean="0"/>
              <a:t>Just because it will always be a little leaky doesn't mean you can abandon the effort. We want our interfaces to be as un-leaky as possible. Ideally the consumer should just ask for what they want and receive it as expected.</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dirty="0"/>
          </a:p>
        </p:txBody>
      </p:sp>
    </p:spTree>
    <p:extLst>
      <p:ext uri="{BB962C8B-B14F-4D97-AF65-F5344CB8AC3E}">
        <p14:creationId xmlns:p14="http://schemas.microsoft.com/office/powerpoint/2010/main" val="4942886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Information Hiding</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0" indent="0">
              <a:buNone/>
            </a:pPr>
            <a:r>
              <a:rPr lang="en-US" sz="2000" dirty="0" smtClean="0"/>
              <a:t>Caveats:</a:t>
            </a:r>
            <a:endParaRPr lang="en-US" sz="2000" dirty="0" smtClean="0"/>
          </a:p>
          <a:p>
            <a:pPr marL="342900" indent="-342900"/>
            <a:r>
              <a:rPr lang="en-US" sz="2000" dirty="0" smtClean="0"/>
              <a:t>Making a method private is not the same thing as information hiding.</a:t>
            </a:r>
          </a:p>
          <a:p>
            <a:pPr marL="342900" indent="-342900"/>
            <a:r>
              <a:rPr lang="en-US" sz="2000" dirty="0" smtClean="0"/>
              <a:t>Information </a:t>
            </a:r>
            <a:r>
              <a:rPr lang="en-US" sz="2000" dirty="0" smtClean="0"/>
              <a:t>hiding is only appropriate when the information is not needed outside the module</a:t>
            </a:r>
            <a:r>
              <a:rPr lang="en-US" sz="2000" dirty="0" smtClean="0"/>
              <a:t>.</a:t>
            </a:r>
          </a:p>
          <a:p>
            <a:pPr marL="342900" indent="-342900"/>
            <a:r>
              <a:rPr lang="en-US" sz="2000" b="1" dirty="0" smtClean="0"/>
              <a:t>Example</a:t>
            </a:r>
            <a:r>
              <a:rPr lang="en-US" sz="2000" dirty="0" smtClean="0"/>
              <a:t>: If there is metadata necessary to consume my module, that metadata should be readily accessible through the interface. Hiding it will make the interface harder to use, not easier.</a:t>
            </a:r>
            <a:endParaRPr lang="en-US" sz="2000" b="1"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dirty="0"/>
          </a:p>
        </p:txBody>
      </p:sp>
    </p:spTree>
    <p:extLst>
      <p:ext uri="{BB962C8B-B14F-4D97-AF65-F5344CB8AC3E}">
        <p14:creationId xmlns:p14="http://schemas.microsoft.com/office/powerpoint/2010/main" val="14787999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General vs. Special Purpose Modules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E3037"/>
                </a:solidFill>
                <a:latin typeface="Quicksand"/>
                <a:ea typeface="Quicksand"/>
                <a:cs typeface="Quicksand"/>
                <a:sym typeface="Quicksand"/>
              </a:rPr>
              <a:t>6</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dirty="0"/>
          </a:p>
        </p:txBody>
      </p:sp>
    </p:spTree>
    <p:extLst>
      <p:ext uri="{BB962C8B-B14F-4D97-AF65-F5344CB8AC3E}">
        <p14:creationId xmlns:p14="http://schemas.microsoft.com/office/powerpoint/2010/main" val="29640448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General vs. Special Purpose Modules</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342900" indent="-342900"/>
            <a:r>
              <a:rPr lang="en-US" sz="2000" dirty="0" smtClean="0"/>
              <a:t>General purpose modules can be used in many situations. Special purpose are designed for one specific use case.</a:t>
            </a:r>
          </a:p>
          <a:p>
            <a:pPr marL="342900" indent="-342900"/>
            <a:r>
              <a:rPr lang="en-US" sz="2000" dirty="0" smtClean="0"/>
              <a:t>General purpose modules tend to be deeper.</a:t>
            </a:r>
          </a:p>
          <a:p>
            <a:pPr marL="342900" indent="-342900"/>
            <a:r>
              <a:rPr lang="en-US" sz="2000" dirty="0" smtClean="0"/>
              <a:t>Special purpose tend to leak a lot of information between classes. They tend to also have more dependencies.</a:t>
            </a:r>
          </a:p>
          <a:p>
            <a:pPr marL="342900" indent="-342900"/>
            <a:r>
              <a:rPr lang="en-US" sz="2000" dirty="0" smtClean="0"/>
              <a:t>Sweet spot seems to be to write a module for your current needs but to conceive of it being used in a general way, and design it accordingly.</a:t>
            </a:r>
          </a:p>
          <a:p>
            <a:pPr marL="342900" indent="-342900"/>
            <a:r>
              <a:rPr lang="en-US" sz="2000" dirty="0" smtClean="0"/>
              <a:t>Build the methods to be general purpose.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dirty="0"/>
          </a:p>
        </p:txBody>
      </p:sp>
    </p:spTree>
    <p:extLst>
      <p:ext uri="{BB962C8B-B14F-4D97-AF65-F5344CB8AC3E}">
        <p14:creationId xmlns:p14="http://schemas.microsoft.com/office/powerpoint/2010/main" val="11960900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General vs. Special Purpose Modules</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0" indent="0">
              <a:buNone/>
            </a:pPr>
            <a:r>
              <a:rPr lang="en-US" sz="2000" dirty="0" smtClean="0"/>
              <a:t>Commentary</a:t>
            </a:r>
          </a:p>
          <a:p>
            <a:pPr marL="342900" indent="-342900"/>
            <a:r>
              <a:rPr lang="en-US" sz="2000" dirty="0" smtClean="0"/>
              <a:t>Fisher's Fundamental Theorem as applied to software design - the more general-purpose a module is, the less suited it will be for any given situation.</a:t>
            </a:r>
          </a:p>
          <a:p>
            <a:pPr marL="342900" indent="-342900"/>
            <a:r>
              <a:rPr lang="en-US" sz="2000" dirty="0" smtClean="0"/>
              <a:t>A very specialized module will be hard to use elsewhere, but making a module more generalized will increase the local complexity where you must consume it.</a:t>
            </a:r>
          </a:p>
          <a:p>
            <a:pPr marL="342900" indent="-342900"/>
            <a:r>
              <a:rPr lang="en-US" sz="2000" dirty="0" smtClean="0"/>
              <a:t>No easy answer here. You must approach it with maturity and weigh the trade-off.</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dirty="0"/>
          </a:p>
        </p:txBody>
      </p:sp>
    </p:spTree>
    <p:extLst>
      <p:ext uri="{BB962C8B-B14F-4D97-AF65-F5344CB8AC3E}">
        <p14:creationId xmlns:p14="http://schemas.microsoft.com/office/powerpoint/2010/main" val="20277411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Testing</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7</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dirty="0"/>
          </a:p>
        </p:txBody>
      </p:sp>
    </p:spTree>
    <p:extLst>
      <p:ext uri="{BB962C8B-B14F-4D97-AF65-F5344CB8AC3E}">
        <p14:creationId xmlns:p14="http://schemas.microsoft.com/office/powerpoint/2010/main" val="31603522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Testing</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342900" indent="-342900"/>
            <a:r>
              <a:rPr lang="en-US" sz="2000" dirty="0" smtClean="0"/>
              <a:t>"Can't imagine doing software without unit tests."</a:t>
            </a:r>
          </a:p>
          <a:p>
            <a:pPr marL="342900" indent="-342900"/>
            <a:r>
              <a:rPr lang="en-US" sz="2000" dirty="0" smtClean="0"/>
              <a:t>Good unit tests allow for easy refactoring.</a:t>
            </a:r>
          </a:p>
          <a:p>
            <a:pPr marL="342900" indent="-342900"/>
            <a:r>
              <a:rPr lang="en-US" sz="2000" dirty="0" smtClean="0"/>
              <a:t>TDD focuses too much on getting features working and not on design. It's too tempting to hack the feature and get the next test to pass.</a:t>
            </a:r>
          </a:p>
          <a:p>
            <a:pPr marL="342900" indent="-342900"/>
            <a:r>
              <a:rPr lang="en-US" sz="2000" dirty="0" smtClean="0"/>
              <a:t>Encourages pure tactical programming.</a:t>
            </a:r>
          </a:p>
          <a:p>
            <a:pPr marL="342900" indent="-342900"/>
            <a:r>
              <a:rPr lang="en-US" sz="2000" dirty="0" smtClean="0"/>
              <a:t>Units of development should be abstractions, not features.</a:t>
            </a:r>
          </a:p>
          <a:p>
            <a:pPr marL="342900" indent="-342900"/>
            <a:r>
              <a:rPr lang="en-US" sz="2000" dirty="0" smtClean="0"/>
              <a:t>Appropriate to write tests first when fixing bugs. Write a test that fails because of the bug, then fix it so it passes.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dirty="0"/>
          </a:p>
        </p:txBody>
      </p:sp>
    </p:spTree>
    <p:extLst>
      <p:ext uri="{BB962C8B-B14F-4D97-AF65-F5344CB8AC3E}">
        <p14:creationId xmlns:p14="http://schemas.microsoft.com/office/powerpoint/2010/main" val="21951158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Testing</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0" indent="0">
              <a:buNone/>
            </a:pPr>
            <a:r>
              <a:rPr lang="en-US" sz="2000" dirty="0" smtClean="0"/>
              <a:t>Commentary</a:t>
            </a:r>
            <a:endParaRPr lang="en-US" sz="2000" dirty="0" smtClean="0"/>
          </a:p>
          <a:p>
            <a:pPr marL="342900" indent="-342900"/>
            <a:r>
              <a:rPr lang="en-US" sz="2000" dirty="0" smtClean="0"/>
              <a:t>Generally agree.</a:t>
            </a:r>
          </a:p>
          <a:p>
            <a:pPr marL="342900" indent="-342900"/>
            <a:r>
              <a:rPr lang="en-US" sz="2000" dirty="0" smtClean="0"/>
              <a:t>Red - Green - Refactor, and "only write enough code to make the test pass," will lead you down a myopic path with little consideration for design.</a:t>
            </a:r>
          </a:p>
          <a:p>
            <a:pPr marL="342900" indent="-342900"/>
            <a:r>
              <a:rPr lang="en-US" sz="2000" dirty="0" smtClean="0"/>
              <a:t>However, this is not proper TDD - this is a teaching tool.</a:t>
            </a:r>
          </a:p>
          <a:p>
            <a:pPr marL="342900" indent="-342900"/>
            <a:r>
              <a:rPr lang="en-US" sz="2000" dirty="0" smtClean="0"/>
              <a:t>You can write your tests in a way that describe your design decisions and flesh them out as you progress.</a:t>
            </a:r>
          </a:p>
          <a:p>
            <a:pPr marL="342900" indent="-342900"/>
            <a:r>
              <a:rPr lang="en-US" sz="2000" dirty="0" smtClean="0"/>
              <a:t>TDD also forces you to think about your interfaces.</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dirty="0"/>
          </a:p>
        </p:txBody>
      </p:sp>
    </p:spTree>
    <p:extLst>
      <p:ext uri="{BB962C8B-B14F-4D97-AF65-F5344CB8AC3E}">
        <p14:creationId xmlns:p14="http://schemas.microsoft.com/office/powerpoint/2010/main" val="42806542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Commentary</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E3037"/>
                </a:solidFill>
                <a:latin typeface="Quicksand"/>
                <a:ea typeface="Quicksand"/>
                <a:cs typeface="Quicksand"/>
                <a:sym typeface="Quicksand"/>
              </a:rPr>
              <a:t>8</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dirty="0"/>
          </a:p>
        </p:txBody>
      </p:sp>
    </p:spTree>
    <p:extLst>
      <p:ext uri="{BB962C8B-B14F-4D97-AF65-F5344CB8AC3E}">
        <p14:creationId xmlns:p14="http://schemas.microsoft.com/office/powerpoint/2010/main" val="29329949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Commentary</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0" indent="0" algn="ctr">
              <a:buNone/>
            </a:pPr>
            <a:r>
              <a:rPr lang="en-US" sz="2000" dirty="0" smtClean="0"/>
              <a:t>Most important lesson:</a:t>
            </a:r>
          </a:p>
          <a:p>
            <a:pPr marL="342900" indent="-342900"/>
            <a:endParaRPr lang="en-US" sz="2000" dirty="0"/>
          </a:p>
          <a:p>
            <a:pPr marL="0" indent="0" algn="ctr">
              <a:buNone/>
            </a:pPr>
            <a:r>
              <a:rPr lang="en-US" sz="2000" b="1" dirty="0" smtClean="0"/>
              <a:t>The management of complexity is the difference between a 10X developer and everyone else.</a:t>
            </a:r>
          </a:p>
          <a:p>
            <a:pPr marL="0" indent="0" algn="ctr">
              <a:buNone/>
            </a:pPr>
            <a:endParaRPr lang="en-US" sz="2000" b="1" dirty="0"/>
          </a:p>
          <a:p>
            <a:pPr marL="0" indent="0" algn="ctr">
              <a:buNone/>
            </a:pPr>
            <a:r>
              <a:rPr lang="en-US" sz="2000" dirty="0" smtClean="0"/>
              <a:t>Think about the system-wide implications of your software decisions. The choices you make now will save, or cost, tremendous resources in the future.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dirty="0"/>
          </a:p>
        </p:txBody>
      </p:sp>
    </p:spTree>
    <p:extLst>
      <p:ext uri="{BB962C8B-B14F-4D97-AF65-F5344CB8AC3E}">
        <p14:creationId xmlns:p14="http://schemas.microsoft.com/office/powerpoint/2010/main" val="1381945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Who is John Ousterhout?</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lgn="ctr">
              <a:buNone/>
            </a:pPr>
            <a:r>
              <a:rPr lang="en-US" sz="2000" dirty="0" smtClean="0"/>
              <a:t>Suffice to say he's a prominent and extraordinary engineer.</a:t>
            </a:r>
          </a:p>
          <a:p>
            <a:pPr marL="0" indent="0" algn="ctr">
              <a:buNone/>
            </a:pPr>
            <a:r>
              <a:rPr lang="en-US" sz="2000" dirty="0" smtClean="0"/>
              <a:t>He's presently offering a course at Stanford (CS190) which aims to teach the principles of quality software design and essentially the skills to be a "10X Developer."</a:t>
            </a:r>
            <a:endParaRPr lang="en-US" sz="2000" dirty="0"/>
          </a:p>
          <a:p>
            <a:pPr marL="0" indent="0" algn="ctr">
              <a:buNone/>
            </a:pPr>
            <a:r>
              <a:rPr lang="en-US" sz="2000" dirty="0" smtClean="0"/>
              <a:t>He's also the author of my favorite book on software development, </a:t>
            </a:r>
            <a:r>
              <a:rPr lang="en-US" sz="2000" i="1" dirty="0" smtClean="0"/>
              <a:t>A Philosophy on Software Design</a:t>
            </a:r>
            <a:r>
              <a:rPr lang="en-US" sz="2000" dirty="0" smtClean="0"/>
              <a:t>, published in 2018, from which much of this presentation is drawn.</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Tree>
    <p:extLst>
      <p:ext uri="{BB962C8B-B14F-4D97-AF65-F5344CB8AC3E}">
        <p14:creationId xmlns:p14="http://schemas.microsoft.com/office/powerpoint/2010/main" val="17990605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Commentary</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0" indent="0">
              <a:buNone/>
            </a:pPr>
            <a:r>
              <a:rPr lang="en-US" sz="2000" dirty="0" smtClean="0"/>
              <a:t>Why this is hard to teach:</a:t>
            </a:r>
            <a:endParaRPr lang="en-US" sz="2000" dirty="0" smtClean="0"/>
          </a:p>
          <a:p>
            <a:pPr marL="342900" indent="-342900"/>
            <a:r>
              <a:rPr lang="en-US" sz="2000" dirty="0" smtClean="0"/>
              <a:t>Most tutorials you'll find on </a:t>
            </a:r>
            <a:r>
              <a:rPr lang="en-US" sz="2000" dirty="0" err="1" smtClean="0"/>
              <a:t>Youtube</a:t>
            </a:r>
            <a:r>
              <a:rPr lang="en-US" sz="2000" dirty="0" smtClean="0"/>
              <a:t>, even on </a:t>
            </a:r>
            <a:r>
              <a:rPr lang="en-US" sz="2000" dirty="0" err="1" smtClean="0"/>
              <a:t>Udemy</a:t>
            </a:r>
            <a:r>
              <a:rPr lang="en-US" sz="2000" dirty="0" smtClean="0"/>
              <a:t> and the like, involve building small apps you can comprehend in a few hours.</a:t>
            </a:r>
          </a:p>
          <a:p>
            <a:pPr marL="342900" indent="-342900"/>
            <a:r>
              <a:rPr lang="en-US" sz="2000" dirty="0" smtClean="0"/>
              <a:t>Anything you can understand in a few hours is simple enough that you won't likely face the consequences of bad architectural decisions.</a:t>
            </a:r>
          </a:p>
          <a:p>
            <a:pPr marL="342900" indent="-342900"/>
            <a:r>
              <a:rPr lang="en-US" sz="2000" dirty="0" smtClean="0"/>
              <a:t>Benefits of strategic programming are enjoyed over months and years, not days, which is why you'll never learn it on blogs or tutorials and why systems focused </a:t>
            </a:r>
            <a:r>
              <a:rPr lang="en-US" sz="2000" smtClean="0"/>
              <a:t>on system </a:t>
            </a:r>
            <a:r>
              <a:rPr lang="en-US" sz="2000" dirty="0" smtClean="0"/>
              <a:t>strategy appear locally comple</a:t>
            </a:r>
            <a:r>
              <a:rPr lang="en-US" sz="2000" dirty="0" smtClean="0"/>
              <a:t>x and are poo </a:t>
            </a:r>
            <a:r>
              <a:rPr lang="en-US" sz="2000" dirty="0" err="1" smtClean="0"/>
              <a:t>poo'd</a:t>
            </a:r>
            <a:r>
              <a:rPr lang="en-US" sz="2000" dirty="0" smtClean="0"/>
              <a:t>.</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dirty="0"/>
          </a:p>
        </p:txBody>
      </p:sp>
    </p:spTree>
    <p:extLst>
      <p:ext uri="{BB962C8B-B14F-4D97-AF65-F5344CB8AC3E}">
        <p14:creationId xmlns:p14="http://schemas.microsoft.com/office/powerpoint/2010/main" val="4625460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Commentary</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0" indent="0">
              <a:buNone/>
            </a:pPr>
            <a:r>
              <a:rPr lang="en-US" sz="2000" dirty="0" smtClean="0"/>
              <a:t>Why this is hard to teach:</a:t>
            </a:r>
            <a:endParaRPr lang="en-US" sz="2000" dirty="0" smtClean="0"/>
          </a:p>
          <a:p>
            <a:pPr marL="342900" indent="-342900"/>
            <a:r>
              <a:rPr lang="en-US" sz="2000" dirty="0" smtClean="0"/>
              <a:t>Software design defies simple rules.</a:t>
            </a:r>
          </a:p>
          <a:p>
            <a:pPr marL="342900" indent="-342900"/>
            <a:r>
              <a:rPr lang="en-US" sz="2000" dirty="0" smtClean="0"/>
              <a:t>I can't give you a checklist of best practices. What's appropriate for one situation will be terrible for another.</a:t>
            </a:r>
          </a:p>
          <a:p>
            <a:pPr marL="342900" indent="-342900"/>
            <a:r>
              <a:rPr lang="en-US" sz="2000" dirty="0" smtClean="0"/>
              <a:t>Trying to find such a checklist is what will keep you from progressing from being an "advanced beginner" to being a genuinely competent expert.</a:t>
            </a:r>
          </a:p>
          <a:p>
            <a:pPr marL="342900" indent="-342900"/>
            <a:r>
              <a:rPr lang="en-US" sz="2000" dirty="0" smtClean="0"/>
              <a:t>You must be constantly determining the simplest solution that meets the needs of the problem before you.</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dirty="0"/>
          </a:p>
        </p:txBody>
      </p:sp>
    </p:spTree>
    <p:extLst>
      <p:ext uri="{BB962C8B-B14F-4D97-AF65-F5344CB8AC3E}">
        <p14:creationId xmlns:p14="http://schemas.microsoft.com/office/powerpoint/2010/main" val="17244596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Commentary</a:t>
            </a:r>
            <a:endParaRPr dirty="0">
              <a:solidFill>
                <a:srgbClr val="39C0BA"/>
              </a:solidFill>
            </a:endParaRPr>
          </a:p>
        </p:txBody>
      </p:sp>
      <p:sp>
        <p:nvSpPr>
          <p:cNvPr id="109" name="Google Shape;109;p17"/>
          <p:cNvSpPr txBox="1">
            <a:spLocks noGrp="1"/>
          </p:cNvSpPr>
          <p:nvPr>
            <p:ph type="body" idx="1"/>
          </p:nvPr>
        </p:nvSpPr>
        <p:spPr>
          <a:xfrm>
            <a:off x="1165497" y="1158072"/>
            <a:ext cx="7527399" cy="3725700"/>
          </a:xfrm>
          <a:prstGeom prst="rect">
            <a:avLst/>
          </a:prstGeom>
        </p:spPr>
        <p:txBody>
          <a:bodyPr spcFirstLastPara="1" wrap="square" lIns="91425" tIns="91425" rIns="91425" bIns="91425" anchor="t" anchorCtr="0">
            <a:noAutofit/>
          </a:bodyPr>
          <a:lstStyle/>
          <a:p>
            <a:pPr marL="0" indent="0">
              <a:buNone/>
            </a:pPr>
            <a:r>
              <a:rPr lang="en-US" sz="2000" dirty="0" smtClean="0"/>
              <a:t>Strategic Programming and Adding Complexity</a:t>
            </a:r>
            <a:endParaRPr lang="en-US" sz="2000" dirty="0" smtClean="0"/>
          </a:p>
          <a:p>
            <a:pPr marL="342900" indent="-342900"/>
            <a:r>
              <a:rPr lang="en-US" sz="2000" dirty="0" smtClean="0"/>
              <a:t>Tactical tornadoes aren't the only dangers in architecture</a:t>
            </a:r>
          </a:p>
          <a:p>
            <a:pPr marL="342900" indent="-342900"/>
            <a:r>
              <a:rPr lang="en-US" sz="2000" dirty="0" smtClean="0"/>
              <a:t>Inappropriately applying complex design patterns</a:t>
            </a:r>
          </a:p>
          <a:p>
            <a:pPr marL="342900" indent="-342900"/>
            <a:r>
              <a:rPr lang="en-US" sz="2000" dirty="0" smtClean="0"/>
              <a:t>Building enormous Rube Goldberg machines to do simple tasks.</a:t>
            </a:r>
          </a:p>
          <a:p>
            <a:pPr marL="342900" indent="-342900"/>
            <a:r>
              <a:rPr lang="en-US" sz="2000" dirty="0" smtClean="0"/>
              <a:t>After you have made a code, is it actually simpler? Easier to maintain?</a:t>
            </a:r>
          </a:p>
          <a:p>
            <a:pPr marL="0" indent="0" algn="ctr">
              <a:buNone/>
            </a:pPr>
            <a:r>
              <a:rPr lang="en-US" sz="2000" i="1" dirty="0" smtClean="0"/>
              <a:t>“</a:t>
            </a:r>
            <a:r>
              <a:rPr lang="en-US" sz="1600" i="1" dirty="0"/>
              <a:t>The name of the game is congruence. The techniques you employ had better be consistent with the intrinsic complexity of the problem you’re trying to solve.”</a:t>
            </a:r>
          </a:p>
          <a:p>
            <a:pPr marL="0" indent="0" algn="ctr">
              <a:buNone/>
            </a:pPr>
            <a:r>
              <a:rPr lang="en-US" sz="1600" dirty="0" smtClean="0"/>
              <a:t>			- </a:t>
            </a:r>
            <a:r>
              <a:rPr lang="en-US" sz="1600" dirty="0" err="1" smtClean="0"/>
              <a:t>Plauger</a:t>
            </a:r>
            <a:r>
              <a:rPr lang="en-US" sz="1600" dirty="0"/>
              <a:t>, The </a:t>
            </a:r>
            <a:r>
              <a:rPr lang="en-US" sz="1600" dirty="0" err="1"/>
              <a:t>Falutin</a:t>
            </a:r>
            <a:r>
              <a:rPr lang="en-US" sz="1600" dirty="0"/>
              <a:t>’ Index</a:t>
            </a:r>
          </a:p>
          <a:p>
            <a:pPr marL="342900" indent="-342900"/>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dirty="0"/>
          </a:p>
        </p:txBody>
      </p:sp>
    </p:spTree>
    <p:extLst>
      <p:ext uri="{BB962C8B-B14F-4D97-AF65-F5344CB8AC3E}">
        <p14:creationId xmlns:p14="http://schemas.microsoft.com/office/powerpoint/2010/main" val="12830126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Bibliography</a:t>
            </a:r>
            <a:endParaRPr dirty="0"/>
          </a:p>
        </p:txBody>
      </p:sp>
      <p:sp>
        <p:nvSpPr>
          <p:cNvPr id="323" name="Google Shape;323;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r>
              <a:rPr lang="en-US" sz="1800" dirty="0">
                <a:solidFill>
                  <a:srgbClr val="0E2539"/>
                </a:solidFill>
                <a:latin typeface="Quicksand" panose="020B0604020202020204" charset="0"/>
                <a:ea typeface="Roboto Light"/>
                <a:cs typeface="Roboto Light"/>
                <a:sym typeface="Roboto Light"/>
                <a:hlinkClick r:id="rId3"/>
              </a:rPr>
              <a:t>https://</a:t>
            </a:r>
            <a:r>
              <a:rPr lang="en-US" sz="1800" dirty="0" smtClean="0">
                <a:solidFill>
                  <a:srgbClr val="0E2539"/>
                </a:solidFill>
                <a:latin typeface="Quicksand" panose="020B0604020202020204" charset="0"/>
                <a:ea typeface="Roboto Light"/>
                <a:cs typeface="Roboto Light"/>
                <a:sym typeface="Roboto Light"/>
                <a:hlinkClick r:id="rId3"/>
              </a:rPr>
              <a:t>www.amazon.com/Philosophy-Software-Design-John-Ousterhout/dp/1732102201</a:t>
            </a:r>
            <a:endParaRPr lang="en-US" sz="1800" dirty="0" smtClean="0">
              <a:solidFill>
                <a:srgbClr val="0E2539"/>
              </a:solidFill>
              <a:latin typeface="Quicksand" panose="020B0604020202020204" charset="0"/>
              <a:ea typeface="Roboto Light"/>
              <a:cs typeface="Roboto Light"/>
              <a:sym typeface="Roboto Light"/>
              <a:hlinkClick r:id="rId4"/>
            </a:endParaRPr>
          </a:p>
          <a:p>
            <a:r>
              <a:rPr lang="en-US" sz="1800" dirty="0">
                <a:solidFill>
                  <a:srgbClr val="0E2539"/>
                </a:solidFill>
                <a:latin typeface="Quicksand" panose="020B0604020202020204" charset="0"/>
                <a:ea typeface="Roboto Light"/>
                <a:cs typeface="Roboto Light"/>
                <a:sym typeface="Roboto Light"/>
                <a:hlinkClick r:id="rId4"/>
              </a:rPr>
              <a:t>https://www.youtube.com/watch?v=bmSAYlu0NcY</a:t>
            </a:r>
            <a:endParaRPr lang="en-US" sz="1800" dirty="0">
              <a:solidFill>
                <a:srgbClr val="0E2539"/>
              </a:solidFill>
              <a:latin typeface="Quicksand" panose="020B0604020202020204" charset="0"/>
              <a:ea typeface="Roboto Light"/>
              <a:cs typeface="Roboto Light"/>
              <a:sym typeface="Roboto Light"/>
              <a:hlinkClick r:id="rId5"/>
            </a:endParaRPr>
          </a:p>
        </p:txBody>
      </p:sp>
      <p:sp>
        <p:nvSpPr>
          <p:cNvPr id="324" name="Google Shape;324;p3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rgbClr val="2E3037"/>
                </a:solidFill>
              </a:rPr>
              <a:t>Thanks for watching!</a:t>
            </a:r>
            <a:endParaRPr sz="2200" b="1" dirty="0">
              <a:solidFill>
                <a:srgbClr val="2E3037"/>
              </a:solidFill>
            </a:endParaRPr>
          </a:p>
        </p:txBody>
      </p:sp>
      <p:sp>
        <p:nvSpPr>
          <p:cNvPr id="315" name="Google Shape;315;p34"/>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dirty="0">
              <a:solidFill>
                <a:srgbClr val="F3F3F3"/>
              </a:solidFill>
            </a:endParaRPr>
          </a:p>
        </p:txBody>
      </p:sp>
      <p:sp>
        <p:nvSpPr>
          <p:cNvPr id="316" name="Google Shape;316;p34"/>
          <p:cNvSpPr txBox="1">
            <a:spLocks noGrp="1"/>
          </p:cNvSpPr>
          <p:nvPr>
            <p:ph type="body" idx="4294967295"/>
          </p:nvPr>
        </p:nvSpPr>
        <p:spPr>
          <a:xfrm>
            <a:off x="1336100" y="2771569"/>
            <a:ext cx="73377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solidFill>
                  <a:srgbClr val="F3F3F3"/>
                </a:solidFill>
              </a:rPr>
              <a:t>You can </a:t>
            </a:r>
            <a:r>
              <a:rPr lang="en" sz="2200" dirty="0" smtClean="0">
                <a:solidFill>
                  <a:srgbClr val="F3F3F3"/>
                </a:solidFill>
              </a:rPr>
              <a:t>contact me </a:t>
            </a:r>
            <a:r>
              <a:rPr lang="en" sz="2200" dirty="0">
                <a:solidFill>
                  <a:srgbClr val="F3F3F3"/>
                </a:solidFill>
              </a:rPr>
              <a:t>at</a:t>
            </a:r>
            <a:endParaRPr sz="2200" dirty="0">
              <a:solidFill>
                <a:srgbClr val="F3F3F3"/>
              </a:solidFill>
            </a:endParaRPr>
          </a:p>
          <a:p>
            <a:pPr marL="0" lvl="0" indent="0" algn="l" rtl="0">
              <a:spcBef>
                <a:spcPts val="600"/>
              </a:spcBef>
              <a:spcAft>
                <a:spcPts val="0"/>
              </a:spcAft>
              <a:buNone/>
            </a:pPr>
            <a:r>
              <a:rPr lang="en-US" sz="2200" dirty="0" smtClean="0">
                <a:solidFill>
                  <a:srgbClr val="F3F3F3"/>
                </a:solidFill>
              </a:rPr>
              <a:t>H</a:t>
            </a:r>
            <a:r>
              <a:rPr lang="en" sz="2200" dirty="0" smtClean="0">
                <a:solidFill>
                  <a:srgbClr val="F3F3F3"/>
                </a:solidFill>
              </a:rPr>
              <a:t>oward.Reith@gmail.com</a:t>
            </a:r>
            <a:endParaRPr sz="2200" dirty="0">
              <a:solidFill>
                <a:srgbClr val="F3F3F3"/>
              </a:solidFill>
            </a:endParaRPr>
          </a:p>
        </p:txBody>
      </p:sp>
      <p:sp>
        <p:nvSpPr>
          <p:cNvPr id="317" name="Google Shape;317;p3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Complexity Defined</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Complexity Defined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lgn="ctr">
              <a:buNone/>
            </a:pPr>
            <a:r>
              <a:rPr lang="en-US" sz="2000" dirty="0" smtClean="0"/>
              <a:t>"Complexity is anything related to the structure of a software system that makes it hard to understand and modify the system."  - </a:t>
            </a:r>
            <a:r>
              <a:rPr lang="en-US" sz="2000" i="1" dirty="0" smtClean="0"/>
              <a:t>A Philosophy of Software Design</a:t>
            </a:r>
          </a:p>
          <a:p>
            <a:pPr marL="0" indent="0" algn="ctr">
              <a:buNone/>
            </a:pPr>
            <a:endParaRPr lang="en-US" sz="2000" i="1" dirty="0"/>
          </a:p>
          <a:p>
            <a:pPr marL="0" indent="0">
              <a:buNone/>
            </a:pPr>
            <a:r>
              <a:rPr lang="en-US" sz="2000" dirty="0" smtClean="0"/>
              <a:t>It consists of three components:</a:t>
            </a:r>
          </a:p>
          <a:p>
            <a:pPr marL="342900" indent="-342900"/>
            <a:r>
              <a:rPr lang="en-US" sz="2000" dirty="0" smtClean="0"/>
              <a:t>Change Amplification</a:t>
            </a:r>
          </a:p>
          <a:p>
            <a:pPr marL="342900" indent="-342900"/>
            <a:r>
              <a:rPr lang="en-US" sz="2000" dirty="0" smtClean="0"/>
              <a:t>Cognitive Load</a:t>
            </a:r>
          </a:p>
          <a:p>
            <a:pPr marL="342900" indent="-342900"/>
            <a:r>
              <a:rPr lang="en-US" sz="2000" dirty="0" smtClean="0"/>
              <a:t>Unknown Unknowns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Tree>
    <p:extLst>
      <p:ext uri="{BB962C8B-B14F-4D97-AF65-F5344CB8AC3E}">
        <p14:creationId xmlns:p14="http://schemas.microsoft.com/office/powerpoint/2010/main" val="1189442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Complexity Defined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Change Amplification:</a:t>
            </a:r>
          </a:p>
          <a:p>
            <a:pPr marL="342900" indent="-342900"/>
            <a:r>
              <a:rPr lang="en-US" sz="2000" dirty="0" smtClean="0"/>
              <a:t>When simple changes require code modification in many places.</a:t>
            </a:r>
          </a:p>
          <a:p>
            <a:pPr marL="342900" indent="-342900"/>
            <a:r>
              <a:rPr lang="en-US" sz="2000" dirty="0" smtClean="0"/>
              <a:t>Example - You have the same banner on many pages on your site. Instead of re-using a component on every page, you've written distinct HTML for the banner every time, so you must make the same modification n times.</a:t>
            </a:r>
          </a:p>
          <a:p>
            <a:pPr marL="342900" indent="-342900"/>
            <a:r>
              <a:rPr lang="en-US" sz="2000" dirty="0" smtClean="0"/>
              <a:t>Reducing change amplification means reducing the amount of code changes necessary for design changes.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Tree>
    <p:extLst>
      <p:ext uri="{BB962C8B-B14F-4D97-AF65-F5344CB8AC3E}">
        <p14:creationId xmlns:p14="http://schemas.microsoft.com/office/powerpoint/2010/main" val="1842254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Complexity Defined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Cognitive Load:</a:t>
            </a:r>
          </a:p>
          <a:p>
            <a:pPr marL="342900" indent="-342900"/>
            <a:r>
              <a:rPr lang="en-US" sz="2000" dirty="0" smtClean="0"/>
              <a:t>How much a developer needs to know to complete a task.</a:t>
            </a:r>
          </a:p>
          <a:p>
            <a:pPr marL="342900" indent="-342900"/>
            <a:r>
              <a:rPr lang="en-US" sz="2000" dirty="0" smtClean="0"/>
              <a:t>Not always correlated with lines of code. If reducing lines of code obfuscates functionality, more lines of code would decrease cognitive load</a:t>
            </a:r>
            <a:r>
              <a:rPr lang="en-US" sz="2000" dirty="0" smtClean="0"/>
              <a:t>.</a:t>
            </a:r>
          </a:p>
          <a:p>
            <a:pPr marL="342900" indent="-342900"/>
            <a:r>
              <a:rPr lang="en-US" sz="2000" dirty="0" smtClean="0"/>
              <a:t>Example:</a:t>
            </a:r>
          </a:p>
          <a:p>
            <a:pPr marL="800100" lvl="1" indent="-342900"/>
            <a:r>
              <a:rPr lang="en-US" sz="1400" dirty="0" smtClean="0"/>
              <a:t>Bubble sort - low cognitive complexity, high resource needs.</a:t>
            </a:r>
          </a:p>
          <a:p>
            <a:pPr marL="800100" lvl="1" indent="-342900"/>
            <a:r>
              <a:rPr lang="en-US" sz="1400" dirty="0" smtClean="0"/>
              <a:t>Quick sort - higher cognitive complexity, lower resource needs.</a:t>
            </a:r>
          </a:p>
          <a:p>
            <a:pPr marL="342900" indent="-342900"/>
            <a:r>
              <a:rPr lang="en-US" sz="2000" dirty="0" smtClean="0"/>
              <a:t>Example: React State Management</a:t>
            </a:r>
          </a:p>
          <a:p>
            <a:pPr marL="800100" lvl="1" indent="-342900"/>
            <a:r>
              <a:rPr lang="en-US" sz="1400" dirty="0" smtClean="0"/>
              <a:t>Component State - low cognitive complexity locally, high when global.</a:t>
            </a:r>
          </a:p>
          <a:p>
            <a:pPr marL="800100" lvl="1" indent="-342900"/>
            <a:r>
              <a:rPr lang="en-US" sz="1400" dirty="0" smtClean="0"/>
              <a:t>Context API - high cognitive complexity locally, lower when global.</a:t>
            </a:r>
            <a:endParaRPr lang="en-US" sz="2000" dirty="0" smtClean="0"/>
          </a:p>
          <a:p>
            <a:pPr marL="342900" indent="-342900"/>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Tree>
    <p:extLst>
      <p:ext uri="{BB962C8B-B14F-4D97-AF65-F5344CB8AC3E}">
        <p14:creationId xmlns:p14="http://schemas.microsoft.com/office/powerpoint/2010/main" val="3322607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Complexity Defined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Unknown Unknowns:</a:t>
            </a:r>
          </a:p>
          <a:p>
            <a:pPr marL="342900" indent="-342900"/>
            <a:r>
              <a:rPr lang="en-US" sz="2000" dirty="0" smtClean="0"/>
              <a:t>It is not obvious what code needs to be modified to complete a task.</a:t>
            </a:r>
          </a:p>
          <a:p>
            <a:pPr marL="342900" indent="-342900"/>
            <a:r>
              <a:rPr lang="en-US" sz="2000" dirty="0" smtClean="0"/>
              <a:t>There is something you must know, but you don't know that you need to know it or that there is any problem at all.</a:t>
            </a:r>
          </a:p>
          <a:p>
            <a:pPr marL="342900" indent="-342900"/>
            <a:r>
              <a:rPr lang="en-US" sz="2000" dirty="0"/>
              <a:t>Worst of the three</a:t>
            </a:r>
            <a:r>
              <a:rPr lang="en-US" sz="2000" dirty="0" smtClean="0"/>
              <a:t>.</a:t>
            </a:r>
          </a:p>
          <a:p>
            <a:pPr marL="342900" indent="-342900"/>
            <a:r>
              <a:rPr lang="en-US" sz="2000" dirty="0" smtClean="0"/>
              <a:t>We should design our systems such that their functionalities are obvious</a:t>
            </a:r>
            <a:r>
              <a:rPr lang="en-US" sz="2000" dirty="0" smtClean="0"/>
              <a:t>.</a:t>
            </a:r>
          </a:p>
          <a:p>
            <a:pPr marL="342900" indent="-342900"/>
            <a:r>
              <a:rPr lang="en-US" sz="2000" dirty="0" smtClean="0"/>
              <a:t>Example: React State Management with </a:t>
            </a:r>
            <a:r>
              <a:rPr lang="en-US" sz="2000" dirty="0" err="1" smtClean="0"/>
              <a:t>Redux</a:t>
            </a:r>
            <a:endParaRPr lang="en-US" sz="2000" dirty="0" smtClean="0"/>
          </a:p>
          <a:p>
            <a:pPr marL="800100" lvl="1" indent="-342900"/>
            <a:r>
              <a:rPr lang="en-US" sz="1400" dirty="0"/>
              <a:t>U</a:t>
            </a:r>
            <a:r>
              <a:rPr lang="en-US" sz="1400" dirty="0" smtClean="0"/>
              <a:t>pdate state in this component, unexpectedly affects another component.</a:t>
            </a:r>
            <a:endParaRPr lang="en-US" sz="1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Tree>
    <p:extLst>
      <p:ext uri="{BB962C8B-B14F-4D97-AF65-F5344CB8AC3E}">
        <p14:creationId xmlns:p14="http://schemas.microsoft.com/office/powerpoint/2010/main" val="252942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19002</TotalTime>
  <Words>3747</Words>
  <Application>Microsoft Office PowerPoint</Application>
  <PresentationFormat>On-screen Show (16:9)</PresentationFormat>
  <Paragraphs>358</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Quicksand</vt:lpstr>
      <vt:lpstr>Arial</vt:lpstr>
      <vt:lpstr>Courier New</vt:lpstr>
      <vt:lpstr>Roboto Light</vt:lpstr>
      <vt:lpstr>Eleanor template</vt:lpstr>
      <vt:lpstr>7 Software Design Concepts from John Ousterhout </vt:lpstr>
      <vt:lpstr>7 Software Design Concepts from John Ousterhout</vt:lpstr>
      <vt:lpstr>Who is John Ousterhout?</vt:lpstr>
      <vt:lpstr>Who is John Ousterhout?</vt:lpstr>
      <vt:lpstr>Complexity Defined</vt:lpstr>
      <vt:lpstr>Complexity Defined</vt:lpstr>
      <vt:lpstr>Complexity Defined</vt:lpstr>
      <vt:lpstr>Complexity Defined</vt:lpstr>
      <vt:lpstr>Complexity Defined</vt:lpstr>
      <vt:lpstr>Complexity Defined</vt:lpstr>
      <vt:lpstr>Complexity Defined</vt:lpstr>
      <vt:lpstr>Complexity Defined</vt:lpstr>
      <vt:lpstr>Complexity Defined</vt:lpstr>
      <vt:lpstr>Strategic vs. Tactical Programming</vt:lpstr>
      <vt:lpstr>Strategic vs. Tactical Programming</vt:lpstr>
      <vt:lpstr>Strategic vs. Tactical Programming</vt:lpstr>
      <vt:lpstr>Deep Interfaces</vt:lpstr>
      <vt:lpstr>Deep Interfaces</vt:lpstr>
      <vt:lpstr>Deep Interfaces</vt:lpstr>
      <vt:lpstr>Deep Interfaces</vt:lpstr>
      <vt:lpstr>Deep Interfaces</vt:lpstr>
      <vt:lpstr>Classitis</vt:lpstr>
      <vt:lpstr>Classitis</vt:lpstr>
      <vt:lpstr>Classitis</vt:lpstr>
      <vt:lpstr>Information Hiding</vt:lpstr>
      <vt:lpstr>Information Hiding</vt:lpstr>
      <vt:lpstr>Information Hiding</vt:lpstr>
      <vt:lpstr>Information Hiding</vt:lpstr>
      <vt:lpstr>Information Hiding</vt:lpstr>
      <vt:lpstr>Information Hiding</vt:lpstr>
      <vt:lpstr>Information Hiding</vt:lpstr>
      <vt:lpstr>General vs. Special Purpose Modules</vt:lpstr>
      <vt:lpstr>General vs. Special Purpose Modules</vt:lpstr>
      <vt:lpstr>General vs. Special Purpose Modules</vt:lpstr>
      <vt:lpstr>Testing</vt:lpstr>
      <vt:lpstr>Testing</vt:lpstr>
      <vt:lpstr>Testing</vt:lpstr>
      <vt:lpstr>Commentary</vt:lpstr>
      <vt:lpstr>Commentary</vt:lpstr>
      <vt:lpstr>Commentary</vt:lpstr>
      <vt:lpstr>Commentary</vt:lpstr>
      <vt:lpstr>Commentary</vt:lpstr>
      <vt:lpstr>Bibliography</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Howie</dc:creator>
  <cp:lastModifiedBy>Howie</cp:lastModifiedBy>
  <cp:revision>867</cp:revision>
  <dcterms:modified xsi:type="dcterms:W3CDTF">2021-06-07T22:32:58Z</dcterms:modified>
</cp:coreProperties>
</file>