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6" r:id="rId2"/>
    <p:sldId id="258" r:id="rId3"/>
    <p:sldId id="259" r:id="rId4"/>
    <p:sldId id="261" r:id="rId5"/>
    <p:sldId id="356" r:id="rId6"/>
    <p:sldId id="357" r:id="rId7"/>
    <p:sldId id="287" r:id="rId8"/>
    <p:sldId id="358" r:id="rId9"/>
    <p:sldId id="360" r:id="rId10"/>
    <p:sldId id="361" r:id="rId11"/>
    <p:sldId id="362" r:id="rId12"/>
    <p:sldId id="363" r:id="rId13"/>
    <p:sldId id="359" r:id="rId14"/>
    <p:sldId id="364" r:id="rId15"/>
    <p:sldId id="367" r:id="rId16"/>
    <p:sldId id="366" r:id="rId17"/>
    <p:sldId id="368" r:id="rId18"/>
    <p:sldId id="369" r:id="rId19"/>
    <p:sldId id="279" r:id="rId20"/>
    <p:sldId id="278" r:id="rId21"/>
  </p:sldIdLst>
  <p:sldSz cx="9144000" cy="5143500" type="screen16x9"/>
  <p:notesSz cx="6858000" cy="9144000"/>
  <p:embeddedFontLst>
    <p:embeddedFont>
      <p:font typeface="Quicksand"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F76AB0-5536-4D71-8E90-4AF7098FA604}">
  <a:tblStyle styleId="{E5F76AB0-5536-4D71-8E90-4AF7098FA60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982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839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141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99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9694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228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80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435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073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620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41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747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15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605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rgbClr val="999FA9"/>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8283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ink.springer.com/content/pdf/10.3758/BF03194050.pdf"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raphics8.nytimes.com/images/blogs/freakonomics/pdf/DeliberatePractice(PsychologicalReview).pd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www.themuse.com/advice/the-rule-of-52-and-17-its-random-but-it-ups-your-productivity"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ijbnpa.biomedcentral.com/articles/10.1186/s12966-016-0437-z"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s://journals.sagepub.com/doi/abs/10.2466/22.06.PMS.118k10w4" TargetMode="External"/><Relationship Id="rId4" Type="http://schemas.openxmlformats.org/officeDocument/2006/relationships/hyperlink" Target="https://pubmed.ncbi.nlm.nih.gov/24749966/"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pubmed.ncbi.nlm.nih.gov/24749966/" TargetMode="External"/><Relationship Id="rId3" Type="http://schemas.openxmlformats.org/officeDocument/2006/relationships/hyperlink" Target="http://images.transcontinentalmedia.com/LAF/lacom/mental_breaks.pdf" TargetMode="External"/><Relationship Id="rId7" Type="http://schemas.openxmlformats.org/officeDocument/2006/relationships/hyperlink" Target="https://ijbnpa.biomedcentral.com/articles/10.1186/s12966-016-0437-z"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www.themuse.com/advice/the-rule-of-52-and-17-its-random-but-it-ups-your-productivity" TargetMode="External"/><Relationship Id="rId5" Type="http://schemas.openxmlformats.org/officeDocument/2006/relationships/hyperlink" Target="https://graphics8.nytimes.com/images/blogs/freakonomics/pdf/DeliberatePractice(PsychologicalReview).pdf" TargetMode="External"/><Relationship Id="rId10" Type="http://schemas.openxmlformats.org/officeDocument/2006/relationships/hyperlink" Target="https://www.amazon.com/gp/product/0262034948/" TargetMode="External"/><Relationship Id="rId4" Type="http://schemas.openxmlformats.org/officeDocument/2006/relationships/hyperlink" Target="https://link.springer.com/content/pdf/10.3758/BF03194050.pdf" TargetMode="External"/><Relationship Id="rId9" Type="http://schemas.openxmlformats.org/officeDocument/2006/relationships/hyperlink" Target="https://journals.sagepub.com/doi/abs/10.2466/22.06.PMS.118k10w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images.transcontinentalmedia.com/LAF/lacom/mental_breaks.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How Often Should Programmers Take Breaks?</a:t>
            </a:r>
            <a:endParaRPr sz="4000"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Why Breaks are Necessary</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t>In 2007, researchers at the University of South Florida and the University of California, San Diego </a:t>
            </a:r>
            <a:r>
              <a:rPr lang="en-US" sz="2000" dirty="0" smtClean="0">
                <a:hlinkClick r:id="rId3"/>
              </a:rPr>
              <a:t>sought to examine </a:t>
            </a:r>
            <a:r>
              <a:rPr lang="en-US" sz="2000" dirty="0" smtClean="0"/>
              <a:t>how the duration and distribution of study time affected a student’s retention of the information studied. Their findings were consistent with past data: </a:t>
            </a:r>
            <a:r>
              <a:rPr lang="en-US" sz="2000" b="1" dirty="0" smtClean="0"/>
              <a:t>studying for longer periods of time has diminishing returns.</a:t>
            </a:r>
            <a:r>
              <a:rPr lang="en-US" sz="2000" dirty="0" smtClean="0"/>
              <a:t> Furthermore, retention can be improved by introducing a brief space in the studying session.</a:t>
            </a:r>
          </a:p>
          <a:p>
            <a:pPr marL="0" lvl="0" indent="0">
              <a:buNone/>
            </a:pPr>
            <a:r>
              <a:rPr lang="en-US" sz="1800" i="1" dirty="0"/>
              <a:t>“We find that over substantial time periods, spacing has powerful (and typically </a:t>
            </a:r>
            <a:r>
              <a:rPr lang="en-US" sz="1800" i="1" dirty="0" err="1"/>
              <a:t>nonmonotonic</a:t>
            </a:r>
            <a:r>
              <a:rPr lang="en-US" sz="1800" i="1" dirty="0"/>
              <a:t>) effects on retention, with optimal memory occurring when spacing is some modest fraction of the final retention interval (perhaps about 10%–20</a:t>
            </a:r>
            <a:r>
              <a:rPr lang="en-US" sz="1800" i="1" dirty="0" smtClean="0"/>
              <a: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29735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Why Breaks are Necessary</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t>The evidence is simple and unsurprising. Our brains get tired. The longer we engage in a mentally taxing activities, the more difficult it becomes to stay focused. Whether we’re practicing piano, studying math, or writing a book, sustained attention on a task makes us progressively less effective at that task.</a:t>
            </a:r>
            <a:endParaRPr lang="en-US" sz="2000" dirty="0"/>
          </a:p>
          <a:p>
            <a:pPr marL="0" lvl="0" indent="0">
              <a:buNone/>
            </a:pPr>
            <a:r>
              <a:rPr lang="en-US" sz="2000" dirty="0" smtClean="0"/>
              <a:t>Fortunately, we can recover much of our mental strength by taking breaks. But how often should we do so? And how long should they be?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78010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Taking Breaks – The Evidence</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15620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Taking </a:t>
            </a:r>
            <a:r>
              <a:rPr lang="en" dirty="0" smtClean="0"/>
              <a:t>Breaks </a:t>
            </a:r>
            <a:r>
              <a:rPr lang="en" dirty="0"/>
              <a:t>– The Evidence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smtClean="0"/>
              <a:t>In a </a:t>
            </a:r>
            <a:r>
              <a:rPr lang="en-US" sz="2000" dirty="0" smtClean="0">
                <a:hlinkClick r:id="rId3"/>
              </a:rPr>
              <a:t>study</a:t>
            </a:r>
            <a:r>
              <a:rPr lang="en-US" sz="2000" dirty="0" smtClean="0"/>
              <a:t> of the performances of experts and amateurs among various athletic and cognitive skills, successful experts, on average, practiced </a:t>
            </a:r>
            <a:r>
              <a:rPr lang="en-US" sz="2000" b="1" dirty="0" smtClean="0"/>
              <a:t>in sprints of 87.9 minutes</a:t>
            </a:r>
            <a:r>
              <a:rPr lang="en-US" sz="2000" dirty="0"/>
              <a:t> </a:t>
            </a:r>
            <a:r>
              <a:rPr lang="en-US" sz="2000" dirty="0" smtClean="0"/>
              <a:t>at a time before taking a break.</a:t>
            </a:r>
          </a:p>
          <a:p>
            <a:pPr marL="0" lvl="0" indent="0" algn="l" rtl="0">
              <a:spcBef>
                <a:spcPts val="600"/>
              </a:spcBef>
              <a:spcAft>
                <a:spcPts val="0"/>
              </a:spcAft>
              <a:buNone/>
            </a:pPr>
            <a:endParaRPr lang="en-US" sz="2000" dirty="0"/>
          </a:p>
          <a:p>
            <a:pPr marL="0" lvl="0" indent="0" algn="l" rtl="0">
              <a:spcBef>
                <a:spcPts val="600"/>
              </a:spcBef>
              <a:spcAft>
                <a:spcPts val="0"/>
              </a:spcAft>
              <a:buNone/>
            </a:pPr>
            <a:r>
              <a:rPr lang="en-US" sz="2000" dirty="0" smtClean="0"/>
              <a:t>In a </a:t>
            </a:r>
            <a:r>
              <a:rPr lang="en-US" sz="2000" dirty="0" smtClean="0">
                <a:hlinkClick r:id="rId4"/>
              </a:rPr>
              <a:t>study</a:t>
            </a:r>
            <a:r>
              <a:rPr lang="en-US" sz="2000" dirty="0" smtClean="0"/>
              <a:t> using the app </a:t>
            </a:r>
            <a:r>
              <a:rPr lang="en-US" sz="2000" dirty="0" err="1" smtClean="0"/>
              <a:t>Desktime</a:t>
            </a:r>
            <a:r>
              <a:rPr lang="en-US" sz="2000" dirty="0" smtClean="0"/>
              <a:t>, the most productive employees in a wide variety of industries worked for an average of </a:t>
            </a:r>
            <a:r>
              <a:rPr lang="en-US" sz="2000" b="1" dirty="0" smtClean="0"/>
              <a:t>52 minutes</a:t>
            </a:r>
            <a:r>
              <a:rPr lang="en-US" sz="2000" dirty="0" smtClean="0"/>
              <a:t> before taking </a:t>
            </a:r>
            <a:r>
              <a:rPr lang="en-US" sz="2000" b="1" dirty="0" smtClean="0"/>
              <a:t>17-minute</a:t>
            </a:r>
            <a:r>
              <a:rPr lang="en-US" sz="2000" dirty="0" smtClean="0"/>
              <a:t> breaks.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021414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Taking </a:t>
            </a:r>
            <a:r>
              <a:rPr lang="en" dirty="0" smtClean="0"/>
              <a:t>Breaks </a:t>
            </a:r>
            <a:r>
              <a:rPr lang="en" dirty="0"/>
              <a:t>– The Evidence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smtClean="0"/>
              <a:t>In a </a:t>
            </a:r>
            <a:r>
              <a:rPr lang="en-US" sz="2000" dirty="0" smtClean="0">
                <a:hlinkClick r:id="rId3"/>
              </a:rPr>
              <a:t>study</a:t>
            </a:r>
            <a:r>
              <a:rPr lang="en-US" sz="2000" dirty="0" smtClean="0"/>
              <a:t> analyzing sedentary office work, taking at least </a:t>
            </a:r>
            <a:r>
              <a:rPr lang="en-US" sz="2000" b="1" dirty="0" smtClean="0"/>
              <a:t>five minutes per hour</a:t>
            </a:r>
            <a:r>
              <a:rPr lang="en-US" sz="2000" dirty="0" smtClean="0"/>
              <a:t> to get up and walk around improved self-reported well-being at work and cognitive focus.</a:t>
            </a:r>
          </a:p>
          <a:p>
            <a:pPr marL="0" lvl="0" indent="0" algn="l" rtl="0">
              <a:spcBef>
                <a:spcPts val="600"/>
              </a:spcBef>
              <a:spcAft>
                <a:spcPts val="0"/>
              </a:spcAft>
              <a:buNone/>
            </a:pPr>
            <a:r>
              <a:rPr lang="en-US" sz="2000" dirty="0" smtClean="0"/>
              <a:t>In a </a:t>
            </a:r>
            <a:r>
              <a:rPr lang="en-US" sz="2000" dirty="0" smtClean="0">
                <a:hlinkClick r:id="rId4"/>
              </a:rPr>
              <a:t>similar study</a:t>
            </a:r>
            <a:r>
              <a:rPr lang="en-US" sz="2000" dirty="0" smtClean="0"/>
              <a:t>, workers engaged in creative activities enjoyed superior creativity and ideation when they took occasional breaks to engage in physical activity like walking or exercise.</a:t>
            </a:r>
            <a:endParaRPr lang="en-US" sz="2000" dirty="0"/>
          </a:p>
          <a:p>
            <a:pPr marL="0" lvl="0" indent="0" algn="l" rtl="0">
              <a:spcBef>
                <a:spcPts val="600"/>
              </a:spcBef>
              <a:spcAft>
                <a:spcPts val="0"/>
              </a:spcAft>
              <a:buNone/>
            </a:pPr>
            <a:r>
              <a:rPr lang="en-US" sz="2000" dirty="0" smtClean="0"/>
              <a:t>Lastly, acute memory and selective attention were </a:t>
            </a:r>
            <a:r>
              <a:rPr lang="en-US" sz="2000" dirty="0" smtClean="0">
                <a:hlinkClick r:id="rId5"/>
              </a:rPr>
              <a:t>found to be improved</a:t>
            </a:r>
            <a:r>
              <a:rPr lang="en-US" sz="2000" dirty="0" smtClean="0"/>
              <a:t> through practicing a brief 10-minute HIIT exercise routine.</a:t>
            </a:r>
            <a:endParaRPr lang="en-US" sz="2000" dirty="0"/>
          </a:p>
          <a:p>
            <a:pPr marL="0" lvl="0" indent="0" algn="l" rtl="0">
              <a:spcBef>
                <a:spcPts val="600"/>
              </a:spcBef>
              <a:spcAft>
                <a:spcPts val="0"/>
              </a:spcAft>
              <a:buNone/>
            </a:pP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4028259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Recommendations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4</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4000448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Recommendations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smtClean="0"/>
              <a:t>Though taking breaks is important, there are moments when they can be disruptive. When you’re in a “flow,” that is, when you’re in a rhythm and actively engaged productively and enjoyably in a task, it is probably best not to interrupt it.</a:t>
            </a:r>
          </a:p>
          <a:p>
            <a:pPr marL="0" lvl="0" indent="0" algn="l" rtl="0">
              <a:spcBef>
                <a:spcPts val="600"/>
              </a:spcBef>
              <a:spcAft>
                <a:spcPts val="0"/>
              </a:spcAft>
              <a:buNone/>
            </a:pPr>
            <a:r>
              <a:rPr lang="en-US" sz="2000" dirty="0" smtClean="0"/>
              <a:t>That said, don’t use “flow” as an excuse to never take breaks. If taking breaks is something you’re reluctant to do, you probably need them even more, and even if you’ve been in a “flow” for a while, it’s probably in your best interest to get away from the work for a moment to clear your mind.</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40262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Recommendations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smtClean="0"/>
              <a:t>Break Guidelines:</a:t>
            </a:r>
          </a:p>
          <a:p>
            <a:pPr marL="342900" indent="-342900"/>
            <a:r>
              <a:rPr lang="en-US" sz="2000" dirty="0" smtClean="0"/>
              <a:t>Don’t work for more than 90 minutes at a time.</a:t>
            </a:r>
          </a:p>
          <a:p>
            <a:pPr marL="342900" indent="-342900"/>
            <a:r>
              <a:rPr lang="en-US" sz="2000" dirty="0" smtClean="0"/>
              <a:t>Break lengths should be 20 - 25% of the time worked.</a:t>
            </a:r>
          </a:p>
          <a:p>
            <a:pPr marL="342900" indent="-342900"/>
            <a:r>
              <a:rPr lang="en-US" sz="2000" dirty="0" smtClean="0"/>
              <a:t>After 2 – 3 hours of cumulative work, take an extended 1+ hour break.</a:t>
            </a:r>
          </a:p>
          <a:p>
            <a:pPr marL="342900" indent="-342900"/>
            <a:r>
              <a:rPr lang="en-US" sz="2000" dirty="0" smtClean="0"/>
              <a:t>When taking breaks, engage in physical activity like walking or exercise.</a:t>
            </a:r>
          </a:p>
          <a:p>
            <a:pPr marL="342900" indent="-342900"/>
            <a:r>
              <a:rPr lang="en-US" sz="2000" dirty="0" smtClean="0"/>
              <a:t>Avoid mentally engaging during a break. If you do, engage something very different from your work task</a:t>
            </a:r>
            <a:r>
              <a:rPr lang="en-US" sz="2000" dirty="0" smtClean="0"/>
              <a:t>.</a:t>
            </a:r>
          </a:p>
          <a:p>
            <a:pPr marL="342900" indent="-342900"/>
            <a:r>
              <a:rPr lang="en-US" sz="2000" dirty="0" smtClean="0"/>
              <a:t>If you are stuck</a:t>
            </a:r>
            <a:r>
              <a:rPr lang="en-US" sz="2000" smtClean="0"/>
              <a:t>, definitely take a break.</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042147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Recommendations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smtClean="0"/>
              <a:t>Break Guidelines:</a:t>
            </a:r>
          </a:p>
          <a:p>
            <a:pPr marL="342900" indent="-342900"/>
            <a:r>
              <a:rPr lang="en-US" sz="2000" dirty="0" smtClean="0"/>
              <a:t>If possible, change your environment. Leave your office and move to a location that stimulates your brain in a very different way, preferably a natural setting.</a:t>
            </a:r>
          </a:p>
          <a:p>
            <a:pPr marL="342900" indent="-342900"/>
            <a:r>
              <a:rPr lang="en-US" sz="2000" dirty="0" smtClean="0"/>
              <a:t>If you’re feeling drained, have a small healthy snack.</a:t>
            </a:r>
          </a:p>
          <a:p>
            <a:pPr marL="342900" indent="-342900"/>
            <a:r>
              <a:rPr lang="en-US" sz="2000" dirty="0" smtClean="0"/>
              <a:t>Consider taking a short, 15 – 20 minute “power nap.”</a:t>
            </a:r>
          </a:p>
          <a:p>
            <a:pPr marL="342900" indent="-342900"/>
            <a:r>
              <a:rPr lang="en-US" sz="2000" dirty="0" smtClean="0"/>
              <a:t>Take a minute to take a series of slow, deep breaths.</a:t>
            </a:r>
          </a:p>
          <a:p>
            <a:pPr marL="342900" indent="-342900"/>
            <a:r>
              <a:rPr lang="en-US" sz="2000" dirty="0" smtClean="0"/>
              <a:t>Consider practicing mindfulness meditation.</a:t>
            </a:r>
          </a:p>
          <a:p>
            <a:pPr marL="342900" indent="-342900"/>
            <a:r>
              <a:rPr lang="en-US" sz="2000" dirty="0" smtClean="0"/>
              <a:t>Avoid using social media.</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984747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Bibliography</a:t>
            </a:r>
            <a:endParaRPr dirty="0"/>
          </a:p>
        </p:txBody>
      </p:sp>
      <p:sp>
        <p:nvSpPr>
          <p:cNvPr id="323" name="Google Shape;323;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lvl="0" indent="-381000">
              <a:lnSpc>
                <a:spcPct val="115000"/>
              </a:lnSpc>
              <a:buSzPts val="2400"/>
            </a:pPr>
            <a:r>
              <a:rPr lang="en-US" sz="1400" dirty="0">
                <a:hlinkClick r:id="rId3"/>
              </a:rPr>
              <a:t>Brief and rare mental ‘‘breaks’’ keep you focused: </a:t>
            </a:r>
            <a:r>
              <a:rPr lang="en-US" sz="1400" dirty="0" err="1">
                <a:hlinkClick r:id="rId3"/>
              </a:rPr>
              <a:t>Deactivationand</a:t>
            </a:r>
            <a:r>
              <a:rPr lang="en-US" sz="1400" dirty="0">
                <a:hlinkClick r:id="rId3"/>
              </a:rPr>
              <a:t> reactivation of task goals preempt vigilance </a:t>
            </a:r>
            <a:r>
              <a:rPr lang="en-US" sz="1400" dirty="0" smtClean="0">
                <a:hlinkClick r:id="rId3"/>
              </a:rPr>
              <a:t>decrements</a:t>
            </a:r>
            <a:endParaRPr lang="en-US" sz="1400" dirty="0" smtClean="0"/>
          </a:p>
          <a:p>
            <a:pPr lvl="0" indent="-381000">
              <a:lnSpc>
                <a:spcPct val="115000"/>
              </a:lnSpc>
              <a:buSzPts val="2400"/>
            </a:pPr>
            <a:r>
              <a:rPr lang="en-US" sz="1400" dirty="0" smtClean="0">
                <a:hlinkClick r:id="rId4"/>
              </a:rPr>
              <a:t>Enhancing Learning and Retarding Forgetting: Choices and Consequences</a:t>
            </a:r>
            <a:endParaRPr lang="en-US" sz="1400" dirty="0">
              <a:hlinkClick r:id="rId5"/>
            </a:endParaRPr>
          </a:p>
          <a:p>
            <a:pPr lvl="0" indent="-381000">
              <a:lnSpc>
                <a:spcPct val="115000"/>
              </a:lnSpc>
              <a:buSzPts val="2400"/>
            </a:pPr>
            <a:r>
              <a:rPr lang="en-US" sz="1400" dirty="0" smtClean="0">
                <a:hlinkClick r:id="rId5"/>
              </a:rPr>
              <a:t>The </a:t>
            </a:r>
            <a:r>
              <a:rPr lang="en-US" sz="1400" dirty="0">
                <a:hlinkClick r:id="rId5"/>
              </a:rPr>
              <a:t>Role of Deliberate Practice in the Acquisition of Expert </a:t>
            </a:r>
            <a:r>
              <a:rPr lang="en-US" sz="1400" dirty="0" smtClean="0">
                <a:hlinkClick r:id="rId5"/>
              </a:rPr>
              <a:t>Performance</a:t>
            </a:r>
            <a:endParaRPr lang="en-US" sz="1400" dirty="0" smtClean="0"/>
          </a:p>
          <a:p>
            <a:pPr lvl="0" indent="-381000">
              <a:lnSpc>
                <a:spcPct val="115000"/>
              </a:lnSpc>
              <a:buSzPts val="2400"/>
            </a:pPr>
            <a:r>
              <a:rPr lang="en-US" sz="1400" dirty="0">
                <a:hlinkClick r:id="rId6"/>
              </a:rPr>
              <a:t>The Rule of 52 and 17: It's Random, But it Ups Your </a:t>
            </a:r>
            <a:r>
              <a:rPr lang="en-US" sz="1400" dirty="0" smtClean="0">
                <a:hlinkClick r:id="rId6"/>
              </a:rPr>
              <a:t>Productivity</a:t>
            </a:r>
            <a:endParaRPr lang="en-US" sz="1400" dirty="0" smtClean="0"/>
          </a:p>
          <a:p>
            <a:pPr lvl="0" indent="-381000">
              <a:lnSpc>
                <a:spcPct val="115000"/>
              </a:lnSpc>
              <a:buSzPts val="2400"/>
            </a:pPr>
            <a:r>
              <a:rPr lang="en-US" sz="1400" dirty="0">
                <a:hlinkClick r:id="rId7"/>
              </a:rPr>
              <a:t>Effect of frequent interruptions of prolonged sitting on self-perceived levels of energy, mood, food cravings and cognitive </a:t>
            </a:r>
            <a:r>
              <a:rPr lang="en-US" sz="1400" dirty="0" smtClean="0">
                <a:hlinkClick r:id="rId7"/>
              </a:rPr>
              <a:t>function</a:t>
            </a:r>
            <a:endParaRPr lang="en-US" sz="1400" dirty="0" smtClean="0"/>
          </a:p>
          <a:p>
            <a:pPr lvl="0" indent="-381000">
              <a:lnSpc>
                <a:spcPct val="115000"/>
              </a:lnSpc>
              <a:buSzPts val="2400"/>
            </a:pPr>
            <a:r>
              <a:rPr lang="en-US" sz="1400" dirty="0">
                <a:hlinkClick r:id="rId8"/>
              </a:rPr>
              <a:t>Give your ideas some legs: the positive effect of walking on creative </a:t>
            </a:r>
            <a:r>
              <a:rPr lang="en-US" sz="1400" dirty="0" smtClean="0">
                <a:hlinkClick r:id="rId8"/>
              </a:rPr>
              <a:t>thinking</a:t>
            </a:r>
            <a:endParaRPr lang="en-US" sz="1400" dirty="0" smtClean="0"/>
          </a:p>
          <a:p>
            <a:pPr lvl="0" indent="-381000">
              <a:lnSpc>
                <a:spcPct val="115000"/>
              </a:lnSpc>
              <a:buSzPts val="2400"/>
            </a:pPr>
            <a:r>
              <a:rPr lang="en-US" sz="1400" dirty="0">
                <a:hlinkClick r:id="rId9"/>
              </a:rPr>
              <a:t>Influence of Acute High-Intensity Aerobic Interval Exercise Bout on Selective Attention and Short-Term Memory Tasks </a:t>
            </a:r>
            <a:endParaRPr lang="en-US" sz="1400" dirty="0" smtClean="0"/>
          </a:p>
          <a:p>
            <a:pPr lvl="0" indent="-381000">
              <a:lnSpc>
                <a:spcPct val="115000"/>
              </a:lnSpc>
              <a:buSzPts val="2400"/>
            </a:pPr>
            <a:r>
              <a:rPr lang="en-US" sz="1400" dirty="0" smtClean="0">
                <a:hlinkClick r:id="rId10"/>
              </a:rPr>
              <a:t>The </a:t>
            </a:r>
            <a:r>
              <a:rPr lang="en-US" sz="1400" dirty="0">
                <a:hlinkClick r:id="rId10"/>
              </a:rPr>
              <a:t>Distracted Mind: Ancient Brains in a High-Tech World (The MIT Press</a:t>
            </a:r>
            <a:r>
              <a:rPr lang="en-US" sz="1400" dirty="0" smtClean="0">
                <a:hlinkClick r:id="rId10"/>
              </a:rPr>
              <a:t>)</a:t>
            </a:r>
            <a:endParaRPr lang="en-US" sz="1400" dirty="0"/>
          </a:p>
        </p:txBody>
      </p:sp>
      <p:sp>
        <p:nvSpPr>
          <p:cNvPr id="324" name="Google Shape;324;p3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2002275" y="1259888"/>
            <a:ext cx="667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rgbClr val="2E3037"/>
                </a:solidFill>
              </a:rPr>
              <a:t>Hello!</a:t>
            </a:r>
            <a:endParaRPr sz="2200" b="1" dirty="0">
              <a:solidFill>
                <a:srgbClr val="2E3037"/>
              </a:solidFill>
            </a:endParaRPr>
          </a:p>
        </p:txBody>
      </p:sp>
      <p:sp>
        <p:nvSpPr>
          <p:cNvPr id="86" name="Google Shape;86;p14"/>
          <p:cNvSpPr txBox="1">
            <a:spLocks noGrp="1"/>
          </p:cNvSpPr>
          <p:nvPr>
            <p:ph type="subTitle" idx="4294967295"/>
          </p:nvPr>
        </p:nvSpPr>
        <p:spPr>
          <a:xfrm>
            <a:off x="2002275" y="2266988"/>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rgbClr val="F3F3F3"/>
                </a:solidFill>
              </a:rPr>
              <a:t>I AM </a:t>
            </a:r>
            <a:r>
              <a:rPr lang="en" sz="3600" b="1" dirty="0" smtClean="0">
                <a:solidFill>
                  <a:srgbClr val="F3F3F3"/>
                </a:solidFill>
              </a:rPr>
              <a:t>HOWIE REITH</a:t>
            </a:r>
            <a:endParaRPr sz="3600" b="1" dirty="0">
              <a:solidFill>
                <a:srgbClr val="F3F3F3"/>
              </a:solidFill>
            </a:endParaRPr>
          </a:p>
        </p:txBody>
      </p:sp>
      <p:sp>
        <p:nvSpPr>
          <p:cNvPr id="87" name="Google Shape;87;p14"/>
          <p:cNvSpPr txBox="1">
            <a:spLocks noGrp="1"/>
          </p:cNvSpPr>
          <p:nvPr>
            <p:ph type="body" idx="4294967295"/>
          </p:nvPr>
        </p:nvSpPr>
        <p:spPr>
          <a:xfrm>
            <a:off x="2002275" y="2847769"/>
            <a:ext cx="66714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solidFill>
                  <a:srgbClr val="F3F3F3"/>
                </a:solidFill>
              </a:rPr>
              <a:t>Software Developer</a:t>
            </a:r>
          </a:p>
          <a:p>
            <a:pPr marL="0" lvl="0" indent="0" algn="l" rtl="0">
              <a:spcBef>
                <a:spcPts val="600"/>
              </a:spcBef>
              <a:spcAft>
                <a:spcPts val="0"/>
              </a:spcAft>
              <a:buNone/>
            </a:pPr>
            <a:r>
              <a:rPr lang="en-US" sz="2200" dirty="0" smtClean="0">
                <a:solidFill>
                  <a:srgbClr val="F3F3F3"/>
                </a:solidFill>
              </a:rPr>
              <a:t>Howard.Reith@gmail.com</a:t>
            </a:r>
            <a:endParaRPr sz="2200" dirty="0">
              <a:solidFill>
                <a:srgbClr val="F3F3F3"/>
              </a:solidFill>
            </a:endParaRPr>
          </a:p>
        </p:txBody>
      </p:sp>
      <p:sp>
        <p:nvSpPr>
          <p:cNvPr id="89" name="Google Shape;89;p1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2" name="Picture 1"/>
          <p:cNvPicPr>
            <a:picLocks noChangeAspect="1"/>
          </p:cNvPicPr>
          <p:nvPr/>
        </p:nvPicPr>
        <p:blipFill>
          <a:blip r:embed="rId3"/>
          <a:stretch>
            <a:fillRect/>
          </a:stretch>
        </p:blipFill>
        <p:spPr>
          <a:xfrm>
            <a:off x="543366" y="2084861"/>
            <a:ext cx="793284" cy="973853"/>
          </a:xfrm>
          <a:prstGeom prst="rect">
            <a:avLst/>
          </a:prstGeom>
        </p:spPr>
      </p:pic>
      <p:pic>
        <p:nvPicPr>
          <p:cNvPr id="3" name="Picture 2"/>
          <p:cNvPicPr>
            <a:picLocks noChangeAspect="1"/>
          </p:cNvPicPr>
          <p:nvPr/>
        </p:nvPicPr>
        <p:blipFill>
          <a:blip r:embed="rId4"/>
          <a:stretch>
            <a:fillRect/>
          </a:stretch>
        </p:blipFill>
        <p:spPr>
          <a:xfrm>
            <a:off x="490360" y="2084861"/>
            <a:ext cx="899295" cy="106343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rgbClr val="2E3037"/>
                </a:solidFill>
              </a:rPr>
              <a:t>Thanks for watching!</a:t>
            </a:r>
            <a:endParaRPr sz="2200" b="1" dirty="0">
              <a:solidFill>
                <a:srgbClr val="2E3037"/>
              </a:solidFill>
            </a:endParaRPr>
          </a:p>
        </p:txBody>
      </p:sp>
      <p:sp>
        <p:nvSpPr>
          <p:cNvPr id="315" name="Google Shape;315;p34"/>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a:solidFill>
                <a:srgbClr val="F3F3F3"/>
              </a:solidFill>
            </a:endParaRPr>
          </a:p>
        </p:txBody>
      </p:sp>
      <p:sp>
        <p:nvSpPr>
          <p:cNvPr id="316" name="Google Shape;316;p34"/>
          <p:cNvSpPr txBox="1">
            <a:spLocks noGrp="1"/>
          </p:cNvSpPr>
          <p:nvPr>
            <p:ph type="body" idx="4294967295"/>
          </p:nvPr>
        </p:nvSpPr>
        <p:spPr>
          <a:xfrm>
            <a:off x="1336100" y="2771569"/>
            <a:ext cx="73377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solidFill>
                  <a:srgbClr val="F3F3F3"/>
                </a:solidFill>
              </a:rPr>
              <a:t>You can </a:t>
            </a:r>
            <a:r>
              <a:rPr lang="en" sz="2200" dirty="0" smtClean="0">
                <a:solidFill>
                  <a:srgbClr val="F3F3F3"/>
                </a:solidFill>
              </a:rPr>
              <a:t>contact me </a:t>
            </a:r>
            <a:r>
              <a:rPr lang="en" sz="2200" dirty="0">
                <a:solidFill>
                  <a:srgbClr val="F3F3F3"/>
                </a:solidFill>
              </a:rPr>
              <a:t>at</a:t>
            </a:r>
            <a:endParaRPr sz="2200" dirty="0">
              <a:solidFill>
                <a:srgbClr val="F3F3F3"/>
              </a:solidFill>
            </a:endParaRPr>
          </a:p>
          <a:p>
            <a:pPr marL="0" lvl="0" indent="0" algn="l" rtl="0">
              <a:spcBef>
                <a:spcPts val="600"/>
              </a:spcBef>
              <a:spcAft>
                <a:spcPts val="0"/>
              </a:spcAft>
              <a:buNone/>
            </a:pPr>
            <a:r>
              <a:rPr lang="en-US" sz="2200" dirty="0" smtClean="0">
                <a:solidFill>
                  <a:srgbClr val="F3F3F3"/>
                </a:solidFill>
              </a:rPr>
              <a:t>H</a:t>
            </a:r>
            <a:r>
              <a:rPr lang="en" sz="2200" dirty="0" smtClean="0">
                <a:solidFill>
                  <a:srgbClr val="F3F3F3"/>
                </a:solidFill>
              </a:rPr>
              <a:t>oward.Reith@gmail.com</a:t>
            </a:r>
            <a:endParaRPr sz="2200" dirty="0">
              <a:solidFill>
                <a:srgbClr val="F3F3F3"/>
              </a:solidFill>
            </a:endParaRPr>
          </a:p>
        </p:txBody>
      </p:sp>
      <p:sp>
        <p:nvSpPr>
          <p:cNvPr id="317" name="Google Shape;317;p3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What’s Our Goal?</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What’s Our Goal?</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Assumption: We want to </a:t>
            </a:r>
            <a:r>
              <a:rPr lang="en-US" sz="2400" b="1" dirty="0" smtClean="0"/>
              <a:t>maximize our productivity</a:t>
            </a:r>
            <a:r>
              <a:rPr lang="en-US" sz="2400" dirty="0" smtClean="0"/>
              <a:t> as programmers. This means:</a:t>
            </a:r>
          </a:p>
          <a:p>
            <a:pPr marL="342900" indent="-342900"/>
            <a:r>
              <a:rPr lang="en-US" sz="2400" dirty="0" smtClean="0"/>
              <a:t>Write excellent, sustainable code.</a:t>
            </a:r>
          </a:p>
          <a:p>
            <a:pPr marL="342900" indent="-342900"/>
            <a:r>
              <a:rPr lang="en-US" sz="2400" dirty="0" smtClean="0"/>
              <a:t>Write it quickly.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What’s Our Goal?</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Things that are not our goal:</a:t>
            </a:r>
          </a:p>
          <a:p>
            <a:pPr marL="342900" indent="-342900"/>
            <a:r>
              <a:rPr lang="en-US" sz="2400" dirty="0" smtClean="0"/>
              <a:t>Looking like we’re working hard.</a:t>
            </a:r>
          </a:p>
          <a:p>
            <a:pPr marL="342900" indent="-342900"/>
            <a:r>
              <a:rPr lang="en-US" sz="2400" dirty="0" smtClean="0"/>
              <a:t>Fitting some “macho” caricature.</a:t>
            </a:r>
          </a:p>
          <a:p>
            <a:pPr marL="342900" indent="-342900"/>
            <a:r>
              <a:rPr lang="en-US" sz="2400" dirty="0" smtClean="0"/>
              <a:t>Adhering to an arbitrary schedule.</a:t>
            </a:r>
          </a:p>
          <a:p>
            <a:pPr marL="342900" indent="-342900"/>
            <a:r>
              <a:rPr lang="en-US" sz="2400" dirty="0" smtClean="0"/>
              <a:t>Avoiding doing work/maximizing leisure.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277437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What’s Our Goal?</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smtClean="0"/>
              <a:t>Is there an optimal balance between work and breaks that achieves maximum productivity?</a:t>
            </a:r>
            <a:endParaRPr lang="en-US" sz="2400" dirty="0" smtClean="0"/>
          </a:p>
          <a:p>
            <a:pPr marL="0" lvl="0" indent="0" algn="l" rtl="0">
              <a:spcBef>
                <a:spcPts val="600"/>
              </a:spcBef>
              <a:spcAft>
                <a:spcPts val="0"/>
              </a:spcAft>
              <a:buNone/>
            </a:pPr>
            <a:r>
              <a:rPr lang="en-US" sz="2400" dirty="0" smtClean="0"/>
              <a:t>If so, how do we identify what it is?</a:t>
            </a:r>
          </a:p>
          <a:p>
            <a:pPr marL="342900" indent="-342900"/>
            <a:r>
              <a:rPr lang="en-US" sz="2400" dirty="0" smtClean="0"/>
              <a:t>Scientific evidence?</a:t>
            </a:r>
          </a:p>
          <a:p>
            <a:pPr marL="342900" indent="-342900"/>
            <a:r>
              <a:rPr lang="en-US" sz="2400" dirty="0" smtClean="0"/>
              <a:t>Personal experience?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885041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Why Breaks are Necessary</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541745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Why Breaks are Necessary</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t>In 2010 researchers at the University of Illinois </a:t>
            </a:r>
            <a:r>
              <a:rPr lang="en-US" sz="2000" dirty="0" smtClean="0">
                <a:hlinkClick r:id="rId3"/>
              </a:rPr>
              <a:t>analyzed</a:t>
            </a:r>
            <a:r>
              <a:rPr lang="en-US" sz="2000" dirty="0" smtClean="0"/>
              <a:t> the capacity for people performing “vigilance tasks” to maintain attention over extended periods. Both past research, and the evidence of their experiment, showed that cognitive control over a task declines over time.</a:t>
            </a:r>
          </a:p>
          <a:p>
            <a:pPr marL="0" lvl="0" indent="0">
              <a:buNone/>
            </a:pPr>
            <a:r>
              <a:rPr lang="en-US" sz="2000" i="1" dirty="0" smtClean="0"/>
              <a:t>“…myriad </a:t>
            </a:r>
            <a:r>
              <a:rPr lang="en-US" sz="2000" i="1" dirty="0"/>
              <a:t>studies have shown that </a:t>
            </a:r>
            <a:r>
              <a:rPr lang="en-US" sz="2000" i="1" dirty="0" smtClean="0"/>
              <a:t>performance </a:t>
            </a:r>
            <a:r>
              <a:rPr lang="en-US" sz="2000" i="1" dirty="0"/>
              <a:t>on so-called ‘‘vigilance’’ tasks often show a down-sloping curve as a function of </a:t>
            </a:r>
            <a:r>
              <a:rPr lang="en-US" sz="2000" i="1" dirty="0" smtClean="0"/>
              <a:t>time.”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33257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Why Breaks are Necessary</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t>Fortunately, this decline can be prevented simply by introducing brief, infrequent interruptions to the cognitively taxing activity.</a:t>
            </a:r>
            <a:endParaRPr lang="en-US" sz="2000" dirty="0"/>
          </a:p>
          <a:p>
            <a:pPr marL="0" lvl="0" indent="0">
              <a:buNone/>
            </a:pPr>
            <a:r>
              <a:rPr lang="en-US" sz="2000" i="1" dirty="0" smtClean="0"/>
              <a:t>“…vigilance </a:t>
            </a:r>
            <a:r>
              <a:rPr lang="en-US" sz="2000" i="1" dirty="0"/>
              <a:t>can be maintained over prolonged periods </a:t>
            </a:r>
            <a:r>
              <a:rPr lang="en-US" sz="2000" i="1" dirty="0" smtClean="0"/>
              <a:t>of time </a:t>
            </a:r>
            <a:r>
              <a:rPr lang="en-US" sz="2000" i="1" dirty="0"/>
              <a:t>with the use of brief, relatively rare and actively </a:t>
            </a:r>
            <a:r>
              <a:rPr lang="en-US" sz="2000" i="1" dirty="0" smtClean="0"/>
              <a:t>controlled </a:t>
            </a:r>
            <a:r>
              <a:rPr lang="en-US" sz="2000" i="1" dirty="0"/>
              <a:t>disengagements from the vigilance task</a:t>
            </a:r>
            <a:r>
              <a:rPr lang="en-US" sz="2000" i="1" dirty="0" smtClean="0"/>
              <a:t>.”</a:t>
            </a:r>
            <a:endParaRPr lang="en-US" sz="2000" i="1" dirty="0"/>
          </a:p>
          <a:p>
            <a:pPr marL="0" lvl="0" indent="0">
              <a:buNone/>
            </a:pPr>
            <a:r>
              <a:rPr lang="en-US" sz="2000" i="1" dirty="0" smtClean="0"/>
              <a:t>“In </a:t>
            </a:r>
            <a:r>
              <a:rPr lang="en-US" sz="2000" i="1" dirty="0"/>
              <a:t>sum, </a:t>
            </a:r>
            <a:r>
              <a:rPr lang="en-US" sz="2000" i="1" dirty="0" smtClean="0"/>
              <a:t>vigilance decrements </a:t>
            </a:r>
            <a:r>
              <a:rPr lang="en-US" sz="2000" i="1" dirty="0"/>
              <a:t>are not about an exhaustion of attention, </a:t>
            </a:r>
            <a:r>
              <a:rPr lang="en-US" sz="2000" i="1" dirty="0" smtClean="0"/>
              <a:t>they are </a:t>
            </a:r>
            <a:r>
              <a:rPr lang="en-US" sz="2000" i="1" dirty="0"/>
              <a:t>about a loss of control over the contents of our thoughts</a:t>
            </a:r>
            <a:r>
              <a:rPr lang="en-US" sz="2000" i="1" dirty="0" smtClean="0"/>
              <a:t>. Happily</a:t>
            </a:r>
            <a:r>
              <a:rPr lang="en-US" sz="2000" i="1" dirty="0"/>
              <a:t>, it is a surprisingly easy-to-prevent loss of control</a:t>
            </a:r>
            <a:r>
              <a:rPr lang="en-US" sz="2000" i="1" dirty="0" smtClean="0"/>
              <a: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991544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TotalTime>
  <Words>1103</Words>
  <Application>Microsoft Office PowerPoint</Application>
  <PresentationFormat>On-screen Show (16:9)</PresentationFormat>
  <Paragraphs>100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Quicksand</vt:lpstr>
      <vt:lpstr>Arial</vt:lpstr>
      <vt:lpstr>Eleanor template</vt:lpstr>
      <vt:lpstr>How Often Should Programmers Take Breaks?</vt:lpstr>
      <vt:lpstr>Hello!</vt:lpstr>
      <vt:lpstr>What’s Our Goal?</vt:lpstr>
      <vt:lpstr>What’s Our Goal?</vt:lpstr>
      <vt:lpstr>What’s Our Goal?</vt:lpstr>
      <vt:lpstr>What’s Our Goal?</vt:lpstr>
      <vt:lpstr>Why Breaks are Necessary</vt:lpstr>
      <vt:lpstr>Why Breaks are Necessary</vt:lpstr>
      <vt:lpstr>Why Breaks are Necessary</vt:lpstr>
      <vt:lpstr>Why Breaks are Necessary</vt:lpstr>
      <vt:lpstr>Why Breaks are Necessary</vt:lpstr>
      <vt:lpstr>Taking Breaks – The Evidence</vt:lpstr>
      <vt:lpstr>Taking Breaks – The Evidence</vt:lpstr>
      <vt:lpstr>Taking Breaks – The Evidence</vt:lpstr>
      <vt:lpstr>Recommendations</vt:lpstr>
      <vt:lpstr>Recommendations</vt:lpstr>
      <vt:lpstr>Recommendations</vt:lpstr>
      <vt:lpstr>Recommendations</vt:lpstr>
      <vt:lpstr>Bibliography</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Howie</dc:creator>
  <cp:lastModifiedBy>Howie</cp:lastModifiedBy>
  <cp:revision>158</cp:revision>
  <dcterms:modified xsi:type="dcterms:W3CDTF">2020-08-01T20:27:18Z</dcterms:modified>
</cp:coreProperties>
</file>