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56"/>
  </p:notesMasterIdLst>
  <p:sldIdLst>
    <p:sldId id="256" r:id="rId2"/>
    <p:sldId id="305" r:id="rId3"/>
    <p:sldId id="284" r:id="rId4"/>
    <p:sldId id="269" r:id="rId5"/>
    <p:sldId id="275" r:id="rId6"/>
    <p:sldId id="304" r:id="rId7"/>
    <p:sldId id="286" r:id="rId8"/>
    <p:sldId id="277" r:id="rId9"/>
    <p:sldId id="287" r:id="rId10"/>
    <p:sldId id="288" r:id="rId11"/>
    <p:sldId id="270" r:id="rId12"/>
    <p:sldId id="271" r:id="rId13"/>
    <p:sldId id="273" r:id="rId14"/>
    <p:sldId id="289" r:id="rId15"/>
    <p:sldId id="291" r:id="rId16"/>
    <p:sldId id="290" r:id="rId17"/>
    <p:sldId id="282" r:id="rId18"/>
    <p:sldId id="292" r:id="rId19"/>
    <p:sldId id="257" r:id="rId20"/>
    <p:sldId id="293" r:id="rId21"/>
    <p:sldId id="297" r:id="rId22"/>
    <p:sldId id="258" r:id="rId23"/>
    <p:sldId id="294" r:id="rId24"/>
    <p:sldId id="259" r:id="rId25"/>
    <p:sldId id="260" r:id="rId26"/>
    <p:sldId id="278" r:id="rId27"/>
    <p:sldId id="279" r:id="rId28"/>
    <p:sldId id="262" r:id="rId29"/>
    <p:sldId id="263" r:id="rId30"/>
    <p:sldId id="295" r:id="rId31"/>
    <p:sldId id="264" r:id="rId32"/>
    <p:sldId id="281" r:id="rId33"/>
    <p:sldId id="296" r:id="rId34"/>
    <p:sldId id="280" r:id="rId35"/>
    <p:sldId id="265" r:id="rId36"/>
    <p:sldId id="298" r:id="rId37"/>
    <p:sldId id="266" r:id="rId38"/>
    <p:sldId id="299" r:id="rId39"/>
    <p:sldId id="267" r:id="rId40"/>
    <p:sldId id="300" r:id="rId41"/>
    <p:sldId id="268" r:id="rId42"/>
    <p:sldId id="301" r:id="rId43"/>
    <p:sldId id="303" r:id="rId44"/>
    <p:sldId id="302" r:id="rId45"/>
    <p:sldId id="306" r:id="rId46"/>
    <p:sldId id="311" r:id="rId47"/>
    <p:sldId id="310" r:id="rId48"/>
    <p:sldId id="312" r:id="rId49"/>
    <p:sldId id="313" r:id="rId50"/>
    <p:sldId id="314" r:id="rId51"/>
    <p:sldId id="315" r:id="rId52"/>
    <p:sldId id="308" r:id="rId53"/>
    <p:sldId id="316" r:id="rId54"/>
    <p:sldId id="309" r:id="rId55"/>
  </p:sldIdLst>
  <p:sldSz cx="9144000" cy="5143500" type="screen16x9"/>
  <p:notesSz cx="6858000" cy="9144000"/>
  <p:embeddedFontLst>
    <p:embeddedFont>
      <p:font typeface="Consolas" panose="020B0609020204030204" pitchFamily="49" charset="0"/>
      <p:regular r:id="rId57"/>
      <p:bold r:id="rId58"/>
      <p:italic r:id="rId59"/>
      <p:boldItalic r:id="rId60"/>
    </p:embeddedFont>
    <p:embeddedFont>
      <p:font typeface="Roboto" panose="02020500000000000000" charset="0"/>
      <p:regular r:id="rId61"/>
      <p:bold r:id="rId62"/>
      <p:italic r:id="rId63"/>
      <p:boldItalic r:id="rId64"/>
    </p:embeddedFont>
    <p:embeddedFont>
      <p:font typeface="Trebuchet MS" panose="020B0603020202020204" pitchFamily="34" charset="0"/>
      <p:regular r:id="rId65"/>
      <p:bold r:id="rId66"/>
      <p:italic r:id="rId67"/>
      <p:boldItalic r:id="rId68"/>
    </p:embeddedFont>
    <p:embeddedFont>
      <p:font typeface="Wingdings 3" panose="05040102010807070707" pitchFamily="18" charset="2"/>
      <p:regular r:id="rId69"/>
    </p:embeddedFont>
    <p:embeddedFont>
      <p:font typeface="微軟正黑體" panose="020B0604030504040204" pitchFamily="34" charset="-120"/>
      <p:regular r:id="rId70"/>
      <p:bold r:id="rId7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2" roundtripDataSignature="AMtx7mgUQKmmGkRDAx1+z1XqxXGeYbaT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85283" autoAdjust="0"/>
  </p:normalViewPr>
  <p:slideViewPr>
    <p:cSldViewPr snapToGrid="0">
      <p:cViewPr varScale="1">
        <p:scale>
          <a:sx n="114" d="100"/>
          <a:sy n="114" d="100"/>
        </p:scale>
        <p:origin x="586"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654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3915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488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7842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290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t>可以新增為什麼要文本分析</a:t>
            </a:r>
            <a:endParaRPr/>
          </a:p>
          <a:p>
            <a:pPr marL="0" lvl="0" indent="0" algn="l" rtl="0">
              <a:lnSpc>
                <a:spcPct val="100000"/>
              </a:lnSpc>
              <a:spcBef>
                <a:spcPts val="0"/>
              </a:spcBef>
              <a:spcAft>
                <a:spcPts val="0"/>
              </a:spcAft>
              <a:buSzPts val="1100"/>
              <a:buNone/>
            </a:pPr>
            <a:r>
              <a:rPr lang="zh-TW"/>
              <a:t>什麼是文本分析 (what why-&gt;目的)&gt; 為什麼要斷詞 </a:t>
            </a:r>
            <a:endParaRPr/>
          </a:p>
          <a:p>
            <a:pPr marL="0" lvl="0" indent="0" algn="l" rtl="0">
              <a:lnSpc>
                <a:spcPct val="100000"/>
              </a:lnSpc>
              <a:spcBef>
                <a:spcPts val="0"/>
              </a:spcBef>
              <a:spcAft>
                <a:spcPts val="0"/>
              </a:spcAft>
              <a:buSzPts val="1100"/>
              <a:buNone/>
            </a:pPr>
            <a:r>
              <a:rPr lang="zh-TW"/>
              <a:t>Articut 要點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6222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881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745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4632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5400">
                <a:solidFill>
                  <a:schemeClr val="accent2">
                    <a:lumMod val="75000"/>
                  </a:schemeClr>
                </a:solidFill>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A92803A-0F1C-4C1D-B134-784D74EF7FC5}"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460184" y="4667944"/>
            <a:ext cx="512504" cy="273844"/>
          </a:xfrm>
        </p:spPr>
        <p:txBody>
          <a:bodyPr/>
          <a:lstStyle>
            <a:lvl1pPr>
              <a:defRPr sz="1050">
                <a:solidFill>
                  <a:schemeClr val="bg1"/>
                </a:solidFill>
              </a:defRPr>
            </a:lvl1pPr>
          </a:lstStyle>
          <a:p>
            <a:fld id="{00000000-1234-1234-1234-123412341234}" type="slidenum">
              <a:rPr lang="en-US" altLang="zh-TW" smtClean="0"/>
              <a:pPr/>
              <a:t>‹#›</a:t>
            </a:fld>
            <a:endParaRPr lang="zh-TW" altLang="en-US"/>
          </a:p>
        </p:txBody>
      </p:sp>
    </p:spTree>
    <p:extLst>
      <p:ext uri="{BB962C8B-B14F-4D97-AF65-F5344CB8AC3E}">
        <p14:creationId xmlns:p14="http://schemas.microsoft.com/office/powerpoint/2010/main" val="259283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AD638850-190C-4A5F-B6A9-6F16A812CB41}"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0106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074179C-7DC6-43E8-BC8E-5D09762777BE}"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751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4A2EE74-DD9F-4769-A54D-E56DB731716A}"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506936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7BAD6BD-6720-414E-ADD8-6A573ABCCD45}"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306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2FCB4DC-BF2A-494B-8FEB-5539852687C5}"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715056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5F6CBE4-86D2-4D55-B77D-A1CC22B1A407}"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571071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94EFF4-DC49-45FA-9E18-10CE34C83FAB}"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83774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8" name="Google Shape;18;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1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51556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800"/>
            </a:lvl1pPr>
            <a:lvl2pPr marL="557213" indent="-214313">
              <a:buFont typeface="Wingdings" panose="05000000000000000000" pitchFamily="2" charset="2"/>
              <a:buChar char="Ø"/>
              <a:defRPr sz="2400"/>
            </a:lvl2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fld id="{6CA82FD1-9978-4FDE-B2EB-9509A23CACE8}"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08191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96C15B9-032B-4D1A-BC2E-EDBF11555012}"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72116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accent2">
                    <a:lumMod val="75000"/>
                  </a:schemeClr>
                </a:solidFill>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83BB894-529B-4762-9E20-7C53A9C3A5DF}" type="datetime1">
              <a:rPr lang="zh-TW" altLang="en-US" smtClean="0"/>
              <a:t>2021/6/16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7917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9C04706-A608-4A22-80A5-2558D4360FF4}" type="datetime1">
              <a:rPr lang="zh-TW" altLang="en-US" smtClean="0"/>
              <a:t>2021/6/16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32123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76560EC-6E60-442B-9D9B-54899F4B544F}" type="datetime1">
              <a:rPr lang="zh-TW" altLang="en-US" smtClean="0"/>
              <a:t>2021/6/16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540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065FB-F46E-4D50-8CB3-9F20035DB419}" type="datetime1">
              <a:rPr lang="zh-TW" altLang="en-US" smtClean="0"/>
              <a:t>2021/6/16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26288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zh-TW" altLang="en-US"/>
              <a:t>按一下以編輯母片標題樣式</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0EFA52A9-5311-41DC-91A7-31273C4D72F6}" type="datetime1">
              <a:rPr lang="zh-TW" altLang="en-US" smtClean="0"/>
              <a:t>2021/6/16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9475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TW" altLang="en-US"/>
              <a:t>按一下圖示以新增圖片</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 name="Date Placeholder 4"/>
          <p:cNvSpPr>
            <a:spLocks noGrp="1"/>
          </p:cNvSpPr>
          <p:nvPr>
            <p:ph type="dt" sz="half" idx="10"/>
          </p:nvPr>
        </p:nvSpPr>
        <p:spPr/>
        <p:txBody>
          <a:bodyPr/>
          <a:lstStyle/>
          <a:p>
            <a:fld id="{254F3074-9D9F-446D-AAAC-BBCAB0CACE8E}" type="datetime1">
              <a:rPr lang="zh-TW" altLang="en-US" smtClean="0"/>
              <a:t>2021/6/16</a:t>
            </a:fld>
            <a:endParaRPr lang="en-US" dirty="0"/>
          </a:p>
        </p:txBody>
      </p:sp>
    </p:spTree>
    <p:extLst>
      <p:ext uri="{BB962C8B-B14F-4D97-AF65-F5344CB8AC3E}">
        <p14:creationId xmlns:p14="http://schemas.microsoft.com/office/powerpoint/2010/main" val="65751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6E10F4CF-B5F9-4648-BEE7-992B9B061DA8}" type="datetime1">
              <a:rPr lang="zh-TW" altLang="en-US" smtClean="0"/>
              <a:t>2021/6/16</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9711730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342900" rtl="0" eaLnBrk="1" latinLnBrk="0" hangingPunct="1">
        <a:spcBef>
          <a:spcPct val="0"/>
        </a:spcBef>
        <a:buNone/>
        <a:defRPr sz="4000" b="1"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panose="05000000000000000000" pitchFamily="2" charset="2"/>
        <a:buChar char="Ø"/>
        <a:defRPr sz="280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panose="05000000000000000000" pitchFamily="2" charset="2"/>
        <a:buChar char="Ø"/>
        <a:defRPr sz="24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hyperlink" Target="https://api.droidtown.co"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Droidtown/ArticutAPI"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howardsukuan/textual-data-analysis-python/blob/main/week01/%E6%96%87%E6%9C%AC%E5%88%86%E6%9E%90%E8%88%87%E7%A8%8B%E5%BC%8F%E8%A8%AD%E8%A8%88Week01-%E8%AA%B2%E5%BE%8C%E7%B7%B4%E7%BF%92.ipynb" TargetMode="Externa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1130300" y="1133929"/>
            <a:ext cx="6495143" cy="1234727"/>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ts val="4000"/>
              <a:buNone/>
            </a:pPr>
            <a:r>
              <a:rPr lang="zh-TW" sz="6000" b="1" dirty="0">
                <a:solidFill>
                  <a:schemeClr val="accent2">
                    <a:lumMod val="75000"/>
                  </a:schemeClr>
                </a:solidFill>
              </a:rPr>
              <a:t>文本分析與程式設計</a:t>
            </a:r>
            <a:endParaRPr sz="6000" b="1" dirty="0">
              <a:solidFill>
                <a:schemeClr val="accent2">
                  <a:lumMod val="75000"/>
                </a:schemeClr>
              </a:solidFill>
            </a:endParaRPr>
          </a:p>
        </p:txBody>
      </p:sp>
      <p:sp>
        <p:nvSpPr>
          <p:cNvPr id="64" name="Google Shape;64;p1"/>
          <p:cNvSpPr txBox="1">
            <a:spLocks noGrp="1"/>
          </p:cNvSpPr>
          <p:nvPr>
            <p:ph type="subTitle" idx="1"/>
          </p:nvPr>
        </p:nvSpPr>
        <p:spPr>
          <a:xfrm>
            <a:off x="1800241" y="3430011"/>
            <a:ext cx="5825202" cy="822674"/>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ts val="2400"/>
              <a:buNone/>
            </a:pPr>
            <a:r>
              <a:rPr lang="zh-TW" sz="2400" dirty="0"/>
              <a:t>本課程由</a:t>
            </a:r>
            <a:r>
              <a:rPr lang="en-US" altLang="zh-TW" sz="2400" dirty="0"/>
              <a:t> </a:t>
            </a:r>
            <a:r>
              <a:rPr lang="zh-TW" sz="2400" dirty="0"/>
              <a:t>卓騰語言科技贊助</a:t>
            </a:r>
            <a:endParaRPr sz="2400" dirty="0"/>
          </a:p>
        </p:txBody>
      </p:sp>
      <p:sp>
        <p:nvSpPr>
          <p:cNvPr id="4" name="投影片編號版面配置區 3">
            <a:extLst>
              <a:ext uri="{FF2B5EF4-FFF2-40B4-BE49-F238E27FC236}">
                <a16:creationId xmlns:a16="http://schemas.microsoft.com/office/drawing/2014/main" id="{021F1A0F-2EDF-43B3-88CE-24FFEB492E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a:t>
            </a:fld>
            <a:endParaRPr lang="zh-TW" altLang="en-US"/>
          </a:p>
        </p:txBody>
      </p:sp>
      <p:sp>
        <p:nvSpPr>
          <p:cNvPr id="8" name="Google Shape;63;p1">
            <a:extLst>
              <a:ext uri="{FF2B5EF4-FFF2-40B4-BE49-F238E27FC236}">
                <a16:creationId xmlns:a16="http://schemas.microsoft.com/office/drawing/2014/main" id="{EBE2933F-7DA3-4E4B-A9B3-3823C6CF513D}"/>
              </a:ext>
            </a:extLst>
          </p:cNvPr>
          <p:cNvSpPr txBox="1">
            <a:spLocks/>
          </p:cNvSpPr>
          <p:nvPr/>
        </p:nvSpPr>
        <p:spPr>
          <a:xfrm>
            <a:off x="1130300" y="1751292"/>
            <a:ext cx="6495143" cy="1523599"/>
          </a:xfrm>
          <a:prstGeom prst="rect">
            <a:avLst/>
          </a:prstGeom>
          <a:noFill/>
          <a:ln>
            <a:noFill/>
          </a:ln>
        </p:spPr>
        <p:txBody>
          <a:bodyPr spcFirstLastPara="1" vert="horz" wrap="square" lIns="91425" tIns="91425" rIns="91425" bIns="91425" rtlCol="0" anchor="b" anchorCtr="0">
            <a:normAutofit fontScale="97500"/>
          </a:bodyPr>
          <a:lstStyle>
            <a:lvl1pPr algn="r" defTabSz="342900" rtl="0" eaLnBrk="1" latinLnBrk="0" hangingPunct="1">
              <a:spcBef>
                <a:spcPct val="0"/>
              </a:spcBef>
              <a:buNone/>
              <a:defRPr sz="405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4000"/>
            </a:pPr>
            <a:r>
              <a:rPr lang="en-US" altLang="zh-TW" sz="3600" b="1" dirty="0">
                <a:solidFill>
                  <a:schemeClr val="accent2">
                    <a:lumMod val="75000"/>
                  </a:schemeClr>
                </a:solidFill>
                <a:latin typeface="Arial" panose="020B0604020202020204" pitchFamily="34" charset="0"/>
                <a:cs typeface="Arial" panose="020B0604020202020204" pitchFamily="34" charset="0"/>
              </a:rPr>
              <a:t>Week 1</a:t>
            </a:r>
            <a:endParaRPr lang="zh-TW" altLang="en-US" sz="3600" b="1" dirty="0">
              <a:solidFill>
                <a:schemeClr val="accent2">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a:xfrm>
            <a:off x="508001" y="1322614"/>
            <a:ext cx="8358413" cy="3482252"/>
          </a:xfrm>
        </p:spPr>
        <p:txBody>
          <a:bodyPr>
            <a:noAutofit/>
          </a:bodyPr>
          <a:lstStyle/>
          <a:p>
            <a:r>
              <a:rPr lang="zh-TW" altLang="en-US" dirty="0">
                <a:latin typeface="+mn-ea"/>
              </a:rPr>
              <a:t>文本生成：給機器一部分資料之後，可以生成更多文字，有點像是電腦自己寫文章</a:t>
            </a:r>
            <a:endParaRPr lang="en-US" altLang="zh-TW" dirty="0">
              <a:latin typeface="+mn-ea"/>
            </a:endParaRPr>
          </a:p>
          <a:p>
            <a:r>
              <a:rPr lang="zh-TW" altLang="en-US" dirty="0">
                <a:latin typeface="+mn-ea"/>
              </a:rPr>
              <a:t>情緒分析：將不同的文章、語句或是字詞依照不同情緒分類</a:t>
            </a:r>
            <a:endParaRPr lang="en-US" altLang="zh-TW" dirty="0">
              <a:latin typeface="+mn-ea"/>
            </a:endParaRPr>
          </a:p>
          <a:p>
            <a:r>
              <a:rPr lang="zh-TW" altLang="en-US" dirty="0">
                <a:latin typeface="+mn-ea"/>
              </a:rPr>
              <a:t>自動語音辨識：電腦讀取文字之後可以轉成語音，或是收到的語音轉成文字</a:t>
            </a:r>
            <a:endParaRPr lang="en-US" altLang="zh-TW" dirty="0">
              <a:latin typeface="+mn-ea"/>
            </a:endParaRPr>
          </a:p>
          <a:p>
            <a:r>
              <a:rPr lang="zh-TW" altLang="en-US" dirty="0">
                <a:latin typeface="+mn-ea"/>
              </a:rPr>
              <a:t>自動語音合成：用人工方式合成語音</a:t>
            </a: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95586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C29022-5E98-47CD-9D71-B749DCC410BA}"/>
              </a:ext>
            </a:extLst>
          </p:cNvPr>
          <p:cNvSpPr>
            <a:spLocks noGrp="1"/>
          </p:cNvSpPr>
          <p:nvPr>
            <p:ph type="title"/>
          </p:nvPr>
        </p:nvSpPr>
        <p:spPr/>
        <p:txBody>
          <a:bodyPr/>
          <a:lstStyle/>
          <a:p>
            <a:r>
              <a:rPr lang="zh-TW" altLang="en-US" dirty="0"/>
              <a:t>為什麼需要文本分析呢？</a:t>
            </a:r>
            <a:endParaRPr lang="en-US" altLang="zh-TW" dirty="0"/>
          </a:p>
        </p:txBody>
      </p:sp>
      <p:sp>
        <p:nvSpPr>
          <p:cNvPr id="3" name="內容版面配置區 2">
            <a:extLst>
              <a:ext uri="{FF2B5EF4-FFF2-40B4-BE49-F238E27FC236}">
                <a16:creationId xmlns:a16="http://schemas.microsoft.com/office/drawing/2014/main" id="{62748E1A-1B68-4A58-9913-E3C283C19455}"/>
              </a:ext>
            </a:extLst>
          </p:cNvPr>
          <p:cNvSpPr>
            <a:spLocks noGrp="1"/>
          </p:cNvSpPr>
          <p:nvPr>
            <p:ph idx="1"/>
          </p:nvPr>
        </p:nvSpPr>
        <p:spPr/>
        <p:txBody>
          <a:bodyPr/>
          <a:lstStyle/>
          <a:p>
            <a:r>
              <a:rPr lang="zh-TW" altLang="en-US" dirty="0">
                <a:latin typeface="+mn-ea"/>
              </a:rPr>
              <a:t>由上述的例子，我們可以發現文本分析的主要目標是希望電腦可以處理更多重複的事情，換言之，可以</a:t>
            </a:r>
            <a:r>
              <a:rPr lang="zh-TW" altLang="en-US" dirty="0">
                <a:solidFill>
                  <a:srgbClr val="FF0000"/>
                </a:solidFill>
                <a:latin typeface="+mn-ea"/>
              </a:rPr>
              <a:t>幫我們節省時間</a:t>
            </a:r>
            <a:endParaRPr lang="en-US" altLang="zh-TW" dirty="0">
              <a:solidFill>
                <a:srgbClr val="FF0000"/>
              </a:solidFill>
              <a:latin typeface="+mn-ea"/>
            </a:endParaRPr>
          </a:p>
        </p:txBody>
      </p:sp>
      <p:sp>
        <p:nvSpPr>
          <p:cNvPr id="6" name="投影片編號版面配置區 5">
            <a:extLst>
              <a:ext uri="{FF2B5EF4-FFF2-40B4-BE49-F238E27FC236}">
                <a16:creationId xmlns:a16="http://schemas.microsoft.com/office/drawing/2014/main" id="{858E9D44-BEA7-483D-8994-AD80C8DF7B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90894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F31519-3511-43A6-A9D7-77FAC7BA3C4B}"/>
              </a:ext>
            </a:extLst>
          </p:cNvPr>
          <p:cNvSpPr>
            <a:spLocks noGrp="1"/>
          </p:cNvSpPr>
          <p:nvPr>
            <p:ph type="title"/>
          </p:nvPr>
        </p:nvSpPr>
        <p:spPr/>
        <p:txBody>
          <a:bodyPr/>
          <a:lstStyle/>
          <a:p>
            <a:r>
              <a:rPr lang="zh-TW" altLang="en-US" dirty="0"/>
              <a:t>文本分析第一步：斷詞</a:t>
            </a:r>
          </a:p>
        </p:txBody>
      </p:sp>
      <p:sp>
        <p:nvSpPr>
          <p:cNvPr id="3" name="內容版面配置區 2">
            <a:extLst>
              <a:ext uri="{FF2B5EF4-FFF2-40B4-BE49-F238E27FC236}">
                <a16:creationId xmlns:a16="http://schemas.microsoft.com/office/drawing/2014/main" id="{9FD1B1B2-8067-4BDB-A3C3-0CD52468C9DE}"/>
              </a:ext>
            </a:extLst>
          </p:cNvPr>
          <p:cNvSpPr>
            <a:spLocks noGrp="1"/>
          </p:cNvSpPr>
          <p:nvPr>
            <p:ph idx="1"/>
          </p:nvPr>
        </p:nvSpPr>
        <p:spPr/>
        <p:txBody>
          <a:bodyPr/>
          <a:lstStyle/>
          <a:p>
            <a:r>
              <a:rPr lang="zh-TW" altLang="en-US" dirty="0">
                <a:latin typeface="+mn-ea"/>
              </a:rPr>
              <a:t>文本分析的第一步其實就是要先讓電腦可以先知道</a:t>
            </a:r>
            <a:r>
              <a:rPr lang="zh-TW" altLang="en-US" dirty="0">
                <a:solidFill>
                  <a:srgbClr val="FF0000"/>
                </a:solidFill>
                <a:latin typeface="+mn-ea"/>
              </a:rPr>
              <a:t>什麼是字</a:t>
            </a:r>
            <a:r>
              <a:rPr lang="zh-TW" altLang="en-US" dirty="0">
                <a:latin typeface="+mn-ea"/>
              </a:rPr>
              <a:t>。</a:t>
            </a:r>
            <a:endParaRPr lang="en-US" altLang="zh-TW" dirty="0">
              <a:latin typeface="+mn-ea"/>
            </a:endParaRPr>
          </a:p>
          <a:p>
            <a:r>
              <a:rPr lang="zh-TW" altLang="en-US" dirty="0">
                <a:latin typeface="+mn-ea"/>
              </a:rPr>
              <a:t>唯有如此，這樣電腦才能先知道怎麼樣讀懂句子和文章。</a:t>
            </a:r>
            <a:endParaRPr lang="en-US" altLang="zh-TW" dirty="0">
              <a:latin typeface="+mn-ea"/>
            </a:endParaRPr>
          </a:p>
          <a:p>
            <a:endParaRPr lang="en-US" altLang="zh-TW" dirty="0">
              <a:latin typeface="+mn-ea"/>
            </a:endParaRPr>
          </a:p>
        </p:txBody>
      </p:sp>
      <p:sp>
        <p:nvSpPr>
          <p:cNvPr id="6" name="投影片編號版面配置區 5">
            <a:extLst>
              <a:ext uri="{FF2B5EF4-FFF2-40B4-BE49-F238E27FC236}">
                <a16:creationId xmlns:a16="http://schemas.microsoft.com/office/drawing/2014/main" id="{946A73C1-7544-4EA4-8408-948128B247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249130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mn-ea"/>
              </a:rPr>
              <a:t>對電腦來說，怎麼樣是一個「字」呢？</a:t>
            </a:r>
            <a:endParaRPr lang="en-US" altLang="zh-TW" dirty="0">
              <a:latin typeface="+mn-ea"/>
            </a:endParaRPr>
          </a:p>
          <a:p>
            <a:r>
              <a:rPr lang="zh-TW" altLang="en-US" dirty="0">
                <a:latin typeface="+mn-ea"/>
              </a:rPr>
              <a:t>如果電腦得到以下字串：「啊我朋友就認識一個家裡養了綿羊的小朋友 」，電腦會將這些字詞做以下分類</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283606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字 </a:t>
            </a:r>
            <a:r>
              <a:rPr lang="en-US" altLang="zh-TW" dirty="0">
                <a:latin typeface="Arial" panose="020B0604020202020204" pitchFamily="34" charset="0"/>
                <a:cs typeface="Arial" panose="020B0604020202020204" pitchFamily="34" charset="0"/>
              </a:rPr>
              <a:t>(word): </a:t>
            </a:r>
            <a:r>
              <a:rPr lang="zh-TW" altLang="en-US" dirty="0">
                <a:latin typeface="Arial" panose="020B0604020202020204" pitchFamily="34" charset="0"/>
                <a:cs typeface="Arial" panose="020B0604020202020204" pitchFamily="34" charset="0"/>
              </a:rPr>
              <a:t>句子裡的獨立意義段落，例如「朋友」</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字符 </a:t>
            </a:r>
            <a:r>
              <a:rPr lang="en-US" altLang="zh-TW" dirty="0">
                <a:latin typeface="Arial" panose="020B0604020202020204" pitchFamily="34" charset="0"/>
                <a:cs typeface="Arial" panose="020B0604020202020204" pitchFamily="34" charset="0"/>
              </a:rPr>
              <a:t>(character): </a:t>
            </a:r>
            <a:r>
              <a:rPr lang="zh-TW" altLang="en-US" dirty="0">
                <a:latin typeface="Arial" panose="020B0604020202020204" pitchFamily="34" charset="0"/>
                <a:cs typeface="Arial" panose="020B0604020202020204" pitchFamily="34" charset="0"/>
              </a:rPr>
              <a:t>字碼表裡的獨立符號，例如「朋」這個字</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 </a:t>
            </a:r>
            <a:r>
              <a:rPr lang="en-US" altLang="zh-TW" dirty="0">
                <a:latin typeface="Arial" panose="020B0604020202020204" pitchFamily="34" charset="0"/>
                <a:cs typeface="Arial" panose="020B0604020202020204" pitchFamily="34" charset="0"/>
              </a:rPr>
              <a:t>(phrase): </a:t>
            </a:r>
            <a:r>
              <a:rPr lang="zh-TW" altLang="en-US" dirty="0">
                <a:latin typeface="Arial" panose="020B0604020202020204" pitchFamily="34" charset="0"/>
                <a:cs typeface="Arial" panose="020B0604020202020204" pitchFamily="34" charset="0"/>
              </a:rPr>
              <a:t>字</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詞綴</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構詞</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句法</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，例如「養了」</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82260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符記 </a:t>
            </a:r>
            <a:r>
              <a:rPr lang="en-US" altLang="zh-TW" dirty="0">
                <a:latin typeface="Arial" panose="020B0604020202020204" pitchFamily="34" charset="0"/>
                <a:cs typeface="Arial" panose="020B0604020202020204" pitchFamily="34" charset="0"/>
              </a:rPr>
              <a:t>(token): </a:t>
            </a:r>
            <a:r>
              <a:rPr lang="zh-TW" altLang="en-US" dirty="0">
                <a:latin typeface="Arial" panose="020B0604020202020204" pitchFamily="34" charset="0"/>
                <a:cs typeface="Arial" panose="020B0604020202020204" pitchFamily="34" charset="0"/>
              </a:rPr>
              <a:t>自定切分規格後的結</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詞彙 </a:t>
            </a:r>
            <a:r>
              <a:rPr lang="en-US" altLang="zh-TW" dirty="0">
                <a:latin typeface="Arial" panose="020B0604020202020204" pitchFamily="34" charset="0"/>
                <a:cs typeface="Arial" panose="020B0604020202020204" pitchFamily="34" charset="0"/>
              </a:rPr>
              <a:t>(lexicon): </a:t>
            </a:r>
            <a:r>
              <a:rPr lang="zh-TW" altLang="en-US" dirty="0">
                <a:latin typeface="Arial" panose="020B0604020202020204" pitchFamily="34" charset="0"/>
                <a:cs typeface="Arial" panose="020B0604020202020204" pitchFamily="34" charset="0"/>
              </a:rPr>
              <a:t>字典中列出的獨立項</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詞條 </a:t>
            </a:r>
            <a:r>
              <a:rPr lang="en-US" altLang="zh-TW" dirty="0">
                <a:latin typeface="Arial" panose="020B0604020202020204" pitchFamily="34" charset="0"/>
                <a:cs typeface="Arial" panose="020B0604020202020204" pitchFamily="34" charset="0"/>
              </a:rPr>
              <a:t>(entry): </a:t>
            </a:r>
            <a:r>
              <a:rPr lang="zh-TW" altLang="en-US" dirty="0">
                <a:latin typeface="Arial" panose="020B0604020202020204" pitchFamily="34" charset="0"/>
                <a:cs typeface="Arial" panose="020B0604020202020204" pitchFamily="34" charset="0"/>
              </a:rPr>
              <a:t>資料庫中列出的獨立項目 </a:t>
            </a:r>
            <a:br>
              <a:rPr lang="zh-TW" altLang="en-US" dirty="0"/>
            </a:b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5456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如果想要了解更多關於</a:t>
            </a:r>
            <a:r>
              <a:rPr lang="en-US" altLang="zh-TW" dirty="0">
                <a:latin typeface="Arial" panose="020B0604020202020204" pitchFamily="34" charset="0"/>
                <a:cs typeface="Arial" panose="020B0604020202020204" pitchFamily="34" charset="0"/>
              </a:rPr>
              <a:t>NLP</a:t>
            </a:r>
            <a:r>
              <a:rPr lang="zh-TW" altLang="en-US" dirty="0">
                <a:latin typeface="Arial" panose="020B0604020202020204" pitchFamily="34" charset="0"/>
                <a:cs typeface="Arial" panose="020B0604020202020204" pitchFamily="34" charset="0"/>
              </a:rPr>
              <a:t> 或文字分析可以閱讀這篇文章：</a:t>
            </a:r>
            <a:r>
              <a:rPr lang="en-US" altLang="zh-TW" dirty="0">
                <a:latin typeface="Arial" panose="020B0604020202020204" pitchFamily="34" charset="0"/>
                <a:cs typeface="Arial" panose="020B0604020202020204" pitchFamily="34" charset="0"/>
              </a:rPr>
              <a:t> </a:t>
            </a:r>
            <a:br>
              <a:rPr lang="en-US" altLang="zh-TW" dirty="0">
                <a:latin typeface="Arial" panose="020B0604020202020204" pitchFamily="34" charset="0"/>
                <a:cs typeface="Arial" panose="020B0604020202020204" pitchFamily="34" charset="0"/>
              </a:rPr>
            </a:br>
            <a:r>
              <a:rPr lang="en-US" altLang="zh-TW" dirty="0">
                <a:latin typeface="Arial" panose="020B0604020202020204" pitchFamily="34" charset="0"/>
                <a:cs typeface="Arial" panose="020B0604020202020204" pitchFamily="34" charset="0"/>
              </a:rPr>
              <a:t>http://bit.ly/nlp-sinica</a:t>
            </a: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310396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9A9D25-4CF0-486A-8389-03E26BE27084}"/>
              </a:ext>
            </a:extLst>
          </p:cNvPr>
          <p:cNvSpPr>
            <a:spLocks noGrp="1"/>
          </p:cNvSpPr>
          <p:nvPr>
            <p:ph type="title"/>
          </p:nvPr>
        </p:nvSpPr>
        <p:spPr/>
        <p:txBody>
          <a:bodyPr/>
          <a:lstStyle/>
          <a:p>
            <a:r>
              <a:rPr lang="zh-TW" altLang="en-US" dirty="0"/>
              <a:t>課間練習</a:t>
            </a:r>
            <a:r>
              <a:rPr lang="en-US" altLang="zh-TW" dirty="0"/>
              <a:t>1</a:t>
            </a:r>
            <a:endParaRPr lang="zh-TW" altLang="en-US" dirty="0"/>
          </a:p>
        </p:txBody>
      </p:sp>
      <p:sp>
        <p:nvSpPr>
          <p:cNvPr id="3" name="內容版面配置區 2">
            <a:extLst>
              <a:ext uri="{FF2B5EF4-FFF2-40B4-BE49-F238E27FC236}">
                <a16:creationId xmlns:a16="http://schemas.microsoft.com/office/drawing/2014/main" id="{814F1A76-61FA-4BB6-A2B4-61B53F514857}"/>
              </a:ext>
            </a:extLst>
          </p:cNvPr>
          <p:cNvSpPr>
            <a:spLocks noGrp="1"/>
          </p:cNvSpPr>
          <p:nvPr>
            <p:ph idx="1"/>
          </p:nvPr>
        </p:nvSpPr>
        <p:spPr/>
        <p:txBody>
          <a:bodyPr/>
          <a:lstStyle/>
          <a:p>
            <a:r>
              <a:rPr lang="zh-TW" altLang="en-US" dirty="0"/>
              <a:t>請問下面這段文字有幾個字？幾個字符？幾個詞？</a:t>
            </a:r>
          </a:p>
          <a:p>
            <a:r>
              <a:rPr lang="zh-TW" altLang="en-US" dirty="0"/>
              <a:t>「這個星期日本想往後山藥師佛寺去世人罕至處想一想自己的人生」</a:t>
            </a:r>
          </a:p>
          <a:p>
            <a:endParaRPr lang="zh-TW" altLang="en-US" dirty="0"/>
          </a:p>
        </p:txBody>
      </p:sp>
      <p:sp>
        <p:nvSpPr>
          <p:cNvPr id="6" name="投影片編號版面配置區 5">
            <a:extLst>
              <a:ext uri="{FF2B5EF4-FFF2-40B4-BE49-F238E27FC236}">
                <a16:creationId xmlns:a16="http://schemas.microsoft.com/office/drawing/2014/main" id="{A75FDDA7-05DF-48A2-A954-16EC4AC97E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18041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A8E96BA8-6420-4CEC-A938-D102FA8DCBF6}"/>
              </a:ext>
            </a:extLst>
          </p:cNvPr>
          <p:cNvSpPr>
            <a:spLocks noGrp="1"/>
          </p:cNvSpPr>
          <p:nvPr>
            <p:ph type="title"/>
          </p:nvPr>
        </p:nvSpPr>
        <p:spPr/>
        <p:txBody>
          <a:bodyPr>
            <a:normAutofit/>
          </a:bodyPr>
          <a:lstStyle/>
          <a:p>
            <a:r>
              <a:rPr lang="zh-TW" altLang="en-US" sz="4000" dirty="0"/>
              <a:t>認識斷詞系統：</a:t>
            </a:r>
          </a:p>
        </p:txBody>
      </p:sp>
      <p:sp>
        <p:nvSpPr>
          <p:cNvPr id="6" name="文字版面配置區 5">
            <a:extLst>
              <a:ext uri="{FF2B5EF4-FFF2-40B4-BE49-F238E27FC236}">
                <a16:creationId xmlns:a16="http://schemas.microsoft.com/office/drawing/2014/main" id="{4C05AD94-F702-44E6-8BFA-FBE77E0A512B}"/>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3CA5CC69-F1D4-444A-BC66-6F203CE74D9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Tree>
    <p:extLst>
      <p:ext uri="{BB962C8B-B14F-4D97-AF65-F5344CB8AC3E}">
        <p14:creationId xmlns:p14="http://schemas.microsoft.com/office/powerpoint/2010/main" val="60447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387900" y="458024"/>
            <a:ext cx="8368200" cy="814721"/>
          </a:xfrm>
          <a:prstGeom prst="rect">
            <a:avLst/>
          </a:prstGeom>
          <a:noFill/>
          <a:ln>
            <a:noFill/>
          </a:ln>
        </p:spPr>
        <p:txBody>
          <a:bodyPr spcFirstLastPara="1" wrap="square" lIns="91425" tIns="91425" rIns="91425" bIns="91425" anchor="b" anchorCtr="0">
            <a:normAutofit fontScale="90000"/>
          </a:bodyPr>
          <a:lstStyle/>
          <a:p>
            <a:pPr lvl="0"/>
            <a:r>
              <a:rPr lang="zh-TW" sz="4400" dirty="0"/>
              <a:t>ArticutAPI 套件介紹</a:t>
            </a:r>
            <a:endParaRPr sz="4400" dirty="0"/>
          </a:p>
        </p:txBody>
      </p:sp>
      <p:sp>
        <p:nvSpPr>
          <p:cNvPr id="70" name="Google Shape;70;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285750" indent="-285750">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 是一套「純台灣製造」的中文 NLP 系統。</a:t>
            </a:r>
            <a:br>
              <a:rPr lang="en-US" altLang="zh-TW" sz="2800" dirty="0">
                <a:latin typeface="Arial" panose="020B0604020202020204" pitchFamily="34" charset="0"/>
                <a:cs typeface="Arial" panose="020B0604020202020204" pitchFamily="34" charset="0"/>
              </a:rPr>
            </a:br>
            <a:r>
              <a:rPr lang="zh-TW" sz="2800" dirty="0">
                <a:latin typeface="Arial" panose="020B0604020202020204" pitchFamily="34" charset="0"/>
                <a:cs typeface="Arial" panose="020B0604020202020204" pitchFamily="34" charset="0"/>
              </a:rPr>
              <a:t>它能同時處理中文斷詞、詞性標記以及命名實體標記的套件。相較於 Jieba 分詞、Stanford CoreNLP 以及中研院的 CKIP 或是其它基於簡體字的語料訓練出來的 HanLP、哈工大LTP…等等方案，Articut 具有功能完備、應用靈活及對新詞的接受度高且更新迅速的特點。</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5629F10D-9D09-43A6-850E-7EA5587A5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D2D7BF-9528-43D1-AA31-730F601577EE}"/>
              </a:ext>
            </a:extLst>
          </p:cNvPr>
          <p:cNvSpPr>
            <a:spLocks noGrp="1"/>
          </p:cNvSpPr>
          <p:nvPr>
            <p:ph type="title"/>
          </p:nvPr>
        </p:nvSpPr>
        <p:spPr/>
        <p:txBody>
          <a:bodyPr/>
          <a:lstStyle/>
          <a:p>
            <a:r>
              <a:rPr lang="zh-TW" altLang="en-US"/>
              <a:t>學習目標</a:t>
            </a:r>
            <a:endParaRPr lang="zh-TW" altLang="en-US" dirty="0"/>
          </a:p>
        </p:txBody>
      </p:sp>
      <p:sp>
        <p:nvSpPr>
          <p:cNvPr id="3" name="內容版面配置區 2">
            <a:extLst>
              <a:ext uri="{FF2B5EF4-FFF2-40B4-BE49-F238E27FC236}">
                <a16:creationId xmlns:a16="http://schemas.microsoft.com/office/drawing/2014/main" id="{E36A50D3-C101-4F43-A195-324D9B598B04}"/>
              </a:ext>
            </a:extLst>
          </p:cNvPr>
          <p:cNvSpPr>
            <a:spLocks noGrp="1"/>
          </p:cNvSpPr>
          <p:nvPr>
            <p:ph idx="1"/>
          </p:nvPr>
        </p:nvSpPr>
        <p:spPr/>
        <p:txBody>
          <a:bodyPr/>
          <a:lstStyle/>
          <a:p>
            <a:r>
              <a:rPr lang="zh-TW" altLang="en-US" dirty="0">
                <a:latin typeface="Arial" panose="020B0604020202020204" pitchFamily="34" charset="0"/>
                <a:cs typeface="Arial" panose="020B0604020202020204" pitchFamily="34" charset="0"/>
              </a:rPr>
              <a:t>知道文本分析的定義和應用</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知道什麼是對電腦來說是「字」、「字符」、「詞」</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a:t>
            </a:r>
            <a:r>
              <a:rPr lang="en-US" altLang="zh-TW" dirty="0" err="1">
                <a:latin typeface="Arial" panose="020B0604020202020204" pitchFamily="34" charset="0"/>
                <a:cs typeface="Arial" panose="020B0604020202020204" pitchFamily="34" charset="0"/>
              </a:rPr>
              <a:t>ArticutAPI</a:t>
            </a:r>
            <a:r>
              <a:rPr lang="en-US" altLang="zh-TW" dirty="0">
                <a:latin typeface="Arial" panose="020B0604020202020204" pitchFamily="34" charset="0"/>
                <a:cs typeface="Arial" panose="020B0604020202020204" pitchFamily="34" charset="0"/>
              </a:rPr>
              <a:t> </a:t>
            </a:r>
            <a:r>
              <a:rPr lang="zh-TW" altLang="en-US" dirty="0">
                <a:latin typeface="Arial" panose="020B0604020202020204" pitchFamily="34" charset="0"/>
                <a:cs typeface="Arial" panose="020B0604020202020204" pitchFamily="34" charset="0"/>
              </a:rPr>
              <a:t>這個斷詞系統怎麼使用</a:t>
            </a:r>
          </a:p>
        </p:txBody>
      </p:sp>
      <p:sp>
        <p:nvSpPr>
          <p:cNvPr id="4" name="投影片編號版面配置區 3">
            <a:extLst>
              <a:ext uri="{FF2B5EF4-FFF2-40B4-BE49-F238E27FC236}">
                <a16:creationId xmlns:a16="http://schemas.microsoft.com/office/drawing/2014/main" id="{1CF5FA6B-F70F-49EE-9A8B-8D6A09F5B2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3224782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需在 </a:t>
            </a:r>
            <a:r>
              <a:rPr lang="en-US" altLang="zh-TW" sz="2800" dirty="0">
                <a:latin typeface="Arial" panose="020B0604020202020204" pitchFamily="34" charset="0"/>
                <a:cs typeface="Arial" panose="020B0604020202020204" pitchFamily="34" charset="0"/>
              </a:rPr>
              <a:t>Python3.6 </a:t>
            </a:r>
            <a:r>
              <a:rPr lang="zh-TW" altLang="en-US" sz="2800" dirty="0">
                <a:latin typeface="Arial" panose="020B0604020202020204" pitchFamily="34" charset="0"/>
                <a:cs typeface="Arial" panose="020B0604020202020204" pitchFamily="34" charset="0"/>
              </a:rPr>
              <a:t>以上的環境中運作！</a:t>
            </a:r>
          </a:p>
          <a:p>
            <a:pPr marL="285750" indent="-285750">
              <a:spcBef>
                <a:spcPts val="1200"/>
              </a:spcBef>
              <a:buSzPct val="117647"/>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本週課程的完整程式碼可在以下</a:t>
            </a:r>
            <a:r>
              <a:rPr lang="en-US" altLang="zh-TW" sz="2800" dirty="0" err="1">
                <a:latin typeface="Arial" panose="020B0604020202020204" pitchFamily="34" charset="0"/>
                <a:cs typeface="Arial" panose="020B0604020202020204" pitchFamily="34" charset="0"/>
              </a:rPr>
              <a:t>github</a:t>
            </a:r>
            <a:r>
              <a:rPr lang="zh-TW" altLang="en-US" sz="2800" dirty="0">
                <a:latin typeface="Arial" panose="020B0604020202020204" pitchFamily="34" charset="0"/>
                <a:cs typeface="Arial" panose="020B0604020202020204" pitchFamily="34" charset="0"/>
              </a:rPr>
              <a:t>中取得 </a:t>
            </a:r>
            <a:r>
              <a:rPr lang="en-US" altLang="zh-TW" sz="2800" u="sng"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https://github.com/Droidtown/NLP_Training/blob/main/Unit01/</a:t>
            </a:r>
            <a:endParaRPr lang="zh-TW" altLang="en-US" sz="2800" dirty="0">
              <a:latin typeface="Arial" panose="020B0604020202020204" pitchFamily="34" charset="0"/>
              <a:cs typeface="Arial" panose="020B0604020202020204" pitchFamily="34" charset="0"/>
            </a:endParaRP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155568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zh-TW" altLang="en-US" sz="2800" dirty="0">
                <a:solidFill>
                  <a:schemeClr val="tx1"/>
                </a:solidFill>
                <a:latin typeface="Arial" panose="020B0604020202020204" pitchFamily="34" charset="0"/>
                <a:cs typeface="Arial" panose="020B0604020202020204" pitchFamily="34" charset="0"/>
              </a:rPr>
              <a:t>如果想看</a:t>
            </a:r>
            <a:r>
              <a:rPr lang="en-US" altLang="zh-TW" sz="2800" dirty="0" err="1">
                <a:solidFill>
                  <a:schemeClr val="tx1"/>
                </a:solidFill>
                <a:latin typeface="Arial" panose="020B0604020202020204" pitchFamily="34" charset="0"/>
                <a:cs typeface="Arial" panose="020B0604020202020204" pitchFamily="34" charset="0"/>
              </a:rPr>
              <a:t>jupyter</a:t>
            </a:r>
            <a:r>
              <a:rPr lang="en-US" altLang="zh-TW" sz="2800" dirty="0">
                <a:solidFill>
                  <a:schemeClr val="tx1"/>
                </a:solidFill>
                <a:latin typeface="Arial" panose="020B0604020202020204" pitchFamily="34" charset="0"/>
                <a:cs typeface="Arial" panose="020B0604020202020204" pitchFamily="34" charset="0"/>
              </a:rPr>
              <a:t> notebook </a:t>
            </a:r>
            <a:r>
              <a:rPr lang="zh-TW" altLang="en-US" sz="2800" dirty="0">
                <a:solidFill>
                  <a:schemeClr val="tx1"/>
                </a:solidFill>
                <a:latin typeface="Arial" panose="020B0604020202020204" pitchFamily="34" charset="0"/>
                <a:cs typeface="Arial" panose="020B0604020202020204" pitchFamily="34" charset="0"/>
              </a:rPr>
              <a:t>的範例，請至以下</a:t>
            </a:r>
            <a:r>
              <a:rPr lang="en-US" altLang="zh-TW" sz="2800" dirty="0" err="1">
                <a:solidFill>
                  <a:schemeClr val="tx1"/>
                </a:solidFill>
                <a:latin typeface="Arial" panose="020B0604020202020204" pitchFamily="34" charset="0"/>
                <a:cs typeface="Arial" panose="020B0604020202020204" pitchFamily="34" charset="0"/>
              </a:rPr>
              <a:t>github</a:t>
            </a:r>
            <a:endParaRPr lang="en-US" altLang="zh-TW" sz="2800" dirty="0">
              <a:solidFill>
                <a:schemeClr val="tx1"/>
              </a:solidFill>
              <a:latin typeface="Arial" panose="020B0604020202020204" pitchFamily="34" charset="0"/>
              <a:cs typeface="Arial" panose="020B0604020202020204" pitchFamily="34" charset="0"/>
            </a:endParaRPr>
          </a:p>
          <a:p>
            <a:pPr marL="285750" indent="-285750">
              <a:spcBef>
                <a:spcPts val="1200"/>
              </a:spcBef>
              <a:buSzPct val="117647"/>
              <a:buFont typeface="Wingdings" panose="05000000000000000000" pitchFamily="2" charset="2"/>
              <a:buChar char="Ø"/>
            </a:pPr>
            <a:r>
              <a:rPr lang="en-US" altLang="zh-TW" sz="2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https://github.com/howardsukuan/textual-data-analysis-python.git</a:t>
            </a: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Tree>
    <p:extLst>
      <p:ext uri="{BB962C8B-B14F-4D97-AF65-F5344CB8AC3E}">
        <p14:creationId xmlns:p14="http://schemas.microsoft.com/office/powerpoint/2010/main" val="3167130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fontScale="85000" lnSpcReduction="10000"/>
          </a:bodyPr>
          <a:lstStyle/>
          <a:p>
            <a:pPr marL="285750" indent="-285750">
              <a:spcBef>
                <a:spcPts val="1200"/>
              </a:spcBef>
              <a:buFont typeface="Wingdings" panose="05000000000000000000" pitchFamily="2" charset="2"/>
              <a:buChar char="Ø"/>
            </a:pPr>
            <a:r>
              <a:rPr lang="zh-TW" altLang="en-US" sz="3300" dirty="0">
                <a:latin typeface="Arial" panose="020B0604020202020204" pitchFamily="34" charset="0"/>
                <a:cs typeface="Arial" panose="020B0604020202020204" pitchFamily="34" charset="0"/>
              </a:rPr>
              <a:t>在電腦下指令有兩種方法</a:t>
            </a:r>
            <a:endParaRPr lang="en-US" altLang="zh-TW" sz="33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一種是可以開</a:t>
            </a:r>
            <a:r>
              <a:rPr lang="en-US" altLang="zh-TW" sz="2800" dirty="0">
                <a:latin typeface="Arial" panose="020B0604020202020204" pitchFamily="34" charset="0"/>
                <a:cs typeface="Arial" panose="020B0604020202020204" pitchFamily="34" charset="0"/>
              </a:rPr>
              <a:t>CMD (</a:t>
            </a:r>
            <a:r>
              <a:rPr lang="zh-TW" altLang="en-US" sz="2800" dirty="0">
                <a:latin typeface="Arial" panose="020B0604020202020204" pitchFamily="34" charset="0"/>
                <a:cs typeface="Arial" panose="020B0604020202020204" pitchFamily="34" charset="0"/>
              </a:rPr>
              <a:t>命令提示字元，</a:t>
            </a:r>
            <a:r>
              <a:rPr lang="en-US" altLang="zh-TW" sz="2800" dirty="0">
                <a:latin typeface="Arial" panose="020B0604020202020204" pitchFamily="34" charset="0"/>
                <a:cs typeface="Arial" panose="020B0604020202020204" pitchFamily="34" charset="0"/>
              </a:rPr>
              <a:t>windows) </a:t>
            </a:r>
            <a:r>
              <a:rPr lang="zh-TW" altLang="en-US" sz="2800" dirty="0">
                <a:latin typeface="Arial" panose="020B0604020202020204" pitchFamily="34" charset="0"/>
                <a:cs typeface="Arial" panose="020B0604020202020204" pitchFamily="34" charset="0"/>
              </a:rPr>
              <a:t>，或是</a:t>
            </a:r>
            <a:r>
              <a:rPr lang="en-US" altLang="zh-TW" sz="2800" dirty="0" err="1">
                <a:latin typeface="Arial" panose="020B0604020202020204" pitchFamily="34" charset="0"/>
                <a:cs typeface="Arial" panose="020B0604020202020204" pitchFamily="34" charset="0"/>
              </a:rPr>
              <a:t>linux</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或是 </a:t>
            </a:r>
            <a:r>
              <a:rPr lang="en-US" altLang="zh-TW" sz="2800" dirty="0">
                <a:latin typeface="Arial" panose="020B0604020202020204" pitchFamily="34" charset="0"/>
                <a:cs typeface="Arial" panose="020B0604020202020204" pitchFamily="34" charset="0"/>
              </a:rPr>
              <a:t>mac </a:t>
            </a:r>
            <a:r>
              <a:rPr lang="zh-TW" altLang="en-US" sz="2800" dirty="0">
                <a:latin typeface="Arial" panose="020B0604020202020204" pitchFamily="34" charset="0"/>
                <a:cs typeface="Arial" panose="020B0604020202020204" pitchFamily="34" charset="0"/>
              </a:rPr>
              <a:t>的 </a:t>
            </a:r>
            <a:r>
              <a:rPr lang="en-US" altLang="zh-TW" sz="2800" dirty="0">
                <a:latin typeface="Arial" panose="020B0604020202020204" pitchFamily="34" charset="0"/>
                <a:cs typeface="Arial" panose="020B0604020202020204" pitchFamily="34" charset="0"/>
              </a:rPr>
              <a:t>terminal</a:t>
            </a:r>
            <a:r>
              <a:rPr lang="zh-TW" altLang="en-US" sz="2800" dirty="0">
                <a:latin typeface="Arial" panose="020B0604020202020204" pitchFamily="34" charset="0"/>
                <a:cs typeface="Arial" panose="020B0604020202020204" pitchFamily="34" charset="0"/>
              </a:rPr>
              <a:t>內輸入</a:t>
            </a:r>
            <a:endParaRPr lang="en-US" altLang="zh-TW" sz="28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如果是使用</a:t>
            </a:r>
            <a:r>
              <a:rPr lang="en-US" altLang="zh-TW" sz="2800" dirty="0">
                <a:latin typeface="Arial" panose="020B0604020202020204" pitchFamily="34" charset="0"/>
                <a:cs typeface="Arial" panose="020B0604020202020204" pitchFamily="34" charset="0"/>
              </a:rPr>
              <a:t>Anaconda </a:t>
            </a:r>
            <a:r>
              <a:rPr lang="zh-TW" altLang="en-US" sz="2800" dirty="0">
                <a:latin typeface="Arial" panose="020B0604020202020204" pitchFamily="34" charset="0"/>
                <a:cs typeface="Arial" panose="020B0604020202020204" pitchFamily="34" charset="0"/>
              </a:rPr>
              <a:t>內的</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a:t>
            </a:r>
            <a:r>
              <a:rPr lang="zh-TW" altLang="en-US" sz="2800" dirty="0">
                <a:latin typeface="Arial" panose="020B0604020202020204" pitchFamily="34" charset="0"/>
                <a:cs typeface="Arial" panose="020B0604020202020204" pitchFamily="34" charset="0"/>
              </a:rPr>
              <a:t>，可以在</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 </a:t>
            </a:r>
            <a:r>
              <a:rPr lang="zh-TW" altLang="en-US" sz="2800" dirty="0">
                <a:latin typeface="Arial" panose="020B0604020202020204" pitchFamily="34" charset="0"/>
                <a:cs typeface="Arial" panose="020B0604020202020204" pitchFamily="34" charset="0"/>
              </a:rPr>
              <a:t>中直接執行</a:t>
            </a:r>
            <a:r>
              <a:rPr lang="zh-TW" altLang="en-US" sz="2800" dirty="0">
                <a:latin typeface="Courier New" panose="02070309020205020404" pitchFamily="49" charset="0"/>
                <a:cs typeface="Courier New" panose="02070309020205020404" pitchFamily="49" charset="0"/>
              </a:rPr>
              <a:t> </a:t>
            </a:r>
            <a:r>
              <a:rPr lang="en-US" altLang="zh-TW" sz="2800" dirty="0">
                <a:latin typeface="Courier New" panose="02070309020205020404" pitchFamily="49" charset="0"/>
                <a:cs typeface="Courier New" panose="02070309020205020404" pitchFamily="49" charset="0"/>
              </a:rPr>
              <a:t>!pip3 install </a:t>
            </a:r>
            <a:r>
              <a:rPr lang="en-US" altLang="zh-TW" sz="2800" dirty="0" err="1">
                <a:latin typeface="Courier New" panose="02070309020205020404" pitchFamily="49" charset="0"/>
                <a:cs typeface="Courier New" panose="02070309020205020404" pitchFamily="49" charset="0"/>
              </a:rPr>
              <a:t>ArticutAPI</a:t>
            </a:r>
            <a:r>
              <a:rPr lang="en-US" altLang="zh-TW" sz="2800" dirty="0">
                <a:latin typeface="Courier New" panose="02070309020205020404" pitchFamily="49" charset="0"/>
                <a:cs typeface="Courier New" panose="02070309020205020404" pitchFamily="49" charset="0"/>
              </a:rPr>
              <a:t> </a:t>
            </a:r>
            <a:r>
              <a:rPr lang="zh-TW" altLang="en-US" sz="2800" dirty="0">
                <a:latin typeface="Arial" panose="020B0604020202020204" pitchFamily="34" charset="0"/>
                <a:cs typeface="Arial" panose="020B0604020202020204" pitchFamily="34" charset="0"/>
              </a:rPr>
              <a:t>或是開啟</a:t>
            </a:r>
            <a:r>
              <a:rPr lang="en-US" altLang="zh-TW" sz="2800" dirty="0">
                <a:latin typeface="Arial" panose="020B0604020202020204" pitchFamily="34" charset="0"/>
                <a:cs typeface="Arial" panose="020B0604020202020204" pitchFamily="34" charset="0"/>
              </a:rPr>
              <a:t>anaconda prompt </a:t>
            </a:r>
            <a:r>
              <a:rPr lang="zh-TW" altLang="en-US" sz="2800" dirty="0">
                <a:latin typeface="Arial" panose="020B0604020202020204" pitchFamily="34" charset="0"/>
                <a:cs typeface="Arial" panose="020B0604020202020204" pitchFamily="34" charset="0"/>
              </a:rPr>
              <a:t>中開啟使用</a:t>
            </a:r>
            <a:endParaRPr lang="en-US" altLang="zh-TW" sz="2800" dirty="0">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SzPts val="1800"/>
              <a:buNone/>
            </a:pPr>
            <a:endParaRPr dirty="0"/>
          </a:p>
          <a:p>
            <a:pPr marL="0" lvl="0" indent="0" algn="l" rtl="0">
              <a:lnSpc>
                <a:spcPct val="115000"/>
              </a:lnSpc>
              <a:spcBef>
                <a:spcPts val="1200"/>
              </a:spcBef>
              <a:spcAft>
                <a:spcPts val="1200"/>
              </a:spcAft>
              <a:buSzPts val="1800"/>
              <a:buNone/>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ArticutAPI 則是可透過 Python 的套件系統 (pip) 進行安裝並操作 Articut的 API 介面。</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只要在電腦裡下</a:t>
            </a:r>
            <a:r>
              <a:rPr lang="zh-TW" altLang="en-US" sz="2800" dirty="0">
                <a:latin typeface="Arial" panose="020B0604020202020204" pitchFamily="34" charset="0"/>
                <a:cs typeface="Arial" panose="020B0604020202020204" pitchFamily="34" charset="0"/>
              </a:rPr>
              <a:t>以下</a:t>
            </a:r>
            <a:r>
              <a:rPr lang="zh-TW" sz="2800" dirty="0">
                <a:latin typeface="Arial" panose="020B0604020202020204" pitchFamily="34" charset="0"/>
                <a:cs typeface="Arial" panose="020B0604020202020204" pitchFamily="34" charset="0"/>
              </a:rPr>
              <a:t>指令</a:t>
            </a:r>
            <a:r>
              <a:rPr lang="zh-TW" altLang="en-US" sz="2800" dirty="0">
                <a:latin typeface="Arial" panose="020B0604020202020204" pitchFamily="34" charset="0"/>
                <a:cs typeface="Arial" panose="020B0604020202020204" pitchFamily="34" charset="0"/>
              </a:rPr>
              <a:t>擇一使用，即可安裝完成</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
        <p:nvSpPr>
          <p:cNvPr id="5" name="Google Shape;201;p3">
            <a:extLst>
              <a:ext uri="{FF2B5EF4-FFF2-40B4-BE49-F238E27FC236}">
                <a16:creationId xmlns:a16="http://schemas.microsoft.com/office/drawing/2014/main" id="{A32939A5-4755-4400-A046-B3537776F434}"/>
              </a:ext>
            </a:extLst>
          </p:cNvPr>
          <p:cNvSpPr txBox="1"/>
          <p:nvPr/>
        </p:nvSpPr>
        <p:spPr>
          <a:xfrm>
            <a:off x="547583" y="3425045"/>
            <a:ext cx="4735615"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pip3 install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a:t>
            </a:r>
          </a:p>
        </p:txBody>
      </p:sp>
      <p:sp>
        <p:nvSpPr>
          <p:cNvPr id="6" name="Google Shape;201;p3">
            <a:extLst>
              <a:ext uri="{FF2B5EF4-FFF2-40B4-BE49-F238E27FC236}">
                <a16:creationId xmlns:a16="http://schemas.microsoft.com/office/drawing/2014/main" id="{8A6A6CBE-644B-4B49-AA98-70842B4AF59E}"/>
              </a:ext>
            </a:extLst>
          </p:cNvPr>
          <p:cNvSpPr txBox="1"/>
          <p:nvPr/>
        </p:nvSpPr>
        <p:spPr>
          <a:xfrm>
            <a:off x="547584" y="4073759"/>
            <a:ext cx="4735616"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python3 -m pip install </a:t>
            </a:r>
            <a:r>
              <a:rPr lang="en-US" altLang="zh-TW" dirty="0" err="1">
                <a:solidFill>
                  <a:schemeClr val="dk1"/>
                </a:solidFill>
                <a:latin typeface="Courier New"/>
                <a:ea typeface="Courier New"/>
                <a:cs typeface="Courier New"/>
                <a:sym typeface="Courier New"/>
              </a:rPr>
              <a:t>ArticutAPI</a:t>
            </a:r>
            <a:endParaRPr lang="en-US" altLang="zh-TW"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58575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註冊並取得教學用 API 金鑰</a:t>
            </a:r>
            <a:endParaRPr sz="4000" dirty="0"/>
          </a:p>
        </p:txBody>
      </p:sp>
      <p:sp>
        <p:nvSpPr>
          <p:cNvPr id="82" name="Google Shape;82;p4"/>
          <p:cNvSpPr txBox="1">
            <a:spLocks noGrp="1"/>
          </p:cNvSpPr>
          <p:nvPr>
            <p:ph type="body" idx="1"/>
          </p:nvPr>
        </p:nvSpPr>
        <p:spPr>
          <a:xfrm>
            <a:off x="291158" y="2112100"/>
            <a:ext cx="4508400" cy="2573700"/>
          </a:xfrm>
          <a:prstGeom prst="rect">
            <a:avLst/>
          </a:prstGeom>
          <a:noFill/>
          <a:ln>
            <a:noFill/>
          </a:ln>
        </p:spPr>
        <p:txBody>
          <a:bodyPr spcFirstLastPara="1" wrap="square" lIns="91425" tIns="91425" rIns="91425" bIns="91425" anchor="t" anchorCtr="0">
            <a:normAutofit fontScale="55000" lnSpcReduction="20000"/>
          </a:bodyPr>
          <a:lstStyle/>
          <a:p>
            <a:pPr marL="457200" lvl="0" indent="-325755" algn="l" rtl="0">
              <a:lnSpc>
                <a:spcPct val="115000"/>
              </a:lnSpc>
              <a:spcBef>
                <a:spcPts val="0"/>
              </a:spcBef>
              <a:spcAft>
                <a:spcPts val="0"/>
              </a:spcAft>
              <a:buSzPct val="100000"/>
              <a:buAutoNum type="arabicPeriod"/>
            </a:pPr>
            <a:r>
              <a:rPr lang="zh-TW" dirty="0"/>
              <a:t>授課教師姓名</a:t>
            </a:r>
            <a:endParaRPr dirty="0"/>
          </a:p>
          <a:p>
            <a:pPr marL="457200" lvl="0" indent="-325755" algn="l" rtl="0">
              <a:lnSpc>
                <a:spcPct val="115000"/>
              </a:lnSpc>
              <a:spcBef>
                <a:spcPts val="0"/>
              </a:spcBef>
              <a:spcAft>
                <a:spcPts val="0"/>
              </a:spcAft>
              <a:buSzPct val="100000"/>
              <a:buAutoNum type="arabicPeriod"/>
            </a:pPr>
            <a:r>
              <a:rPr lang="zh-TW" dirty="0"/>
              <a:t>授課教師 email (必需和前述註冊帳號一致)</a:t>
            </a:r>
            <a:endParaRPr dirty="0"/>
          </a:p>
          <a:p>
            <a:pPr marL="457200" lvl="0" indent="-325755" algn="l" rtl="0">
              <a:lnSpc>
                <a:spcPct val="115000"/>
              </a:lnSpc>
              <a:spcBef>
                <a:spcPts val="0"/>
              </a:spcBef>
              <a:spcAft>
                <a:spcPts val="0"/>
              </a:spcAft>
              <a:buSzPct val="100000"/>
              <a:buAutoNum type="arabicPeriod"/>
            </a:pPr>
            <a:r>
              <a:rPr lang="zh-TW" dirty="0"/>
              <a:t>授課大綱</a:t>
            </a:r>
            <a:endParaRPr dirty="0"/>
          </a:p>
          <a:p>
            <a:pPr marL="0" lvl="0" indent="0" algn="l" rtl="0">
              <a:lnSpc>
                <a:spcPct val="115000"/>
              </a:lnSpc>
              <a:spcBef>
                <a:spcPts val="1200"/>
              </a:spcBef>
              <a:spcAft>
                <a:spcPts val="0"/>
              </a:spcAft>
              <a:buSzPct val="117647"/>
              <a:buNone/>
            </a:pPr>
            <a:r>
              <a:rPr lang="zh-TW" dirty="0"/>
              <a:t>經查</a:t>
            </a:r>
            <a:r>
              <a:rPr lang="zh-TW" altLang="en-US" dirty="0"/>
              <a:t>證</a:t>
            </a:r>
            <a:r>
              <a:rPr lang="zh-TW" dirty="0"/>
              <a:t>後，即可取得「一個月」無字數限制之 Articut 教學用金鑰。 再登入 https://api.droidtown.co後，即能在以下畫面取得 Articut NLP 系統的操作金鑰。</a:t>
            </a:r>
            <a:endParaRPr dirty="0"/>
          </a:p>
          <a:p>
            <a:pPr marL="0" lvl="0" indent="0" algn="l" rtl="0">
              <a:lnSpc>
                <a:spcPct val="115000"/>
              </a:lnSpc>
              <a:spcBef>
                <a:spcPts val="1200"/>
              </a:spcBef>
              <a:spcAft>
                <a:spcPts val="1200"/>
              </a:spcAft>
              <a:buSzPct val="117647"/>
              <a:buNone/>
            </a:pPr>
            <a:r>
              <a:rPr lang="zh-TW" dirty="0"/>
              <a:t>金鑰可分給課堂學生使用。</a:t>
            </a:r>
            <a:endParaRPr dirty="0"/>
          </a:p>
        </p:txBody>
      </p:sp>
      <p:pic>
        <p:nvPicPr>
          <p:cNvPr id="83" name="Google Shape;83;p4"/>
          <p:cNvPicPr preferRelativeResize="0"/>
          <p:nvPr/>
        </p:nvPicPr>
        <p:blipFill rotWithShape="1">
          <a:blip r:embed="rId3">
            <a:alphaModFix/>
          </a:blip>
          <a:srcRect/>
          <a:stretch/>
        </p:blipFill>
        <p:spPr>
          <a:xfrm>
            <a:off x="4799558" y="2214650"/>
            <a:ext cx="4159116" cy="2213417"/>
          </a:xfrm>
          <a:prstGeom prst="rect">
            <a:avLst/>
          </a:prstGeom>
          <a:noFill/>
          <a:ln>
            <a:noFill/>
          </a:ln>
        </p:spPr>
      </p:pic>
      <p:sp>
        <p:nvSpPr>
          <p:cNvPr id="84" name="Google Shape;84;p4"/>
          <p:cNvSpPr txBox="1"/>
          <p:nvPr/>
        </p:nvSpPr>
        <p:spPr>
          <a:xfrm>
            <a:off x="291158" y="1285825"/>
            <a:ext cx="8730000" cy="681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500"/>
              <a:buFont typeface="Arial"/>
              <a:buNone/>
            </a:pPr>
            <a:r>
              <a:rPr lang="zh-TW" sz="1500" b="0" i="0" u="none" strike="noStrike" cap="none" dirty="0">
                <a:solidFill>
                  <a:schemeClr val="dk1"/>
                </a:solidFill>
                <a:latin typeface="Roboto"/>
                <a:ea typeface="Roboto"/>
                <a:cs typeface="Roboto"/>
                <a:sym typeface="Roboto"/>
              </a:rPr>
              <a:t>卓騰語言科技免費提供一個月無字數限制之 Articut 教學用金鑰給中華民國教育部承認之教學單位授課使用。請先至 </a:t>
            </a:r>
            <a:r>
              <a:rPr lang="zh-TW" sz="1500" b="0" i="0" u="sng" strike="noStrike" cap="none" dirty="0">
                <a:solidFill>
                  <a:schemeClr val="hlink"/>
                </a:solidFill>
                <a:latin typeface="Roboto"/>
                <a:ea typeface="Roboto"/>
                <a:cs typeface="Roboto"/>
                <a:sym typeface="Roboto"/>
                <a:hlinkClick r:id="rId4"/>
              </a:rPr>
              <a:t>https://api.droidtown.co</a:t>
            </a:r>
            <a:r>
              <a:rPr lang="zh-TW" sz="1500" b="0" i="0" u="none" strike="noStrike" cap="none" dirty="0">
                <a:solidFill>
                  <a:schemeClr val="dk1"/>
                </a:solidFill>
                <a:latin typeface="Roboto"/>
                <a:ea typeface="Roboto"/>
                <a:cs typeface="Roboto"/>
                <a:sym typeface="Roboto"/>
              </a:rPr>
              <a:t> 完成註冊，並來信 info@droidtown.co 載明：</a:t>
            </a:r>
            <a:endParaRPr sz="1500" b="0" i="0" u="none" strike="noStrike" cap="none" dirty="0">
              <a:solidFill>
                <a:srgbClr val="000000"/>
              </a:solidFill>
              <a:latin typeface="Arial"/>
              <a:ea typeface="Arial"/>
              <a:cs typeface="Arial"/>
              <a:sym typeface="Arial"/>
            </a:endParaRPr>
          </a:p>
        </p:txBody>
      </p:sp>
      <p:sp>
        <p:nvSpPr>
          <p:cNvPr id="85" name="Google Shape;85;p4"/>
          <p:cNvSpPr txBox="1"/>
          <p:nvPr/>
        </p:nvSpPr>
        <p:spPr>
          <a:xfrm>
            <a:off x="5367125" y="4567225"/>
            <a:ext cx="35466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zh-TW" sz="1500" b="0" i="0" u="none" strike="noStrike" cap="none">
                <a:solidFill>
                  <a:schemeClr val="dk1"/>
                </a:solidFill>
                <a:latin typeface="Roboto"/>
                <a:ea typeface="Roboto"/>
                <a:cs typeface="Roboto"/>
                <a:sym typeface="Roboto"/>
              </a:rPr>
              <a:t>點擊 [複製 API 金鑰] 鈕，即可取得金鑰</a:t>
            </a:r>
            <a:endParaRPr sz="1500" b="0" i="0" u="none" strike="noStrike" cap="none">
              <a:solidFill>
                <a:schemeClr val="dk1"/>
              </a:solidFill>
              <a:latin typeface="Roboto"/>
              <a:ea typeface="Roboto"/>
              <a:cs typeface="Roboto"/>
              <a:sym typeface="Roboto"/>
            </a:endParaRPr>
          </a:p>
        </p:txBody>
      </p:sp>
      <p:sp>
        <p:nvSpPr>
          <p:cNvPr id="3" name="投影片編號版面配置區 2">
            <a:extLst>
              <a:ext uri="{FF2B5EF4-FFF2-40B4-BE49-F238E27FC236}">
                <a16:creationId xmlns:a16="http://schemas.microsoft.com/office/drawing/2014/main" id="{D1E59776-DE98-46E4-A4DC-73CBA48221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87900" y="330200"/>
            <a:ext cx="8368200" cy="813925"/>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基本操作範例：輸入</a:t>
            </a:r>
            <a:r>
              <a:rPr lang="en-US" altLang="zh-TW" sz="4000" dirty="0"/>
              <a:t>-</a:t>
            </a:r>
            <a:r>
              <a:rPr lang="zh-TW" altLang="en-US" sz="4000" dirty="0"/>
              <a:t>語法講解</a:t>
            </a:r>
            <a:endParaRPr sz="4000" dirty="0"/>
          </a:p>
        </p:txBody>
      </p:sp>
      <p:sp>
        <p:nvSpPr>
          <p:cNvPr id="5" name="Google Shape;201;p3">
            <a:extLst>
              <a:ext uri="{FF2B5EF4-FFF2-40B4-BE49-F238E27FC236}">
                <a16:creationId xmlns:a16="http://schemas.microsoft.com/office/drawing/2014/main" id="{E0EC13BF-0FC6-4175-8950-0D0319B43CDE}"/>
              </a:ext>
            </a:extLst>
          </p:cNvPr>
          <p:cNvSpPr txBox="1"/>
          <p:nvPr/>
        </p:nvSpPr>
        <p:spPr>
          <a:xfrm>
            <a:off x="539117" y="1251093"/>
            <a:ext cx="7543800" cy="317005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呼叫</a:t>
            </a:r>
            <a:r>
              <a:rPr lang="en-US" altLang="zh-TW" sz="1400" dirty="0" err="1">
                <a:solidFill>
                  <a:schemeClr val="bg2">
                    <a:lumMod val="75000"/>
                  </a:schemeClr>
                </a:solidFill>
                <a:latin typeface="Courier New"/>
                <a:ea typeface="Courier New"/>
                <a:cs typeface="Courier New"/>
                <a:sym typeface="Courier New"/>
              </a:rPr>
              <a:t>ArticutAPI</a:t>
            </a:r>
            <a:r>
              <a:rPr lang="zh-TW" altLang="en-US" sz="1400" dirty="0">
                <a:solidFill>
                  <a:schemeClr val="bg2">
                    <a:lumMod val="75000"/>
                  </a:schemeClr>
                </a:solidFill>
                <a:latin typeface="Courier New"/>
                <a:ea typeface="Courier New"/>
                <a:cs typeface="Courier New"/>
                <a:sym typeface="Courier New"/>
              </a:rPr>
              <a:t>套件</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pprint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載入 </a:t>
            </a:r>
            <a:r>
              <a:rPr lang="en-US" altLang="zh-TW" sz="1400" dirty="0" err="1">
                <a:solidFill>
                  <a:schemeClr val="bg2">
                    <a:lumMod val="75000"/>
                  </a:schemeClr>
                </a:solidFill>
                <a:latin typeface="Courier New"/>
                <a:ea typeface="Courier New"/>
                <a:cs typeface="Courier New"/>
                <a:sym typeface="Courier New"/>
              </a:rPr>
              <a:t>pprint</a:t>
            </a:r>
            <a:r>
              <a:rPr lang="zh-TW" altLang="en-US" sz="1400" dirty="0">
                <a:solidFill>
                  <a:schemeClr val="bg2">
                    <a:lumMod val="75000"/>
                  </a:schemeClr>
                </a:solidFill>
                <a:latin typeface="Courier New"/>
                <a:ea typeface="Courier New"/>
                <a:cs typeface="Courier New"/>
                <a:sym typeface="Courier New"/>
              </a:rPr>
              <a:t>相關套件</a:t>
            </a:r>
            <a:endParaRPr lang="en-US" altLang="zh-TW" sz="1400" dirty="0">
              <a:solidFill>
                <a:schemeClr val="bg2">
                  <a:lumMod val="75000"/>
                </a:schemeClr>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en-US" altLang="zh-TW" sz="1400" dirty="0">
                <a:solidFill>
                  <a:schemeClr val="bg2">
                    <a:lumMod val="75000"/>
                  </a:schemeClr>
                </a:solidFill>
                <a:latin typeface="Courier New"/>
                <a:ea typeface="Courier New"/>
                <a:cs typeface="Courier New"/>
                <a:sym typeface="Courier New"/>
              </a:rPr>
              <a:t> email</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zh-TW" altLang="en-US" sz="1400" dirty="0">
                <a:solidFill>
                  <a:schemeClr val="bg2">
                    <a:lumMod val="75000"/>
                  </a:schemeClr>
                </a:solidFill>
                <a:latin typeface="Courier New"/>
                <a:ea typeface="Courier New"/>
                <a:cs typeface="Courier New"/>
                <a:sym typeface="Courier New"/>
              </a:rPr>
              <a:t> 後所得到的 </a:t>
            </a:r>
            <a:r>
              <a:rPr lang="en-US" altLang="zh-TW" sz="1400" dirty="0" err="1">
                <a:solidFill>
                  <a:schemeClr val="bg2">
                    <a:lumMod val="75000"/>
                  </a:schemeClr>
                </a:solidFill>
                <a:latin typeface="Courier New"/>
                <a:ea typeface="Courier New"/>
                <a:cs typeface="Courier New"/>
                <a:sym typeface="Courier New"/>
              </a:rPr>
              <a:t>api</a:t>
            </a:r>
            <a:r>
              <a:rPr lang="en-US" altLang="zh-TW" sz="1400" dirty="0">
                <a:solidFill>
                  <a:schemeClr val="bg2">
                    <a:lumMod val="75000"/>
                  </a:schemeClr>
                </a:solidFill>
                <a:latin typeface="Courier New"/>
                <a:ea typeface="Courier New"/>
                <a:cs typeface="Courier New"/>
                <a:sym typeface="Courier New"/>
              </a:rPr>
              <a:t> key</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會被大家盯上，才證明你有實力</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輸入中文字串</a:t>
            </a:r>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將結果存在 </a:t>
            </a:r>
            <a:r>
              <a:rPr lang="en-US" altLang="zh-TW" sz="1400" dirty="0" err="1">
                <a:solidFill>
                  <a:schemeClr val="bg2">
                    <a:lumMod val="75000"/>
                  </a:schemeClr>
                </a:solidFill>
                <a:latin typeface="Courier New"/>
                <a:ea typeface="Courier New"/>
                <a:cs typeface="Courier New"/>
                <a:sym typeface="Courier New"/>
              </a:rPr>
              <a:t>resultDICT</a:t>
            </a:r>
            <a:r>
              <a:rPr lang="en-US" altLang="zh-TW" sz="1400" dirty="0">
                <a:solidFill>
                  <a:schemeClr val="bg2">
                    <a:lumMod val="75000"/>
                  </a:schemeClr>
                </a:solidFill>
                <a:latin typeface="Courier New"/>
                <a:ea typeface="Courier New"/>
                <a:cs typeface="Courier New"/>
                <a:sym typeface="Courier New"/>
              </a:rPr>
              <a:t> </a:t>
            </a:r>
            <a:r>
              <a:rPr lang="zh-TW" altLang="en-US" sz="1400" dirty="0">
                <a:solidFill>
                  <a:schemeClr val="bg2">
                    <a:lumMod val="75000"/>
                  </a:schemeClr>
                </a:solidFill>
                <a:latin typeface="Courier New"/>
                <a:ea typeface="Courier New"/>
                <a:cs typeface="Courier New"/>
                <a:sym typeface="Courier New"/>
              </a:rPr>
              <a:t>的變數中</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
        <p:nvSpPr>
          <p:cNvPr id="6" name="投影片編號版面配置區 5">
            <a:extLst>
              <a:ext uri="{FF2B5EF4-FFF2-40B4-BE49-F238E27FC236}">
                <a16:creationId xmlns:a16="http://schemas.microsoft.com/office/drawing/2014/main" id="{A79CEFDB-181F-4C64-B9B1-4D73C9A5C7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F947CA-FC63-466A-AECF-F4AF36AA6BBE}"/>
              </a:ext>
            </a:extLst>
          </p:cNvPr>
          <p:cNvSpPr>
            <a:spLocks noGrp="1"/>
          </p:cNvSpPr>
          <p:nvPr>
            <p:ph type="title"/>
          </p:nvPr>
        </p:nvSpPr>
        <p:spPr/>
        <p:txBody>
          <a:bodyPr>
            <a:noAutofit/>
          </a:bodyPr>
          <a:lstStyle/>
          <a:p>
            <a:r>
              <a:rPr lang="zh-TW" altLang="zh-TW" sz="4000" dirty="0"/>
              <a:t>基本操作範例：輸出</a:t>
            </a:r>
            <a:endParaRPr lang="zh-TW" altLang="en-US" sz="4000" dirty="0"/>
          </a:p>
        </p:txBody>
      </p:sp>
      <p:sp>
        <p:nvSpPr>
          <p:cNvPr id="5" name="Google Shape;202;p3">
            <a:extLst>
              <a:ext uri="{FF2B5EF4-FFF2-40B4-BE49-F238E27FC236}">
                <a16:creationId xmlns:a16="http://schemas.microsoft.com/office/drawing/2014/main" id="{DC3048FA-4D2D-48A0-829D-1D660A685EF7}"/>
              </a:ext>
            </a:extLst>
          </p:cNvPr>
          <p:cNvSpPr/>
          <p:nvPr/>
        </p:nvSpPr>
        <p:spPr>
          <a:xfrm>
            <a:off x="816853" y="3711087"/>
            <a:ext cx="5745305" cy="584735"/>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marL="0" marR="0" lvl="0" indent="0" algn="l" rtl="0">
              <a:spcBef>
                <a:spcPts val="0"/>
              </a:spcBef>
              <a:spcAft>
                <a:spcPts val="0"/>
              </a:spcAft>
              <a:buNone/>
            </a:pPr>
            <a:endParaRPr lang="en-US" altLang="zh-TW" sz="1600" u="sng" dirty="0">
              <a:solidFill>
                <a:schemeClr val="dk1"/>
              </a:solidFill>
              <a:latin typeface="Arial"/>
              <a:ea typeface="Arial"/>
              <a:cs typeface="Arial"/>
              <a:sym typeface="Arial"/>
            </a:endParaRPr>
          </a:p>
        </p:txBody>
      </p:sp>
      <p:sp>
        <p:nvSpPr>
          <p:cNvPr id="9" name="Rectangle 4">
            <a:extLst>
              <a:ext uri="{FF2B5EF4-FFF2-40B4-BE49-F238E27FC236}">
                <a16:creationId xmlns:a16="http://schemas.microsoft.com/office/drawing/2014/main" id="{3FC756F0-32C6-4570-A795-E42503833B74}"/>
              </a:ext>
            </a:extLst>
          </p:cNvPr>
          <p:cNvSpPr>
            <a:spLocks noChangeArrowheads="1"/>
          </p:cNvSpPr>
          <p:nvPr/>
        </p:nvSpPr>
        <p:spPr bwMode="auto">
          <a:xfrm>
            <a:off x="332757" y="1144125"/>
            <a:ext cx="8368201" cy="3570208"/>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defTabSz="914400" eaLnBrk="0" fontAlgn="base" hangingPunct="0">
              <a:spcBef>
                <a:spcPct val="0"/>
              </a:spcBef>
              <a:spcAft>
                <a:spcPct val="0"/>
              </a:spcAft>
            </a:pPr>
            <a:r>
              <a:rPr lang="zh-TW" altLang="en-US" sz="800" u="sng" dirty="0">
                <a:solidFill>
                  <a:schemeClr val="dk1"/>
                </a:solidFill>
                <a:latin typeface="Consolas" panose="020B0609020204030204" pitchFamily="49" charset="0"/>
                <a:ea typeface="Arial"/>
                <a:cs typeface="Arial"/>
                <a:sym typeface="Arial"/>
              </a:rPr>
              <a:t>執行結果</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'document': 'https://api.droidtown.co/document/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'exec_time': 0.09083318710327148,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'level': 'lv2</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'msg': 'Success!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'product': 'https://api.droidtown.co/product/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'result_obj': [[{'pos': 'MODAL', 'text': '會</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'ACTION_lightVerb', 'text': '被</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'ENTITY_nouny', 'text': '大家</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'盯</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'RANGE_locality', 'text': '上'}],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'PUNCTUATION', 'text': '，'}],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'MODAL', 'text': '才</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'證明</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'ENTITY_pronoun', 'text': '你</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'有</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 'text': '實力'}]],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result_pos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&lt;MODAL&gt;會&lt;/MODAL&gt;&lt;ACTION_lightVerb&gt;被&lt;/ACTION_lightVerb&gt;&lt;ENTITY_nouny&gt;大家&lt;/ENTITY_nouny&gt;</a:t>
            </a:r>
            <a:b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&lt;ACTION_verb&gt;盯&lt;/ACTION_verb&gt;&lt;RANGE_locality&gt;上&lt;/RANGE_locality&gt;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&lt;MODAL&gt;才&lt;/MODAL&gt;&lt;ACTION_verb&gt;證明&lt;/ACTION_verb&gt;&lt;ENTITY_pronoun&gt;你&lt;/ENTITY_pronoun&gt;&lt;ACTION_verb&gt;有</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&lt;/ACTION_verb&gt;&lt;ENTITY_noun&gt;實力&lt;/ENTITY_noun&gt;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'result_segmentation': '會/被/大家/盯/上/，/才/證明/你/有/實力</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'status': True,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'version': 'v235</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'word_count_balance': 263}</a:t>
            </a:r>
            <a:r>
              <a:rPr kumimoji="0" lang="zh-TW" altLang="zh-TW" sz="400" b="0" i="0" u="none" strike="noStrike" cap="none" normalizeH="0" baseline="0" dirty="0">
                <a:ln>
                  <a:noFill/>
                </a:ln>
                <a:solidFill>
                  <a:schemeClr val="tx1"/>
                </a:solidFill>
                <a:effectLst/>
                <a:latin typeface="Consolas" panose="020B0609020204030204" pitchFamily="49" charset="0"/>
              </a:rPr>
              <a:t> </a:t>
            </a:r>
            <a:endParaRPr kumimoji="0" lang="zh-TW" altLang="zh-TW" sz="1400" b="0" i="0" u="none" strike="noStrike" cap="none" normalizeH="0" baseline="0" dirty="0">
              <a:ln>
                <a:noFill/>
              </a:ln>
              <a:solidFill>
                <a:schemeClr val="tx1"/>
              </a:solidFill>
              <a:effectLst/>
              <a:latin typeface="Consolas" panose="020B0609020204030204" pitchFamily="49" charset="0"/>
            </a:endParaRPr>
          </a:p>
        </p:txBody>
      </p:sp>
      <p:sp>
        <p:nvSpPr>
          <p:cNvPr id="10" name="文字方塊 9">
            <a:extLst>
              <a:ext uri="{FF2B5EF4-FFF2-40B4-BE49-F238E27FC236}">
                <a16:creationId xmlns:a16="http://schemas.microsoft.com/office/drawing/2014/main" id="{051BB758-BFEC-473F-982B-140A89A38D18}"/>
              </a:ext>
            </a:extLst>
          </p:cNvPr>
          <p:cNvSpPr txBox="1"/>
          <p:nvPr/>
        </p:nvSpPr>
        <p:spPr>
          <a:xfrm>
            <a:off x="3274358" y="1699420"/>
            <a:ext cx="2467536" cy="253916"/>
          </a:xfrm>
          <a:prstGeom prst="rect">
            <a:avLst/>
          </a:prstGeom>
          <a:noFill/>
        </p:spPr>
        <p:txBody>
          <a:bodyPr wrap="square" rtlCol="0">
            <a:spAutoFit/>
          </a:bodyPr>
          <a:lstStyle/>
          <a:p>
            <a:r>
              <a:rPr lang="zh-TW" altLang="en-US" sz="1050" dirty="0">
                <a:solidFill>
                  <a:schemeClr val="accent6">
                    <a:lumMod val="75000"/>
                  </a:schemeClr>
                </a:solidFill>
              </a:rPr>
              <a:t>將剛剛輸入之中文斷詞需要之時間</a:t>
            </a:r>
          </a:p>
        </p:txBody>
      </p:sp>
      <p:cxnSp>
        <p:nvCxnSpPr>
          <p:cNvPr id="12" name="直線單箭頭接點 11">
            <a:extLst>
              <a:ext uri="{FF2B5EF4-FFF2-40B4-BE49-F238E27FC236}">
                <a16:creationId xmlns:a16="http://schemas.microsoft.com/office/drawing/2014/main" id="{7904C119-0AE9-46A1-90F9-F06BE8C61D99}"/>
              </a:ext>
            </a:extLst>
          </p:cNvPr>
          <p:cNvCxnSpPr/>
          <p:nvPr/>
        </p:nvCxnSpPr>
        <p:spPr>
          <a:xfrm flipH="1">
            <a:off x="2514600" y="1795183"/>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49A01D1-9FB0-45C7-B00C-64D191EE85AC}"/>
              </a:ext>
            </a:extLst>
          </p:cNvPr>
          <p:cNvCxnSpPr/>
          <p:nvPr/>
        </p:nvCxnSpPr>
        <p:spPr>
          <a:xfrm flipH="1">
            <a:off x="1490383" y="1887071"/>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E9A6849D-A74B-4BF9-9190-780CEE2FA19C}"/>
              </a:ext>
            </a:extLst>
          </p:cNvPr>
          <p:cNvSpPr txBox="1"/>
          <p:nvPr/>
        </p:nvSpPr>
        <p:spPr>
          <a:xfrm>
            <a:off x="2104464" y="1848160"/>
            <a:ext cx="2467536" cy="253916"/>
          </a:xfrm>
          <a:prstGeom prst="rect">
            <a:avLst/>
          </a:prstGeom>
          <a:noFill/>
        </p:spPr>
        <p:txBody>
          <a:bodyPr wrap="square" rtlCol="0">
            <a:spAutoFit/>
          </a:bodyPr>
          <a:lstStyle/>
          <a:p>
            <a:r>
              <a:rPr lang="zh-TW" altLang="en-US" sz="1050" dirty="0">
                <a:solidFill>
                  <a:schemeClr val="accent6">
                    <a:lumMod val="75000"/>
                  </a:schemeClr>
                </a:solidFill>
              </a:rPr>
              <a:t>使用哪一種程度的斷詞</a:t>
            </a:r>
          </a:p>
        </p:txBody>
      </p:sp>
      <p:sp>
        <p:nvSpPr>
          <p:cNvPr id="21" name="右大括弧 20">
            <a:extLst>
              <a:ext uri="{FF2B5EF4-FFF2-40B4-BE49-F238E27FC236}">
                <a16:creationId xmlns:a16="http://schemas.microsoft.com/office/drawing/2014/main" id="{C9CDB365-CD3C-45B8-BAE6-C0D5E6D97A8A}"/>
              </a:ext>
            </a:extLst>
          </p:cNvPr>
          <p:cNvSpPr/>
          <p:nvPr/>
        </p:nvSpPr>
        <p:spPr>
          <a:xfrm>
            <a:off x="3798794" y="2102076"/>
            <a:ext cx="336177" cy="146027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C05CF4FC-7050-48C1-8A77-2E7315E6BFB8}"/>
              </a:ext>
            </a:extLst>
          </p:cNvPr>
          <p:cNvSpPr txBox="1"/>
          <p:nvPr/>
        </p:nvSpPr>
        <p:spPr>
          <a:xfrm>
            <a:off x="4186517" y="2725468"/>
            <a:ext cx="2467536" cy="415498"/>
          </a:xfrm>
          <a:prstGeom prst="rect">
            <a:avLst/>
          </a:prstGeom>
          <a:noFill/>
        </p:spPr>
        <p:txBody>
          <a:bodyPr wrap="square" rtlCol="0">
            <a:spAutoFit/>
          </a:bodyPr>
          <a:lstStyle/>
          <a:p>
            <a:r>
              <a:rPr lang="zh-TW" altLang="en-US" sz="1050" dirty="0">
                <a:solidFill>
                  <a:schemeClr val="accent6">
                    <a:lumMod val="75000"/>
                  </a:schemeClr>
                </a:solidFill>
              </a:rPr>
              <a:t>斷詞後是屬於哪種詞性</a:t>
            </a:r>
            <a:r>
              <a:rPr lang="en-US" altLang="zh-TW" sz="1050" dirty="0">
                <a:solidFill>
                  <a:schemeClr val="accent6">
                    <a:lumMod val="75000"/>
                  </a:schemeClr>
                </a:solidFill>
              </a:rPr>
              <a:t>(pos) </a:t>
            </a:r>
            <a:r>
              <a:rPr lang="zh-TW" altLang="en-US" sz="1050" dirty="0">
                <a:solidFill>
                  <a:schemeClr val="accent6">
                    <a:lumMod val="75000"/>
                  </a:schemeClr>
                </a:solidFill>
              </a:rPr>
              <a:t>以及對應的字詞</a:t>
            </a:r>
            <a:r>
              <a:rPr lang="en-US" altLang="zh-TW" sz="1050" dirty="0">
                <a:solidFill>
                  <a:schemeClr val="accent6">
                    <a:lumMod val="75000"/>
                  </a:schemeClr>
                </a:solidFill>
              </a:rPr>
              <a:t>(text)</a:t>
            </a:r>
            <a:endParaRPr lang="zh-TW" altLang="en-US" sz="1050" dirty="0">
              <a:solidFill>
                <a:schemeClr val="accent6">
                  <a:lumMod val="75000"/>
                </a:schemeClr>
              </a:solidFill>
            </a:endParaRPr>
          </a:p>
        </p:txBody>
      </p:sp>
      <p:sp>
        <p:nvSpPr>
          <p:cNvPr id="23" name="右大括弧 22">
            <a:extLst>
              <a:ext uri="{FF2B5EF4-FFF2-40B4-BE49-F238E27FC236}">
                <a16:creationId xmlns:a16="http://schemas.microsoft.com/office/drawing/2014/main" id="{AF462615-F374-4690-93B2-FB5CB3C5FD20}"/>
              </a:ext>
            </a:extLst>
          </p:cNvPr>
          <p:cNvSpPr/>
          <p:nvPr/>
        </p:nvSpPr>
        <p:spPr>
          <a:xfrm>
            <a:off x="7264831" y="3479980"/>
            <a:ext cx="336177" cy="5847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EB62F61B-13C9-444C-A5C1-C8DBD34B4DC3}"/>
              </a:ext>
            </a:extLst>
          </p:cNvPr>
          <p:cNvSpPr txBox="1"/>
          <p:nvPr/>
        </p:nvSpPr>
        <p:spPr>
          <a:xfrm>
            <a:off x="7661875" y="3479980"/>
            <a:ext cx="978216" cy="577081"/>
          </a:xfrm>
          <a:prstGeom prst="rect">
            <a:avLst/>
          </a:prstGeom>
          <a:noFill/>
        </p:spPr>
        <p:txBody>
          <a:bodyPr wrap="square" rtlCol="0">
            <a:spAutoFit/>
          </a:bodyPr>
          <a:lstStyle/>
          <a:p>
            <a:r>
              <a:rPr lang="zh-TW" altLang="en-US" sz="1050" dirty="0">
                <a:solidFill>
                  <a:schemeClr val="accent6">
                    <a:lumMod val="75000"/>
                  </a:schemeClr>
                </a:solidFill>
              </a:rPr>
              <a:t>將詞性及字詞放在同一句表示</a:t>
            </a:r>
          </a:p>
        </p:txBody>
      </p:sp>
      <p:cxnSp>
        <p:nvCxnSpPr>
          <p:cNvPr id="25" name="直線單箭頭接點 24">
            <a:extLst>
              <a:ext uri="{FF2B5EF4-FFF2-40B4-BE49-F238E27FC236}">
                <a16:creationId xmlns:a16="http://schemas.microsoft.com/office/drawing/2014/main" id="{8E8C01B6-434F-438A-9E0F-E080AD9D2CAF}"/>
              </a:ext>
            </a:extLst>
          </p:cNvPr>
          <p:cNvCxnSpPr/>
          <p:nvPr/>
        </p:nvCxnSpPr>
        <p:spPr>
          <a:xfrm flipH="1">
            <a:off x="4186517" y="4186518"/>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B782ED0A-A4EF-495C-AEF3-47DAF97C9795}"/>
              </a:ext>
            </a:extLst>
          </p:cNvPr>
          <p:cNvSpPr txBox="1"/>
          <p:nvPr/>
        </p:nvSpPr>
        <p:spPr>
          <a:xfrm>
            <a:off x="4740910" y="4057061"/>
            <a:ext cx="2467536" cy="253916"/>
          </a:xfrm>
          <a:prstGeom prst="rect">
            <a:avLst/>
          </a:prstGeom>
          <a:noFill/>
        </p:spPr>
        <p:txBody>
          <a:bodyPr wrap="square" rtlCol="0">
            <a:spAutoFit/>
          </a:bodyPr>
          <a:lstStyle/>
          <a:p>
            <a:r>
              <a:rPr lang="zh-TW" altLang="en-US" sz="1050" dirty="0">
                <a:solidFill>
                  <a:schemeClr val="accent6">
                    <a:lumMod val="75000"/>
                  </a:schemeClr>
                </a:solidFill>
              </a:rPr>
              <a:t>僅顯示斷詞結果</a:t>
            </a:r>
          </a:p>
        </p:txBody>
      </p:sp>
      <p:sp>
        <p:nvSpPr>
          <p:cNvPr id="27" name="文字方塊 26">
            <a:extLst>
              <a:ext uri="{FF2B5EF4-FFF2-40B4-BE49-F238E27FC236}">
                <a16:creationId xmlns:a16="http://schemas.microsoft.com/office/drawing/2014/main" id="{335E94E2-1E27-4BD1-A265-F380BCD52569}"/>
              </a:ext>
            </a:extLst>
          </p:cNvPr>
          <p:cNvSpPr txBox="1"/>
          <p:nvPr/>
        </p:nvSpPr>
        <p:spPr>
          <a:xfrm>
            <a:off x="332757" y="4678407"/>
            <a:ext cx="3915159"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solidFill>
                  <a:schemeClr val="accent1">
                    <a:lumMod val="75000"/>
                  </a:schemeClr>
                </a:solidFill>
              </a:rPr>
              <a:t>紅色箭頭和綠色字為解釋</a:t>
            </a:r>
          </a:p>
        </p:txBody>
      </p:sp>
      <p:sp>
        <p:nvSpPr>
          <p:cNvPr id="29" name="投影片編號版面配置區 28">
            <a:extLst>
              <a:ext uri="{FF2B5EF4-FFF2-40B4-BE49-F238E27FC236}">
                <a16:creationId xmlns:a16="http://schemas.microsoft.com/office/drawing/2014/main" id="{9A7F30E8-3288-449D-902F-EC928723F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Tree>
    <p:extLst>
      <p:ext uri="{BB962C8B-B14F-4D97-AF65-F5344CB8AC3E}">
        <p14:creationId xmlns:p14="http://schemas.microsoft.com/office/powerpoint/2010/main" val="2863815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 輸入</a:t>
            </a:r>
            <a:endParaRPr sz="4000" dirty="0"/>
          </a:p>
        </p:txBody>
      </p:sp>
      <p:sp>
        <p:nvSpPr>
          <p:cNvPr id="107" name="Google Shape;107;p7"/>
          <p:cNvSpPr txBox="1"/>
          <p:nvPr/>
        </p:nvSpPr>
        <p:spPr>
          <a:xfrm>
            <a:off x="239618" y="1144125"/>
            <a:ext cx="8368200" cy="3231624"/>
          </a:xfrm>
          <a:prstGeom prst="rect">
            <a:avLst/>
          </a:prstGeom>
          <a:noFill/>
          <a:ln>
            <a:noFill/>
          </a:ln>
        </p:spPr>
        <p:txBody>
          <a:bodyPr spcFirstLastPara="1" wrap="square" lIns="91425" tIns="91425" rIns="91425" bIns="91425" anchor="t" anchorCtr="0">
            <a:spAutoFit/>
          </a:bodyPr>
          <a:lstStyle/>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zh-TW" altLang="en-US" sz="2800" dirty="0">
                <a:latin typeface="Arial" panose="020B0604020202020204" pitchFamily="34" charset="0"/>
                <a:cs typeface="Arial" panose="020B0604020202020204" pitchFamily="34" charset="0"/>
              </a:rPr>
              <a:t> 可以針對不同的需求，來自由選擇斷詞的細緻程度。</a:t>
            </a:r>
          </a:p>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Level </a:t>
            </a:r>
            <a:r>
              <a:rPr lang="zh-TW" altLang="en-US" sz="2800" dirty="0">
                <a:latin typeface="Arial" panose="020B0604020202020204" pitchFamily="34" charset="0"/>
                <a:cs typeface="Arial" panose="020B0604020202020204" pitchFamily="34" charset="0"/>
              </a:rPr>
              <a:t>意指斷詞的深度。數字愈小，切得愈細。例如</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會些比較細一些。</a:t>
            </a:r>
            <a:endParaRPr lang="en-US" altLang="zh-TW" sz="2800" dirty="0">
              <a:latin typeface="Arial" panose="020B0604020202020204" pitchFamily="34" charset="0"/>
              <a:cs typeface="Arial" panose="020B0604020202020204" pitchFamily="34" charset="0"/>
            </a:endParaRPr>
          </a:p>
          <a:p>
            <a:pPr marL="285750" indent="-285750">
              <a:spcAft>
                <a:spcPts val="1200"/>
              </a:spcAft>
              <a:buClr>
                <a:schemeClr val="accent1"/>
              </a:buCl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使用的方法就是在 </a:t>
            </a:r>
            <a:r>
              <a:rPr lang="en-US" altLang="zh-TW" sz="2800" dirty="0" err="1">
                <a:latin typeface="Arial" panose="020B0604020202020204" pitchFamily="34" charset="0"/>
                <a:cs typeface="Arial" panose="020B0604020202020204" pitchFamily="34" charset="0"/>
              </a:rPr>
              <a:t>articut.parse</a:t>
            </a:r>
            <a:r>
              <a:rPr lang="zh-TW" altLang="en-US" sz="2800" dirty="0">
                <a:latin typeface="Arial" panose="020B0604020202020204" pitchFamily="34" charset="0"/>
                <a:cs typeface="Arial" panose="020B0604020202020204" pitchFamily="34" charset="0"/>
              </a:rPr>
              <a:t>不只放入您想斷詞的中文字串，也要調整</a:t>
            </a:r>
            <a:r>
              <a:rPr lang="en-US" altLang="zh-TW" sz="2800" dirty="0">
                <a:latin typeface="Arial" panose="020B0604020202020204" pitchFamily="34" charset="0"/>
                <a:cs typeface="Arial" panose="020B0604020202020204" pitchFamily="34" charset="0"/>
              </a:rPr>
              <a:t>level </a:t>
            </a:r>
            <a:r>
              <a:rPr lang="zh-TW" altLang="en-US" sz="2800" dirty="0">
                <a:latin typeface="Arial" panose="020B0604020202020204" pitchFamily="34" charset="0"/>
                <a:cs typeface="Arial" panose="020B0604020202020204" pitchFamily="34" charset="0"/>
              </a:rPr>
              <a:t>參數</a:t>
            </a:r>
          </a:p>
        </p:txBody>
      </p:sp>
      <p:sp>
        <p:nvSpPr>
          <p:cNvPr id="3" name="投影片編號版面配置區 2">
            <a:extLst>
              <a:ext uri="{FF2B5EF4-FFF2-40B4-BE49-F238E27FC236}">
                <a16:creationId xmlns:a16="http://schemas.microsoft.com/office/drawing/2014/main" id="{F3BD2334-68EA-4157-A5E6-D642A99FA5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Tree>
    <p:extLst>
      <p:ext uri="{BB962C8B-B14F-4D97-AF65-F5344CB8AC3E}">
        <p14:creationId xmlns:p14="http://schemas.microsoft.com/office/powerpoint/2010/main" val="393841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ts val="3000"/>
              <a:buNone/>
            </a:pPr>
            <a:r>
              <a:rPr lang="zh-TW" dirty="0"/>
              <a:t>進階用法之一：lv1 和 lv2 輸入</a:t>
            </a:r>
            <a:endParaRPr dirty="0"/>
          </a:p>
        </p:txBody>
      </p:sp>
      <p:sp>
        <p:nvSpPr>
          <p:cNvPr id="107" name="Google Shape;107;p7"/>
          <p:cNvSpPr txBox="1"/>
          <p:nvPr/>
        </p:nvSpPr>
        <p:spPr>
          <a:xfrm>
            <a:off x="214905" y="1387018"/>
            <a:ext cx="8233563" cy="3123902"/>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比如說「小紅帽」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在 lv1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將會回傳為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但在 lv2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則會回傳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
        <p:nvSpPr>
          <p:cNvPr id="8" name="Google Shape;201;p3">
            <a:extLst>
              <a:ext uri="{FF2B5EF4-FFF2-40B4-BE49-F238E27FC236}">
                <a16:creationId xmlns:a16="http://schemas.microsoft.com/office/drawing/2014/main" id="{4C45A223-475F-48C5-8690-C245AB6A5B57}"/>
              </a:ext>
            </a:extLst>
          </p:cNvPr>
          <p:cNvSpPr txBox="1"/>
          <p:nvPr/>
        </p:nvSpPr>
        <p:spPr>
          <a:xfrm>
            <a:off x="4253927" y="1579383"/>
            <a:ext cx="4675168" cy="273917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from </a:t>
            </a:r>
            <a:r>
              <a:rPr lang="en-US" altLang="zh-TW" sz="1100" dirty="0" err="1">
                <a:solidFill>
                  <a:schemeClr val="dk1"/>
                </a:solidFill>
                <a:latin typeface="Courier New"/>
                <a:ea typeface="Courier New"/>
                <a:cs typeface="Courier New"/>
                <a:sym typeface="Courier New"/>
              </a:rPr>
              <a:t>ArticutAPI</a:t>
            </a:r>
            <a:r>
              <a:rPr lang="en-US" altLang="zh-TW" sz="1100" dirty="0">
                <a:solidFill>
                  <a:schemeClr val="dk1"/>
                </a:solidFill>
                <a:latin typeface="Courier New"/>
                <a:ea typeface="Courier New"/>
                <a:cs typeface="Courier New"/>
                <a:sym typeface="Courier New"/>
              </a:rPr>
              <a:t> import </a:t>
            </a:r>
            <a:r>
              <a:rPr lang="en-US" altLang="zh-TW" sz="1100" dirty="0" err="1">
                <a:solidFill>
                  <a:schemeClr val="dk1"/>
                </a:solidFill>
                <a:latin typeface="Courier New"/>
                <a:ea typeface="Courier New"/>
                <a:cs typeface="Courier New"/>
                <a:sym typeface="Courier New"/>
              </a:rPr>
              <a:t>Articut</a:t>
            </a:r>
            <a:r>
              <a:rPr lang="zh-TW" altLang="en-US" sz="1100" dirty="0">
                <a:solidFill>
                  <a:schemeClr val="dk1"/>
                </a:solidFill>
                <a:latin typeface="Courier New"/>
                <a:ea typeface="Courier New"/>
                <a:cs typeface="Courier New"/>
                <a:sym typeface="Courier New"/>
              </a:rPr>
              <a:t> </a:t>
            </a:r>
            <a:endParaRPr lang="en-US" altLang="zh-TW" sz="1100" dirty="0">
              <a:solidFill>
                <a:schemeClr val="dk1"/>
              </a:solidFill>
              <a:latin typeface="Courier New"/>
              <a:ea typeface="Courier New"/>
              <a:cs typeface="Courier New"/>
              <a:sym typeface="Courier New"/>
            </a:endParaRP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if __name__ == "__main__":</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username = “”</a:t>
            </a:r>
            <a:br>
              <a:rPr lang="en-US" altLang="zh-TW" sz="1100" dirty="0">
                <a:solidFill>
                  <a:schemeClr val="dk1"/>
                </a:solidFill>
                <a:latin typeface="Courier New"/>
                <a:ea typeface="Courier New"/>
                <a:cs typeface="Courier New"/>
                <a:sym typeface="Courier New"/>
              </a:rPr>
            </a:br>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   = “”</a:t>
            </a:r>
            <a:endParaRPr lang="zh-TW" altLang="en-US" sz="1100" dirty="0">
              <a:solidFill>
                <a:schemeClr val="bg2">
                  <a:lumMod val="75000"/>
                </a:schemeClr>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(username,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a:t>
            </a: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 "</a:t>
            </a:r>
            <a:r>
              <a:rPr lang="zh-TW" altLang="en-US" sz="1100" dirty="0">
                <a:solidFill>
                  <a:schemeClr val="dk1"/>
                </a:solidFill>
                <a:latin typeface="Courier New"/>
                <a:ea typeface="Courier New"/>
                <a:cs typeface="Courier New"/>
                <a:sym typeface="Courier New"/>
              </a:rPr>
              <a:t>小紅帽</a:t>
            </a:r>
            <a:r>
              <a:rPr lang="en-US" altLang="zh-TW" sz="1100" dirty="0">
                <a:solidFill>
                  <a:schemeClr val="dk1"/>
                </a:solidFill>
                <a:latin typeface="Courier New"/>
                <a:ea typeface="Courier New"/>
                <a:cs typeface="Courier New"/>
                <a:sym typeface="Courier New"/>
              </a:rPr>
              <a:t>"</a:t>
            </a:r>
            <a:endParaRPr lang="zh-TW" altLang="en-US" sz="1100" dirty="0">
              <a:solidFill>
                <a:schemeClr val="dk1"/>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level='lv1')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level='lv2')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endParaRPr lang="en-US" altLang="zh-TW" sz="1100" dirty="0">
              <a:solidFill>
                <a:schemeClr val="bg2">
                  <a:lumMod val="75000"/>
                </a:schemeClr>
              </a:solidFill>
              <a:latin typeface="Courier New"/>
              <a:ea typeface="Courier New"/>
              <a:cs typeface="Courier New"/>
              <a:sym typeface="Courier New"/>
            </a:endParaRPr>
          </a:p>
        </p:txBody>
      </p:sp>
      <p:sp>
        <p:nvSpPr>
          <p:cNvPr id="3" name="投影片編號版面配置區 2">
            <a:extLst>
              <a:ext uri="{FF2B5EF4-FFF2-40B4-BE49-F238E27FC236}">
                <a16:creationId xmlns:a16="http://schemas.microsoft.com/office/drawing/2014/main" id="{AE6F44FA-4445-41EC-B6AA-8B6F2F7B3E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387900" y="156503"/>
            <a:ext cx="8368200" cy="98762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進階用法之一：</a:t>
            </a:r>
            <a:r>
              <a:rPr lang="zh-TW" sz="4000" dirty="0">
                <a:latin typeface="Arial" panose="020B0604020202020204" pitchFamily="34" charset="0"/>
                <a:cs typeface="Arial" panose="020B0604020202020204" pitchFamily="34" charset="0"/>
              </a:rPr>
              <a:t>lv1</a:t>
            </a:r>
            <a:r>
              <a:rPr lang="zh-TW" sz="4000" dirty="0"/>
              <a:t> 和 </a:t>
            </a:r>
            <a:r>
              <a:rPr lang="zh-TW" sz="4000" dirty="0">
                <a:latin typeface="Arial" panose="020B0604020202020204" pitchFamily="34" charset="0"/>
                <a:cs typeface="Arial" panose="020B0604020202020204" pitchFamily="34" charset="0"/>
              </a:rPr>
              <a:t>lv2</a:t>
            </a:r>
            <a:r>
              <a:rPr lang="zh-TW" sz="4000" dirty="0"/>
              <a:t> 輸出</a:t>
            </a:r>
            <a:endParaRPr sz="4000" dirty="0"/>
          </a:p>
        </p:txBody>
      </p:sp>
      <p:sp>
        <p:nvSpPr>
          <p:cNvPr id="113" name="Google Shape;113;p8"/>
          <p:cNvSpPr txBox="1"/>
          <p:nvPr/>
        </p:nvSpPr>
        <p:spPr>
          <a:xfrm>
            <a:off x="303233" y="1070629"/>
            <a:ext cx="8368200" cy="1825085"/>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比較 lv1 和 lv2 的結果，可發現在 lv1 中切的極細的「小 / 紅 / 帽」，在 lv2 中被結合成「小紅帽」一個詞彙。</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
        <p:nvSpPr>
          <p:cNvPr id="2" name="Rectangle 1">
            <a:extLst>
              <a:ext uri="{FF2B5EF4-FFF2-40B4-BE49-F238E27FC236}">
                <a16:creationId xmlns:a16="http://schemas.microsoft.com/office/drawing/2014/main" id="{544C4E63-A41A-43A3-86B8-769FEF576701}"/>
              </a:ext>
            </a:extLst>
          </p:cNvPr>
          <p:cNvSpPr>
            <a:spLocks noChangeArrowheads="1"/>
          </p:cNvSpPr>
          <p:nvPr/>
        </p:nvSpPr>
        <p:spPr bwMode="auto">
          <a:xfrm>
            <a:off x="708300" y="2710249"/>
            <a:ext cx="7053469" cy="2308324"/>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endParaRPr lang="zh-TW" altLang="en-US" sz="1000" u="sng" dirty="0">
              <a:solidFill>
                <a:schemeClr val="dk1"/>
              </a:solidFill>
              <a:latin typeface="Consolas" panose="020B0609020204030204" pitchFamily="49" charset="0"/>
              <a:ea typeface="Arial"/>
              <a:cs typeface="Arial"/>
              <a:sym typeface="Arial"/>
            </a:endParaRPr>
          </a:p>
          <a:p>
            <a:pPr lvl="0" defTabSz="914400" eaLnBrk="0" fontAlgn="base" hangingPunct="0">
              <a:spcBef>
                <a:spcPct val="0"/>
              </a:spcBef>
              <a:spcAft>
                <a:spcPct val="0"/>
              </a:spcAft>
            </a:pPr>
            <a:r>
              <a:rPr lang="en-US" altLang="zh-TW" sz="1000" dirty="0">
                <a:solidFill>
                  <a:srgbClr val="000000"/>
                </a:solidFill>
                <a:latin typeface="Consolas" panose="020B0609020204030204" pitchFamily="49" charset="0"/>
                <a:cs typeface="Courier New" panose="02070309020205020404" pitchFamily="49" charset="0"/>
              </a:rPr>
              <a:t>lv1 </a:t>
            </a:r>
            <a:r>
              <a:rPr lang="zh-TW" altLang="en-US" sz="1000" dirty="0">
                <a:solidFill>
                  <a:srgbClr val="000000"/>
                </a:solidFill>
                <a:latin typeface="Consolas" panose="020B0609020204030204" pitchFamily="49" charset="0"/>
                <a:cs typeface="Courier New" panose="02070309020205020404" pitchFamily="49" charset="0"/>
              </a:rPr>
              <a:t>的設定下，處理結果：</a:t>
            </a:r>
          </a:p>
          <a:p>
            <a:pPr lvl="0" defTabSz="914400" eaLnBrk="0" fontAlgn="base" hangingPunct="0">
              <a:spcBef>
                <a:spcPct val="0"/>
              </a:spcBef>
              <a:spcAft>
                <a:spcPct val="0"/>
              </a:spcAft>
            </a:pPr>
            <a:r>
              <a:rPr lang="zh-TW" altLang="en-US" sz="1000" dirty="0">
                <a:solidFill>
                  <a:srgbClr val="000000"/>
                </a:solidFill>
                <a:latin typeface="Consolas" panose="020B0609020204030204" pitchFamily="49" charset="0"/>
                <a:cs typeface="Courier New" panose="02070309020205020404" pitchFamily="49" charset="0"/>
              </a:rPr>
              <a:t> </a:t>
            </a:r>
            <a:r>
              <a:rPr lang="en-US" altLang="zh-TW" sz="1000" dirty="0">
                <a:solidFill>
                  <a:srgbClr val="000000"/>
                </a:solidFill>
                <a:latin typeface="Consolas" panose="020B0609020204030204" pitchFamily="49" charset="0"/>
                <a:cs typeface="Courier New" panose="02070309020205020404" pitchFamily="49" charset="0"/>
              </a:rPr>
              <a:t>{'exec_time': 0.03921389579772949, 'result_pos': ['&lt;MODIFIER&gt;</a:t>
            </a:r>
            <a:r>
              <a:rPr lang="zh-TW" altLang="en-US" sz="1000" dirty="0">
                <a:solidFill>
                  <a:srgbClr val="000000"/>
                </a:solidFill>
                <a:latin typeface="Consolas" panose="020B0609020204030204" pitchFamily="49" charset="0"/>
                <a:cs typeface="Courier New" panose="02070309020205020404" pitchFamily="49" charset="0"/>
              </a:rPr>
              <a:t>小</a:t>
            </a:r>
            <a:r>
              <a:rPr lang="en-US" altLang="zh-TW" sz="1000" dirty="0">
                <a:solidFill>
                  <a:srgbClr val="000000"/>
                </a:solidFill>
                <a:latin typeface="Consolas" panose="020B0609020204030204" pitchFamily="49" charset="0"/>
                <a:cs typeface="Courier New" panose="02070309020205020404" pitchFamily="49" charset="0"/>
              </a:rPr>
              <a:t>&lt;/MODIFIER&gt;&lt;MODIFIER_color&gt;</a:t>
            </a:r>
            <a:r>
              <a:rPr lang="zh-TW" altLang="en-US" sz="1000" dirty="0">
                <a:solidFill>
                  <a:srgbClr val="000000"/>
                </a:solidFill>
                <a:latin typeface="Consolas" panose="020B0609020204030204" pitchFamily="49" charset="0"/>
                <a:cs typeface="Courier New" panose="02070309020205020404" pitchFamily="49" charset="0"/>
              </a:rPr>
              <a:t>紅</a:t>
            </a:r>
            <a:r>
              <a:rPr lang="en-US" altLang="zh-TW" sz="1000" dirty="0">
                <a:solidFill>
                  <a:srgbClr val="000000"/>
                </a:solidFill>
                <a:latin typeface="Consolas" panose="020B0609020204030204" pitchFamily="49" charset="0"/>
                <a:cs typeface="Courier New" panose="02070309020205020404" pitchFamily="49" charset="0"/>
              </a:rPr>
              <a:t>&lt;/MODIFIER_color&gt;&lt;ENTITY_nounHead&gt;</a:t>
            </a:r>
            <a:r>
              <a:rPr lang="zh-TW" altLang="en-US" sz="1000" dirty="0">
                <a:solidFill>
                  <a:srgbClr val="000000"/>
                </a:solidFill>
                <a:latin typeface="Consolas" panose="020B0609020204030204" pitchFamily="49" charset="0"/>
                <a:cs typeface="Courier New" panose="02070309020205020404" pitchFamily="49" charset="0"/>
              </a:rPr>
              <a:t>帽</a:t>
            </a:r>
            <a:r>
              <a:rPr lang="en-US" altLang="zh-TW" sz="1000" dirty="0">
                <a:solidFill>
                  <a:srgbClr val="000000"/>
                </a:solidFill>
                <a:latin typeface="Consolas" panose="020B0609020204030204" pitchFamily="49" charset="0"/>
                <a:cs typeface="Courier New" panose="02070309020205020404" pitchFamily="49" charset="0"/>
              </a:rPr>
              <a:t>&lt;/ENTITY_nounHead&gt;'], 'result_segmentation': '</a:t>
            </a:r>
            <a:r>
              <a:rPr lang="zh-TW" altLang="en-US" sz="1000" dirty="0">
                <a:solidFill>
                  <a:srgbClr val="000000"/>
                </a:solidFill>
                <a:latin typeface="Consolas" panose="020B0609020204030204" pitchFamily="49" charset="0"/>
                <a:cs typeface="Courier New" panose="02070309020205020404" pitchFamily="49" charset="0"/>
              </a:rPr>
              <a:t>小</a:t>
            </a:r>
            <a:r>
              <a:rPr lang="en-US" altLang="zh-TW" sz="1000" dirty="0">
                <a:solidFill>
                  <a:srgbClr val="000000"/>
                </a:solidFill>
                <a:latin typeface="Consolas" panose="020B0609020204030204" pitchFamily="49" charset="0"/>
                <a:cs typeface="Courier New" panose="02070309020205020404" pitchFamily="49" charset="0"/>
              </a:rPr>
              <a:t>/</a:t>
            </a:r>
            <a:r>
              <a:rPr lang="zh-TW" altLang="en-US" sz="1000" dirty="0">
                <a:solidFill>
                  <a:srgbClr val="000000"/>
                </a:solidFill>
                <a:latin typeface="Consolas" panose="020B0609020204030204" pitchFamily="49" charset="0"/>
                <a:cs typeface="Courier New" panose="02070309020205020404" pitchFamily="49" charset="0"/>
              </a:rPr>
              <a:t>紅</a:t>
            </a:r>
            <a:r>
              <a:rPr lang="en-US" altLang="zh-TW" sz="1000" dirty="0">
                <a:solidFill>
                  <a:srgbClr val="000000"/>
                </a:solidFill>
                <a:latin typeface="Consolas" panose="020B0609020204030204" pitchFamily="49" charset="0"/>
                <a:cs typeface="Courier New" panose="02070309020205020404" pitchFamily="49" charset="0"/>
              </a:rPr>
              <a:t>/</a:t>
            </a:r>
            <a:r>
              <a:rPr lang="zh-TW" altLang="en-US" sz="1000" dirty="0">
                <a:solidFill>
                  <a:srgbClr val="000000"/>
                </a:solidFill>
                <a:latin typeface="Consolas" panose="020B0609020204030204" pitchFamily="49" charset="0"/>
                <a:cs typeface="Courier New" panose="02070309020205020404" pitchFamily="49" charset="0"/>
              </a:rPr>
              <a:t>帽</a:t>
            </a:r>
            <a:r>
              <a:rPr lang="en-US" altLang="zh-TW" sz="1000" dirty="0">
                <a:solidFill>
                  <a:srgbClr val="000000"/>
                </a:solidFill>
                <a:latin typeface="Consolas" panose="020B0609020204030204" pitchFamily="49" charset="0"/>
                <a:cs typeface="Courier New" panose="02070309020205020404" pitchFamily="49" charset="0"/>
              </a:rPr>
              <a:t>', '</a:t>
            </a:r>
            <a:r>
              <a:rPr lang="en-US" altLang="zh-TW" sz="1000" dirty="0" err="1">
                <a:solidFill>
                  <a:srgbClr val="000000"/>
                </a:solidFill>
                <a:latin typeface="Consolas" panose="020B0609020204030204" pitchFamily="49" charset="0"/>
                <a:cs typeface="Courier New" panose="02070309020205020404" pitchFamily="49" charset="0"/>
              </a:rPr>
              <a:t>result_obj</a:t>
            </a:r>
            <a:r>
              <a:rPr lang="en-US" altLang="zh-TW" sz="1000" dirty="0">
                <a:solidFill>
                  <a:srgbClr val="000000"/>
                </a:solidFill>
                <a:latin typeface="Consolas" panose="020B0609020204030204" pitchFamily="49" charset="0"/>
                <a:cs typeface="Courier New" panose="02070309020205020404" pitchFamily="49" charset="0"/>
              </a:rPr>
              <a:t>': [[{'text': '</a:t>
            </a:r>
            <a:r>
              <a:rPr lang="zh-TW" altLang="en-US" sz="1000" dirty="0">
                <a:solidFill>
                  <a:srgbClr val="000000"/>
                </a:solidFill>
                <a:latin typeface="Consolas" panose="020B0609020204030204" pitchFamily="49" charset="0"/>
                <a:cs typeface="Courier New" panose="02070309020205020404" pitchFamily="49" charset="0"/>
              </a:rPr>
              <a:t>小</a:t>
            </a:r>
            <a:r>
              <a:rPr lang="en-US" altLang="zh-TW" sz="1000" dirty="0">
                <a:solidFill>
                  <a:srgbClr val="000000"/>
                </a:solidFill>
                <a:latin typeface="Consolas" panose="020B0609020204030204" pitchFamily="49" charset="0"/>
                <a:cs typeface="Courier New" panose="02070309020205020404" pitchFamily="49" charset="0"/>
              </a:rPr>
              <a:t>', 'pos': 'MODIFIER'}, {'text': '</a:t>
            </a:r>
            <a:r>
              <a:rPr lang="zh-TW" altLang="en-US" sz="1000" dirty="0">
                <a:solidFill>
                  <a:srgbClr val="000000"/>
                </a:solidFill>
                <a:latin typeface="Consolas" panose="020B0609020204030204" pitchFamily="49" charset="0"/>
                <a:cs typeface="Courier New" panose="02070309020205020404" pitchFamily="49" charset="0"/>
              </a:rPr>
              <a:t>紅</a:t>
            </a:r>
            <a:r>
              <a:rPr lang="en-US" altLang="zh-TW" sz="1000" dirty="0">
                <a:solidFill>
                  <a:srgbClr val="000000"/>
                </a:solidFill>
                <a:latin typeface="Consolas" panose="020B0609020204030204" pitchFamily="49" charset="0"/>
                <a:cs typeface="Courier New" panose="02070309020205020404" pitchFamily="49" charset="0"/>
              </a:rPr>
              <a:t>', 'pos': 'MODIFIER_color'}, {'text': '</a:t>
            </a:r>
            <a:r>
              <a:rPr lang="zh-TW" altLang="en-US" sz="1000" dirty="0">
                <a:solidFill>
                  <a:srgbClr val="000000"/>
                </a:solidFill>
                <a:latin typeface="Consolas" panose="020B0609020204030204" pitchFamily="49" charset="0"/>
                <a:cs typeface="Courier New" panose="02070309020205020404" pitchFamily="49" charset="0"/>
              </a:rPr>
              <a:t>帽</a:t>
            </a:r>
            <a:r>
              <a:rPr lang="en-US" altLang="zh-TW" sz="1000" dirty="0">
                <a:solidFill>
                  <a:srgbClr val="000000"/>
                </a:solidFill>
                <a:latin typeface="Consolas" panose="020B0609020204030204" pitchFamily="49" charset="0"/>
                <a:cs typeface="Courier New" panose="02070309020205020404" pitchFamily="49" charset="0"/>
              </a:rPr>
              <a:t>', 'pos': 'ENTITY_nounHead'}]], 'level': 'lv1', 'version': 'v235', 'status': True, 'msg': 'Success!', 'word_count_balance': 1991, 'product': 'https://api.droidtown.co/product/', 'document': 'https://api.droidtown.co/document/'}</a:t>
            </a:r>
          </a:p>
          <a:p>
            <a:pPr lvl="0" defTabSz="914400" eaLnBrk="0" fontAlgn="base" hangingPunct="0">
              <a:spcBef>
                <a:spcPct val="0"/>
              </a:spcBef>
              <a:spcAft>
                <a:spcPct val="0"/>
              </a:spcAft>
            </a:pPr>
            <a:endParaRPr lang="en-US" altLang="zh-TW" sz="1000" dirty="0">
              <a:solidFill>
                <a:srgbClr val="000000"/>
              </a:solidFill>
              <a:latin typeface="Consolas" panose="020B0609020204030204" pitchFamily="49" charset="0"/>
              <a:cs typeface="Courier New" panose="02070309020205020404" pitchFamily="49" charset="0"/>
            </a:endParaRPr>
          </a:p>
          <a:p>
            <a:pPr lvl="0" defTabSz="914400" eaLnBrk="0" fontAlgn="base" hangingPunct="0">
              <a:spcBef>
                <a:spcPct val="0"/>
              </a:spcBef>
              <a:spcAft>
                <a:spcPct val="0"/>
              </a:spcAft>
            </a:pPr>
            <a:r>
              <a:rPr lang="en-US" altLang="zh-TW" sz="1000" dirty="0">
                <a:solidFill>
                  <a:srgbClr val="000000"/>
                </a:solidFill>
                <a:latin typeface="Consolas" panose="020B0609020204030204" pitchFamily="49" charset="0"/>
                <a:cs typeface="Courier New" panose="02070309020205020404" pitchFamily="49" charset="0"/>
              </a:rPr>
              <a:t> lv2 </a:t>
            </a:r>
            <a:r>
              <a:rPr lang="zh-TW" altLang="en-US" sz="1000" dirty="0">
                <a:solidFill>
                  <a:srgbClr val="000000"/>
                </a:solidFill>
                <a:latin typeface="Consolas" panose="020B0609020204030204" pitchFamily="49" charset="0"/>
                <a:cs typeface="Courier New" panose="02070309020205020404" pitchFamily="49" charset="0"/>
              </a:rPr>
              <a:t>的設定下，處理結果：</a:t>
            </a:r>
          </a:p>
          <a:p>
            <a:pPr lvl="0" defTabSz="914400" eaLnBrk="0" fontAlgn="base" hangingPunct="0">
              <a:spcBef>
                <a:spcPct val="0"/>
              </a:spcBef>
              <a:spcAft>
                <a:spcPct val="0"/>
              </a:spcAft>
            </a:pPr>
            <a:r>
              <a:rPr lang="zh-TW" altLang="en-US" sz="1000" dirty="0">
                <a:solidFill>
                  <a:srgbClr val="000000"/>
                </a:solidFill>
                <a:latin typeface="Consolas" panose="020B0609020204030204" pitchFamily="49" charset="0"/>
                <a:cs typeface="Courier New" panose="02070309020205020404" pitchFamily="49" charset="0"/>
              </a:rPr>
              <a:t> </a:t>
            </a:r>
            <a:r>
              <a:rPr lang="en-US" altLang="zh-TW" sz="1000" dirty="0">
                <a:solidFill>
                  <a:srgbClr val="000000"/>
                </a:solidFill>
                <a:latin typeface="Consolas" panose="020B0609020204030204" pitchFamily="49" charset="0"/>
                <a:cs typeface="Courier New" panose="02070309020205020404" pitchFamily="49" charset="0"/>
              </a:rPr>
              <a:t>{'exec_time': 0.054255008697509766, 'result_pos': ['&lt;ENTITY_nouny&gt;</a:t>
            </a:r>
            <a:r>
              <a:rPr lang="zh-TW" altLang="en-US" sz="1000" dirty="0">
                <a:solidFill>
                  <a:srgbClr val="000000"/>
                </a:solidFill>
                <a:latin typeface="Consolas" panose="020B0609020204030204" pitchFamily="49" charset="0"/>
                <a:cs typeface="Courier New" panose="02070309020205020404" pitchFamily="49" charset="0"/>
              </a:rPr>
              <a:t>小紅帽</a:t>
            </a:r>
            <a:r>
              <a:rPr lang="en-US" altLang="zh-TW" sz="1000" dirty="0">
                <a:solidFill>
                  <a:srgbClr val="000000"/>
                </a:solidFill>
                <a:latin typeface="Consolas" panose="020B0609020204030204" pitchFamily="49" charset="0"/>
                <a:cs typeface="Courier New" panose="02070309020205020404" pitchFamily="49" charset="0"/>
              </a:rPr>
              <a:t>&lt;/ENTITY_nouny&gt;'], 'result_segmentation': '</a:t>
            </a:r>
            <a:r>
              <a:rPr lang="zh-TW" altLang="en-US" sz="1000" dirty="0">
                <a:solidFill>
                  <a:srgbClr val="000000"/>
                </a:solidFill>
                <a:latin typeface="Consolas" panose="020B0609020204030204" pitchFamily="49" charset="0"/>
                <a:cs typeface="Courier New" panose="02070309020205020404" pitchFamily="49" charset="0"/>
              </a:rPr>
              <a:t>小紅帽</a:t>
            </a:r>
            <a:r>
              <a:rPr lang="en-US" altLang="zh-TW" sz="1000" dirty="0">
                <a:solidFill>
                  <a:srgbClr val="000000"/>
                </a:solidFill>
                <a:latin typeface="Consolas" panose="020B0609020204030204" pitchFamily="49" charset="0"/>
                <a:cs typeface="Courier New" panose="02070309020205020404" pitchFamily="49" charset="0"/>
              </a:rPr>
              <a:t>', '</a:t>
            </a:r>
            <a:r>
              <a:rPr lang="en-US" altLang="zh-TW" sz="1000" dirty="0" err="1">
                <a:solidFill>
                  <a:srgbClr val="000000"/>
                </a:solidFill>
                <a:latin typeface="Consolas" panose="020B0609020204030204" pitchFamily="49" charset="0"/>
                <a:cs typeface="Courier New" panose="02070309020205020404" pitchFamily="49" charset="0"/>
              </a:rPr>
              <a:t>result_obj</a:t>
            </a:r>
            <a:r>
              <a:rPr lang="en-US" altLang="zh-TW" sz="1000" dirty="0">
                <a:solidFill>
                  <a:srgbClr val="000000"/>
                </a:solidFill>
                <a:latin typeface="Consolas" panose="020B0609020204030204" pitchFamily="49" charset="0"/>
                <a:cs typeface="Courier New" panose="02070309020205020404" pitchFamily="49" charset="0"/>
              </a:rPr>
              <a:t>': [[{'text': '</a:t>
            </a:r>
            <a:r>
              <a:rPr lang="zh-TW" altLang="en-US" sz="1000" dirty="0">
                <a:solidFill>
                  <a:srgbClr val="000000"/>
                </a:solidFill>
                <a:latin typeface="Consolas" panose="020B0609020204030204" pitchFamily="49" charset="0"/>
                <a:cs typeface="Courier New" panose="02070309020205020404" pitchFamily="49" charset="0"/>
              </a:rPr>
              <a:t>小紅帽</a:t>
            </a:r>
            <a:r>
              <a:rPr lang="en-US" altLang="zh-TW" sz="1000" dirty="0">
                <a:solidFill>
                  <a:srgbClr val="000000"/>
                </a:solidFill>
                <a:latin typeface="Consolas" panose="020B0609020204030204" pitchFamily="49" charset="0"/>
                <a:cs typeface="Courier New" panose="02070309020205020404" pitchFamily="49" charset="0"/>
              </a:rPr>
              <a:t>', 'pos': 'ENTITY_nouny'}]], 'level': 'lv2', 'version': 'v235', 'status': True, 'msg': 'Success!', 'word_count_balance': 1988, 'product': 'https://api.droidtown.co/product/', 'document': 'https://api.droidtown.co/document/'}</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4" name="矩形 3">
            <a:extLst>
              <a:ext uri="{FF2B5EF4-FFF2-40B4-BE49-F238E27FC236}">
                <a16:creationId xmlns:a16="http://schemas.microsoft.com/office/drawing/2014/main" id="{28203FCB-B5AE-4986-8AA3-6BBA0038C58C}"/>
              </a:ext>
            </a:extLst>
          </p:cNvPr>
          <p:cNvSpPr/>
          <p:nvPr/>
        </p:nvSpPr>
        <p:spPr>
          <a:xfrm>
            <a:off x="6331596" y="3245623"/>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3724AE84-9925-4FC5-9126-1F17A2C39261}"/>
              </a:ext>
            </a:extLst>
          </p:cNvPr>
          <p:cNvSpPr/>
          <p:nvPr/>
        </p:nvSpPr>
        <p:spPr>
          <a:xfrm>
            <a:off x="2291819" y="4461838"/>
            <a:ext cx="652261" cy="224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a:extLst>
              <a:ext uri="{FF2B5EF4-FFF2-40B4-BE49-F238E27FC236}">
                <a16:creationId xmlns:a16="http://schemas.microsoft.com/office/drawing/2014/main" id="{71E44ABC-58B0-4791-81AB-E3D086AB29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C738DA5-C8C6-433D-9D99-7DB067662605}"/>
              </a:ext>
            </a:extLst>
          </p:cNvPr>
          <p:cNvSpPr>
            <a:spLocks noGrp="1"/>
          </p:cNvSpPr>
          <p:nvPr>
            <p:ph type="title"/>
          </p:nvPr>
        </p:nvSpPr>
        <p:spPr/>
        <p:txBody>
          <a:bodyPr>
            <a:normAutofit/>
          </a:bodyPr>
          <a:lstStyle/>
          <a:p>
            <a:r>
              <a:rPr lang="zh-TW" altLang="en-US" sz="4000" dirty="0"/>
              <a:t>什麼是「文本分析」？</a:t>
            </a:r>
          </a:p>
        </p:txBody>
      </p:sp>
      <p:sp>
        <p:nvSpPr>
          <p:cNvPr id="6" name="文字版面配置區 5">
            <a:extLst>
              <a:ext uri="{FF2B5EF4-FFF2-40B4-BE49-F238E27FC236}">
                <a16:creationId xmlns:a16="http://schemas.microsoft.com/office/drawing/2014/main" id="{AA16AD53-E3D9-4A81-83C8-673DB751B5CC}"/>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461E1C6B-A25F-4309-8421-947ECE53A3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704755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20" name="Google Shape;120;p9"/>
          <p:cNvSpPr txBox="1">
            <a:spLocks noGrp="1"/>
          </p:cNvSpPr>
          <p:nvPr>
            <p:ph type="body" idx="1"/>
          </p:nvPr>
        </p:nvSpPr>
        <p:spPr>
          <a:xfrm>
            <a:off x="387900" y="1489825"/>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同理，在 lv1 下會把動詞和時態標記分開，因此「創造了」會被切分成「創造/了」；但在 lv2 的設定下，則會把動詞和時態標記結合在一起，因此「創造了」將在 lv2 處理為「創造了」。</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Tree>
    <p:extLst>
      <p:ext uri="{BB962C8B-B14F-4D97-AF65-F5344CB8AC3E}">
        <p14:creationId xmlns:p14="http://schemas.microsoft.com/office/powerpoint/2010/main" val="464410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5" name="Google Shape;201;p3">
            <a:extLst>
              <a:ext uri="{FF2B5EF4-FFF2-40B4-BE49-F238E27FC236}">
                <a16:creationId xmlns:a16="http://schemas.microsoft.com/office/drawing/2014/main" id="{161C0E12-CA04-4A19-9901-99E387574AC8}"/>
              </a:ext>
            </a:extLst>
          </p:cNvPr>
          <p:cNvSpPr txBox="1"/>
          <p:nvPr/>
        </p:nvSpPr>
        <p:spPr>
          <a:xfrm>
            <a:off x="990600" y="1600199"/>
            <a:ext cx="5827392" cy="338550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小紅帽</a:t>
            </a:r>
            <a:r>
              <a:rPr lang="en-US" altLang="zh-TW" sz="1400" dirty="0">
                <a:solidFill>
                  <a:schemeClr val="dk1"/>
                </a:solidFill>
                <a:latin typeface="Courier New"/>
                <a:ea typeface="Courier New"/>
                <a:cs typeface="Courier New"/>
                <a:sym typeface="Courier New"/>
              </a:rPr>
              <a:t>"</a:t>
            </a:r>
            <a:endParaRPr lang="zh-TW" altLang="en-US" sz="1400" dirty="0">
              <a:solidFill>
                <a:schemeClr val="dk1"/>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level='lv1')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level='lv2')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
        <p:nvSpPr>
          <p:cNvPr id="10" name="Google Shape;120;p9">
            <a:extLst>
              <a:ext uri="{FF2B5EF4-FFF2-40B4-BE49-F238E27FC236}">
                <a16:creationId xmlns:a16="http://schemas.microsoft.com/office/drawing/2014/main" id="{DD2F425D-9F4A-47C4-A3E4-0167438BEB48}"/>
              </a:ext>
            </a:extLst>
          </p:cNvPr>
          <p:cNvSpPr txBox="1">
            <a:spLocks noGrp="1"/>
          </p:cNvSpPr>
          <p:nvPr>
            <p:ph type="body" idx="1"/>
          </p:nvPr>
        </p:nvSpPr>
        <p:spPr>
          <a:xfrm>
            <a:off x="387900" y="1055376"/>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altLang="en-US" sz="2800" dirty="0"/>
              <a:t>以下為範例</a:t>
            </a:r>
            <a:endParaRPr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54291-B233-4E07-AEF6-64CD8DF8B988}"/>
              </a:ext>
            </a:extLst>
          </p:cNvPr>
          <p:cNvSpPr>
            <a:spLocks noGrp="1"/>
          </p:cNvSpPr>
          <p:nvPr>
            <p:ph type="title"/>
          </p:nvPr>
        </p:nvSpPr>
        <p:spPr/>
        <p:txBody>
          <a:bodyPr>
            <a:noAutofit/>
          </a:bodyPr>
          <a:lstStyle/>
          <a:p>
            <a:r>
              <a:rPr lang="zh-TW" altLang="zh-TW" sz="4000" dirty="0"/>
              <a:t>進階用法之一：lv1 和 lv2</a:t>
            </a:r>
            <a:endParaRPr lang="zh-TW" altLang="en-US" sz="4000" dirty="0"/>
          </a:p>
        </p:txBody>
      </p:sp>
      <p:sp>
        <p:nvSpPr>
          <p:cNvPr id="3" name="文字版面配置區 2">
            <a:extLst>
              <a:ext uri="{FF2B5EF4-FFF2-40B4-BE49-F238E27FC236}">
                <a16:creationId xmlns:a16="http://schemas.microsoft.com/office/drawing/2014/main" id="{757AF423-CC8E-4C26-A815-A4BD1DB04BCE}"/>
              </a:ext>
            </a:extLst>
          </p:cNvPr>
          <p:cNvSpPr>
            <a:spLocks noGrp="1"/>
          </p:cNvSpPr>
          <p:nvPr>
            <p:ph type="body" idx="1"/>
          </p:nvPr>
        </p:nvSpPr>
        <p:spPr>
          <a:xfrm>
            <a:off x="210065" y="1235824"/>
            <a:ext cx="8546035" cy="3078900"/>
          </a:xfrm>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這是因為 </a:t>
            </a: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將時態標記「了」視為像是英文裡的 </a:t>
            </a:r>
            <a:r>
              <a:rPr lang="en-US" altLang="zh-TW" sz="2800" dirty="0">
                <a:latin typeface="Arial" panose="020B0604020202020204" pitchFamily="34" charset="0"/>
                <a:cs typeface="Arial" panose="020B0604020202020204" pitchFamily="34" charset="0"/>
              </a:rPr>
              <a:t>-ed</a:t>
            </a:r>
            <a:r>
              <a:rPr lang="zh-TW" altLang="en-US" sz="2800" dirty="0">
                <a:latin typeface="Arial" panose="020B0604020202020204" pitchFamily="34" charset="0"/>
                <a:cs typeface="Arial" panose="020B0604020202020204" pitchFamily="34" charset="0"/>
              </a:rPr>
              <a:t>。因此，在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時，採取將之處理為 </a:t>
            </a:r>
            <a:r>
              <a:rPr lang="en-US" altLang="zh-TW" sz="2800" dirty="0">
                <a:latin typeface="Arial" panose="020B0604020202020204" pitchFamily="34" charset="0"/>
                <a:cs typeface="Arial" panose="020B0604020202020204" pitchFamily="34" charset="0"/>
              </a:rPr>
              <a:t>"create/-ed" </a:t>
            </a:r>
            <a:r>
              <a:rPr lang="zh-TW" altLang="en-US" sz="2800" dirty="0">
                <a:latin typeface="Arial" panose="020B0604020202020204" pitchFamily="34" charset="0"/>
                <a:cs typeface="Arial" panose="020B0604020202020204" pitchFamily="34" charset="0"/>
              </a:rPr>
              <a:t>分開的兩個元素，但在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的設定下，則是以 </a:t>
            </a:r>
            <a:r>
              <a:rPr lang="en-US" altLang="zh-TW" sz="2800" dirty="0">
                <a:latin typeface="Arial" panose="020B0604020202020204" pitchFamily="34" charset="0"/>
                <a:cs typeface="Arial" panose="020B0604020202020204" pitchFamily="34" charset="0"/>
              </a:rPr>
              <a:t>"created" </a:t>
            </a:r>
            <a:r>
              <a:rPr lang="zh-TW" altLang="en-US" sz="2800" dirty="0">
                <a:latin typeface="Arial" panose="020B0604020202020204" pitchFamily="34" charset="0"/>
                <a:cs typeface="Arial" panose="020B0604020202020204" pitchFamily="34" charset="0"/>
              </a:rPr>
              <a:t>這種「詞 </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時態標記」的形式輸出。</a:t>
            </a:r>
          </a:p>
          <a:p>
            <a:endParaRPr lang="zh-TW" altLang="en-US" dirty="0"/>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Tree>
    <p:extLst>
      <p:ext uri="{BB962C8B-B14F-4D97-AF65-F5344CB8AC3E}">
        <p14:creationId xmlns:p14="http://schemas.microsoft.com/office/powerpoint/2010/main" val="390932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54291-B233-4E07-AEF6-64CD8DF8B988}"/>
              </a:ext>
            </a:extLst>
          </p:cNvPr>
          <p:cNvSpPr>
            <a:spLocks noGrp="1"/>
          </p:cNvSpPr>
          <p:nvPr>
            <p:ph type="title"/>
          </p:nvPr>
        </p:nvSpPr>
        <p:spPr/>
        <p:txBody>
          <a:bodyPr>
            <a:noAutofit/>
          </a:bodyPr>
          <a:lstStyle/>
          <a:p>
            <a:r>
              <a:rPr lang="zh-TW" altLang="zh-TW" sz="4000" dirty="0"/>
              <a:t>進階用法之一：lv1 和 lv2</a:t>
            </a:r>
            <a:endParaRPr lang="zh-TW" altLang="en-US" sz="4000" dirty="0"/>
          </a:p>
        </p:txBody>
      </p:sp>
      <p:sp>
        <p:nvSpPr>
          <p:cNvPr id="4" name="Rectangle 1">
            <a:extLst>
              <a:ext uri="{FF2B5EF4-FFF2-40B4-BE49-F238E27FC236}">
                <a16:creationId xmlns:a16="http://schemas.microsoft.com/office/drawing/2014/main" id="{6EC67548-8558-4135-AF9E-DC8D1F4EA4BB}"/>
              </a:ext>
            </a:extLst>
          </p:cNvPr>
          <p:cNvSpPr>
            <a:spLocks noChangeArrowheads="1"/>
          </p:cNvSpPr>
          <p:nvPr/>
        </p:nvSpPr>
        <p:spPr bwMode="auto">
          <a:xfrm>
            <a:off x="387900" y="1143536"/>
            <a:ext cx="8176208" cy="3323987"/>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endParaRPr lang="zh-TW" altLang="en-US" sz="1000" u="sng" dirty="0">
              <a:solidFill>
                <a:schemeClr val="dk1"/>
              </a:solidFill>
              <a:latin typeface="Consolas" panose="020B0609020204030204" pitchFamily="49" charset="0"/>
              <a:ea typeface="Arial"/>
              <a:cs typeface="Arial"/>
              <a:sym typeface="Arial"/>
            </a:endParaRPr>
          </a:p>
          <a:p>
            <a:pPr lvl="0" defTabSz="914400" eaLnBrk="0" fontAlgn="base" hangingPunct="0">
              <a:spcBef>
                <a:spcPct val="0"/>
              </a:spcBef>
              <a:spcAft>
                <a:spcPct val="0"/>
              </a:spcAft>
            </a:pPr>
            <a:r>
              <a:rPr lang="en-US" altLang="zh-TW" sz="1400" dirty="0">
                <a:latin typeface="Consolas" panose="020B0609020204030204" pitchFamily="49" charset="0"/>
              </a:rPr>
              <a:t>lv1 </a:t>
            </a:r>
            <a:r>
              <a:rPr lang="zh-TW" altLang="en-US" sz="1400" dirty="0">
                <a:latin typeface="Consolas" panose="020B0609020204030204" pitchFamily="49" charset="0"/>
              </a:rPr>
              <a:t>的設定下，處理結果：</a:t>
            </a:r>
          </a:p>
          <a:p>
            <a:pPr lvl="0" defTabSz="914400" eaLnBrk="0" fontAlgn="base" hangingPunct="0">
              <a:spcBef>
                <a:spcPct val="0"/>
              </a:spcBef>
              <a:spcAft>
                <a:spcPct val="0"/>
              </a:spcAft>
            </a:pPr>
            <a:r>
              <a:rPr lang="zh-TW" altLang="en-US" sz="1400" dirty="0">
                <a:latin typeface="Consolas" panose="020B0609020204030204" pitchFamily="49" charset="0"/>
              </a:rPr>
              <a:t> </a:t>
            </a:r>
            <a:r>
              <a:rPr lang="en-US" altLang="zh-TW" sz="1400" dirty="0">
                <a:latin typeface="Consolas" panose="020B0609020204030204" pitchFamily="49" charset="0"/>
              </a:rPr>
              <a:t>{'exec_time': 0.04845786094665527, 'result_pos': ['&lt;</a:t>
            </a:r>
            <a:r>
              <a:rPr lang="en-US" altLang="zh-TW" sz="1400" dirty="0" err="1">
                <a:latin typeface="Consolas" panose="020B0609020204030204" pitchFamily="49" charset="0"/>
              </a:rPr>
              <a:t>ACTION_verb</a:t>
            </a:r>
            <a:r>
              <a:rPr lang="en-US" altLang="zh-TW" sz="1400" dirty="0">
                <a:latin typeface="Consolas" panose="020B0609020204030204" pitchFamily="49" charset="0"/>
              </a:rPr>
              <a:t>&gt;</a:t>
            </a:r>
            <a:r>
              <a:rPr lang="zh-TW" altLang="en-US" sz="1400" dirty="0">
                <a:latin typeface="Consolas" panose="020B0609020204030204" pitchFamily="49" charset="0"/>
              </a:rPr>
              <a:t>創造</a:t>
            </a:r>
            <a:r>
              <a:rPr lang="en-US" altLang="zh-TW" sz="1400" dirty="0">
                <a:latin typeface="Consolas" panose="020B0609020204030204" pitchFamily="49" charset="0"/>
              </a:rPr>
              <a:t>&lt;/</a:t>
            </a:r>
            <a:r>
              <a:rPr lang="en-US" altLang="zh-TW" sz="1400" dirty="0" err="1">
                <a:latin typeface="Consolas" panose="020B0609020204030204" pitchFamily="49" charset="0"/>
              </a:rPr>
              <a:t>ACTION_verb</a:t>
            </a:r>
            <a:r>
              <a:rPr lang="en-US" altLang="zh-TW" sz="1400" dirty="0">
                <a:latin typeface="Consolas" panose="020B0609020204030204" pitchFamily="49" charset="0"/>
              </a:rPr>
              <a:t>&gt;&lt;ASPECT&gt;</a:t>
            </a:r>
            <a:r>
              <a:rPr lang="zh-TW" altLang="en-US" sz="1400" dirty="0">
                <a:latin typeface="Consolas" panose="020B0609020204030204" pitchFamily="49" charset="0"/>
              </a:rPr>
              <a:t>了</a:t>
            </a:r>
            <a:r>
              <a:rPr lang="en-US" altLang="zh-TW" sz="1400" dirty="0">
                <a:latin typeface="Consolas" panose="020B0609020204030204" pitchFamily="49" charset="0"/>
              </a:rPr>
              <a:t>&lt;/ASPECT&gt;'], 'result_segmentation': '</a:t>
            </a:r>
            <a:r>
              <a:rPr lang="zh-TW" altLang="en-US" sz="1400" dirty="0">
                <a:latin typeface="Consolas" panose="020B0609020204030204" pitchFamily="49" charset="0"/>
              </a:rPr>
              <a:t>創造</a:t>
            </a:r>
            <a:r>
              <a:rPr lang="en-US" altLang="zh-TW" sz="1400" dirty="0">
                <a:latin typeface="Consolas" panose="020B0609020204030204" pitchFamily="49" charset="0"/>
              </a:rPr>
              <a:t>/</a:t>
            </a:r>
            <a:r>
              <a:rPr lang="zh-TW" altLang="en-US" sz="1400" dirty="0">
                <a:latin typeface="Consolas" panose="020B0609020204030204" pitchFamily="49" charset="0"/>
              </a:rPr>
              <a:t>了</a:t>
            </a:r>
            <a:r>
              <a:rPr lang="en-US" altLang="zh-TW" sz="1400" dirty="0">
                <a:latin typeface="Consolas" panose="020B0609020204030204" pitchFamily="49" charset="0"/>
              </a:rPr>
              <a:t>', '</a:t>
            </a:r>
            <a:r>
              <a:rPr lang="en-US" altLang="zh-TW" sz="1400" dirty="0" err="1">
                <a:latin typeface="Consolas" panose="020B0609020204030204" pitchFamily="49" charset="0"/>
              </a:rPr>
              <a:t>result_obj</a:t>
            </a:r>
            <a:r>
              <a:rPr lang="en-US" altLang="zh-TW" sz="1400" dirty="0">
                <a:latin typeface="Consolas" panose="020B0609020204030204" pitchFamily="49" charset="0"/>
              </a:rPr>
              <a:t>': [[{'text': '</a:t>
            </a:r>
            <a:r>
              <a:rPr lang="zh-TW" altLang="en-US" sz="1400" dirty="0">
                <a:latin typeface="Consolas" panose="020B0609020204030204" pitchFamily="49" charset="0"/>
              </a:rPr>
              <a:t>創造</a:t>
            </a:r>
            <a:r>
              <a:rPr lang="en-US" altLang="zh-TW" sz="1400" dirty="0">
                <a:latin typeface="Consolas" panose="020B0609020204030204" pitchFamily="49" charset="0"/>
              </a:rPr>
              <a:t>', 'pos': '</a:t>
            </a:r>
            <a:r>
              <a:rPr lang="en-US" altLang="zh-TW" sz="1400" dirty="0" err="1">
                <a:latin typeface="Consolas" panose="020B0609020204030204" pitchFamily="49" charset="0"/>
              </a:rPr>
              <a:t>ACTION_verb</a:t>
            </a:r>
            <a:r>
              <a:rPr lang="en-US" altLang="zh-TW" sz="1400" dirty="0">
                <a:latin typeface="Consolas" panose="020B0609020204030204" pitchFamily="49" charset="0"/>
              </a:rPr>
              <a:t>'}, {'text': '</a:t>
            </a:r>
            <a:r>
              <a:rPr lang="zh-TW" altLang="en-US" sz="1400" dirty="0">
                <a:latin typeface="Consolas" panose="020B0609020204030204" pitchFamily="49" charset="0"/>
              </a:rPr>
              <a:t>了</a:t>
            </a:r>
            <a:r>
              <a:rPr lang="en-US" altLang="zh-TW" sz="1400" dirty="0">
                <a:latin typeface="Consolas" panose="020B0609020204030204" pitchFamily="49" charset="0"/>
              </a:rPr>
              <a:t>', 'pos': 'ASPECT'}]], 'level': 'lv1', 'version': 'v235', 'status': True, 'msg': 'Success!', 'word_count_balance': 1985, 'product': 'https://api.droidtown.co/product/', 'document': 'https://api.droidtown.co/document/'}</a:t>
            </a:r>
          </a:p>
          <a:p>
            <a:pPr lvl="0" defTabSz="914400" eaLnBrk="0" fontAlgn="base" hangingPunct="0">
              <a:spcBef>
                <a:spcPct val="0"/>
              </a:spcBef>
              <a:spcAft>
                <a:spcPct val="0"/>
              </a:spcAft>
            </a:pPr>
            <a:endParaRPr lang="en-US" altLang="zh-TW" sz="1400" dirty="0">
              <a:latin typeface="Consolas" panose="020B0609020204030204" pitchFamily="49" charset="0"/>
            </a:endParaRPr>
          </a:p>
          <a:p>
            <a:pPr lvl="0" defTabSz="914400" eaLnBrk="0" fontAlgn="base" hangingPunct="0">
              <a:spcBef>
                <a:spcPct val="0"/>
              </a:spcBef>
              <a:spcAft>
                <a:spcPct val="0"/>
              </a:spcAft>
            </a:pPr>
            <a:r>
              <a:rPr lang="en-US" altLang="zh-TW" sz="1400" dirty="0">
                <a:latin typeface="Consolas" panose="020B0609020204030204" pitchFamily="49" charset="0"/>
              </a:rPr>
              <a:t> lv2 </a:t>
            </a:r>
            <a:r>
              <a:rPr lang="zh-TW" altLang="en-US" sz="1400" dirty="0">
                <a:latin typeface="Consolas" panose="020B0609020204030204" pitchFamily="49" charset="0"/>
              </a:rPr>
              <a:t>的設定下，處理結果：</a:t>
            </a:r>
          </a:p>
          <a:p>
            <a:pPr lvl="0" defTabSz="914400" eaLnBrk="0" fontAlgn="base" hangingPunct="0">
              <a:spcBef>
                <a:spcPct val="0"/>
              </a:spcBef>
              <a:spcAft>
                <a:spcPct val="0"/>
              </a:spcAft>
            </a:pPr>
            <a:r>
              <a:rPr lang="zh-TW" altLang="en-US" sz="1400" dirty="0">
                <a:latin typeface="Consolas" panose="020B0609020204030204" pitchFamily="49" charset="0"/>
              </a:rPr>
              <a:t> </a:t>
            </a:r>
            <a:r>
              <a:rPr lang="en-US" altLang="zh-TW" sz="1400" dirty="0">
                <a:latin typeface="Consolas" panose="020B0609020204030204" pitchFamily="49" charset="0"/>
              </a:rPr>
              <a:t>{'exec_time': 0.052085161209106445, 'result_pos': ['&lt;</a:t>
            </a:r>
            <a:r>
              <a:rPr lang="en-US" altLang="zh-TW" sz="1400" dirty="0" err="1">
                <a:latin typeface="Consolas" panose="020B0609020204030204" pitchFamily="49" charset="0"/>
              </a:rPr>
              <a:t>VerbP</a:t>
            </a:r>
            <a:r>
              <a:rPr lang="en-US" altLang="zh-TW" sz="1400" dirty="0">
                <a:latin typeface="Consolas" panose="020B0609020204030204" pitchFamily="49" charset="0"/>
              </a:rPr>
              <a:t>&gt;</a:t>
            </a:r>
            <a:r>
              <a:rPr lang="zh-TW" altLang="en-US" sz="1400" dirty="0">
                <a:latin typeface="Consolas" panose="020B0609020204030204" pitchFamily="49" charset="0"/>
              </a:rPr>
              <a:t>創造了</a:t>
            </a:r>
            <a:r>
              <a:rPr lang="en-US" altLang="zh-TW" sz="1400" dirty="0">
                <a:latin typeface="Consolas" panose="020B0609020204030204" pitchFamily="49" charset="0"/>
              </a:rPr>
              <a:t>&lt;/</a:t>
            </a:r>
            <a:r>
              <a:rPr lang="en-US" altLang="zh-TW" sz="1400" dirty="0" err="1">
                <a:latin typeface="Consolas" panose="020B0609020204030204" pitchFamily="49" charset="0"/>
              </a:rPr>
              <a:t>VerbP</a:t>
            </a:r>
            <a:r>
              <a:rPr lang="en-US" altLang="zh-TW" sz="1400" dirty="0">
                <a:latin typeface="Consolas" panose="020B0609020204030204" pitchFamily="49" charset="0"/>
              </a:rPr>
              <a:t>&gt;'], 'result_segmentation': '</a:t>
            </a:r>
            <a:r>
              <a:rPr lang="zh-TW" altLang="en-US" sz="1400" dirty="0">
                <a:latin typeface="Consolas" panose="020B0609020204030204" pitchFamily="49" charset="0"/>
              </a:rPr>
              <a:t>創造了</a:t>
            </a:r>
            <a:r>
              <a:rPr lang="en-US" altLang="zh-TW" sz="1400" dirty="0">
                <a:latin typeface="Consolas" panose="020B0609020204030204" pitchFamily="49" charset="0"/>
              </a:rPr>
              <a:t>', '</a:t>
            </a:r>
            <a:r>
              <a:rPr lang="en-US" altLang="zh-TW" sz="1400" dirty="0" err="1">
                <a:latin typeface="Consolas" panose="020B0609020204030204" pitchFamily="49" charset="0"/>
              </a:rPr>
              <a:t>result_obj</a:t>
            </a:r>
            <a:r>
              <a:rPr lang="en-US" altLang="zh-TW" sz="1400" dirty="0">
                <a:latin typeface="Consolas" panose="020B0609020204030204" pitchFamily="49" charset="0"/>
              </a:rPr>
              <a:t>': [[{'text': '</a:t>
            </a:r>
            <a:r>
              <a:rPr lang="zh-TW" altLang="en-US" sz="1400" dirty="0">
                <a:latin typeface="Consolas" panose="020B0609020204030204" pitchFamily="49" charset="0"/>
              </a:rPr>
              <a:t>創造了</a:t>
            </a:r>
            <a:r>
              <a:rPr lang="en-US" altLang="zh-TW" sz="1400" dirty="0">
                <a:latin typeface="Consolas" panose="020B0609020204030204" pitchFamily="49" charset="0"/>
              </a:rPr>
              <a:t>', 'pos': '</a:t>
            </a:r>
            <a:r>
              <a:rPr lang="en-US" altLang="zh-TW" sz="1400" dirty="0" err="1">
                <a:latin typeface="Consolas" panose="020B0609020204030204" pitchFamily="49" charset="0"/>
              </a:rPr>
              <a:t>VerbP</a:t>
            </a:r>
            <a:r>
              <a:rPr lang="en-US" altLang="zh-TW" sz="1400" dirty="0">
                <a:latin typeface="Consolas" panose="020B0609020204030204" pitchFamily="49" charset="0"/>
              </a:rPr>
              <a:t>'}]], 'level': 'lv2', 'version': 'v235', 'status': True, 'msg': 'Success!', 'word_count_balance': 1982, 'product': 'https://api.droidtown.co/product/', 'document': 'https://api.droidtown.co/document/'}</a:t>
            </a:r>
            <a:endParaRPr kumimoji="0" lang="zh-TW" altLang="zh-TW" sz="1400" b="0" i="0" u="none" strike="noStrike" cap="none" normalizeH="0" baseline="0" dirty="0">
              <a:ln>
                <a:noFill/>
              </a:ln>
              <a:solidFill>
                <a:schemeClr val="tx1"/>
              </a:solidFill>
              <a:effectLst/>
              <a:latin typeface="Consolas" panose="020B0609020204030204" pitchFamily="49" charset="0"/>
            </a:endParaRPr>
          </a:p>
        </p:txBody>
      </p:sp>
      <p:sp>
        <p:nvSpPr>
          <p:cNvPr id="5" name="矩形 4">
            <a:extLst>
              <a:ext uri="{FF2B5EF4-FFF2-40B4-BE49-F238E27FC236}">
                <a16:creationId xmlns:a16="http://schemas.microsoft.com/office/drawing/2014/main" id="{2DC9E9BC-E2A1-4DF6-8CFE-3656FD050BE8}"/>
              </a:ext>
            </a:extLst>
          </p:cNvPr>
          <p:cNvSpPr/>
          <p:nvPr/>
        </p:nvSpPr>
        <p:spPr>
          <a:xfrm>
            <a:off x="6243791" y="1829636"/>
            <a:ext cx="864973" cy="269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3536D760-40DB-4D02-9457-BC64B0E36B9E}"/>
              </a:ext>
            </a:extLst>
          </p:cNvPr>
          <p:cNvSpPr/>
          <p:nvPr/>
        </p:nvSpPr>
        <p:spPr>
          <a:xfrm>
            <a:off x="6243791" y="3356690"/>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150672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61AA95-FB0E-4AB2-8C36-18DD4590797D}"/>
              </a:ext>
            </a:extLst>
          </p:cNvPr>
          <p:cNvSpPr>
            <a:spLocks noGrp="1"/>
          </p:cNvSpPr>
          <p:nvPr>
            <p:ph type="title"/>
          </p:nvPr>
        </p:nvSpPr>
        <p:spPr/>
        <p:txBody>
          <a:bodyPr>
            <a:noAutofit/>
          </a:bodyPr>
          <a:lstStyle/>
          <a:p>
            <a:r>
              <a:rPr lang="zh-TW" altLang="en-US" sz="4000" dirty="0"/>
              <a:t>課間練習</a:t>
            </a:r>
            <a:r>
              <a:rPr lang="en-US" altLang="zh-TW" sz="4000" dirty="0"/>
              <a:t>2</a:t>
            </a:r>
            <a:endParaRPr lang="zh-TW" altLang="en-US" sz="4000" dirty="0"/>
          </a:p>
        </p:txBody>
      </p:sp>
      <p:sp>
        <p:nvSpPr>
          <p:cNvPr id="3" name="文字版面配置區 2">
            <a:extLst>
              <a:ext uri="{FF2B5EF4-FFF2-40B4-BE49-F238E27FC236}">
                <a16:creationId xmlns:a16="http://schemas.microsoft.com/office/drawing/2014/main" id="{F46E072D-8D23-4E33-8A27-B5443A99DD4A}"/>
              </a:ext>
            </a:extLst>
          </p:cNvPr>
          <p:cNvSpPr>
            <a:spLocks noGrp="1"/>
          </p:cNvSpPr>
          <p:nvPr>
            <p:ph type="body" idx="1"/>
          </p:nvPr>
        </p:nvSpPr>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仿照前例，用 </a:t>
            </a:r>
            <a:r>
              <a:rPr lang="en-US" altLang="zh-TW" sz="2800" dirty="0">
                <a:latin typeface="Arial" panose="020B0604020202020204" pitchFamily="34" charset="0"/>
                <a:cs typeface="Arial" panose="020B0604020202020204" pitchFamily="34" charset="0"/>
              </a:rPr>
              <a:t>Python3 </a:t>
            </a:r>
            <a:r>
              <a:rPr lang="zh-TW" altLang="en-US" sz="2800" dirty="0">
                <a:latin typeface="Arial" panose="020B0604020202020204" pitchFamily="34" charset="0"/>
                <a:cs typeface="Arial" panose="020B0604020202020204" pitchFamily="34" charset="0"/>
              </a:rPr>
              <a:t>設計一段程式，分別用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輸入「閱讀創造了奇蹟」，觀察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的設定下，回傳的結果有何差別。</a:t>
            </a:r>
          </a:p>
          <a:p>
            <a:endParaRPr lang="zh-TW" altLang="en-US" dirty="0"/>
          </a:p>
        </p:txBody>
      </p:sp>
      <p:sp>
        <p:nvSpPr>
          <p:cNvPr id="5" name="投影片編號版面配置區 4">
            <a:extLst>
              <a:ext uri="{FF2B5EF4-FFF2-40B4-BE49-F238E27FC236}">
                <a16:creationId xmlns:a16="http://schemas.microsoft.com/office/drawing/2014/main" id="{785AADE9-D4FD-4BDE-8DBA-56AA1EBA15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2693853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5"/>
            <a:ext cx="8368200" cy="3173392"/>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處理不同領域的文本時，我們可以載入相應的領域字典以便增加處理結果的正確率。以下示範載入MLB 和 NBA 兩種字典來處理棒球和籃球的語料結果。</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4"/>
            <a:ext cx="4184100" cy="3429621"/>
          </a:xfrm>
          <a:prstGeom prst="rect">
            <a:avLst/>
          </a:prstGeom>
          <a:noFill/>
          <a:ln>
            <a:noFill/>
          </a:ln>
        </p:spPr>
        <p:txBody>
          <a:bodyPr spcFirstLastPara="1" wrap="square" lIns="91425" tIns="91425" rIns="91425" bIns="91425" anchor="t" anchorCtr="0">
            <a:normAutofit lnSpcReduction="10000"/>
          </a:bodyPr>
          <a:lstStyle/>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字典檔的存放位置在 </a:t>
            </a:r>
            <a:r>
              <a:rPr lang="en-US" altLang="zh-TW" sz="2800" dirty="0" err="1">
                <a:solidFill>
                  <a:schemeClr val="dk1"/>
                </a:solidFill>
                <a:latin typeface="Arial" panose="020B0604020202020204" pitchFamily="34" charset="0"/>
                <a:cs typeface="Arial" panose="020B0604020202020204" pitchFamily="34" charset="0"/>
                <a:sym typeface="Roboto"/>
              </a:rPr>
              <a:t>ArticutAPI</a:t>
            </a:r>
            <a:r>
              <a:rPr lang="en-US" altLang="zh-TW" sz="2800" dirty="0">
                <a:solidFill>
                  <a:schemeClr val="dk1"/>
                </a:solidFill>
                <a:latin typeface="Arial" panose="020B0604020202020204" pitchFamily="34" charset="0"/>
                <a:cs typeface="Arial" panose="020B0604020202020204" pitchFamily="34" charset="0"/>
                <a:sym typeface="Roboto"/>
              </a:rPr>
              <a:t> </a:t>
            </a:r>
            <a:r>
              <a:rPr lang="zh-TW" altLang="en-US" sz="2800" dirty="0">
                <a:solidFill>
                  <a:schemeClr val="dk1"/>
                </a:solidFill>
                <a:latin typeface="Arial" panose="020B0604020202020204" pitchFamily="34" charset="0"/>
                <a:cs typeface="Arial" panose="020B0604020202020204" pitchFamily="34" charset="0"/>
                <a:sym typeface="Roboto"/>
              </a:rPr>
              <a:t>的 </a:t>
            </a:r>
            <a:r>
              <a:rPr lang="en-US" altLang="zh-TW" sz="2800" dirty="0">
                <a:solidFill>
                  <a:schemeClr val="dk1"/>
                </a:solidFill>
                <a:latin typeface="Arial" panose="020B0604020202020204" pitchFamily="34" charset="0"/>
                <a:cs typeface="Arial" panose="020B0604020202020204" pitchFamily="34" charset="0"/>
                <a:sym typeface="Roboto"/>
              </a:rPr>
              <a:t>Github.com </a:t>
            </a:r>
            <a:r>
              <a:rPr lang="zh-TW" altLang="en-US" sz="2800" dirty="0">
                <a:solidFill>
                  <a:schemeClr val="dk1"/>
                </a:solidFill>
                <a:latin typeface="Arial" panose="020B0604020202020204" pitchFamily="34" charset="0"/>
                <a:cs typeface="Arial" panose="020B0604020202020204" pitchFamily="34" charset="0"/>
                <a:sym typeface="Roboto"/>
              </a:rPr>
              <a:t>專案內</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網址是：</a:t>
            </a:r>
            <a:r>
              <a:rPr lang="en-US" altLang="zh-TW" sz="2800" u="sng" dirty="0">
                <a:solidFill>
                  <a:schemeClr val="accent5"/>
                </a:solidFill>
                <a:latin typeface="Arial" panose="020B0604020202020204" pitchFamily="34" charset="0"/>
                <a:cs typeface="Arial" panose="020B0604020202020204" pitchFamily="34" charset="0"/>
                <a:sym typeface="Roboto"/>
                <a:hlinkClick r:id="rId3">
                  <a:extLst>
                    <a:ext uri="{A12FA001-AC4F-418D-AE19-62706E023703}">
                      <ahyp:hlinkClr xmlns:ahyp="http://schemas.microsoft.com/office/drawing/2018/hyperlinkcolor" val="tx"/>
                    </a:ext>
                  </a:extLst>
                </a:hlinkClick>
              </a:rPr>
              <a:t>https://github.com/Droidtown/ArticutAPI</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pic>
        <p:nvPicPr>
          <p:cNvPr id="128" name="Google Shape;128;p10"/>
          <p:cNvPicPr preferRelativeResize="0"/>
          <p:nvPr/>
        </p:nvPicPr>
        <p:blipFill rotWithShape="1">
          <a:blip r:embed="rId4">
            <a:alphaModFix/>
          </a:blip>
          <a:srcRect/>
          <a:stretch/>
        </p:blipFill>
        <p:spPr>
          <a:xfrm>
            <a:off x="4572000" y="2104734"/>
            <a:ext cx="4316629" cy="2199800"/>
          </a:xfrm>
          <a:prstGeom prst="rect">
            <a:avLst/>
          </a:prstGeom>
          <a:noFill/>
          <a:ln>
            <a:noFill/>
          </a:ln>
        </p:spPr>
      </p:pic>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Tree>
    <p:extLst>
      <p:ext uri="{BB962C8B-B14F-4D97-AF65-F5344CB8AC3E}">
        <p14:creationId xmlns:p14="http://schemas.microsoft.com/office/powerpoint/2010/main" val="954157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8084558" cy="2611500"/>
          </a:xfrm>
          <a:prstGeom prst="rect">
            <a:avLst/>
          </a:prstGeom>
          <a:noFill/>
          <a:ln>
            <a:noFill/>
          </a:ln>
        </p:spPr>
        <p:txBody>
          <a:bodyPr spcFirstLastPara="1" wrap="square" lIns="91425" tIns="91425" rIns="91425" bIns="91425" anchor="t" anchorCtr="0">
            <a:noAutofit/>
          </a:bodyPr>
          <a:lstStyle/>
          <a:p>
            <a:pPr marL="285750" lvl="0" indent="-285750">
              <a:spcAft>
                <a:spcPts val="1200"/>
              </a:spcAft>
              <a:buFont typeface="Wingdings" panose="05000000000000000000" pitchFamily="2" charset="2"/>
              <a:buChar char="Ø"/>
            </a:pPr>
            <a:r>
              <a:rPr lang="zh-TW" sz="2800" dirty="0">
                <a:latin typeface="Arial" panose="020B0604020202020204" pitchFamily="34" charset="0"/>
                <a:cs typeface="Arial" panose="020B0604020202020204" pitchFamily="34" charset="0"/>
              </a:rPr>
              <a:t>點擊</a:t>
            </a:r>
            <a:r>
              <a:rPr lang="zh-TW" altLang="en-US" sz="2800" dirty="0">
                <a:latin typeface="Arial" panose="020B0604020202020204" pitchFamily="34" charset="0"/>
                <a:cs typeface="Arial" panose="020B0604020202020204" pitchFamily="34" charset="0"/>
              </a:rPr>
              <a:t>圖中</a:t>
            </a:r>
            <a:r>
              <a:rPr lang="zh-TW" sz="2800" dirty="0">
                <a:latin typeface="Arial" panose="020B0604020202020204" pitchFamily="34" charset="0"/>
                <a:cs typeface="Arial" panose="020B0604020202020204" pitchFamily="34" charset="0"/>
              </a:rPr>
              <a:t>畫面右方的 [Code] 找到 [Download ZIP] 的選項，下載壓縮檔，</a:t>
            </a:r>
            <a:r>
              <a:rPr lang="zh-TW" altLang="en-US" sz="2800" dirty="0">
                <a:latin typeface="Arial" panose="020B0604020202020204" pitchFamily="34" charset="0"/>
                <a:cs typeface="Arial" panose="020B0604020202020204" pitchFamily="34" charset="0"/>
              </a:rPr>
              <a:t>此次下載會將所有</a:t>
            </a:r>
            <a:r>
              <a:rPr lang="en-US" altLang="zh-TW" sz="2800" dirty="0" err="1">
                <a:latin typeface="Arial" panose="020B0604020202020204" pitchFamily="34" charset="0"/>
                <a:cs typeface="Arial" panose="020B0604020202020204" pitchFamily="34" charset="0"/>
              </a:rPr>
              <a:t>NLP_Training</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內容下載下來，</a:t>
            </a:r>
            <a:r>
              <a:rPr lang="zh-TW" sz="2800" dirty="0">
                <a:latin typeface="Arial" panose="020B0604020202020204" pitchFamily="34" charset="0"/>
                <a:cs typeface="Arial" panose="020B0604020202020204" pitchFamily="34" charset="0"/>
              </a:rPr>
              <a:t>然後將它解壓縮</a:t>
            </a:r>
            <a:r>
              <a:rPr lang="zh-TW" altLang="en-US" sz="2800" dirty="0">
                <a:latin typeface="Arial" panose="020B0604020202020204" pitchFamily="34" charset="0"/>
                <a:cs typeface="Arial" panose="020B0604020202020204" pitchFamily="34" charset="0"/>
              </a:rPr>
              <a:t>。</a:t>
            </a:r>
            <a:br>
              <a:rPr lang="en-US" altLang="zh-TW" sz="2800" dirty="0">
                <a:latin typeface="Arial" panose="020B0604020202020204" pitchFamily="34" charset="0"/>
                <a:cs typeface="Arial" panose="020B0604020202020204" pitchFamily="34" charset="0"/>
              </a:rPr>
            </a:br>
            <a:endParaRPr lang="en-US" altLang="zh-TW" sz="2800" dirty="0">
              <a:latin typeface="Arial" panose="020B0604020202020204" pitchFamily="34" charset="0"/>
              <a:cs typeface="Arial" panose="020B0604020202020204" pitchFamily="34" charset="0"/>
            </a:endParaRPr>
          </a:p>
        </p:txBody>
      </p:sp>
      <p:pic>
        <p:nvPicPr>
          <p:cNvPr id="4" name="圖片 3">
            <a:extLst>
              <a:ext uri="{FF2B5EF4-FFF2-40B4-BE49-F238E27FC236}">
                <a16:creationId xmlns:a16="http://schemas.microsoft.com/office/drawing/2014/main" id="{0CD8BDFC-A02E-4F9F-A095-36DE7CEBCE91}"/>
              </a:ext>
            </a:extLst>
          </p:cNvPr>
          <p:cNvPicPr>
            <a:picLocks noChangeAspect="1"/>
          </p:cNvPicPr>
          <p:nvPr/>
        </p:nvPicPr>
        <p:blipFill>
          <a:blip r:embed="rId3"/>
          <a:stretch>
            <a:fillRect/>
          </a:stretch>
        </p:blipFill>
        <p:spPr>
          <a:xfrm>
            <a:off x="4655660" y="3229216"/>
            <a:ext cx="4202920" cy="1744133"/>
          </a:xfrm>
          <a:prstGeom prst="rect">
            <a:avLst/>
          </a:prstGeom>
        </p:spPr>
      </p:pic>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
        <p:nvSpPr>
          <p:cNvPr id="12" name="矩形 11">
            <a:extLst>
              <a:ext uri="{FF2B5EF4-FFF2-40B4-BE49-F238E27FC236}">
                <a16:creationId xmlns:a16="http://schemas.microsoft.com/office/drawing/2014/main" id="{10486E23-0208-4913-A923-F8FFC1CD63B1}"/>
              </a:ext>
            </a:extLst>
          </p:cNvPr>
          <p:cNvSpPr/>
          <p:nvPr/>
        </p:nvSpPr>
        <p:spPr>
          <a:xfrm>
            <a:off x="8357183" y="3650381"/>
            <a:ext cx="501397" cy="2958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6537335" cy="2611500"/>
          </a:xfrm>
          <a:prstGeom prst="rect">
            <a:avLst/>
          </a:prstGeom>
          <a:noFill/>
          <a:ln>
            <a:noFill/>
          </a:ln>
        </p:spPr>
        <p:txBody>
          <a:bodyPr spcFirstLastPara="1" wrap="square" lIns="91425" tIns="91425" rIns="91425" bIns="91425" anchor="t" anchorCtr="0">
            <a:normAutofit lnSpcReduction="10000"/>
          </a:bodyPr>
          <a:lstStyle/>
          <a:p>
            <a:pPr marL="285750" lvl="0" indent="-285750">
              <a:spcAft>
                <a:spcPts val="1200"/>
              </a:spcAft>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最後請把</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a:t>
            </a:r>
            <a:r>
              <a:rPr lang="zh-TW" altLang="en-US" sz="2800" dirty="0">
                <a:latin typeface="Arial" panose="020B0604020202020204" pitchFamily="34" charset="0"/>
                <a:cs typeface="Arial" panose="020B0604020202020204" pitchFamily="34" charset="0"/>
              </a:rPr>
              <a:t> 放在您使用的範例檔案旁邊，這樣後面示範才讀的到檔案 </a:t>
            </a:r>
            <a:r>
              <a:rPr lang="en-US" alt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如圖，如果</a:t>
            </a:r>
            <a:r>
              <a:rPr lang="en-US" altLang="zh-TW" sz="2800" dirty="0">
                <a:latin typeface="Arial" panose="020B0604020202020204" pitchFamily="34" charset="0"/>
                <a:cs typeface="Arial" panose="020B0604020202020204" pitchFamily="34" charset="0"/>
              </a:rPr>
              <a:t>demo01-03.py </a:t>
            </a:r>
            <a:r>
              <a:rPr lang="zh-TW" altLang="en-US" sz="2800" dirty="0">
                <a:latin typeface="Arial" panose="020B0604020202020204" pitchFamily="34" charset="0"/>
                <a:cs typeface="Arial" panose="020B0604020202020204" pitchFamily="34" charset="0"/>
              </a:rPr>
              <a:t>為範例檔，那</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 </a:t>
            </a:r>
            <a:r>
              <a:rPr lang="zh-TW" altLang="en-US" sz="2800" dirty="0">
                <a:latin typeface="Arial" panose="020B0604020202020204" pitchFamily="34" charset="0"/>
                <a:cs typeface="Arial" panose="020B0604020202020204" pitchFamily="34" charset="0"/>
              </a:rPr>
              <a:t>要放在它旁邊</a:t>
            </a:r>
            <a:r>
              <a:rPr lang="en-US" altLang="zh-TW" sz="2800" dirty="0">
                <a:latin typeface="Arial" panose="020B0604020202020204" pitchFamily="34" charset="0"/>
                <a:cs typeface="Arial" panose="020B0604020202020204" pitchFamily="34" charset="0"/>
              </a:rPr>
              <a:t>)</a:t>
            </a:r>
          </a:p>
          <a:p>
            <a:pPr marL="0" lvl="0" indent="0" algn="l" rtl="0">
              <a:lnSpc>
                <a:spcPct val="115000"/>
              </a:lnSpc>
              <a:spcBef>
                <a:spcPts val="0"/>
              </a:spcBef>
              <a:spcAft>
                <a:spcPts val="1200"/>
              </a:spcAft>
              <a:buSzPts val="1800"/>
              <a:buNone/>
            </a:pPr>
            <a:endParaRPr lang="en-US" altLang="zh-TW" dirty="0"/>
          </a:p>
        </p:txBody>
      </p:sp>
      <p:pic>
        <p:nvPicPr>
          <p:cNvPr id="136" name="Google Shape;136;p11"/>
          <p:cNvPicPr preferRelativeResize="0"/>
          <p:nvPr/>
        </p:nvPicPr>
        <p:blipFill rotWithShape="1">
          <a:blip r:embed="rId3">
            <a:alphaModFix/>
          </a:blip>
          <a:srcRect/>
          <a:stretch/>
        </p:blipFill>
        <p:spPr>
          <a:xfrm>
            <a:off x="5039602" y="3153468"/>
            <a:ext cx="3771262" cy="1903349"/>
          </a:xfrm>
          <a:prstGeom prst="rect">
            <a:avLst/>
          </a:prstGeom>
          <a:noFill/>
          <a:ln>
            <a:noFill/>
          </a:ln>
        </p:spPr>
      </p:pic>
      <p:sp>
        <p:nvSpPr>
          <p:cNvPr id="2" name="文字方塊 1">
            <a:extLst>
              <a:ext uri="{FF2B5EF4-FFF2-40B4-BE49-F238E27FC236}">
                <a16:creationId xmlns:a16="http://schemas.microsoft.com/office/drawing/2014/main" id="{BE90F2B9-0762-4D10-9CF5-B3AF05D5F3BB}"/>
              </a:ext>
            </a:extLst>
          </p:cNvPr>
          <p:cNvSpPr txBox="1"/>
          <p:nvPr/>
        </p:nvSpPr>
        <p:spPr>
          <a:xfrm>
            <a:off x="1702049" y="4856616"/>
            <a:ext cx="1156447" cy="369332"/>
          </a:xfrm>
          <a:prstGeom prst="rect">
            <a:avLst/>
          </a:prstGeom>
          <a:noFill/>
        </p:spPr>
        <p:txBody>
          <a:bodyPr wrap="square" rtlCol="0">
            <a:spAutoFit/>
          </a:bodyPr>
          <a:lstStyle/>
          <a:p>
            <a:r>
              <a:rPr lang="zh-TW" altLang="en-US" dirty="0"/>
              <a:t>圖一</a:t>
            </a:r>
          </a:p>
        </p:txBody>
      </p:sp>
      <p:sp>
        <p:nvSpPr>
          <p:cNvPr id="7" name="文字方塊 6">
            <a:extLst>
              <a:ext uri="{FF2B5EF4-FFF2-40B4-BE49-F238E27FC236}">
                <a16:creationId xmlns:a16="http://schemas.microsoft.com/office/drawing/2014/main" id="{0C0710B2-58EE-4E13-994A-8DCCCE8C587B}"/>
              </a:ext>
            </a:extLst>
          </p:cNvPr>
          <p:cNvSpPr txBox="1"/>
          <p:nvPr/>
        </p:nvSpPr>
        <p:spPr>
          <a:xfrm>
            <a:off x="6347010" y="4856616"/>
            <a:ext cx="1156447" cy="369332"/>
          </a:xfrm>
          <a:prstGeom prst="rect">
            <a:avLst/>
          </a:prstGeom>
          <a:noFill/>
        </p:spPr>
        <p:txBody>
          <a:bodyPr wrap="square" rtlCol="0">
            <a:spAutoFit/>
          </a:bodyPr>
          <a:lstStyle/>
          <a:p>
            <a:r>
              <a:rPr lang="zh-TW" altLang="en-US" dirty="0"/>
              <a:t>圖二</a:t>
            </a:r>
          </a:p>
        </p:txBody>
      </p:sp>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extLst>
      <p:ext uri="{BB962C8B-B14F-4D97-AF65-F5344CB8AC3E}">
        <p14:creationId xmlns:p14="http://schemas.microsoft.com/office/powerpoint/2010/main" val="4108724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latin typeface="Arial" panose="020B0604020202020204" pitchFamily="34" charset="0"/>
                <a:cs typeface="Arial" panose="020B0604020202020204" pitchFamily="34" charset="0"/>
              </a:rPr>
              <a:t>進階用法之一：lv1 和 lv2</a:t>
            </a:r>
            <a:endParaRPr sz="4000" dirty="0">
              <a:latin typeface="Arial" panose="020B0604020202020204" pitchFamily="34" charset="0"/>
              <a:cs typeface="Arial" panose="020B0604020202020204" pitchFamily="34" charset="0"/>
            </a:endParaRPr>
          </a:p>
        </p:txBody>
      </p:sp>
      <p:sp>
        <p:nvSpPr>
          <p:cNvPr id="142" name="Google Shape;142;p12"/>
          <p:cNvSpPr txBox="1">
            <a:spLocks noGrp="1"/>
          </p:cNvSpPr>
          <p:nvPr>
            <p:ph type="body" idx="1"/>
          </p:nvPr>
        </p:nvSpPr>
        <p:spPr>
          <a:xfrm>
            <a:off x="265058" y="1144125"/>
            <a:ext cx="8756100" cy="1547289"/>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由於在之後的課程裡，我們</a:t>
            </a:r>
            <a:r>
              <a:rPr lang="zh-TW" altLang="en-US" sz="2800" dirty="0">
                <a:latin typeface="Arial" panose="020B0604020202020204" pitchFamily="34" charset="0"/>
                <a:cs typeface="Arial" panose="020B0604020202020204" pitchFamily="34" charset="0"/>
              </a:rPr>
              <a:t>將以</a:t>
            </a:r>
            <a:r>
              <a:rPr lang="zh-TW" sz="2800" dirty="0">
                <a:latin typeface="Arial" panose="020B0604020202020204" pitchFamily="34" charset="0"/>
                <a:cs typeface="Arial" panose="020B0604020202020204" pitchFamily="34" charset="0"/>
              </a:rPr>
              <a:t>「體育運動」類</a:t>
            </a:r>
            <a:r>
              <a:rPr lang="zh-TW" altLang="en-US" sz="2800" dirty="0">
                <a:latin typeface="Arial" panose="020B0604020202020204" pitchFamily="34" charset="0"/>
                <a:cs typeface="Arial" panose="020B0604020202020204" pitchFamily="34" charset="0"/>
              </a:rPr>
              <a:t>文章作範例</a:t>
            </a:r>
            <a:r>
              <a:rPr 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所以我們會使用</a:t>
            </a:r>
            <a:r>
              <a:rPr lang="zh-TW" sz="2800" b="1" dirty="0">
                <a:latin typeface="Arial" panose="020B0604020202020204" pitchFamily="34" charset="0"/>
                <a:cs typeface="Arial" panose="020B0604020202020204" pitchFamily="34" charset="0"/>
              </a:rPr>
              <a:t>ArticutAPI-master</a:t>
            </a:r>
            <a:r>
              <a:rPr lang="zh-TW" sz="2800" dirty="0">
                <a:latin typeface="Arial" panose="020B0604020202020204" pitchFamily="34" charset="0"/>
                <a:cs typeface="Arial" panose="020B0604020202020204" pitchFamily="34" charset="0"/>
              </a:rPr>
              <a:t> 的 </a:t>
            </a:r>
            <a:r>
              <a:rPr lang="zh-TW" sz="2800" b="1" dirty="0">
                <a:latin typeface="Arial" panose="020B0604020202020204" pitchFamily="34" charset="0"/>
                <a:cs typeface="Arial" panose="020B0604020202020204" pitchFamily="34" charset="0"/>
              </a:rPr>
              <a:t>Public_UserdefinedDict</a:t>
            </a:r>
            <a:r>
              <a:rPr lang="zh-TW" sz="2800" dirty="0">
                <a:latin typeface="Arial" panose="020B0604020202020204" pitchFamily="34" charset="0"/>
                <a:cs typeface="Arial" panose="020B0604020202020204" pitchFamily="34" charset="0"/>
              </a:rPr>
              <a:t> 內幾個球隊名稱的領域字典。</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我們將這幾個領域字典讀取出來，並結合成單一一個字典檔，和要處理的文本一起傳給 Articut 以便增加結果的正確性。</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2F071-1F98-4EAB-8877-46DCE08767B0}"/>
              </a:ext>
            </a:extLst>
          </p:cNvPr>
          <p:cNvSpPr>
            <a:spLocks noGrp="1"/>
          </p:cNvSpPr>
          <p:nvPr>
            <p:ph type="title"/>
          </p:nvPr>
        </p:nvSpPr>
        <p:spPr/>
        <p:txBody>
          <a:bodyPr>
            <a:normAutofit/>
          </a:bodyPr>
          <a:lstStyle/>
          <a:p>
            <a:r>
              <a:rPr lang="en-US" altLang="zh-TW" dirty="0"/>
              <a:t>1.</a:t>
            </a:r>
            <a:r>
              <a:rPr lang="zh-TW" altLang="en-US" dirty="0"/>
              <a:t> 什麼是語言？</a:t>
            </a:r>
            <a:endParaRPr lang="en-US" altLang="zh-TW" dirty="0"/>
          </a:p>
        </p:txBody>
      </p:sp>
      <p:sp>
        <p:nvSpPr>
          <p:cNvPr id="3" name="內容版面配置區 2">
            <a:extLst>
              <a:ext uri="{FF2B5EF4-FFF2-40B4-BE49-F238E27FC236}">
                <a16:creationId xmlns:a16="http://schemas.microsoft.com/office/drawing/2014/main" id="{612EF986-418A-43B2-BE94-60A2BCA98CF7}"/>
              </a:ext>
            </a:extLst>
          </p:cNvPr>
          <p:cNvSpPr>
            <a:spLocks noGrp="1"/>
          </p:cNvSpPr>
          <p:nvPr>
            <p:ph idx="1"/>
          </p:nvPr>
        </p:nvSpPr>
        <p:spPr/>
        <p:txBody>
          <a:bodyPr>
            <a:normAutofit/>
          </a:bodyPr>
          <a:lstStyle/>
          <a:p>
            <a:pPr>
              <a:buFont typeface="Wingdings" panose="05000000000000000000" pitchFamily="2" charset="2"/>
              <a:buChar char="Ø"/>
            </a:pPr>
            <a:r>
              <a:rPr lang="zh-TW" altLang="en-US" sz="2800" dirty="0">
                <a:latin typeface="+mn-ea"/>
              </a:rPr>
              <a:t>我們需要先知道語言和文字的不同</a:t>
            </a:r>
            <a:endParaRPr lang="en-US" altLang="zh-TW" sz="2800" dirty="0">
              <a:latin typeface="+mn-ea"/>
            </a:endParaRPr>
          </a:p>
          <a:p>
            <a:pPr>
              <a:buFont typeface="Wingdings" panose="05000000000000000000" pitchFamily="2" charset="2"/>
              <a:buChar char="Ø"/>
            </a:pPr>
            <a:r>
              <a:rPr lang="zh-TW" altLang="en-US" sz="2800" dirty="0">
                <a:latin typeface="+mn-ea"/>
              </a:rPr>
              <a:t>語言 </a:t>
            </a:r>
            <a:r>
              <a:rPr lang="en-US" altLang="zh-TW" sz="2800" dirty="0">
                <a:latin typeface="+mn-ea"/>
              </a:rPr>
              <a:t>= </a:t>
            </a:r>
            <a:r>
              <a:rPr lang="zh-TW" altLang="en-US" sz="2800" dirty="0">
                <a:latin typeface="+mn-ea"/>
              </a:rPr>
              <a:t>語音 </a:t>
            </a:r>
            <a:r>
              <a:rPr lang="en-US" altLang="zh-TW" sz="2800" dirty="0">
                <a:latin typeface="+mn-ea"/>
              </a:rPr>
              <a:t>+ </a:t>
            </a:r>
            <a:r>
              <a:rPr lang="zh-TW" altLang="en-US" sz="2800" dirty="0">
                <a:latin typeface="+mn-ea"/>
              </a:rPr>
              <a:t>意義 </a:t>
            </a:r>
            <a:r>
              <a:rPr lang="en-US" altLang="zh-TW" sz="2800" dirty="0">
                <a:latin typeface="+mn-ea"/>
              </a:rPr>
              <a:t>+ </a:t>
            </a:r>
            <a:r>
              <a:rPr lang="zh-TW" altLang="en-US" sz="2800" dirty="0">
                <a:latin typeface="+mn-ea"/>
              </a:rPr>
              <a:t>結構 </a:t>
            </a:r>
            <a:endParaRPr lang="en-US" altLang="zh-TW" sz="2800" dirty="0">
              <a:latin typeface="+mn-ea"/>
            </a:endParaRPr>
          </a:p>
          <a:p>
            <a:r>
              <a:rPr lang="zh-TW" altLang="en-US" sz="2800" dirty="0">
                <a:latin typeface="+mn-ea"/>
              </a:rPr>
              <a:t>一般而言，語言可以理解成我們所說出的話，所以有包括我們說話所發聲的聲音，這一串聲音是由句法結構的，說出的聲音也組建成不同的意思</a:t>
            </a:r>
            <a:endParaRPr lang="en-US" altLang="zh-TW" sz="2800" dirty="0">
              <a:latin typeface="+mn-ea"/>
            </a:endParaRPr>
          </a:p>
          <a:p>
            <a:endParaRPr lang="en-US" altLang="zh-TW" dirty="0">
              <a:latin typeface="+mn-ea"/>
            </a:endParaRPr>
          </a:p>
          <a:p>
            <a:endParaRPr lang="zh-TW" altLang="en-US" dirty="0">
              <a:latin typeface="+mn-ea"/>
            </a:endParaRPr>
          </a:p>
        </p:txBody>
      </p:sp>
      <p:sp>
        <p:nvSpPr>
          <p:cNvPr id="7" name="Google Shape;185;p1">
            <a:extLst>
              <a:ext uri="{FF2B5EF4-FFF2-40B4-BE49-F238E27FC236}">
                <a16:creationId xmlns:a16="http://schemas.microsoft.com/office/drawing/2014/main" id="{03A6A59C-BC64-4772-B0D3-8977DF4110C0}"/>
              </a:ext>
            </a:extLst>
          </p:cNvPr>
          <p:cNvSpPr txBox="1">
            <a:spLocks noGrp="1"/>
          </p:cNvSpPr>
          <p:nvPr>
            <p:ph type="sldNum" idx="12"/>
          </p:nvPr>
        </p:nvSpPr>
        <p:spPr>
          <a:xfrm>
            <a:off x="8293616" y="4659370"/>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Tree>
    <p:extLst>
      <p:ext uri="{BB962C8B-B14F-4D97-AF65-F5344CB8AC3E}">
        <p14:creationId xmlns:p14="http://schemas.microsoft.com/office/powerpoint/2010/main" val="2851378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43" name="Google Shape;143;p12"/>
          <p:cNvSpPr txBox="1"/>
          <p:nvPr/>
        </p:nvSpPr>
        <p:spPr>
          <a:xfrm>
            <a:off x="387900" y="2440137"/>
            <a:ext cx="4059300" cy="221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棒球語料：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本週三在紐約的比賽中，馬林魚此戰使用投手車輪戰，4名投手輪番上陣壓制大都會打線，前8局僅被敲出4支安打失1分，讓球隊能帶著2-1的領先優勢進入到9局下半。不過馬林魚推出巴斯登板關門，他面對首名打者麥尼爾，就被打出一發陽春砲，讓大都會追平比數，接下來又分別被敲出2支安打、投出保送，形成滿壘局面，此時輪到康福托上場打擊。在2好1壞的局面下，巴斯投了一顆內角滑球，康福托眼看這顆球越來越靠近自己的身體，似乎有下意識地將手伸進好球帶內，結果這球就直接碰觸到他的身肘，隨後主審庫爾帕判定這是一記觸身球，讓大都會兵不血刃拿下再見分，最終贏得比賽勝利。</a:t>
            </a:r>
            <a:endParaRPr sz="1100" b="0" i="0" u="none" strike="noStrike" cap="none" dirty="0">
              <a:solidFill>
                <a:schemeClr val="dk1"/>
              </a:solidFill>
              <a:latin typeface="Arial"/>
              <a:ea typeface="Arial"/>
              <a:cs typeface="Arial"/>
              <a:sym typeface="Arial"/>
            </a:endParaRPr>
          </a:p>
        </p:txBody>
      </p:sp>
      <p:sp>
        <p:nvSpPr>
          <p:cNvPr id="144" name="Google Shape;144;p12"/>
          <p:cNvSpPr txBox="1"/>
          <p:nvPr/>
        </p:nvSpPr>
        <p:spPr>
          <a:xfrm>
            <a:off x="4572000" y="2571750"/>
            <a:ext cx="4059300" cy="1877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籃球語料：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昨晚的紐約西區霸王之戰中，錯失勝利的太陽沒有就此束手就擒，延長賽一開始就打出7比2攻勢，米契爾和康利雖然力圖追分，但太陽總能馬上回應。康利讀秒階段上籃得手，布克兩罰一中，再次留給爵士追平機會。米契爾造成犯規，可惜兩罰一中，保羅隨後用兩罰鎖定勝利。米契爾狂轟41分8籃板3助攻，本季單場得分次高；戈貝爾16分18籃板3抄截，波格丹諾維奇20分。康利拿到11分4助攻，克拉克森11分，兩人合計28投僅9中。爵士的三分攻勢難以有效施展，全場44投僅11中。</a:t>
            </a:r>
            <a:endParaRPr sz="1100" b="0" i="0" u="none" strike="noStrike" cap="none" dirty="0">
              <a:solidFill>
                <a:schemeClr val="dk1"/>
              </a:solidFill>
              <a:latin typeface="Arial"/>
              <a:ea typeface="Arial"/>
              <a:cs typeface="Arial"/>
              <a:sym typeface="Arial"/>
            </a:endParaRPr>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4" name="文字版面配置區 3">
            <a:extLst>
              <a:ext uri="{FF2B5EF4-FFF2-40B4-BE49-F238E27FC236}">
                <a16:creationId xmlns:a16="http://schemas.microsoft.com/office/drawing/2014/main" id="{F9C07909-CF8F-4E8F-BEFB-0898F2ADA7D6}"/>
              </a:ext>
            </a:extLst>
          </p:cNvPr>
          <p:cNvSpPr>
            <a:spLocks noGrp="1"/>
          </p:cNvSpPr>
          <p:nvPr>
            <p:ph type="body" idx="1"/>
          </p:nvPr>
        </p:nvSpPr>
        <p:spPr>
          <a:xfrm>
            <a:off x="387900" y="1489824"/>
            <a:ext cx="8368200" cy="950313"/>
          </a:xfrm>
        </p:spPr>
        <p:txBody>
          <a:bodyPr>
            <a:normAutofit/>
          </a:bodyPr>
          <a:lstStyle/>
          <a:p>
            <a:pPr>
              <a:buFont typeface="Wingdings" panose="05000000000000000000" pitchFamily="2" charset="2"/>
              <a:buChar char="Ø"/>
            </a:pPr>
            <a:r>
              <a:rPr lang="zh-TW" altLang="en-US" sz="2800" dirty="0"/>
              <a:t>以下為範例語料 </a:t>
            </a:r>
            <a:r>
              <a:rPr lang="en-US" altLang="zh-TW" sz="2800" dirty="0"/>
              <a:t>(</a:t>
            </a:r>
            <a:r>
              <a:rPr lang="zh-TW" altLang="en-US" sz="2800" dirty="0"/>
              <a:t>可以複製然後使用</a:t>
            </a:r>
            <a:r>
              <a:rPr lang="en-US" altLang="zh-TW" sz="2800" dirty="0"/>
              <a:t>)</a:t>
            </a:r>
            <a:endParaRPr lang="zh-TW" altLang="en-US" sz="2800" dirty="0"/>
          </a:p>
        </p:txBody>
      </p:sp>
    </p:spTree>
    <p:extLst>
      <p:ext uri="{BB962C8B-B14F-4D97-AF65-F5344CB8AC3E}">
        <p14:creationId xmlns:p14="http://schemas.microsoft.com/office/powerpoint/2010/main" val="1872154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151" name="Google Shape;151;p13"/>
          <p:cNvSpPr txBox="1">
            <a:spLocks noGrp="1"/>
          </p:cNvSpPr>
          <p:nvPr>
            <p:ph type="body" idx="1"/>
          </p:nvPr>
        </p:nvSpPr>
        <p:spPr>
          <a:xfrm>
            <a:off x="387900" y="1144125"/>
            <a:ext cx="7286529" cy="344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zh-TW" sz="2800" dirty="0">
                <a:latin typeface="Arial" panose="020B0604020202020204" pitchFamily="34" charset="0"/>
                <a:cs typeface="Arial" panose="020B0604020202020204" pitchFamily="34" charset="0"/>
              </a:rPr>
              <a:t>仿照</a:t>
            </a:r>
            <a:r>
              <a:rPr lang="zh-TW" altLang="en-US" sz="2800" dirty="0">
                <a:latin typeface="Arial" panose="020B0604020202020204" pitchFamily="34" charset="0"/>
                <a:cs typeface="Arial" panose="020B0604020202020204" pitchFamily="34" charset="0"/>
              </a:rPr>
              <a:t>後一頁的例子</a:t>
            </a:r>
            <a:r>
              <a:rPr lang="zh-TW" sz="2800" dirty="0">
                <a:latin typeface="Arial" panose="020B0604020202020204" pitchFamily="34" charset="0"/>
                <a:cs typeface="Arial" panose="020B0604020202020204" pitchFamily="34" charset="0"/>
              </a:rPr>
              <a:t>，結合兩個字典檔成為一個 mixedDICT.json 檔以後</a:t>
            </a:r>
            <a:r>
              <a:rPr lang="zh-TW" altLang="en-US" sz="2800" dirty="0">
                <a:latin typeface="Arial" panose="020B0604020202020204" pitchFamily="34" charset="0"/>
                <a:cs typeface="Arial" panose="020B0604020202020204" pitchFamily="34" charset="0"/>
              </a:rPr>
              <a:t>，</a:t>
            </a:r>
            <a:r>
              <a:rPr lang="zh-TW" sz="2800" dirty="0">
                <a:latin typeface="Arial" panose="020B0604020202020204" pitchFamily="34" charset="0"/>
                <a:cs typeface="Arial" panose="020B0604020202020204" pitchFamily="34" charset="0"/>
              </a:rPr>
              <a:t>分別將 basebalSTR 和 basketballSTR 輸入 Articut 進行處理並取得回傳結果。</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144125"/>
            <a:ext cx="8870400" cy="397027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usr</a:t>
            </a:r>
            <a:r>
              <a:rPr lang="en-US" altLang="zh-TW" dirty="0">
                <a:solidFill>
                  <a:schemeClr val="dk1"/>
                </a:solidFill>
                <a:latin typeface="Courier New"/>
                <a:ea typeface="Courier New"/>
                <a:cs typeface="Courier New"/>
                <a:sym typeface="Courier New"/>
              </a:rPr>
              <a:t>/bin/env python3</a:t>
            </a:r>
          </a:p>
          <a:p>
            <a:pPr lvl="0"/>
            <a:r>
              <a:rPr lang="en-US" altLang="zh-TW" dirty="0">
                <a:solidFill>
                  <a:schemeClr val="dk1"/>
                </a:solidFill>
                <a:latin typeface="Courier New"/>
                <a:ea typeface="Courier New"/>
                <a:cs typeface="Courier New"/>
                <a:sym typeface="Courier New"/>
              </a:rPr>
              <a:t># -*- coding:utf-8 -*-</a:t>
            </a:r>
          </a:p>
          <a:p>
            <a:pPr lvl="0"/>
            <a:r>
              <a:rPr lang="en-US" altLang="zh-TW" dirty="0">
                <a:solidFill>
                  <a:schemeClr val="dk1"/>
                </a:solidFill>
                <a:latin typeface="Courier New"/>
                <a:ea typeface="Courier New"/>
                <a:cs typeface="Courier New"/>
                <a:sym typeface="Courier New"/>
              </a:rPr>
              <a:t>from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import </a:t>
            </a:r>
            <a:r>
              <a:rPr lang="en-US" altLang="zh-TW" dirty="0" err="1">
                <a:solidFill>
                  <a:schemeClr val="dk1"/>
                </a:solidFill>
                <a:latin typeface="Courier New"/>
                <a:ea typeface="Courier New"/>
                <a:cs typeface="Courier New"/>
                <a:sym typeface="Courier New"/>
              </a:rPr>
              <a:t>Articut</a:t>
            </a:r>
            <a:endParaRPr lang="en-US" altLang="zh-TW" dirty="0">
              <a:solidFill>
                <a:schemeClr val="dk1"/>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import json</a:t>
            </a:r>
          </a:p>
          <a:p>
            <a:pPr lvl="0"/>
            <a:r>
              <a:rPr lang="en-US" altLang="zh-TW" dirty="0">
                <a:solidFill>
                  <a:schemeClr val="dk1"/>
                </a:solidFill>
                <a:latin typeface="Courier New"/>
                <a:ea typeface="Courier New"/>
                <a:cs typeface="Courier New"/>
                <a:sym typeface="Courier New"/>
              </a:rPr>
              <a:t>if __name__ == "__main__":</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username = "" </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 ""</a:t>
            </a:r>
            <a:endParaRPr lang="zh-TW" altLang="en-US" dirty="0">
              <a:solidFill>
                <a:schemeClr val="dk1"/>
              </a:solidFill>
              <a:latin typeface="Courier New"/>
              <a:ea typeface="Courier New"/>
              <a:cs typeface="Courier New"/>
              <a:sym typeface="Courier New"/>
            </a:endParaRP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(username,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r>
              <a:rPr lang="zh-TW" altLang="en-US" dirty="0">
                <a:solidFill>
                  <a:schemeClr val="dk1"/>
                </a:solidFill>
                <a:latin typeface="Courier New"/>
                <a:ea typeface="Courier New"/>
                <a:cs typeface="Courier New"/>
                <a:sym typeface="Courier New"/>
              </a:rPr>
              <a:t>以下語料可以參考</a:t>
            </a: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zh-TW" altLang="en-US" dirty="0">
                <a:solidFill>
                  <a:schemeClr val="dk1"/>
                </a:solidFill>
                <a:latin typeface="Courier New"/>
                <a:ea typeface="Courier New"/>
                <a:cs typeface="Courier New"/>
                <a:sym typeface="Courier New"/>
              </a:rPr>
              <a:t> </a:t>
            </a:r>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214030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xfrm>
            <a:off x="378608" y="442821"/>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0" y="1495706"/>
            <a:ext cx="8870400" cy="2800726"/>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將 </a:t>
            </a:r>
            <a:r>
              <a:rPr lang="en-US" altLang="zh-TW" dirty="0" err="1">
                <a:solidFill>
                  <a:schemeClr val="bg2">
                    <a:lumMod val="90000"/>
                  </a:schemeClr>
                </a:solidFill>
                <a:latin typeface="Courier New"/>
                <a:ea typeface="Courier New"/>
                <a:cs typeface="Courier New"/>
                <a:sym typeface="Courier New"/>
              </a:rPr>
              <a:t>KNOWLEDGE_NBA_Teams.json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KNOWLEDGE_MLB_Teams.json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兩個體育欸字典讀取出來，合併成</a:t>
            </a:r>
            <a:r>
              <a:rPr lang="en-US" altLang="zh-TW" dirty="0" err="1">
                <a:solidFill>
                  <a:schemeClr val="bg2">
                    <a:lumMod val="90000"/>
                  </a:schemeClr>
                </a:solidFill>
                <a:latin typeface="Courier New"/>
                <a:ea typeface="Courier New"/>
                <a:cs typeface="Courier New"/>
                <a:sym typeface="Courier New"/>
              </a:rPr>
              <a:t>mixDICT</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以後，寫入 </a:t>
            </a:r>
            <a:r>
              <a:rPr lang="en-US" altLang="zh-TW" dirty="0" err="1">
                <a:solidFill>
                  <a:schemeClr val="bg2">
                    <a:lumMod val="90000"/>
                  </a:schemeClr>
                </a:solidFill>
                <a:latin typeface="Courier New"/>
                <a:ea typeface="Courier New"/>
                <a:cs typeface="Courier New"/>
                <a:sym typeface="Courier New"/>
              </a:rPr>
              <a:t>mixedXICT.json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檔</a:t>
            </a:r>
          </a:p>
          <a:p>
            <a:pPr lvl="0"/>
            <a:r>
              <a:rPr lang="zh-TW" altLang="en-US" sz="1400" dirty="0">
                <a:solidFill>
                  <a:schemeClr val="dk1"/>
                </a:solidFill>
                <a:latin typeface="Courier New"/>
                <a:ea typeface="Courier New"/>
                <a:cs typeface="Courier New"/>
                <a:sym typeface="Courier New"/>
              </a:rPr>
              <a:t>    </a:t>
            </a:r>
            <a:r>
              <a:rPr lang="en-US" altLang="zh-TW" sz="1400" dirty="0">
                <a:solidFill>
                  <a:schemeClr val="dk1"/>
                </a:solidFill>
                <a:latin typeface="Courier New"/>
                <a:ea typeface="Courier New"/>
                <a:cs typeface="Courier New"/>
                <a:sym typeface="Courier New"/>
              </a:rPr>
              <a:t>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KNOWLEDGE_NBA_Teams.json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KNOWLEDGE_MLB_Teams.json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mixedDICT.json</a:t>
            </a:r>
            <a:r>
              <a:rPr lang="en-US" altLang="zh-TW" sz="1400" dirty="0">
                <a:solidFill>
                  <a:schemeClr val="dk1"/>
                </a:solidFill>
                <a:latin typeface="Courier New"/>
                <a:ea typeface="Courier New"/>
                <a:cs typeface="Courier New"/>
                <a:sym typeface="Courier New"/>
              </a:rPr>
              <a:t>", mode = "w", encoding = "utf-8")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json.dump</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f, </a:t>
            </a:r>
            <a:r>
              <a:rPr lang="en-US" altLang="zh-TW" sz="1400" dirty="0" err="1">
                <a:solidFill>
                  <a:schemeClr val="dk1"/>
                </a:solidFill>
                <a:latin typeface="Courier New"/>
                <a:ea typeface="Courier New"/>
                <a:cs typeface="Courier New"/>
                <a:sym typeface="Courier New"/>
              </a:rPr>
              <a:t>ensure_ascii</a:t>
            </a:r>
            <a:r>
              <a:rPr lang="en-US" altLang="zh-TW" sz="1400" dirty="0">
                <a:solidFill>
                  <a:schemeClr val="dk1"/>
                </a:solidFill>
                <a:latin typeface="Courier New"/>
                <a:ea typeface="Courier New"/>
                <a:cs typeface="Courier New"/>
                <a:sym typeface="Courier New"/>
              </a:rPr>
              <a:t>=False)</a:t>
            </a:r>
          </a:p>
        </p:txBody>
      </p:sp>
    </p:spTree>
    <p:extLst>
      <p:ext uri="{BB962C8B-B14F-4D97-AF65-F5344CB8AC3E}">
        <p14:creationId xmlns:p14="http://schemas.microsoft.com/office/powerpoint/2010/main" val="1043739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279108"/>
            <a:ext cx="8870400" cy="2585283"/>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將</a:t>
            </a:r>
            <a:r>
              <a:rPr lang="en-US" altLang="zh-TW" dirty="0" err="1">
                <a:solidFill>
                  <a:schemeClr val="bg2">
                    <a:lumMod val="90000"/>
                  </a:schemeClr>
                </a:solidFill>
                <a:latin typeface="Courier New"/>
                <a:ea typeface="Courier New"/>
                <a:cs typeface="Courier New"/>
                <a:sym typeface="Courier New"/>
              </a:rPr>
              <a:t>baseballStR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basketballSTR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兩篇文本各自送入</a:t>
            </a:r>
            <a:r>
              <a:rPr lang="en-US" altLang="zh-TW" dirty="0" err="1">
                <a:solidFill>
                  <a:schemeClr val="bg2">
                    <a:lumMod val="90000"/>
                  </a:schemeClr>
                </a:solidFill>
                <a:latin typeface="Courier New"/>
                <a:ea typeface="Courier New"/>
                <a:cs typeface="Courier New"/>
                <a:sym typeface="Courier New"/>
              </a:rPr>
              <a:t>articut.parse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裡，同時指定 </a:t>
            </a:r>
            <a:r>
              <a:rPr lang="en-US" altLang="zh-TW" dirty="0" err="1">
                <a:solidFill>
                  <a:schemeClr val="bg2">
                    <a:lumMod val="90000"/>
                  </a:schemeClr>
                </a:solidFill>
                <a:latin typeface="Courier New"/>
                <a:ea typeface="Courier New"/>
                <a:cs typeface="Courier New"/>
                <a:sym typeface="Courier New"/>
              </a:rPr>
              <a:t>userDefinedDictFILE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為剛才產生</a:t>
            </a:r>
            <a:r>
              <a:rPr lang="en-US" altLang="zh-TW" dirty="0" err="1">
                <a:solidFill>
                  <a:schemeClr val="bg2">
                    <a:lumMod val="90000"/>
                  </a:schemeClr>
                </a:solidFill>
                <a:latin typeface="Courier New"/>
                <a:ea typeface="Courier New"/>
                <a:cs typeface="Courier New"/>
                <a:sym typeface="Courier New"/>
              </a:rPr>
              <a:t>mixedDICT.json</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棒球斷詞結果：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籃球斷詞結果：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4002849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a:bodyPr>
          <a:lstStyle/>
          <a:p>
            <a:pPr>
              <a:buFont typeface="Wingdings" panose="05000000000000000000" pitchFamily="2" charset="2"/>
              <a:buChar char="Ø"/>
            </a:pPr>
            <a:r>
              <a:rPr lang="zh-TW" altLang="en-US" dirty="0">
                <a:hlinkClick r:id="rId2"/>
              </a:rPr>
              <a:t>作業連結</a:t>
            </a:r>
            <a:endParaRPr lang="en-US" altLang="zh-TW" dirty="0"/>
          </a:p>
          <a:p>
            <a:pPr marL="114300" indent="0">
              <a:buNone/>
            </a:pPr>
            <a:r>
              <a:rPr lang="zh-TW" altLang="en-US" dirty="0"/>
              <a:t>任務</a:t>
            </a:r>
            <a:r>
              <a:rPr lang="en-US" altLang="zh-TW" dirty="0"/>
              <a:t>1:</a:t>
            </a:r>
            <a:r>
              <a:rPr lang="zh-TW" altLang="en-US" dirty="0"/>
              <a:t> </a:t>
            </a:r>
            <a:endParaRPr lang="en-US" altLang="zh-TW" dirty="0"/>
          </a:p>
          <a:p>
            <a:pPr marL="114300" indent="0">
              <a:buNone/>
            </a:pPr>
            <a:r>
              <a:rPr lang="zh-TW" altLang="en-US" dirty="0"/>
              <a:t>請用</a:t>
            </a:r>
            <a:r>
              <a:rPr lang="en-US" altLang="zh-TW" dirty="0" err="1"/>
              <a:t>ArticurtAPI</a:t>
            </a:r>
            <a:r>
              <a:rPr lang="zh-TW" altLang="en-US" dirty="0"/>
              <a:t>將以下兩個文本 </a:t>
            </a:r>
            <a:r>
              <a:rPr lang="en-US" altLang="zh-TW" dirty="0" err="1"/>
              <a:t>medicalSTR</a:t>
            </a:r>
            <a:r>
              <a:rPr lang="en-US" altLang="zh-TW" dirty="0"/>
              <a:t> </a:t>
            </a:r>
            <a:r>
              <a:rPr lang="zh-TW" altLang="en-US" dirty="0"/>
              <a:t>以及 </a:t>
            </a:r>
            <a:r>
              <a:rPr lang="en-US" altLang="zh-TW" dirty="0" err="1"/>
              <a:t>weatherSTR</a:t>
            </a:r>
            <a:r>
              <a:rPr lang="en-US" altLang="zh-TW" dirty="0"/>
              <a:t> </a:t>
            </a:r>
            <a:r>
              <a:rPr lang="zh-TW" altLang="en-US" dirty="0"/>
              <a:t>用</a:t>
            </a:r>
            <a:r>
              <a:rPr lang="en-US" altLang="zh-TW" dirty="0"/>
              <a:t>lv2</a:t>
            </a:r>
            <a:r>
              <a:rPr lang="zh-TW" altLang="en-US" dirty="0"/>
              <a:t>進行斷詞，並將斷詞的結果依據頻率進行排序，取前</a:t>
            </a:r>
            <a:r>
              <a:rPr lang="en-US" altLang="zh-TW" dirty="0"/>
              <a:t>20</a:t>
            </a:r>
            <a:r>
              <a:rPr lang="zh-TW" altLang="en-US" dirty="0"/>
              <a:t>名。</a:t>
            </a:r>
            <a:endParaRPr lang="en-US" altLang="zh-TW" dirty="0"/>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spTree>
    <p:extLst>
      <p:ext uri="{BB962C8B-B14F-4D97-AF65-F5344CB8AC3E}">
        <p14:creationId xmlns:p14="http://schemas.microsoft.com/office/powerpoint/2010/main" val="2337502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4902-8D6C-4C8C-9965-106FE525A2FD}"/>
              </a:ext>
            </a:extLst>
          </p:cNvPr>
          <p:cNvSpPr>
            <a:spLocks noGrp="1"/>
          </p:cNvSpPr>
          <p:nvPr>
            <p:ph type="title"/>
          </p:nvPr>
        </p:nvSpPr>
        <p:spPr/>
        <p:txBody>
          <a:bodyPr>
            <a:normAutofit fontScale="90000"/>
          </a:bodyPr>
          <a:lstStyle/>
          <a:p>
            <a:r>
              <a:rPr lang="en-US" altLang="zh-TW" dirty="0" err="1"/>
              <a:t>medicalSTR</a:t>
            </a:r>
            <a:endParaRPr lang="zh-TW" altLang="en-US" dirty="0"/>
          </a:p>
        </p:txBody>
      </p:sp>
      <p:sp>
        <p:nvSpPr>
          <p:cNvPr id="3" name="Text Placeholder 2">
            <a:extLst>
              <a:ext uri="{FF2B5EF4-FFF2-40B4-BE49-F238E27FC236}">
                <a16:creationId xmlns:a16="http://schemas.microsoft.com/office/drawing/2014/main" id="{C964919D-C378-4A15-8EA0-76EF33369EC5}"/>
              </a:ext>
            </a:extLst>
          </p:cNvPr>
          <p:cNvSpPr>
            <a:spLocks noGrp="1"/>
          </p:cNvSpPr>
          <p:nvPr>
            <p:ph type="body" idx="1"/>
          </p:nvPr>
        </p:nvSpPr>
        <p:spPr>
          <a:xfrm>
            <a:off x="203603" y="1144125"/>
            <a:ext cx="8368200" cy="3078900"/>
          </a:xfrm>
        </p:spPr>
        <p:txBody>
          <a:bodyPr>
            <a:noAutofit/>
          </a:bodyPr>
          <a:lstStyle/>
          <a:p>
            <a:pPr marL="114300" indent="0">
              <a:buNone/>
            </a:pPr>
            <a:r>
              <a:rPr lang="zh-TW" altLang="en-US" sz="1800" dirty="0"/>
              <a:t>指揮中心今天公布新增</a:t>
            </a:r>
            <a:r>
              <a:rPr lang="en-US" altLang="zh-TW" sz="1800" dirty="0"/>
              <a:t>135</a:t>
            </a:r>
            <a:r>
              <a:rPr lang="zh-TW" altLang="en-US" sz="1800" dirty="0"/>
              <a:t>例武漢肺炎確定病例，其中</a:t>
            </a:r>
            <a:r>
              <a:rPr lang="en-US" altLang="zh-TW" sz="1800" dirty="0"/>
              <a:t>132 </a:t>
            </a:r>
            <a:r>
              <a:rPr lang="zh-TW" altLang="en-US" sz="1800" dirty="0"/>
              <a:t>例為本土個案，另有</a:t>
            </a:r>
            <a:r>
              <a:rPr lang="en-US" altLang="zh-TW" sz="1800" dirty="0"/>
              <a:t>3</a:t>
            </a:r>
            <a:r>
              <a:rPr lang="zh-TW" altLang="en-US" sz="1800" dirty="0"/>
              <a:t>例境外移入；確診個案中新增</a:t>
            </a:r>
            <a:r>
              <a:rPr lang="en-US" altLang="zh-TW" sz="1800" dirty="0"/>
              <a:t>8</a:t>
            </a:r>
            <a:r>
              <a:rPr lang="zh-TW" altLang="en-US" sz="1800" dirty="0"/>
              <a:t>例死亡。指揮官陳時中說，病例及死亡數減少是好現象。</a:t>
            </a:r>
          </a:p>
          <a:p>
            <a:pPr marL="114300" indent="0">
              <a:buNone/>
            </a:pPr>
            <a:endParaRPr lang="zh-TW" altLang="en-US" sz="1800" dirty="0"/>
          </a:p>
          <a:p>
            <a:pPr marL="114300" indent="0">
              <a:buNone/>
            </a:pPr>
            <a:r>
              <a:rPr lang="zh-TW" altLang="en-US" sz="1800" dirty="0"/>
              <a:t>中央流行疫情指揮中心指揮官陳時中下午在記者會中說明，新增</a:t>
            </a:r>
            <a:r>
              <a:rPr lang="en-US" altLang="zh-TW" sz="1800" dirty="0"/>
              <a:t>132</a:t>
            </a:r>
            <a:r>
              <a:rPr lang="zh-TW" altLang="en-US" sz="1800" dirty="0"/>
              <a:t>例武漢肺炎（</a:t>
            </a:r>
            <a:r>
              <a:rPr lang="en-US" altLang="zh-TW" sz="1800" dirty="0"/>
              <a:t>2019</a:t>
            </a:r>
            <a:r>
              <a:rPr lang="zh-TW" altLang="en-US" sz="1800" dirty="0"/>
              <a:t>冠狀病毒疾病，</a:t>
            </a:r>
            <a:r>
              <a:rPr lang="en-US" altLang="zh-TW" sz="1800" dirty="0"/>
              <a:t>COVID-19</a:t>
            </a:r>
            <a:r>
              <a:rPr lang="zh-TW" altLang="en-US" sz="1800" dirty="0"/>
              <a:t>）本土病例，為</a:t>
            </a:r>
            <a:r>
              <a:rPr lang="en-US" altLang="zh-TW" sz="1800" dirty="0"/>
              <a:t>62</a:t>
            </a:r>
            <a:r>
              <a:rPr lang="zh-TW" altLang="en-US" sz="1800" dirty="0"/>
              <a:t>例男性、</a:t>
            </a:r>
            <a:r>
              <a:rPr lang="en-US" altLang="zh-TW" sz="1800" dirty="0"/>
              <a:t>70</a:t>
            </a:r>
            <a:r>
              <a:rPr lang="zh-TW" altLang="en-US" sz="1800" dirty="0"/>
              <a:t>例女性，年齡介於未滿</a:t>
            </a:r>
            <a:r>
              <a:rPr lang="en-US" altLang="zh-TW" sz="1800" dirty="0"/>
              <a:t>5</a:t>
            </a:r>
            <a:r>
              <a:rPr lang="zh-TW" altLang="en-US" sz="1800" dirty="0"/>
              <a:t>歲至</a:t>
            </a:r>
            <a:r>
              <a:rPr lang="en-US" altLang="zh-TW" sz="1800" dirty="0"/>
              <a:t>80</a:t>
            </a:r>
            <a:r>
              <a:rPr lang="zh-TW" altLang="en-US" sz="1800" dirty="0"/>
              <a:t>多歲，發病日介於</a:t>
            </a:r>
            <a:r>
              <a:rPr lang="en-US" altLang="zh-TW" sz="1800" dirty="0"/>
              <a:t>6</a:t>
            </a:r>
            <a:r>
              <a:rPr lang="zh-TW" altLang="en-US" sz="1800" dirty="0"/>
              <a:t>月</a:t>
            </a:r>
            <a:r>
              <a:rPr lang="en-US" altLang="zh-TW" sz="1800" dirty="0"/>
              <a:t>1</a:t>
            </a:r>
            <a:r>
              <a:rPr lang="zh-TW" altLang="en-US" sz="1800" dirty="0"/>
              <a:t>日至</a:t>
            </a:r>
            <a:r>
              <a:rPr lang="en-US" altLang="zh-TW" sz="1800" dirty="0"/>
              <a:t>6</a:t>
            </a:r>
            <a:r>
              <a:rPr lang="zh-TW" altLang="en-US" sz="1800" dirty="0"/>
              <a:t>月</a:t>
            </a:r>
            <a:r>
              <a:rPr lang="en-US" altLang="zh-TW" sz="1800" dirty="0"/>
              <a:t>14</a:t>
            </a:r>
            <a:r>
              <a:rPr lang="zh-TW" altLang="en-US" sz="1800" dirty="0"/>
              <a:t>日。</a:t>
            </a:r>
          </a:p>
          <a:p>
            <a:pPr marL="114300" indent="0">
              <a:buNone/>
            </a:pPr>
            <a:endParaRPr lang="zh-TW" altLang="en-US" sz="1800" dirty="0"/>
          </a:p>
          <a:p>
            <a:pPr marL="114300" indent="0">
              <a:buNone/>
            </a:pPr>
            <a:r>
              <a:rPr lang="zh-TW" altLang="en-US" sz="1800" dirty="0"/>
              <a:t>陳時中說，個案分布以新北市</a:t>
            </a:r>
            <a:r>
              <a:rPr lang="en-US" altLang="zh-TW" sz="1800" dirty="0"/>
              <a:t>65</a:t>
            </a:r>
            <a:r>
              <a:rPr lang="zh-TW" altLang="en-US" sz="1800" dirty="0"/>
              <a:t>例最多，其次為台北市</a:t>
            </a:r>
            <a:r>
              <a:rPr lang="en-US" altLang="zh-TW" sz="1800" dirty="0"/>
              <a:t>26</a:t>
            </a:r>
            <a:r>
              <a:rPr lang="zh-TW" altLang="en-US" sz="1800" dirty="0"/>
              <a:t>例，苗栗縣</a:t>
            </a:r>
            <a:r>
              <a:rPr lang="en-US" altLang="zh-TW" sz="1800" dirty="0"/>
              <a:t>18</a:t>
            </a:r>
            <a:r>
              <a:rPr lang="zh-TW" altLang="en-US" sz="1800" dirty="0"/>
              <a:t>例，桃園市</a:t>
            </a:r>
            <a:r>
              <a:rPr lang="en-US" altLang="zh-TW" sz="1800" dirty="0"/>
              <a:t>12</a:t>
            </a:r>
            <a:r>
              <a:rPr lang="zh-TW" altLang="en-US" sz="1800" dirty="0"/>
              <a:t>例，基隆市</a:t>
            </a:r>
            <a:r>
              <a:rPr lang="en-US" altLang="zh-TW" sz="1800" dirty="0"/>
              <a:t>3</a:t>
            </a:r>
            <a:r>
              <a:rPr lang="zh-TW" altLang="en-US" sz="1800" dirty="0"/>
              <a:t>例，台南市、台中市及花蓮縣各</a:t>
            </a:r>
            <a:r>
              <a:rPr lang="en-US" altLang="zh-TW" sz="1800" dirty="0"/>
              <a:t>2</a:t>
            </a:r>
            <a:r>
              <a:rPr lang="zh-TW" altLang="en-US" sz="1800" dirty="0"/>
              <a:t>例，嘉義縣及彰化縣各</a:t>
            </a:r>
            <a:r>
              <a:rPr lang="en-US" altLang="zh-TW" sz="1800" dirty="0"/>
              <a:t>1</a:t>
            </a:r>
            <a:r>
              <a:rPr lang="zh-TW" altLang="en-US" sz="1800" dirty="0"/>
              <a:t>例。其中雙北地區以外縣市</a:t>
            </a:r>
            <a:r>
              <a:rPr lang="en-US" altLang="zh-TW" sz="1800" dirty="0"/>
              <a:t>41</a:t>
            </a:r>
            <a:r>
              <a:rPr lang="zh-TW" altLang="en-US" sz="1800" dirty="0"/>
              <a:t>例中，</a:t>
            </a:r>
            <a:r>
              <a:rPr lang="en-US" altLang="zh-TW" sz="1800" dirty="0"/>
              <a:t>33</a:t>
            </a:r>
            <a:r>
              <a:rPr lang="zh-TW" altLang="en-US" sz="1800" dirty="0"/>
              <a:t>例為已知感染源、</a:t>
            </a:r>
            <a:r>
              <a:rPr lang="en-US" altLang="zh-TW" sz="1800" dirty="0"/>
              <a:t>6</a:t>
            </a:r>
            <a:r>
              <a:rPr lang="zh-TW" altLang="en-US" sz="1800" dirty="0"/>
              <a:t>例關聯不明、</a:t>
            </a:r>
            <a:r>
              <a:rPr lang="en-US" altLang="zh-TW" sz="1800" dirty="0"/>
              <a:t>2</a:t>
            </a:r>
            <a:r>
              <a:rPr lang="zh-TW" altLang="en-US" sz="1800" dirty="0"/>
              <a:t>例調查中；相關疫情調查持續進行中。</a:t>
            </a:r>
            <a:r>
              <a:rPr lang="en-US" altLang="zh-TW" sz="1800" dirty="0"/>
              <a:t>…</a:t>
            </a:r>
            <a:endParaRPr lang="zh-TW" altLang="en-US" sz="1800" dirty="0"/>
          </a:p>
          <a:p>
            <a:pPr marL="114300" indent="0">
              <a:buNone/>
            </a:pPr>
            <a:endParaRPr lang="zh-TW" altLang="en-US" sz="1800" dirty="0"/>
          </a:p>
        </p:txBody>
      </p:sp>
      <p:sp>
        <p:nvSpPr>
          <p:cNvPr id="4" name="Slide Number Placeholder 3">
            <a:extLst>
              <a:ext uri="{FF2B5EF4-FFF2-40B4-BE49-F238E27FC236}">
                <a16:creationId xmlns:a16="http://schemas.microsoft.com/office/drawing/2014/main" id="{ED0E2023-E63C-41D3-ADF0-6AFF86C8F9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spTree>
    <p:extLst>
      <p:ext uri="{BB962C8B-B14F-4D97-AF65-F5344CB8AC3E}">
        <p14:creationId xmlns:p14="http://schemas.microsoft.com/office/powerpoint/2010/main" val="962013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62B3-292A-448D-8B8F-EF599A3B64D8}"/>
              </a:ext>
            </a:extLst>
          </p:cNvPr>
          <p:cNvSpPr>
            <a:spLocks noGrp="1"/>
          </p:cNvSpPr>
          <p:nvPr>
            <p:ph type="title"/>
          </p:nvPr>
        </p:nvSpPr>
        <p:spPr/>
        <p:txBody>
          <a:bodyPr>
            <a:normAutofit fontScale="90000"/>
          </a:bodyPr>
          <a:lstStyle/>
          <a:p>
            <a:r>
              <a:rPr lang="en-US" altLang="zh-TW" dirty="0" err="1"/>
              <a:t>weatherSTR</a:t>
            </a:r>
            <a:endParaRPr lang="zh-TW" altLang="en-US" dirty="0"/>
          </a:p>
        </p:txBody>
      </p:sp>
      <p:sp>
        <p:nvSpPr>
          <p:cNvPr id="3" name="Text Placeholder 2">
            <a:extLst>
              <a:ext uri="{FF2B5EF4-FFF2-40B4-BE49-F238E27FC236}">
                <a16:creationId xmlns:a16="http://schemas.microsoft.com/office/drawing/2014/main" id="{28C3940D-0B2F-4517-BE06-82CB03424BFD}"/>
              </a:ext>
            </a:extLst>
          </p:cNvPr>
          <p:cNvSpPr>
            <a:spLocks noGrp="1"/>
          </p:cNvSpPr>
          <p:nvPr>
            <p:ph type="body" idx="1"/>
          </p:nvPr>
        </p:nvSpPr>
        <p:spPr/>
        <p:txBody>
          <a:bodyPr>
            <a:normAutofit fontScale="70000" lnSpcReduction="20000"/>
          </a:bodyPr>
          <a:lstStyle/>
          <a:p>
            <a:pPr marL="114300" indent="0">
              <a:buNone/>
            </a:pPr>
            <a:r>
              <a:rPr lang="zh-TW" altLang="en-US" dirty="0"/>
              <a:t>今天是一年一度的端午佳節，台語有句俗話說：「未食端午粽，破裘不甘放」，形容過了端午之後，天氣才會穩定炎熱，終於可以把冬衣給收起來了，實際上今天</a:t>
            </a:r>
            <a:r>
              <a:rPr lang="en-US" altLang="zh-TW" dirty="0"/>
              <a:t>(14</a:t>
            </a:r>
            <a:r>
              <a:rPr lang="zh-TW" altLang="en-US" dirty="0"/>
              <a:t>日</a:t>
            </a:r>
            <a:r>
              <a:rPr lang="en-US" altLang="zh-TW" dirty="0"/>
              <a:t>)</a:t>
            </a:r>
            <a:r>
              <a:rPr lang="zh-TW" altLang="en-US" dirty="0"/>
              <a:t>開始台灣附近西南風逐漸增強，未來這一週的確都是暖熱且潮濕的西南風影響，溫度普遍都偏高，尤其是位在西南風背風面的北台灣，受到西南風過山後沉降增溫作用的加持，接下來幾天都很可能出現超過</a:t>
            </a:r>
            <a:r>
              <a:rPr lang="en-US" altLang="zh-TW" dirty="0"/>
              <a:t>36</a:t>
            </a:r>
            <a:r>
              <a:rPr lang="zh-TW" altLang="en-US" dirty="0"/>
              <a:t>度以上的高溫，其他像是中部地區、花東地區高溫也都有</a:t>
            </a:r>
            <a:r>
              <a:rPr lang="en-US" altLang="zh-TW" dirty="0"/>
              <a:t>33-35</a:t>
            </a:r>
            <a:r>
              <a:rPr lang="zh-TW" altLang="en-US" dirty="0"/>
              <a:t>度，只有直接面迎西南風的南部地區因為雲量較多又有機會下雨，高溫相對較低只有</a:t>
            </a:r>
            <a:r>
              <a:rPr lang="en-US" altLang="zh-TW" dirty="0"/>
              <a:t>30-32</a:t>
            </a:r>
            <a:r>
              <a:rPr lang="zh-TW" altLang="en-US" dirty="0"/>
              <a:t>度，這樣的狀況預期會持續一週左右，提醒大家要留意高溫，外出要多喝水預防中暑，同時做好防曬。</a:t>
            </a:r>
            <a:r>
              <a:rPr lang="en-US" altLang="zh-TW" dirty="0"/>
              <a:t>…</a:t>
            </a:r>
            <a:endParaRPr lang="zh-TW" altLang="en-US" dirty="0"/>
          </a:p>
          <a:p>
            <a:endParaRPr lang="zh-TW" altLang="en-US" dirty="0"/>
          </a:p>
        </p:txBody>
      </p:sp>
      <p:sp>
        <p:nvSpPr>
          <p:cNvPr id="4" name="Slide Number Placeholder 3">
            <a:extLst>
              <a:ext uri="{FF2B5EF4-FFF2-40B4-BE49-F238E27FC236}">
                <a16:creationId xmlns:a16="http://schemas.microsoft.com/office/drawing/2014/main" id="{387A1500-5E88-4ECC-83E6-D4A39047ED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47</a:t>
            </a:fld>
            <a:endParaRPr lang="zh-TW" altLang="en-US"/>
          </a:p>
        </p:txBody>
      </p:sp>
    </p:spTree>
    <p:extLst>
      <p:ext uri="{BB962C8B-B14F-4D97-AF65-F5344CB8AC3E}">
        <p14:creationId xmlns:p14="http://schemas.microsoft.com/office/powerpoint/2010/main" val="896406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3344-6DB5-4417-9F1A-952A73D2689E}"/>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A4DE7626-93AD-4E2A-893A-F97BAD556153}"/>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解讀</a:t>
            </a:r>
            <a:r>
              <a:rPr lang="en-US" altLang="zh-TW" dirty="0" err="1">
                <a:solidFill>
                  <a:srgbClr val="00B0F0"/>
                </a:solidFill>
              </a:rPr>
              <a:t>ArticutAPI</a:t>
            </a:r>
            <a:r>
              <a:rPr lang="zh-TW" altLang="en-US" dirty="0">
                <a:solidFill>
                  <a:srgbClr val="00B0F0"/>
                </a:solidFill>
              </a:rPr>
              <a:t>斷詞後的字典檔</a:t>
            </a:r>
            <a:r>
              <a:rPr lang="en-US" altLang="zh-TW" dirty="0">
                <a:solidFill>
                  <a:srgbClr val="00B0F0"/>
                </a:solidFill>
              </a:rPr>
              <a:t>:</a:t>
            </a:r>
          </a:p>
          <a:p>
            <a:pPr marL="114300" indent="0">
              <a:buNone/>
            </a:pPr>
            <a:r>
              <a:rPr lang="zh-TW" altLang="en-US" dirty="0"/>
              <a:t>因為他回傳的檔案是字典檔，我們可以運用以下方式取得斷詞結果</a:t>
            </a:r>
            <a:r>
              <a:rPr lang="en-US" altLang="zh-TW" dirty="0"/>
              <a:t>(</a:t>
            </a:r>
            <a:r>
              <a:rPr lang="zh-TW" altLang="en-US" dirty="0"/>
              <a:t>回傳的會是一個字串</a:t>
            </a:r>
            <a:r>
              <a:rPr lang="en-US" altLang="zh-TW" dirty="0"/>
              <a:t>)</a:t>
            </a:r>
          </a:p>
          <a:p>
            <a:pPr marL="114300" indent="0">
              <a:buNone/>
            </a:pPr>
            <a:r>
              <a:rPr lang="en-US" altLang="zh-TW" dirty="0" err="1">
                <a:latin typeface="Courier New" panose="02070309020205020404" pitchFamily="49" charset="0"/>
                <a:cs typeface="Courier New" panose="02070309020205020404" pitchFamily="49" charset="0"/>
              </a:rPr>
              <a:t>resultDICT</a:t>
            </a:r>
            <a:r>
              <a:rPr lang="en-US" altLang="zh-TW" dirty="0">
                <a:latin typeface="Courier New" panose="02070309020205020404" pitchFamily="49" charset="0"/>
                <a:cs typeface="Courier New" panose="02070309020205020404" pitchFamily="49" charset="0"/>
              </a:rPr>
              <a:t>[‘</a:t>
            </a:r>
            <a:r>
              <a:rPr lang="en-US" altLang="zh-TW" dirty="0" err="1">
                <a:latin typeface="Courier New" panose="02070309020205020404" pitchFamily="49" charset="0"/>
                <a:cs typeface="Courier New" panose="02070309020205020404" pitchFamily="49" charset="0"/>
              </a:rPr>
              <a:t>result_segmentation</a:t>
            </a:r>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4658E25E-B6E6-4BEC-818A-45252CF8EF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48</a:t>
            </a:fld>
            <a:endParaRPr lang="zh-TW" altLang="en-US"/>
          </a:p>
        </p:txBody>
      </p:sp>
    </p:spTree>
    <p:extLst>
      <p:ext uri="{BB962C8B-B14F-4D97-AF65-F5344CB8AC3E}">
        <p14:creationId xmlns:p14="http://schemas.microsoft.com/office/powerpoint/2010/main" val="1812469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pPr marL="114300" indent="0">
              <a:buNone/>
            </a:pPr>
            <a:r>
              <a:rPr lang="zh-TW" altLang="en-US" dirty="0"/>
              <a:t>因為回傳結果是整個字串</a:t>
            </a:r>
            <a:endParaRPr lang="en-US" altLang="zh-TW" dirty="0"/>
          </a:p>
          <a:p>
            <a:pPr marL="114300" indent="0">
              <a:buNone/>
            </a:pPr>
            <a:r>
              <a:rPr lang="zh-TW" altLang="en-US" dirty="0"/>
              <a:t>例如</a:t>
            </a:r>
            <a:r>
              <a:rPr lang="en-US" altLang="zh-TW" dirty="0"/>
              <a:t>: \n/</a:t>
            </a:r>
            <a:r>
              <a:rPr lang="zh-TW" altLang="en-US" dirty="0"/>
              <a:t>指揮中心</a:t>
            </a:r>
            <a:r>
              <a:rPr lang="en-US" altLang="zh-TW" dirty="0"/>
              <a:t>/</a:t>
            </a:r>
            <a:r>
              <a:rPr lang="zh-TW" altLang="en-US" dirty="0"/>
              <a:t>今天</a:t>
            </a:r>
            <a:r>
              <a:rPr lang="en-US" altLang="zh-TW" dirty="0"/>
              <a:t>/</a:t>
            </a:r>
            <a:r>
              <a:rPr lang="zh-TW" altLang="en-US" dirty="0"/>
              <a:t>公布</a:t>
            </a:r>
            <a:r>
              <a:rPr lang="en-US" altLang="zh-TW" dirty="0"/>
              <a:t>/</a:t>
            </a:r>
            <a:r>
              <a:rPr lang="zh-TW" altLang="en-US" dirty="0"/>
              <a:t>新增</a:t>
            </a:r>
            <a:r>
              <a:rPr lang="en-US" altLang="zh-TW" dirty="0"/>
              <a:t>/135</a:t>
            </a:r>
            <a:r>
              <a:rPr lang="zh-TW" altLang="en-US" dirty="0"/>
              <a:t>例</a:t>
            </a:r>
            <a:r>
              <a:rPr lang="en-US" altLang="zh-TW" dirty="0"/>
              <a:t>/</a:t>
            </a:r>
            <a:r>
              <a:rPr lang="zh-TW" altLang="en-US" dirty="0"/>
              <a:t>武漢</a:t>
            </a:r>
            <a:r>
              <a:rPr lang="en-US" altLang="zh-TW" dirty="0"/>
              <a:t>/</a:t>
            </a:r>
            <a:r>
              <a:rPr lang="zh-TW" altLang="en-US" dirty="0"/>
              <a:t>肺炎</a:t>
            </a:r>
            <a:r>
              <a:rPr lang="en-US" altLang="zh-TW" dirty="0"/>
              <a:t>/</a:t>
            </a:r>
            <a:r>
              <a:rPr lang="zh-TW" altLang="en-US" dirty="0"/>
              <a:t>確定</a:t>
            </a:r>
            <a:r>
              <a:rPr lang="en-US" altLang="zh-TW" dirty="0"/>
              <a:t>/</a:t>
            </a:r>
            <a:r>
              <a:rPr lang="zh-TW" altLang="en-US" dirty="0"/>
              <a:t>病例</a:t>
            </a:r>
            <a:r>
              <a:rPr lang="en-US" altLang="zh-TW" dirty="0"/>
              <a:t>/</a:t>
            </a:r>
          </a:p>
          <a:p>
            <a:pPr marL="114300" indent="0">
              <a:buNone/>
            </a:pPr>
            <a:r>
              <a:rPr lang="zh-TW" altLang="en-US" dirty="0"/>
              <a:t>所以我們必須將字串依據</a:t>
            </a:r>
            <a:r>
              <a:rPr lang="en-US" altLang="zh-TW" dirty="0"/>
              <a:t>”/”</a:t>
            </a:r>
            <a:r>
              <a:rPr lang="zh-TW" altLang="en-US" dirty="0"/>
              <a:t>，的符號進行分割</a:t>
            </a:r>
            <a:endParaRPr lang="en-US" altLang="zh-TW" dirty="0"/>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49</a:t>
            </a:fld>
            <a:endParaRPr lang="zh-TW" altLang="en-US"/>
          </a:p>
        </p:txBody>
      </p:sp>
    </p:spTree>
    <p:extLst>
      <p:ext uri="{BB962C8B-B14F-4D97-AF65-F5344CB8AC3E}">
        <p14:creationId xmlns:p14="http://schemas.microsoft.com/office/powerpoint/2010/main" val="1018282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idx="1"/>
          </p:nvPr>
        </p:nvSpPr>
        <p:spPr/>
        <p:txBody>
          <a:bodyPr>
            <a:normAutofit/>
          </a:bodyPr>
          <a:lstStyle/>
          <a:p>
            <a:r>
              <a:rPr lang="zh-TW" altLang="en-US" dirty="0">
                <a:latin typeface="+mn-ea"/>
              </a:rPr>
              <a:t>文字 </a:t>
            </a:r>
            <a:r>
              <a:rPr lang="en-US" altLang="zh-TW" dirty="0">
                <a:latin typeface="+mn-ea"/>
              </a:rPr>
              <a:t>= </a:t>
            </a:r>
            <a:r>
              <a:rPr lang="zh-TW" altLang="en-US" dirty="0">
                <a:latin typeface="+mn-ea"/>
              </a:rPr>
              <a:t>語言的記號</a:t>
            </a:r>
            <a:endParaRPr lang="en-US" altLang="zh-TW" dirty="0">
              <a:latin typeface="+mn-ea"/>
            </a:endParaRPr>
          </a:p>
          <a:p>
            <a:r>
              <a:rPr lang="zh-TW" altLang="en-US" dirty="0">
                <a:latin typeface="+mn-ea"/>
              </a:rPr>
              <a:t>文本是指所有以「文字」為記號來呈現「語言」的內容，例如我們用電腦打字打下來的內容。 </a:t>
            </a:r>
            <a:endParaRPr lang="en-US" altLang="zh-TW"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287310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pPr marL="114300" indent="0">
              <a:buNone/>
            </a:pPr>
            <a:r>
              <a:rPr lang="zh-TW" altLang="en-US" dirty="0">
                <a:solidFill>
                  <a:schemeClr val="tx2"/>
                </a:solidFill>
              </a:rPr>
              <a:t>我們可以使用</a:t>
            </a:r>
            <a:r>
              <a:rPr lang="en-US" altLang="zh-TW" dirty="0">
                <a:solidFill>
                  <a:schemeClr val="tx2"/>
                </a:solidFill>
              </a:rPr>
              <a:t>.split()</a:t>
            </a:r>
            <a:r>
              <a:rPr lang="zh-TW" altLang="en-US" dirty="0">
                <a:solidFill>
                  <a:schemeClr val="tx2"/>
                </a:solidFill>
              </a:rPr>
              <a:t>這個功能，如下</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50</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595423" y="2726862"/>
            <a:ext cx="6719777"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err="1">
                <a:latin typeface="Courier New"/>
                <a:ea typeface="Courier New"/>
                <a:cs typeface="Courier New"/>
                <a:sym typeface="Courier New"/>
              </a:rPr>
              <a:t>inputSTR</a:t>
            </a:r>
            <a:r>
              <a:rPr lang="en-US" altLang="zh-TW" dirty="0">
                <a:latin typeface="Courier New"/>
                <a:ea typeface="Courier New"/>
                <a:cs typeface="Courier New"/>
                <a:sym typeface="Courier New"/>
              </a:rPr>
              <a:t> = “\n/</a:t>
            </a:r>
            <a:r>
              <a:rPr lang="zh-TW" altLang="en-US" dirty="0">
                <a:latin typeface="Courier New"/>
                <a:ea typeface="Courier New"/>
                <a:cs typeface="Courier New"/>
                <a:sym typeface="Courier New"/>
              </a:rPr>
              <a:t>指揮中心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今天</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公布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新增</a:t>
            </a:r>
            <a:r>
              <a:rPr lang="en-US" altLang="zh-TW" dirty="0">
                <a:latin typeface="Courier New"/>
                <a:ea typeface="Courier New"/>
                <a:cs typeface="Courier New"/>
                <a:sym typeface="Courier New"/>
              </a:rPr>
              <a:t>/135</a:t>
            </a:r>
            <a:r>
              <a:rPr lang="zh-TW" altLang="en-US" dirty="0">
                <a:latin typeface="Courier New"/>
                <a:ea typeface="Courier New"/>
                <a:cs typeface="Courier New"/>
                <a:sym typeface="Courier New"/>
              </a:rPr>
              <a:t>例</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inputSTR.split</a:t>
            </a:r>
            <a:r>
              <a:rPr lang="en-US" altLang="zh-TW" dirty="0">
                <a:latin typeface="Courier New"/>
                <a:ea typeface="Courier New"/>
                <a:cs typeface="Courier New"/>
                <a:sym typeface="Courier New"/>
              </a:rPr>
              <a:t>(“/”)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請電腦依據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切開字串</a:t>
            </a:r>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zh-TW" altLang="en-US" dirty="0">
              <a:solidFill>
                <a:schemeClr val="bg2">
                  <a:lumMod val="75000"/>
                </a:schemeClr>
              </a:solidFill>
              <a:latin typeface="Courier New"/>
              <a:ea typeface="Courier New"/>
              <a:cs typeface="Courier New"/>
              <a:sym typeface="Courier New"/>
            </a:endParaRPr>
          </a:p>
        </p:txBody>
      </p:sp>
      <p:sp>
        <p:nvSpPr>
          <p:cNvPr id="8" name="Rectangle 7">
            <a:extLst>
              <a:ext uri="{FF2B5EF4-FFF2-40B4-BE49-F238E27FC236}">
                <a16:creationId xmlns:a16="http://schemas.microsoft.com/office/drawing/2014/main" id="{C2A14D23-1BA2-4413-9944-EE1239B3735B}"/>
              </a:ext>
            </a:extLst>
          </p:cNvPr>
          <p:cNvSpPr/>
          <p:nvPr/>
        </p:nvSpPr>
        <p:spPr>
          <a:xfrm>
            <a:off x="595423" y="3465505"/>
            <a:ext cx="5553123" cy="369332"/>
          </a:xfrm>
          <a:prstGeom prst="rect">
            <a:avLst/>
          </a:prstGeom>
          <a:solidFill>
            <a:schemeClr val="accent4">
              <a:lumMod val="20000"/>
              <a:lumOff val="80000"/>
            </a:schemeClr>
          </a:solidFill>
        </p:spPr>
        <p:txBody>
          <a:bodyPr wrap="none">
            <a:spAutoFit/>
          </a:bodyPr>
          <a:lstStyle/>
          <a:p>
            <a:r>
              <a:rPr lang="en-US" altLang="zh-TW" dirty="0"/>
              <a:t>Output: ['\n', '</a:t>
            </a:r>
            <a:r>
              <a:rPr lang="zh-TW" altLang="en-US" dirty="0"/>
              <a:t>指揮中心</a:t>
            </a:r>
            <a:r>
              <a:rPr lang="en-US" altLang="zh-TW" dirty="0"/>
              <a:t>', '</a:t>
            </a:r>
            <a:r>
              <a:rPr lang="zh-TW" altLang="en-US" dirty="0"/>
              <a:t>今天</a:t>
            </a:r>
            <a:r>
              <a:rPr lang="en-US" altLang="zh-TW" dirty="0"/>
              <a:t>', '</a:t>
            </a:r>
            <a:r>
              <a:rPr lang="zh-TW" altLang="en-US" dirty="0"/>
              <a:t>公布</a:t>
            </a:r>
            <a:r>
              <a:rPr lang="en-US" altLang="zh-TW" dirty="0"/>
              <a:t>', '</a:t>
            </a:r>
            <a:r>
              <a:rPr lang="zh-TW" altLang="en-US" dirty="0"/>
              <a:t>新增</a:t>
            </a:r>
            <a:r>
              <a:rPr lang="en-US" altLang="zh-TW" dirty="0"/>
              <a:t>', '135</a:t>
            </a:r>
            <a:r>
              <a:rPr lang="zh-TW" altLang="en-US" dirty="0"/>
              <a:t>例</a:t>
            </a:r>
            <a:r>
              <a:rPr lang="en-US" altLang="zh-TW" dirty="0"/>
              <a:t>']</a:t>
            </a:r>
            <a:endParaRPr lang="zh-TW" altLang="en-US" dirty="0"/>
          </a:p>
        </p:txBody>
      </p:sp>
    </p:spTree>
    <p:extLst>
      <p:ext uri="{BB962C8B-B14F-4D97-AF65-F5344CB8AC3E}">
        <p14:creationId xmlns:p14="http://schemas.microsoft.com/office/powerpoint/2010/main" val="1544178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chemeClr val="tx2"/>
                </a:solidFill>
              </a:rPr>
              <a:t>根據切割好的</a:t>
            </a:r>
            <a:r>
              <a:rPr lang="en-US" altLang="zh-TW" dirty="0">
                <a:solidFill>
                  <a:schemeClr val="tx2"/>
                </a:solidFill>
              </a:rPr>
              <a:t>LIST</a:t>
            </a:r>
            <a:r>
              <a:rPr lang="zh-TW" altLang="en-US" dirty="0">
                <a:solidFill>
                  <a:schemeClr val="tx2"/>
                </a:solidFill>
              </a:rPr>
              <a:t>去統計每個字出現頻率，並轉成</a:t>
            </a:r>
            <a:r>
              <a:rPr lang="en-US" altLang="zh-TW" dirty="0" err="1">
                <a:solidFill>
                  <a:schemeClr val="tx2"/>
                </a:solidFill>
              </a:rPr>
              <a:t>dataframe</a:t>
            </a:r>
            <a:endParaRPr lang="en-US" altLang="zh-TW" dirty="0">
              <a:solidFill>
                <a:schemeClr val="tx2"/>
              </a:solidFill>
            </a:endParaRP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51</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2308284"/>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pandas as pd</a:t>
            </a: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pd.DataFrame</a:t>
            </a:r>
            <a:r>
              <a:rPr lang="en-US" altLang="zh-TW" dirty="0">
                <a:latin typeface="Courier New"/>
                <a:ea typeface="Courier New"/>
                <a:cs typeface="Courier New"/>
                <a:sym typeface="Courier New"/>
              </a:rPr>
              <a:t>({"WORD":["</a:t>
            </a:r>
            <a:r>
              <a:rPr lang="en-US" altLang="zh-TW" dirty="0" err="1">
                <a:latin typeface="Courier New"/>
                <a:ea typeface="Courier New"/>
                <a:cs typeface="Courier New"/>
                <a:sym typeface="Courier New"/>
              </a:rPr>
              <a:t>apple","apple","guava</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將我們做好的</a:t>
            </a:r>
            <a:r>
              <a:rPr lang="en-US" altLang="zh-TW" dirty="0">
                <a:solidFill>
                  <a:schemeClr val="bg2">
                    <a:lumMod val="75000"/>
                  </a:schemeClr>
                </a:solidFill>
                <a:latin typeface="Courier New"/>
                <a:ea typeface="Courier New"/>
                <a:cs typeface="Courier New"/>
                <a:sym typeface="Courier New"/>
              </a:rPr>
              <a:t>list</a:t>
            </a:r>
            <a:r>
              <a:rPr lang="zh-TW" altLang="en-US" dirty="0">
                <a:solidFill>
                  <a:schemeClr val="bg2">
                    <a:lumMod val="75000"/>
                  </a:schemeClr>
                </a:solidFill>
                <a:latin typeface="Courier New"/>
                <a:ea typeface="Courier New"/>
                <a:cs typeface="Courier New"/>
                <a:sym typeface="Courier New"/>
              </a:rPr>
              <a:t>存成</a:t>
            </a:r>
            <a:r>
              <a:rPr lang="en-US" altLang="zh-TW" dirty="0">
                <a:solidFill>
                  <a:schemeClr val="bg2">
                    <a:lumMod val="75000"/>
                  </a:schemeClr>
                </a:solidFill>
                <a:latin typeface="Courier New"/>
                <a:ea typeface="Courier New"/>
                <a:cs typeface="Courier New"/>
                <a:sym typeface="Courier New"/>
              </a:rPr>
              <a:t>dictionary</a:t>
            </a:r>
            <a:r>
              <a:rPr lang="zh-TW" altLang="en-US" dirty="0">
                <a:solidFill>
                  <a:schemeClr val="bg2">
                    <a:lumMod val="75000"/>
                  </a:schemeClr>
                </a:solidFill>
                <a:latin typeface="Courier New"/>
                <a:ea typeface="Courier New"/>
                <a:cs typeface="Courier New"/>
                <a:sym typeface="Courier New"/>
              </a:rPr>
              <a:t>然後轉成</a:t>
            </a:r>
            <a:r>
              <a:rPr lang="en-US" altLang="zh-TW" dirty="0" err="1">
                <a:solidFill>
                  <a:schemeClr val="bg2">
                    <a:lumMod val="75000"/>
                  </a:schemeClr>
                </a:solidFill>
                <a:latin typeface="Courier New"/>
                <a:ea typeface="Courier New"/>
                <a:cs typeface="Courier New"/>
                <a:sym typeface="Courier New"/>
              </a:rPr>
              <a:t>dataframe</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pd.value_counts</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wordDF.WORD</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to_frame</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reset_index</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 </a:t>
            </a:r>
            <a:r>
              <a:rPr lang="en-US" altLang="zh-TW" dirty="0" err="1">
                <a:solidFill>
                  <a:schemeClr val="bg2">
                    <a:lumMod val="75000"/>
                  </a:schemeClr>
                </a:solidFill>
                <a:latin typeface="Courier New"/>
                <a:ea typeface="Courier New"/>
                <a:cs typeface="Courier New"/>
                <a:sym typeface="Courier New"/>
              </a:rPr>
              <a:t>value_counts</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會自己去數設定欄位中字詞現的頻率</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wordDF.columns</a:t>
            </a:r>
            <a:r>
              <a:rPr lang="en-US" altLang="zh-TW" dirty="0">
                <a:latin typeface="Courier New"/>
                <a:ea typeface="Courier New"/>
                <a:cs typeface="Courier New"/>
                <a:sym typeface="Courier New"/>
              </a:rPr>
              <a:t> = ['WORD','FREQ’]</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幫新做好的</a:t>
            </a:r>
            <a:r>
              <a:rPr lang="en-US" altLang="zh-TW" dirty="0" err="1">
                <a:solidFill>
                  <a:schemeClr val="bg2">
                    <a:lumMod val="75000"/>
                  </a:schemeClr>
                </a:solidFill>
                <a:latin typeface="Courier New"/>
                <a:ea typeface="Courier New"/>
                <a:cs typeface="Courier New"/>
                <a:sym typeface="Courier New"/>
              </a:rPr>
              <a:t>dataframe</a:t>
            </a:r>
            <a:r>
              <a:rPr lang="zh-TW" altLang="en-US" dirty="0">
                <a:solidFill>
                  <a:schemeClr val="bg2">
                    <a:lumMod val="75000"/>
                  </a:schemeClr>
                </a:solidFill>
                <a:latin typeface="Courier New"/>
                <a:ea typeface="Courier New"/>
                <a:cs typeface="Courier New"/>
                <a:sym typeface="Courier New"/>
              </a:rPr>
              <a:t>命名</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endParaRPr lang="en-US" altLang="zh-TW" dirty="0">
              <a:latin typeface="Courier New"/>
              <a:ea typeface="Courier New"/>
              <a:cs typeface="Courier New"/>
              <a:sym typeface="Courier New"/>
            </a:endParaRPr>
          </a:p>
        </p:txBody>
      </p:sp>
      <p:pic>
        <p:nvPicPr>
          <p:cNvPr id="6" name="Picture 5">
            <a:extLst>
              <a:ext uri="{FF2B5EF4-FFF2-40B4-BE49-F238E27FC236}">
                <a16:creationId xmlns:a16="http://schemas.microsoft.com/office/drawing/2014/main" id="{B2A967B0-64AC-44C6-9BE2-3661013B89B5}"/>
              </a:ext>
            </a:extLst>
          </p:cNvPr>
          <p:cNvPicPr>
            <a:picLocks noChangeAspect="1"/>
          </p:cNvPicPr>
          <p:nvPr/>
        </p:nvPicPr>
        <p:blipFill>
          <a:blip r:embed="rId2"/>
          <a:stretch>
            <a:fillRect/>
          </a:stretch>
        </p:blipFill>
        <p:spPr>
          <a:xfrm>
            <a:off x="6776392" y="4060325"/>
            <a:ext cx="1638529" cy="952633"/>
          </a:xfrm>
          <a:prstGeom prst="rect">
            <a:avLst/>
          </a:prstGeom>
        </p:spPr>
      </p:pic>
    </p:spTree>
    <p:extLst>
      <p:ext uri="{BB962C8B-B14F-4D97-AF65-F5344CB8AC3E}">
        <p14:creationId xmlns:p14="http://schemas.microsoft.com/office/powerpoint/2010/main" val="3559714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fontScale="92500"/>
          </a:bodyPr>
          <a:lstStyle/>
          <a:p>
            <a:pPr>
              <a:buFont typeface="Wingdings" panose="05000000000000000000" pitchFamily="2" charset="2"/>
              <a:buChar char="Ø"/>
            </a:pPr>
            <a:r>
              <a:rPr lang="zh-TW" altLang="en-US" dirty="0"/>
              <a:t>任務</a:t>
            </a:r>
            <a:r>
              <a:rPr lang="en-US" altLang="zh-TW" dirty="0"/>
              <a:t>2:</a:t>
            </a:r>
            <a:r>
              <a:rPr lang="zh-TW" altLang="en-US" dirty="0"/>
              <a:t> </a:t>
            </a:r>
            <a:endParaRPr lang="en-US" altLang="zh-TW" dirty="0"/>
          </a:p>
          <a:p>
            <a:pPr marL="114300" indent="0">
              <a:buNone/>
            </a:pPr>
            <a:r>
              <a:rPr lang="zh-TW" altLang="en-US" dirty="0"/>
              <a:t>經過斷詞還有頻率的分析，我們大概可以知道每篇文章的代表詞彙，但是在這些文章中的前</a:t>
            </a:r>
            <a:r>
              <a:rPr lang="en-US" altLang="zh-TW" dirty="0"/>
              <a:t>20</a:t>
            </a:r>
            <a:r>
              <a:rPr lang="zh-TW" altLang="en-US" dirty="0"/>
              <a:t>名裡頭，我們發現有一些標點符號</a:t>
            </a:r>
            <a:r>
              <a:rPr lang="en-US" altLang="zh-TW" dirty="0"/>
              <a:t>(</a:t>
            </a:r>
            <a:r>
              <a:rPr lang="zh-TW" altLang="en-US" dirty="0"/>
              <a:t>、，。</a:t>
            </a:r>
            <a:r>
              <a:rPr lang="en-US" altLang="zh-TW" dirty="0"/>
              <a:t>)</a:t>
            </a:r>
            <a:r>
              <a:rPr lang="zh-TW" altLang="en-US" dirty="0"/>
              <a:t>以及換行符號</a:t>
            </a:r>
            <a:r>
              <a:rPr lang="en-US" altLang="zh-TW" dirty="0"/>
              <a:t>(\n)</a:t>
            </a:r>
            <a:r>
              <a:rPr lang="zh-TW" altLang="en-US" dirty="0"/>
              <a:t>也被包含到分析內，這些標點符號對於目前的文本貢獻性不大，因此如果可能的話我們會盡量將其移除。</a:t>
            </a:r>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52</a:t>
            </a:fld>
            <a:endParaRPr lang="zh-TW" altLang="en-US"/>
          </a:p>
        </p:txBody>
      </p:sp>
    </p:spTree>
    <p:extLst>
      <p:ext uri="{BB962C8B-B14F-4D97-AF65-F5344CB8AC3E}">
        <p14:creationId xmlns:p14="http://schemas.microsoft.com/office/powerpoint/2010/main" val="2517203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2</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chemeClr val="tx2"/>
                </a:solidFill>
              </a:rPr>
              <a:t>將字串特定內容進行取代</a:t>
            </a:r>
            <a:r>
              <a:rPr lang="en-US" altLang="zh-TW" dirty="0">
                <a:solidFill>
                  <a:schemeClr val="tx2"/>
                </a:solidFill>
              </a:rPr>
              <a:t>:</a:t>
            </a:r>
            <a:r>
              <a:rPr lang="zh-TW" altLang="en-US" dirty="0">
                <a:solidFill>
                  <a:schemeClr val="tx2"/>
                </a:solidFill>
              </a:rPr>
              <a:t> 使用</a:t>
            </a:r>
            <a:r>
              <a:rPr lang="en-US" altLang="zh-TW" dirty="0" err="1">
                <a:solidFill>
                  <a:schemeClr val="tx2"/>
                </a:solidFill>
              </a:rPr>
              <a:t>re.sub</a:t>
            </a:r>
            <a:r>
              <a:rPr lang="en-US" altLang="zh-TW" dirty="0">
                <a:solidFill>
                  <a:schemeClr val="tx2"/>
                </a:solidFill>
              </a:rPr>
              <a:t>()</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53</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120028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re</a:t>
            </a:r>
          </a:p>
          <a:p>
            <a:pPr lvl="0"/>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 = "</a:t>
            </a:r>
            <a:r>
              <a:rPr lang="zh-TW" altLang="en-US" dirty="0">
                <a:latin typeface="Courier New"/>
                <a:ea typeface="Courier New"/>
                <a:cs typeface="Courier New"/>
                <a:sym typeface="Courier New"/>
              </a:rPr>
              <a:t>我</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喜歡文本分析</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re.sub</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en-US" altLang="zh-TW" dirty="0" err="1">
                <a:solidFill>
                  <a:schemeClr val="bg2">
                    <a:lumMod val="75000"/>
                  </a:schemeClr>
                </a:solidFill>
                <a:latin typeface="Courier New"/>
                <a:ea typeface="Courier New"/>
                <a:cs typeface="Courier New"/>
                <a:sym typeface="Courier New"/>
              </a:rPr>
              <a:t>re.sub</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要取代的東西</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取代成什麼樣子</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要被處理的字串</a:t>
            </a:r>
            <a:r>
              <a:rPr lang="en-US" altLang="zh-TW" dirty="0">
                <a:solidFill>
                  <a:schemeClr val="bg2">
                    <a:lumMod val="75000"/>
                  </a:schemeClr>
                </a:solidFill>
                <a:latin typeface="Courier New"/>
                <a:ea typeface="Courier New"/>
                <a:cs typeface="Courier New"/>
                <a:sym typeface="Courier New"/>
              </a:rPr>
              <a:t>)</a:t>
            </a:r>
          </a:p>
        </p:txBody>
      </p:sp>
      <p:sp>
        <p:nvSpPr>
          <p:cNvPr id="7" name="Rectangle 6">
            <a:extLst>
              <a:ext uri="{FF2B5EF4-FFF2-40B4-BE49-F238E27FC236}">
                <a16:creationId xmlns:a16="http://schemas.microsoft.com/office/drawing/2014/main" id="{183A22F7-0735-47E1-8D15-533623EAD2DF}"/>
              </a:ext>
            </a:extLst>
          </p:cNvPr>
          <p:cNvSpPr/>
          <p:nvPr/>
        </p:nvSpPr>
        <p:spPr>
          <a:xfrm>
            <a:off x="297712" y="4011309"/>
            <a:ext cx="3018775" cy="369332"/>
          </a:xfrm>
          <a:prstGeom prst="rect">
            <a:avLst/>
          </a:prstGeom>
          <a:solidFill>
            <a:schemeClr val="accent4">
              <a:lumMod val="20000"/>
              <a:lumOff val="80000"/>
            </a:schemeClr>
          </a:solidFill>
        </p:spPr>
        <p:txBody>
          <a:bodyPr wrap="none">
            <a:spAutoFit/>
          </a:bodyPr>
          <a:lstStyle/>
          <a:p>
            <a:r>
              <a:rPr lang="en-US" altLang="zh-TW" dirty="0"/>
              <a:t>Output:</a:t>
            </a:r>
            <a:r>
              <a:rPr lang="en-US" altLang="zh-TW" dirty="0">
                <a:latin typeface="Courier New"/>
                <a:ea typeface="Courier New"/>
                <a:cs typeface="Courier New"/>
                <a:sym typeface="Courier New"/>
              </a:rPr>
              <a:t> "</a:t>
            </a:r>
            <a:r>
              <a:rPr lang="zh-TW" altLang="en-US" dirty="0">
                <a:latin typeface="Courier New"/>
                <a:ea typeface="Courier New"/>
                <a:cs typeface="Courier New"/>
                <a:sym typeface="Courier New"/>
              </a:rPr>
              <a:t>我喜歡文本分析</a:t>
            </a:r>
            <a:r>
              <a:rPr lang="en-US" altLang="zh-TW" dirty="0">
                <a:latin typeface="Courier New"/>
                <a:ea typeface="Courier New"/>
                <a:cs typeface="Courier New"/>
                <a:sym typeface="Courier New"/>
              </a:rPr>
              <a:t>"</a:t>
            </a:r>
          </a:p>
        </p:txBody>
      </p:sp>
    </p:spTree>
    <p:extLst>
      <p:ext uri="{BB962C8B-B14F-4D97-AF65-F5344CB8AC3E}">
        <p14:creationId xmlns:p14="http://schemas.microsoft.com/office/powerpoint/2010/main" val="3539126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7DC3-477C-4BFA-8DE9-F5A140E4009A}"/>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84123D59-ECE3-4F78-A1DB-2AD2289BFC82}"/>
              </a:ext>
            </a:extLst>
          </p:cNvPr>
          <p:cNvSpPr>
            <a:spLocks noGrp="1"/>
          </p:cNvSpPr>
          <p:nvPr>
            <p:ph type="body" idx="1"/>
          </p:nvPr>
        </p:nvSpPr>
        <p:spPr/>
        <p:txBody>
          <a:bodyPr>
            <a:normAutofit lnSpcReduction="10000"/>
          </a:bodyPr>
          <a:lstStyle/>
          <a:p>
            <a:endParaRPr lang="zh-TW" altLang="en-US" dirty="0"/>
          </a:p>
          <a:p>
            <a:pPr>
              <a:buFont typeface="Wingdings" panose="05000000000000000000" pitchFamily="2" charset="2"/>
              <a:buChar char="Ø"/>
            </a:pPr>
            <a:r>
              <a:rPr lang="zh-TW" altLang="en-US" dirty="0">
                <a:solidFill>
                  <a:schemeClr val="tx1"/>
                </a:solidFill>
              </a:rPr>
              <a:t>任務</a:t>
            </a:r>
            <a:r>
              <a:rPr lang="en-US" altLang="zh-TW" dirty="0">
                <a:solidFill>
                  <a:schemeClr val="tx1"/>
                </a:solidFill>
              </a:rPr>
              <a:t>3: </a:t>
            </a:r>
            <a:r>
              <a:rPr lang="zh-TW" altLang="en-US" dirty="0">
                <a:solidFill>
                  <a:schemeClr val="tx1"/>
                </a:solidFill>
              </a:rPr>
              <a:t>反思</a:t>
            </a:r>
          </a:p>
          <a:p>
            <a:pPr marL="114300" indent="0">
              <a:buNone/>
            </a:pPr>
            <a:r>
              <a:rPr lang="zh-TW" altLang="en-US" dirty="0"/>
              <a:t>請觀察斷詞後並濾掉標點符號後的表格，這樣的結果其實並不盡人意，有一些意義不大的功能詞，例如</a:t>
            </a:r>
            <a:r>
              <a:rPr lang="en-US" altLang="zh-TW" dirty="0"/>
              <a:t>"</a:t>
            </a:r>
            <a:r>
              <a:rPr lang="zh-TW" altLang="en-US" dirty="0"/>
              <a:t>的</a:t>
            </a:r>
            <a:r>
              <a:rPr lang="en-US" altLang="zh-TW" dirty="0"/>
              <a:t>"</a:t>
            </a:r>
            <a:r>
              <a:rPr lang="zh-TW" altLang="en-US" dirty="0"/>
              <a:t>，請想想有什麼可能的方法可以讓分析出來的結果更能表達文本的差異以及內容呢</a:t>
            </a:r>
            <a:r>
              <a:rPr lang="en-US" altLang="zh-TW" dirty="0"/>
              <a:t>?</a:t>
            </a:r>
            <a:endParaRPr lang="zh-TW" altLang="en-US" dirty="0"/>
          </a:p>
        </p:txBody>
      </p:sp>
      <p:sp>
        <p:nvSpPr>
          <p:cNvPr id="4" name="Slide Number Placeholder 3">
            <a:extLst>
              <a:ext uri="{FF2B5EF4-FFF2-40B4-BE49-F238E27FC236}">
                <a16:creationId xmlns:a16="http://schemas.microsoft.com/office/drawing/2014/main" id="{9D9D6506-AACA-4277-9D6F-A03733C9CD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54</a:t>
            </a:fld>
            <a:endParaRPr lang="zh-TW" altLang="en-US"/>
          </a:p>
        </p:txBody>
      </p:sp>
    </p:spTree>
    <p:extLst>
      <p:ext uri="{BB962C8B-B14F-4D97-AF65-F5344CB8AC3E}">
        <p14:creationId xmlns:p14="http://schemas.microsoft.com/office/powerpoint/2010/main" val="74325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idx="1"/>
          </p:nvPr>
        </p:nvSpPr>
        <p:spPr>
          <a:xfrm>
            <a:off x="342900" y="1240971"/>
            <a:ext cx="8293099" cy="3678195"/>
          </a:xfrm>
        </p:spPr>
        <p:txBody>
          <a:bodyPr>
            <a:normAutofit fontScale="92500"/>
          </a:bodyPr>
          <a:lstStyle/>
          <a:p>
            <a:r>
              <a:rPr lang="zh-TW" altLang="en-US" dirty="0">
                <a:latin typeface="+mn-ea"/>
              </a:rPr>
              <a:t>所以文本分析的意思就是指說我們使用程式語言來幫我們解構文本中的內容，方便我們做事後的「分析」。</a:t>
            </a:r>
            <a:endParaRPr lang="en-US" altLang="zh-TW" dirty="0">
              <a:latin typeface="+mn-ea"/>
            </a:endParaRPr>
          </a:p>
          <a:p>
            <a:r>
              <a:rPr lang="zh-TW" altLang="en-US" dirty="0">
                <a:latin typeface="+mn-ea"/>
              </a:rPr>
              <a:t>分析的內容可以很廣泛，甚至說可以說只要是文字相關都可以算是某種文字分析，從簡單的頻率計算到如何讓電腦自動幫我們分辨文本類別。</a:t>
            </a:r>
            <a:endParaRPr lang="en-US" altLang="zh-TW" dirty="0">
              <a:latin typeface="+mn-ea"/>
            </a:endParaRPr>
          </a:p>
          <a:p>
            <a:r>
              <a:rPr lang="zh-TW" altLang="en-US" dirty="0">
                <a:latin typeface="+mn-ea"/>
              </a:rPr>
              <a:t>例如讓電腦從多篇新聞中去學會分類某個文本是屬於運動新聞還是政治新聞，就是文本分類的其中一個例子。</a:t>
            </a:r>
            <a:endParaRPr lang="en-US" altLang="zh-TW" dirty="0">
              <a:latin typeface="+mn-ea"/>
            </a:endParaRPr>
          </a:p>
          <a:p>
            <a:endParaRPr lang="zh-TW" altLang="en-US"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384898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F105F0-9877-4BBF-9D15-EAF42828E974}"/>
              </a:ext>
            </a:extLst>
          </p:cNvPr>
          <p:cNvSpPr>
            <a:spLocks noGrp="1"/>
          </p:cNvSpPr>
          <p:nvPr>
            <p:ph type="title"/>
          </p:nvPr>
        </p:nvSpPr>
        <p:spPr/>
        <p:txBody>
          <a:bodyPr>
            <a:normAutofit/>
          </a:bodyPr>
          <a:lstStyle/>
          <a:p>
            <a:r>
              <a:rPr lang="en-US" altLang="zh-TW" dirty="0"/>
              <a:t>3.</a:t>
            </a:r>
            <a:r>
              <a:rPr lang="zh-TW" altLang="en-US" dirty="0"/>
              <a:t> 文本分析常見應用</a:t>
            </a:r>
          </a:p>
        </p:txBody>
      </p:sp>
      <p:sp>
        <p:nvSpPr>
          <p:cNvPr id="5" name="內容版面配置區 2">
            <a:extLst>
              <a:ext uri="{FF2B5EF4-FFF2-40B4-BE49-F238E27FC236}">
                <a16:creationId xmlns:a16="http://schemas.microsoft.com/office/drawing/2014/main" id="{0240565C-6294-458F-A86B-577626269D5C}"/>
              </a:ext>
            </a:extLst>
          </p:cNvPr>
          <p:cNvSpPr txBox="1">
            <a:spLocks/>
          </p:cNvSpPr>
          <p:nvPr/>
        </p:nvSpPr>
        <p:spPr>
          <a:xfrm>
            <a:off x="508001" y="1620442"/>
            <a:ext cx="2691621"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endParaRPr lang="zh-TW" altLang="en-US" dirty="0"/>
          </a:p>
        </p:txBody>
      </p:sp>
      <p:sp>
        <p:nvSpPr>
          <p:cNvPr id="6" name="內容版面配置區 2">
            <a:extLst>
              <a:ext uri="{FF2B5EF4-FFF2-40B4-BE49-F238E27FC236}">
                <a16:creationId xmlns:a16="http://schemas.microsoft.com/office/drawing/2014/main" id="{F0593B4E-21FF-4848-B9E6-6B1F87772790}"/>
              </a:ext>
            </a:extLst>
          </p:cNvPr>
          <p:cNvSpPr txBox="1">
            <a:spLocks/>
          </p:cNvSpPr>
          <p:nvPr/>
        </p:nvSpPr>
        <p:spPr>
          <a:xfrm>
            <a:off x="129166" y="1322576"/>
            <a:ext cx="8695857"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文本分析是屬於自然語言處理</a:t>
            </a:r>
            <a:r>
              <a:rPr lang="en-US" altLang="zh-TW" sz="2800" dirty="0">
                <a:latin typeface="Arial" panose="020B0604020202020204" pitchFamily="34" charset="0"/>
                <a:cs typeface="Arial" panose="020B0604020202020204" pitchFamily="34" charset="0"/>
              </a:rPr>
              <a:t>(Natural Language Processing, NLP) </a:t>
            </a:r>
            <a:r>
              <a:rPr lang="zh-TW" altLang="en-US" sz="2800" dirty="0">
                <a:latin typeface="Arial" panose="020B0604020202020204" pitchFamily="34" charset="0"/>
                <a:cs typeface="Arial" panose="020B0604020202020204" pitchFamily="34" charset="0"/>
              </a:rPr>
              <a:t>的一部分，指處理文字方面的相關工作。</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而自然語言處理則是人工智慧底下的一個子類別。</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mn-ea"/>
              </a:rPr>
              <a:t>黃色框框的是常見的文本分析任務</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dirty="0">
              <a:latin typeface="+mn-ea"/>
            </a:endParaRPr>
          </a:p>
        </p:txBody>
      </p:sp>
      <p:sp>
        <p:nvSpPr>
          <p:cNvPr id="8" name="投影片編號版面配置區 7">
            <a:extLst>
              <a:ext uri="{FF2B5EF4-FFF2-40B4-BE49-F238E27FC236}">
                <a16:creationId xmlns:a16="http://schemas.microsoft.com/office/drawing/2014/main" id="{2003D8F2-2814-49A2-84A4-8F85AD00ED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pic>
        <p:nvPicPr>
          <p:cNvPr id="9" name="內容版面配置區 3">
            <a:extLst>
              <a:ext uri="{FF2B5EF4-FFF2-40B4-BE49-F238E27FC236}">
                <a16:creationId xmlns:a16="http://schemas.microsoft.com/office/drawing/2014/main" id="{FD6797B9-0F52-4A2F-A566-C6046A16D9DA}"/>
              </a:ext>
            </a:extLst>
          </p:cNvPr>
          <p:cNvPicPr>
            <a:picLocks noChangeAspect="1"/>
          </p:cNvPicPr>
          <p:nvPr/>
        </p:nvPicPr>
        <p:blipFill>
          <a:blip r:embed="rId2"/>
          <a:stretch>
            <a:fillRect/>
          </a:stretch>
        </p:blipFill>
        <p:spPr>
          <a:xfrm>
            <a:off x="5883349" y="3353152"/>
            <a:ext cx="3565498" cy="1745380"/>
          </a:xfrm>
          <a:prstGeom prst="rect">
            <a:avLst/>
          </a:prstGeom>
        </p:spPr>
      </p:pic>
    </p:spTree>
    <p:extLst>
      <p:ext uri="{BB962C8B-B14F-4D97-AF65-F5344CB8AC3E}">
        <p14:creationId xmlns:p14="http://schemas.microsoft.com/office/powerpoint/2010/main" val="32817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p:txBody>
          <a:bodyPr>
            <a:normAutofit/>
          </a:bodyPr>
          <a:lstStyle/>
          <a:p>
            <a:r>
              <a:rPr lang="zh-TW" altLang="en-US" dirty="0">
                <a:latin typeface="+mn-ea"/>
              </a:rPr>
              <a:t>資訊檢索：從大量之中找到關鍵詞或是關鍵事實</a:t>
            </a:r>
            <a:endParaRPr lang="en-US" altLang="zh-TW" dirty="0">
              <a:latin typeface="+mn-ea"/>
            </a:endParaRPr>
          </a:p>
          <a:p>
            <a:r>
              <a:rPr lang="zh-TW" altLang="en-US" dirty="0">
                <a:latin typeface="+mn-ea"/>
              </a:rPr>
              <a:t>文本探勘：處理大量資料來發現文本中的趨勢或是隱藏的訊息</a:t>
            </a:r>
            <a:endParaRPr lang="en-US" altLang="zh-TW" dirty="0">
              <a:latin typeface="+mn-ea"/>
            </a:endParaRPr>
          </a:p>
          <a:p>
            <a:r>
              <a:rPr lang="zh-TW" altLang="en-US" dirty="0">
                <a:latin typeface="+mn-ea"/>
              </a:rPr>
              <a:t>語意分析：讓電腦整理出段落或是文章大意</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302516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a:xfrm>
            <a:off x="508000" y="1620442"/>
            <a:ext cx="7467599" cy="2910580"/>
          </a:xfrm>
        </p:spPr>
        <p:txBody>
          <a:bodyPr>
            <a:normAutofit/>
          </a:bodyPr>
          <a:lstStyle/>
          <a:p>
            <a:r>
              <a:rPr lang="zh-TW" altLang="en-US" dirty="0">
                <a:latin typeface="+mn-ea"/>
              </a:rPr>
              <a:t>意圖分析：讓電腦整理出作者可能背後意圖</a:t>
            </a:r>
            <a:endParaRPr lang="en-US" altLang="zh-TW" dirty="0">
              <a:latin typeface="+mn-ea"/>
            </a:endParaRPr>
          </a:p>
          <a:p>
            <a:r>
              <a:rPr lang="zh-TW" altLang="en-US" dirty="0">
                <a:latin typeface="+mn-ea"/>
              </a:rPr>
              <a:t>機器翻譯 ：由機器翻譯不同語言的內容</a:t>
            </a:r>
            <a:endParaRPr lang="en-US" altLang="zh-TW" dirty="0">
              <a:latin typeface="+mn-ea"/>
            </a:endParaRPr>
          </a:p>
          <a:p>
            <a:r>
              <a:rPr lang="zh-TW" altLang="en-US" dirty="0">
                <a:latin typeface="+mn-ea"/>
              </a:rPr>
              <a:t>文本分類：利用電腦將大量資料依照文本內容分類</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2442372184"/>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4966</Words>
  <Application>Microsoft Office PowerPoint</Application>
  <PresentationFormat>如螢幕大小 (16:9)</PresentationFormat>
  <Paragraphs>361</Paragraphs>
  <Slides>54</Slides>
  <Notes>21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54</vt:i4>
      </vt:variant>
    </vt:vector>
  </HeadingPairs>
  <TitlesOfParts>
    <vt:vector size="63" baseType="lpstr">
      <vt:lpstr>Trebuchet MS</vt:lpstr>
      <vt:lpstr>Courier New</vt:lpstr>
      <vt:lpstr>Arial</vt:lpstr>
      <vt:lpstr>微軟正黑體</vt:lpstr>
      <vt:lpstr>Wingdings 3</vt:lpstr>
      <vt:lpstr>Wingdings</vt:lpstr>
      <vt:lpstr>Roboto</vt:lpstr>
      <vt:lpstr>Consolas</vt:lpstr>
      <vt:lpstr>多面向</vt:lpstr>
      <vt:lpstr>文本分析與程式設計</vt:lpstr>
      <vt:lpstr>學習目標</vt:lpstr>
      <vt:lpstr>什麼是「文本分析」？</vt:lpstr>
      <vt:lpstr>1. 什麼是語言？</vt:lpstr>
      <vt:lpstr>2. 什麼是文本？</vt:lpstr>
      <vt:lpstr>2. 什麼是文本？</vt:lpstr>
      <vt:lpstr>3. 文本分析常見應用</vt:lpstr>
      <vt:lpstr>4. 文本分析常見應用解析</vt:lpstr>
      <vt:lpstr>4. 文本分析常見應用解析</vt:lpstr>
      <vt:lpstr>4. 文本分析常見應用解析</vt:lpstr>
      <vt:lpstr>為什麼需要文本分析呢？</vt:lpstr>
      <vt:lpstr>文本分析第一步：斷詞</vt:lpstr>
      <vt:lpstr>什麼是字？</vt:lpstr>
      <vt:lpstr>什麼是字？</vt:lpstr>
      <vt:lpstr>什麼是字？</vt:lpstr>
      <vt:lpstr>什麼是字？</vt:lpstr>
      <vt:lpstr>課間練習1</vt:lpstr>
      <vt:lpstr>認識斷詞系統：</vt:lpstr>
      <vt:lpstr>ArticutAPI 套件介紹</vt:lpstr>
      <vt:lpstr>ArticutAPI 套件介紹</vt:lpstr>
      <vt:lpstr>ArticutAPI 套件介紹</vt:lpstr>
      <vt:lpstr>安裝 ArticutAPI</vt:lpstr>
      <vt:lpstr>安裝 ArticutAPI</vt:lpstr>
      <vt:lpstr>註冊並取得教學用 API 金鑰</vt:lpstr>
      <vt:lpstr>基本操作範例：輸入-語法講解</vt:lpstr>
      <vt:lpstr>基本操作範例：輸出</vt:lpstr>
      <vt:lpstr>進階用法之一：lv1 和 lv2 輸入</vt:lpstr>
      <vt:lpstr>進階用法之一：lv1 和 lv2 輸入</vt:lpstr>
      <vt:lpstr>進階用法之一：lv1 和 lv2 輸出</vt:lpstr>
      <vt:lpstr>進階用法之一：lv1 和 lv2</vt:lpstr>
      <vt:lpstr>進階用法之一：lv1 和 lv2</vt:lpstr>
      <vt:lpstr>進階用法之一：lv1 和 lv2</vt:lpstr>
      <vt:lpstr>進階用法之一：lv1 和 lv2</vt:lpstr>
      <vt:lpstr>課間練習2</vt:lpstr>
      <vt:lpstr>進階用法之二：載入自訂字典</vt:lpstr>
      <vt:lpstr>進階用法之二：載入自訂字典</vt:lpstr>
      <vt:lpstr>進階用法之一：lv1 和 lv2</vt:lpstr>
      <vt:lpstr>進階用法之一：lv1 和 lv2</vt:lpstr>
      <vt:lpstr>進階用法之一：lv1 和 lv2</vt:lpstr>
      <vt:lpstr>進階用法之一：lv1 和 lv2</vt:lpstr>
      <vt:lpstr>課間練習3</vt:lpstr>
      <vt:lpstr>課間練習3</vt:lpstr>
      <vt:lpstr>課間練習3</vt:lpstr>
      <vt:lpstr>課間練習3</vt:lpstr>
      <vt:lpstr>作業:從字頻來分析文本</vt:lpstr>
      <vt:lpstr>medicalSTR</vt:lpstr>
      <vt:lpstr>weatherSTR</vt:lpstr>
      <vt:lpstr>任務1所需能力</vt:lpstr>
      <vt:lpstr>任務1所需能力</vt:lpstr>
      <vt:lpstr>任務1所需能力</vt:lpstr>
      <vt:lpstr>任務1所需能力</vt:lpstr>
      <vt:lpstr>作業:從字頻來分析文本</vt:lpstr>
      <vt:lpstr>任務2所需能力</vt:lpstr>
      <vt:lpstr>作業:從字頻來分析文本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文本分析與程式設計 Week01</dc:title>
  <dc:creator>Robin Lin</dc:creator>
  <cp:lastModifiedBy>Robin Lin</cp:lastModifiedBy>
  <cp:revision>42</cp:revision>
  <dcterms:created xsi:type="dcterms:W3CDTF">2021-06-15T04:51:25Z</dcterms:created>
  <dcterms:modified xsi:type="dcterms:W3CDTF">2021-06-16T12:17:01Z</dcterms:modified>
</cp:coreProperties>
</file>