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3"/>
  </p:notesMasterIdLst>
  <p:sldIdLst>
    <p:sldId id="256" r:id="rId2"/>
    <p:sldId id="257" r:id="rId3"/>
    <p:sldId id="261" r:id="rId4"/>
    <p:sldId id="268" r:id="rId5"/>
    <p:sldId id="269" r:id="rId6"/>
    <p:sldId id="270" r:id="rId7"/>
    <p:sldId id="271" r:id="rId8"/>
    <p:sldId id="272" r:id="rId9"/>
    <p:sldId id="273" r:id="rId10"/>
    <p:sldId id="264" r:id="rId11"/>
    <p:sldId id="274" r:id="rId12"/>
    <p:sldId id="276" r:id="rId13"/>
    <p:sldId id="275" r:id="rId14"/>
    <p:sldId id="265" r:id="rId15"/>
    <p:sldId id="267" r:id="rId16"/>
    <p:sldId id="278" r:id="rId17"/>
    <p:sldId id="279" r:id="rId18"/>
    <p:sldId id="280" r:id="rId19"/>
    <p:sldId id="281" r:id="rId20"/>
    <p:sldId id="282" r:id="rId21"/>
    <p:sldId id="283" r:id="rId22"/>
    <p:sldId id="284" r:id="rId23"/>
    <p:sldId id="285" r:id="rId24"/>
    <p:sldId id="287" r:id="rId25"/>
    <p:sldId id="286" r:id="rId26"/>
    <p:sldId id="288" r:id="rId27"/>
    <p:sldId id="289" r:id="rId28"/>
    <p:sldId id="290" r:id="rId29"/>
    <p:sldId id="291" r:id="rId30"/>
    <p:sldId id="292" r:id="rId31"/>
    <p:sldId id="293" r:id="rId32"/>
    <p:sldId id="263" r:id="rId33"/>
    <p:sldId id="294" r:id="rId34"/>
    <p:sldId id="297" r:id="rId35"/>
    <p:sldId id="298" r:id="rId36"/>
    <p:sldId id="299" r:id="rId37"/>
    <p:sldId id="300" r:id="rId38"/>
    <p:sldId id="301" r:id="rId39"/>
    <p:sldId id="302" r:id="rId40"/>
    <p:sldId id="303" r:id="rId41"/>
    <p:sldId id="304" r:id="rId42"/>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dcmhsf5qhXmMRw4mkjP7VT7/U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3508"/>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3508"/>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6363" cy="513507"/>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zh-TW"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709930" y="4925407"/>
            <a:ext cx="5679440" cy="4029879"/>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17</a:t>
            </a:fld>
            <a:endParaRPr/>
          </a:p>
        </p:txBody>
      </p:sp>
    </p:spTree>
    <p:extLst>
      <p:ext uri="{BB962C8B-B14F-4D97-AF65-F5344CB8AC3E}">
        <p14:creationId xmlns:p14="http://schemas.microsoft.com/office/powerpoint/2010/main" val="140538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18</a:t>
            </a:fld>
            <a:endParaRPr/>
          </a:p>
        </p:txBody>
      </p:sp>
    </p:spTree>
    <p:extLst>
      <p:ext uri="{BB962C8B-B14F-4D97-AF65-F5344CB8AC3E}">
        <p14:creationId xmlns:p14="http://schemas.microsoft.com/office/powerpoint/2010/main" val="79352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19</a:t>
            </a:fld>
            <a:endParaRPr/>
          </a:p>
        </p:txBody>
      </p:sp>
    </p:spTree>
    <p:extLst>
      <p:ext uri="{BB962C8B-B14F-4D97-AF65-F5344CB8AC3E}">
        <p14:creationId xmlns:p14="http://schemas.microsoft.com/office/powerpoint/2010/main" val="324633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20</a:t>
            </a:fld>
            <a:endParaRPr/>
          </a:p>
        </p:txBody>
      </p:sp>
    </p:spTree>
    <p:extLst>
      <p:ext uri="{BB962C8B-B14F-4D97-AF65-F5344CB8AC3E}">
        <p14:creationId xmlns:p14="http://schemas.microsoft.com/office/powerpoint/2010/main" val="3953559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21</a:t>
            </a:fld>
            <a:endParaRPr/>
          </a:p>
        </p:txBody>
      </p:sp>
    </p:spTree>
    <p:extLst>
      <p:ext uri="{BB962C8B-B14F-4D97-AF65-F5344CB8AC3E}">
        <p14:creationId xmlns:p14="http://schemas.microsoft.com/office/powerpoint/2010/main" val="82367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22</a:t>
            </a:fld>
            <a:endParaRPr/>
          </a:p>
        </p:txBody>
      </p:sp>
    </p:spTree>
    <p:extLst>
      <p:ext uri="{BB962C8B-B14F-4D97-AF65-F5344CB8AC3E}">
        <p14:creationId xmlns:p14="http://schemas.microsoft.com/office/powerpoint/2010/main" val="424483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extLst>
      <p:ext uri="{BB962C8B-B14F-4D97-AF65-F5344CB8AC3E}">
        <p14:creationId xmlns:p14="http://schemas.microsoft.com/office/powerpoint/2010/main" val="282995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25</a:t>
            </a:fld>
            <a:endParaRPr/>
          </a:p>
        </p:txBody>
      </p:sp>
    </p:spTree>
    <p:extLst>
      <p:ext uri="{BB962C8B-B14F-4D97-AF65-F5344CB8AC3E}">
        <p14:creationId xmlns:p14="http://schemas.microsoft.com/office/powerpoint/2010/main" val="78744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extLst>
      <p:ext uri="{BB962C8B-B14F-4D97-AF65-F5344CB8AC3E}">
        <p14:creationId xmlns:p14="http://schemas.microsoft.com/office/powerpoint/2010/main" val="33611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11</a:t>
            </a:fld>
            <a:endParaRPr/>
          </a:p>
        </p:txBody>
      </p:sp>
    </p:spTree>
    <p:extLst>
      <p:ext uri="{BB962C8B-B14F-4D97-AF65-F5344CB8AC3E}">
        <p14:creationId xmlns:p14="http://schemas.microsoft.com/office/powerpoint/2010/main" val="101149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12</a:t>
            </a:fld>
            <a:endParaRPr/>
          </a:p>
        </p:txBody>
      </p:sp>
    </p:spTree>
    <p:extLst>
      <p:ext uri="{BB962C8B-B14F-4D97-AF65-F5344CB8AC3E}">
        <p14:creationId xmlns:p14="http://schemas.microsoft.com/office/powerpoint/2010/main" val="196679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extLst>
      <p:ext uri="{BB962C8B-B14F-4D97-AF65-F5344CB8AC3E}">
        <p14:creationId xmlns:p14="http://schemas.microsoft.com/office/powerpoint/2010/main" val="369690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14</a:t>
            </a:fld>
            <a:endParaRPr/>
          </a:p>
        </p:txBody>
      </p:sp>
    </p:spTree>
    <p:extLst>
      <p:ext uri="{BB962C8B-B14F-4D97-AF65-F5344CB8AC3E}">
        <p14:creationId xmlns:p14="http://schemas.microsoft.com/office/powerpoint/2010/main" val="210203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extLst>
      <p:ext uri="{BB962C8B-B14F-4D97-AF65-F5344CB8AC3E}">
        <p14:creationId xmlns:p14="http://schemas.microsoft.com/office/powerpoint/2010/main" val="151156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16</a:t>
            </a:fld>
            <a:endParaRPr/>
          </a:p>
        </p:txBody>
      </p:sp>
    </p:spTree>
    <p:extLst>
      <p:ext uri="{BB962C8B-B14F-4D97-AF65-F5344CB8AC3E}">
        <p14:creationId xmlns:p14="http://schemas.microsoft.com/office/powerpoint/2010/main" val="57872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26"/>
        <p:cNvGrpSpPr/>
        <p:nvPr/>
      </p:nvGrpSpPr>
      <p:grpSpPr>
        <a:xfrm>
          <a:off x="0" y="0"/>
          <a:ext cx="0" cy="0"/>
          <a:chOff x="0" y="0"/>
          <a:chExt cx="0" cy="0"/>
        </a:xfrm>
      </p:grpSpPr>
      <p:grpSp>
        <p:nvGrpSpPr>
          <p:cNvPr id="27" name="Google Shape;27;p6"/>
          <p:cNvGrpSpPr/>
          <p:nvPr/>
        </p:nvGrpSpPr>
        <p:grpSpPr>
          <a:xfrm>
            <a:off x="0" y="-8467"/>
            <a:ext cx="12192000" cy="6866467"/>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a:solidFill>
                  <a:srgbClr val="7F7F7F"/>
                </a:solidFill>
              </a:defRPr>
            </a:lvl1pPr>
            <a:lvl2pPr lvl="1" algn="ctr">
              <a:spcBef>
                <a:spcPts val="1000"/>
              </a:spcBef>
              <a:spcAft>
                <a:spcPts val="0"/>
              </a:spcAft>
              <a:buSzPts val="1920"/>
              <a:buNone/>
              <a:defRPr>
                <a:solidFill>
                  <a:srgbClr val="888888"/>
                </a:solidFill>
              </a:defRPr>
            </a:lvl2pPr>
            <a:lvl3pPr lvl="2" algn="ctr">
              <a:spcBef>
                <a:spcPts val="1000"/>
              </a:spcBef>
              <a:spcAft>
                <a:spcPts val="0"/>
              </a:spcAft>
              <a:buSzPts val="1600"/>
              <a:buNone/>
              <a:defRPr>
                <a:solidFill>
                  <a:srgbClr val="888888"/>
                </a:solidFill>
              </a:defRPr>
            </a:lvl3pPr>
            <a:lvl4pPr lvl="3" algn="ctr">
              <a:spcBef>
                <a:spcPts val="1000"/>
              </a:spcBef>
              <a:spcAft>
                <a:spcPts val="0"/>
              </a:spcAft>
              <a:buSzPts val="1440"/>
              <a:buNone/>
              <a:defRPr>
                <a:solidFill>
                  <a:srgbClr val="888888"/>
                </a:solidFill>
              </a:defRPr>
            </a:lvl4pPr>
            <a:lvl5pPr lvl="4" algn="ctr">
              <a:spcBef>
                <a:spcPts val="1000"/>
              </a:spcBef>
              <a:spcAft>
                <a:spcPts val="0"/>
              </a:spcAft>
              <a:buSzPts val="144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1" name="Google Shape;101;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7" name="Google Shape;107;p1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
        <p:nvSpPr>
          <p:cNvPr id="111" name="Google Shape;111;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12" name="Google Shape;112;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6" name="Google Shape;11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2" name="Google Shape;122;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3" name="Google Shape;12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
        <p:nvSpPr>
          <p:cNvPr id="126" name="Google Shape;126;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27" name="Google Shape;127;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1" name="Google Shape;131;p1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32" name="Google Shape;132;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0"/>
          <p:cNvSpPr txBox="1">
            <a:spLocks noGrp="1"/>
          </p:cNvSpPr>
          <p:nvPr>
            <p:ph type="body" idx="1"/>
          </p:nvPr>
        </p:nvSpPr>
        <p:spPr>
          <a:xfrm rot="5400000">
            <a:off x="2645815" y="-586826"/>
            <a:ext cx="4659707"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8" name="Google Shape;13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4" name="Google Shape;14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zh-TW"/>
              <a:t>— </a:t>
            </a:r>
            <a:fld id="{00000000-1234-1234-1234-123412341234}" type="slidenum">
              <a:rPr lang="zh-TW" sz="1800"/>
              <a:t>‹#›</a:t>
            </a:fld>
            <a:r>
              <a:rPr lang="zh-TW"/>
              <a:t> —</a:t>
            </a:r>
            <a:endParaRPr sz="1800"/>
          </a:p>
        </p:txBody>
      </p:sp>
      <p:sp>
        <p:nvSpPr>
          <p:cNvPr id="149" name="Google Shape;149;p22"/>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0" name="Google Shape;150;p22"/>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1" name="Google Shape;151;p22"/>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2" name="Google Shape;152;p22"/>
          <p:cNvSpPr/>
          <p:nvPr/>
        </p:nvSpPr>
        <p:spPr>
          <a:xfrm>
            <a:off x="1363526"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54" name="Google Shape;154;p22"/>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zh-TW"/>
              <a:t>— </a:t>
            </a:r>
            <a:fld id="{00000000-1234-1234-1234-123412341234}" type="slidenum">
              <a:rPr lang="zh-TW" sz="1800"/>
              <a:t>‹#›</a:t>
            </a:fld>
            <a:r>
              <a:rPr lang="zh-TW"/>
              <a:t> —</a:t>
            </a:r>
            <a:endParaRPr sz="1800"/>
          </a:p>
        </p:txBody>
      </p:sp>
      <p:sp>
        <p:nvSpPr>
          <p:cNvPr id="157" name="Google Shape;157;p23"/>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8" name="Google Shape;158;p23"/>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9" name="Google Shape;159;p23"/>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0" name="Google Shape;160;p23"/>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62" name="Google Shape;162;p23"/>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zh-TW"/>
              <a:t>— </a:t>
            </a:r>
            <a:fld id="{00000000-1234-1234-1234-123412341234}" type="slidenum">
              <a:rPr lang="zh-TW" sz="1800"/>
              <a:t>‹#›</a:t>
            </a:fld>
            <a:r>
              <a:rPr lang="zh-TW"/>
              <a:t> —</a:t>
            </a:r>
            <a:endParaRPr sz="1800"/>
          </a:p>
        </p:txBody>
      </p:sp>
      <p:sp>
        <p:nvSpPr>
          <p:cNvPr id="165" name="Google Shape;165;p24"/>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6" name="Google Shape;166;p24"/>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7" name="Google Shape;167;p24"/>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8" name="Google Shape;168;p24"/>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70" name="Google Shape;170;p24"/>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43"/>
        <p:cNvGrpSpPr/>
        <p:nvPr/>
      </p:nvGrpSpPr>
      <p:grpSpPr>
        <a:xfrm>
          <a:off x="0" y="0"/>
          <a:ext cx="0" cy="0"/>
          <a:chOff x="0" y="0"/>
          <a:chExt cx="0" cy="0"/>
        </a:xfrm>
      </p:grpSpPr>
      <p:sp>
        <p:nvSpPr>
          <p:cNvPr id="44" name="Google Shape;44;p7"/>
          <p:cNvSpPr/>
          <p:nvPr/>
        </p:nvSpPr>
        <p:spPr>
          <a:xfrm>
            <a:off x="0" y="6406487"/>
            <a:ext cx="12192000"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7" name="Google Shape;47;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
        <p:nvSpPr>
          <p:cNvPr id="50" name="Google Shape;50;p7"/>
          <p:cNvSpPr/>
          <p:nvPr/>
        </p:nvSpPr>
        <p:spPr>
          <a:xfrm>
            <a:off x="1503163" y="6473196"/>
            <a:ext cx="92726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12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83797" y="6406487"/>
            <a:ext cx="383470" cy="387496"/>
          </a:xfrm>
          <a:prstGeom prst="rect">
            <a:avLst/>
          </a:prstGeom>
          <a:noFill/>
          <a:ln>
            <a:noFill/>
          </a:ln>
        </p:spPr>
      </p:pic>
      <p:pic>
        <p:nvPicPr>
          <p:cNvPr id="52" name="Google Shape;52;p7"/>
          <p:cNvPicPr preferRelativeResize="0"/>
          <p:nvPr/>
        </p:nvPicPr>
        <p:blipFill rotWithShape="1">
          <a:blip r:embed="rId3">
            <a:alphaModFix/>
          </a:blip>
          <a:srcRect/>
          <a:stretch/>
        </p:blipFill>
        <p:spPr>
          <a:xfrm>
            <a:off x="658129" y="6468748"/>
            <a:ext cx="754172" cy="32523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zh-TW"/>
              <a:t>— </a:t>
            </a:r>
            <a:fld id="{00000000-1234-1234-1234-123412341234}" type="slidenum">
              <a:rPr lang="zh-TW" sz="1800"/>
              <a:t>‹#›</a:t>
            </a:fld>
            <a:r>
              <a:rPr lang="zh-TW"/>
              <a:t> —</a:t>
            </a:r>
            <a:endParaRPr sz="1800"/>
          </a:p>
        </p:txBody>
      </p:sp>
      <p:sp>
        <p:nvSpPr>
          <p:cNvPr id="173" name="Google Shape;173;p25"/>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4" name="Google Shape;174;p25"/>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5" name="Google Shape;175;p25"/>
          <p:cNvSpPr/>
          <p:nvPr/>
        </p:nvSpPr>
        <p:spPr>
          <a:xfrm>
            <a:off x="1940213"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6" name="Google Shape;176;p25"/>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78" name="Google Shape;178;p25"/>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6" name="Google Shape;56;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1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1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7" name="Google Shape;87;p1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8" name="Google Shape;8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4" name="Google Shape;94;p1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5" name="Google Shape;95;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
        <p:nvSpPr>
          <p:cNvPr id="97" name="Google Shape;97;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8467"/>
            <a:ext cx="12192000" cy="6866467"/>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5"/>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80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80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80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80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80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80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80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8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a:spLocks noGrp="1"/>
          </p:cNvSpPr>
          <p:nvPr>
            <p:ph type="ctrTitle"/>
          </p:nvPr>
        </p:nvSpPr>
        <p:spPr>
          <a:xfrm>
            <a:off x="787400" y="2322890"/>
            <a:ext cx="9461500" cy="1646302"/>
          </a:xfrm>
          <a:prstGeom prst="rect">
            <a:avLst/>
          </a:prstGeom>
          <a:noFill/>
          <a:ln>
            <a:noFill/>
          </a:ln>
        </p:spPr>
        <p:txBody>
          <a:bodyPr spcFirstLastPara="1" wrap="square" lIns="91425" tIns="45700" rIns="91425" bIns="45700" anchor="b" anchorCtr="0">
            <a:noAutofit/>
          </a:bodyPr>
          <a:lstStyle/>
          <a:p>
            <a:pPr lvl="0">
              <a:buClr>
                <a:srgbClr val="226292"/>
              </a:buClr>
            </a:pPr>
            <a:r>
              <a:rPr lang="zh-TW" altLang="en-US" dirty="0">
                <a:solidFill>
                  <a:srgbClr val="226292"/>
                </a:solidFill>
              </a:rPr>
              <a:t>文本分析與程式設計</a:t>
            </a:r>
            <a:br>
              <a:rPr lang="zh-TW" b="1" dirty="0">
                <a:solidFill>
                  <a:srgbClr val="226292"/>
                </a:solidFill>
              </a:rPr>
            </a:br>
            <a:r>
              <a:rPr lang="en-US" altLang="zh-TW" sz="3600" dirty="0">
                <a:solidFill>
                  <a:srgbClr val="226292"/>
                </a:solidFill>
              </a:rPr>
              <a:t>Week02</a:t>
            </a:r>
            <a:endParaRPr sz="8000" b="1" dirty="0">
              <a:solidFill>
                <a:srgbClr val="226292"/>
              </a:solidFill>
            </a:endParaRPr>
          </a:p>
        </p:txBody>
      </p:sp>
      <p:sp>
        <p:nvSpPr>
          <p:cNvPr id="184" name="Google Shape;184;p1"/>
          <p:cNvSpPr txBox="1">
            <a:spLocks noGrp="1"/>
          </p:cNvSpPr>
          <p:nvPr>
            <p:ph type="subTitle" idx="1"/>
          </p:nvPr>
        </p:nvSpPr>
        <p:spPr>
          <a:xfrm>
            <a:off x="1278194" y="4273989"/>
            <a:ext cx="8301235" cy="1096899"/>
          </a:xfrm>
          <a:prstGeom prst="rect">
            <a:avLst/>
          </a:prstGeom>
          <a:noFill/>
          <a:ln>
            <a:noFill/>
          </a:ln>
        </p:spPr>
        <p:txBody>
          <a:bodyPr spcFirstLastPara="1" wrap="square" lIns="91425" tIns="45700" rIns="91425" bIns="45700" anchor="t" anchorCtr="0">
            <a:noAutofit/>
          </a:bodyPr>
          <a:lstStyle/>
          <a:p>
            <a:pPr marL="0" lvl="0" indent="0">
              <a:spcBef>
                <a:spcPts val="0"/>
              </a:spcBef>
              <a:buSzPts val="1920"/>
            </a:pPr>
            <a:r>
              <a:rPr lang="zh-TW" altLang="en-US" sz="2400" b="1" dirty="0"/>
              <a:t>本課程由卓騰語言科技贊助</a:t>
            </a:r>
          </a:p>
        </p:txBody>
      </p:sp>
      <p:sp>
        <p:nvSpPr>
          <p:cNvPr id="185" name="Google Shape;185;p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B6DFD-10B4-48AE-9BDD-7BEAB098F14B}"/>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來取得特徵詞</a:t>
            </a:r>
          </a:p>
        </p:txBody>
      </p:sp>
      <p:sp>
        <p:nvSpPr>
          <p:cNvPr id="3" name="文字版面配置區 2">
            <a:extLst>
              <a:ext uri="{FF2B5EF4-FFF2-40B4-BE49-F238E27FC236}">
                <a16:creationId xmlns:a16="http://schemas.microsoft.com/office/drawing/2014/main" id="{60F0B570-033A-4309-AE92-5645B7669D7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D18F79C3-C545-49B2-8E2E-BE302E10B0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340782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是一種統計方法，用在計算某一詞在一篇文章中的重要性。</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各有自己的意思</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11</a:t>
            </a:fld>
            <a:endParaRPr/>
          </a:p>
        </p:txBody>
      </p:sp>
    </p:spTree>
    <p:extLst>
      <p:ext uri="{BB962C8B-B14F-4D97-AF65-F5344CB8AC3E}">
        <p14:creationId xmlns:p14="http://schemas.microsoft.com/office/powerpoint/2010/main" val="407918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是 </a:t>
            </a:r>
            <a:r>
              <a:rPr lang="en-US" altLang="zh-TW" dirty="0">
                <a:latin typeface="+mn-lt"/>
                <a:ea typeface="微軟正黑體" panose="020B0604030504040204" pitchFamily="34" charset="-120"/>
              </a:rPr>
              <a:t>Term Frequency </a:t>
            </a:r>
            <a:r>
              <a:rPr lang="zh-TW" altLang="en-US" dirty="0">
                <a:latin typeface="+mn-lt"/>
                <a:ea typeface="微軟正黑體" panose="020B0604030504040204" pitchFamily="34" charset="-120"/>
              </a:rPr>
              <a:t>的縮寫，意思是某個字在本文件裡出現的加權後的頻率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所以計算方法可以從計算每一個字的數量開始</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我們會以這個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342900" lvl="0" indent="-342900">
              <a:spcBef>
                <a:spcPts val="0"/>
              </a:spcBef>
              <a:buSzPts val="2240"/>
            </a:pPr>
            <a:endParaRPr lang="en-US" altLang="zh-TW"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12</a:t>
            </a:fld>
            <a:endParaRPr/>
          </a:p>
        </p:txBody>
      </p:sp>
      <p:pic>
        <p:nvPicPr>
          <p:cNvPr id="5" name="圖片 4">
            <a:extLst>
              <a:ext uri="{FF2B5EF4-FFF2-40B4-BE49-F238E27FC236}">
                <a16:creationId xmlns:a16="http://schemas.microsoft.com/office/drawing/2014/main" id="{77A59E3B-89A8-424A-AED1-A468992641DD}"/>
              </a:ext>
            </a:extLst>
          </p:cNvPr>
          <p:cNvPicPr>
            <a:picLocks noChangeAspect="1"/>
          </p:cNvPicPr>
          <p:nvPr/>
        </p:nvPicPr>
        <p:blipFill>
          <a:blip r:embed="rId3"/>
          <a:stretch>
            <a:fillRect/>
          </a:stretch>
        </p:blipFill>
        <p:spPr>
          <a:xfrm>
            <a:off x="6595072" y="2764994"/>
            <a:ext cx="5062777" cy="3511509"/>
          </a:xfrm>
          <a:prstGeom prst="rect">
            <a:avLst/>
          </a:prstGeom>
        </p:spPr>
      </p:pic>
    </p:spTree>
    <p:extLst>
      <p:ext uri="{BB962C8B-B14F-4D97-AF65-F5344CB8AC3E}">
        <p14:creationId xmlns:p14="http://schemas.microsoft.com/office/powerpoint/2010/main" val="305666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129" y="1323597"/>
            <a:ext cx="8596668" cy="4659707"/>
          </a:xfrm>
          <a:prstGeom prst="rect">
            <a:avLst/>
          </a:prstGeom>
          <a:noFill/>
          <a:ln>
            <a:noFill/>
          </a:ln>
        </p:spPr>
        <p:txBody>
          <a:bodyPr spcFirstLastPara="1" wrap="square" lIns="91425" tIns="45700" rIns="91425" bIns="45700" anchor="t" anchorCtr="0">
            <a:normAutofit lnSpcReduction="10000"/>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的計算方法如下，以右邊的</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計算每個詞在本文件中的頻率</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19</a:t>
            </a:r>
            <a:r>
              <a:rPr lang="zh-TW" altLang="en-US" dirty="0">
                <a:latin typeface="+mn-lt"/>
                <a:ea typeface="微軟正黑體" panose="020B0604030504040204" pitchFamily="34" charset="-120"/>
              </a:rPr>
              <a:t>個</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5</a:t>
            </a:r>
            <a:r>
              <a:rPr lang="zh-TW" altLang="en-US" dirty="0">
                <a:latin typeface="+mn-lt"/>
                <a:ea typeface="微軟正黑體" panose="020B0604030504040204" pitchFamily="34" charset="-120"/>
              </a:rPr>
              <a:t>個  </a:t>
            </a: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再來以下面算式計算他們的比重</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這個比重就是 </a:t>
            </a:r>
            <a:r>
              <a:rPr lang="en-US" altLang="zh-TW" dirty="0">
                <a:latin typeface="+mn-lt"/>
                <a:ea typeface="微軟正黑體" panose="020B0604030504040204" pitchFamily="34" charset="-120"/>
              </a:rPr>
              <a:t>TF</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19 /(19+5)</a:t>
            </a:r>
            <a:r>
              <a:rPr lang="zh-TW" altLang="en-US" dirty="0">
                <a:latin typeface="+mn-lt"/>
                <a:ea typeface="微軟正黑體" panose="020B0604030504040204" pitchFamily="34" charset="-120"/>
              </a:rPr>
              <a:t> 大約是 </a:t>
            </a:r>
            <a:r>
              <a:rPr lang="en-US" altLang="zh-TW" dirty="0">
                <a:latin typeface="+mn-lt"/>
                <a:ea typeface="微軟正黑體" panose="020B0604030504040204" pitchFamily="34" charset="-120"/>
              </a:rPr>
              <a:t>0.792</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a:t>
            </a:r>
            <a:r>
              <a:rPr lang="en-US" altLang="zh-TW" dirty="0">
                <a:latin typeface="+mn-lt"/>
                <a:ea typeface="微軟正黑體" panose="020B0604030504040204" pitchFamily="34" charset="-120"/>
              </a:rPr>
              <a:t>5/(19+5) </a:t>
            </a:r>
            <a:r>
              <a:rPr lang="zh-TW" altLang="en-US" dirty="0">
                <a:latin typeface="+mn-lt"/>
                <a:ea typeface="微軟正黑體" panose="020B0604030504040204" pitchFamily="34" charset="-120"/>
              </a:rPr>
              <a:t>大約是</a:t>
            </a:r>
            <a:r>
              <a:rPr lang="en-US" altLang="zh-TW" dirty="0">
                <a:latin typeface="+mn-lt"/>
                <a:ea typeface="微軟正黑體" panose="020B0604030504040204" pitchFamily="34" charset="-120"/>
              </a:rPr>
              <a:t> 0.2</a:t>
            </a:r>
          </a:p>
          <a:p>
            <a:pPr marL="457200" lvl="1" indent="0">
              <a:spcBef>
                <a:spcPts val="0"/>
              </a:spcBef>
              <a:buSzPts val="2240"/>
              <a:buNone/>
            </a:pPr>
            <a:endParaRPr lang="en-US" altLang="zh-TW"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13</a:t>
            </a:fld>
            <a:endParaRPr/>
          </a:p>
        </p:txBody>
      </p:sp>
      <p:pic>
        <p:nvPicPr>
          <p:cNvPr id="5" name="圖片 4">
            <a:extLst>
              <a:ext uri="{FF2B5EF4-FFF2-40B4-BE49-F238E27FC236}">
                <a16:creationId xmlns:a16="http://schemas.microsoft.com/office/drawing/2014/main" id="{F6A6929E-BDBD-436F-AC0B-7B038E40B0DC}"/>
              </a:ext>
            </a:extLst>
          </p:cNvPr>
          <p:cNvPicPr>
            <a:picLocks noChangeAspect="1"/>
          </p:cNvPicPr>
          <p:nvPr/>
        </p:nvPicPr>
        <p:blipFill>
          <a:blip r:embed="rId3"/>
          <a:stretch>
            <a:fillRect/>
          </a:stretch>
        </p:blipFill>
        <p:spPr>
          <a:xfrm>
            <a:off x="7449646" y="2200048"/>
            <a:ext cx="4487027" cy="3112173"/>
          </a:xfrm>
          <a:prstGeom prst="rect">
            <a:avLst/>
          </a:prstGeom>
        </p:spPr>
      </p:pic>
      <p:pic>
        <p:nvPicPr>
          <p:cNvPr id="6" name="圖片 5">
            <a:extLst>
              <a:ext uri="{FF2B5EF4-FFF2-40B4-BE49-F238E27FC236}">
                <a16:creationId xmlns:a16="http://schemas.microsoft.com/office/drawing/2014/main" id="{C1EDA718-88E5-449E-9699-6E6BBE9DC05F}"/>
              </a:ext>
            </a:extLst>
          </p:cNvPr>
          <p:cNvPicPr>
            <a:picLocks noChangeAspect="1"/>
          </p:cNvPicPr>
          <p:nvPr/>
        </p:nvPicPr>
        <p:blipFill>
          <a:blip r:embed="rId4"/>
          <a:stretch>
            <a:fillRect/>
          </a:stretch>
        </p:blipFill>
        <p:spPr>
          <a:xfrm>
            <a:off x="1784502" y="3036898"/>
            <a:ext cx="447737" cy="504895"/>
          </a:xfrm>
          <a:prstGeom prst="rect">
            <a:avLst/>
          </a:prstGeom>
        </p:spPr>
      </p:pic>
      <p:pic>
        <p:nvPicPr>
          <p:cNvPr id="7" name="圖片 6">
            <a:extLst>
              <a:ext uri="{FF2B5EF4-FFF2-40B4-BE49-F238E27FC236}">
                <a16:creationId xmlns:a16="http://schemas.microsoft.com/office/drawing/2014/main" id="{1D37C6F3-6BF9-4A50-BB23-97004AACE438}"/>
              </a:ext>
            </a:extLst>
          </p:cNvPr>
          <p:cNvPicPr>
            <a:picLocks noChangeAspect="1"/>
          </p:cNvPicPr>
          <p:nvPr/>
        </p:nvPicPr>
        <p:blipFill>
          <a:blip r:embed="rId5"/>
          <a:stretch>
            <a:fillRect/>
          </a:stretch>
        </p:blipFill>
        <p:spPr>
          <a:xfrm>
            <a:off x="1770212" y="3541793"/>
            <a:ext cx="476316" cy="428685"/>
          </a:xfrm>
          <a:prstGeom prst="rect">
            <a:avLst/>
          </a:prstGeom>
        </p:spPr>
      </p:pic>
      <p:pic>
        <p:nvPicPr>
          <p:cNvPr id="8" name="圖片 7">
            <a:extLst>
              <a:ext uri="{FF2B5EF4-FFF2-40B4-BE49-F238E27FC236}">
                <a16:creationId xmlns:a16="http://schemas.microsoft.com/office/drawing/2014/main" id="{2E673393-21F4-4CB4-B772-A81602D534A3}"/>
              </a:ext>
            </a:extLst>
          </p:cNvPr>
          <p:cNvPicPr>
            <a:picLocks noChangeAspect="1"/>
          </p:cNvPicPr>
          <p:nvPr/>
        </p:nvPicPr>
        <p:blipFill>
          <a:blip r:embed="rId4"/>
          <a:stretch>
            <a:fillRect/>
          </a:stretch>
        </p:blipFill>
        <p:spPr>
          <a:xfrm>
            <a:off x="2498840" y="4876220"/>
            <a:ext cx="447737" cy="504895"/>
          </a:xfrm>
          <a:prstGeom prst="rect">
            <a:avLst/>
          </a:prstGeom>
        </p:spPr>
      </p:pic>
      <p:pic>
        <p:nvPicPr>
          <p:cNvPr id="9" name="圖片 8">
            <a:extLst>
              <a:ext uri="{FF2B5EF4-FFF2-40B4-BE49-F238E27FC236}">
                <a16:creationId xmlns:a16="http://schemas.microsoft.com/office/drawing/2014/main" id="{CC81A2CE-5FDB-4BD2-BAD8-F61969E26335}"/>
              </a:ext>
            </a:extLst>
          </p:cNvPr>
          <p:cNvPicPr>
            <a:picLocks noChangeAspect="1"/>
          </p:cNvPicPr>
          <p:nvPr/>
        </p:nvPicPr>
        <p:blipFill>
          <a:blip r:embed="rId5"/>
          <a:stretch>
            <a:fillRect/>
          </a:stretch>
        </p:blipFill>
        <p:spPr>
          <a:xfrm>
            <a:off x="2498840" y="5467466"/>
            <a:ext cx="476316" cy="428685"/>
          </a:xfrm>
          <a:prstGeom prst="rect">
            <a:avLst/>
          </a:prstGeom>
        </p:spPr>
      </p:pic>
    </p:spTree>
    <p:extLst>
      <p:ext uri="{BB962C8B-B14F-4D97-AF65-F5344CB8AC3E}">
        <p14:creationId xmlns:p14="http://schemas.microsoft.com/office/powerpoint/2010/main" val="143614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rPr>
              <a:t>從上頁的例子，我們可以知道企鵝的</a:t>
            </a:r>
            <a:r>
              <a:rPr lang="en-US" altLang="zh-TW" dirty="0">
                <a:latin typeface="+mn-lt"/>
              </a:rPr>
              <a:t>TF</a:t>
            </a:r>
            <a:r>
              <a:rPr lang="zh-TW" altLang="en-US" dirty="0">
                <a:latin typeface="+mn-lt"/>
              </a:rPr>
              <a:t>比較大</a:t>
            </a:r>
            <a:endParaRPr lang="en-US" altLang="zh-TW" dirty="0">
              <a:latin typeface="+mn-lt"/>
            </a:endParaRPr>
          </a:p>
          <a:p>
            <a:pPr marL="342900" lvl="0" indent="-342900">
              <a:spcBef>
                <a:spcPts val="0"/>
              </a:spcBef>
              <a:buSzPts val="2240"/>
            </a:pPr>
            <a:r>
              <a:rPr lang="zh-TW" altLang="en-US" dirty="0">
                <a:latin typeface="+mn-lt"/>
              </a:rPr>
              <a:t>所以從</a:t>
            </a:r>
            <a:r>
              <a:rPr lang="en-US" altLang="zh-TW" dirty="0">
                <a:latin typeface="+mn-lt"/>
              </a:rPr>
              <a:t>TF </a:t>
            </a:r>
            <a:r>
              <a:rPr lang="zh-TW" altLang="en-US" dirty="0">
                <a:latin typeface="+mn-lt"/>
              </a:rPr>
              <a:t>的角度來說，企鵝比較重要</a:t>
            </a:r>
            <a:br>
              <a:rPr lang="zh-TW" altLang="en-US" dirty="0"/>
            </a:b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14</a:t>
            </a:fld>
            <a:endParaRPr/>
          </a:p>
        </p:txBody>
      </p:sp>
      <p:pic>
        <p:nvPicPr>
          <p:cNvPr id="6" name="圖片 5">
            <a:extLst>
              <a:ext uri="{FF2B5EF4-FFF2-40B4-BE49-F238E27FC236}">
                <a16:creationId xmlns:a16="http://schemas.microsoft.com/office/drawing/2014/main" id="{D4C7B7CB-D2E9-4CF3-A88F-B43DD1C3AC43}"/>
              </a:ext>
            </a:extLst>
          </p:cNvPr>
          <p:cNvPicPr>
            <a:picLocks noChangeAspect="1"/>
          </p:cNvPicPr>
          <p:nvPr/>
        </p:nvPicPr>
        <p:blipFill>
          <a:blip r:embed="rId3"/>
          <a:stretch>
            <a:fillRect/>
          </a:stretch>
        </p:blipFill>
        <p:spPr>
          <a:xfrm>
            <a:off x="6442708" y="2529853"/>
            <a:ext cx="5062777" cy="3511509"/>
          </a:xfrm>
          <a:prstGeom prst="rect">
            <a:avLst/>
          </a:prstGeom>
        </p:spPr>
      </p:pic>
    </p:spTree>
    <p:extLst>
      <p:ext uri="{BB962C8B-B14F-4D97-AF65-F5344CB8AC3E}">
        <p14:creationId xmlns:p14="http://schemas.microsoft.com/office/powerpoint/2010/main" val="3989961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Inverse Document Frequency</a:t>
            </a:r>
            <a:r>
              <a:rPr lang="zh-TW" altLang="en-US" dirty="0">
                <a:latin typeface="+mn-lt"/>
                <a:ea typeface="微軟正黑體" panose="020B0604030504040204" pitchFamily="34" charset="-120"/>
              </a:rPr>
              <a:t>的縮寫，也就是某個字在所有的文件中出現的頻率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我們再來看看這個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a:t>
            </a:r>
            <a:br>
              <a:rPr lang="zh-TW" altLang="en-US" dirty="0">
                <a:latin typeface="+mn-lt"/>
                <a:ea typeface="微軟正黑體" panose="020B0604030504040204" pitchFamily="34" charset="-120"/>
              </a:rPr>
            </a:b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15</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77334" y="3242214"/>
            <a:ext cx="10250330" cy="2400635"/>
          </a:xfrm>
          <a:prstGeom prst="rect">
            <a:avLst/>
          </a:prstGeom>
        </p:spPr>
      </p:pic>
    </p:spTree>
    <p:extLst>
      <p:ext uri="{BB962C8B-B14F-4D97-AF65-F5344CB8AC3E}">
        <p14:creationId xmlns:p14="http://schemas.microsoft.com/office/powerpoint/2010/main" val="49859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我們需要知道我們有多少文件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目前我們有三個文件</a:t>
            </a:r>
            <a:endParaRPr lang="en-US" altLang="zh-TW" dirty="0">
              <a:latin typeface="+mn-lt"/>
              <a:ea typeface="微軟正黑體" panose="020B0604030504040204" pitchFamily="34" charset="-120"/>
              <a:sym typeface="Wingdings" panose="05000000000000000000" pitchFamily="2" charset="2"/>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某個字出現在文件中的次數</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出現在這三個文件中</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各出現在一個文件中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我們用     當例子</a:t>
            </a:r>
            <a:r>
              <a:rPr lang="en-US" altLang="zh-TW" dirty="0">
                <a:latin typeface="+mn-lt"/>
                <a:ea typeface="微軟正黑體" panose="020B0604030504040204" pitchFamily="34" charset="-120"/>
                <a:sym typeface="Wingdings" panose="05000000000000000000" pitchFamily="2" charset="2"/>
              </a:rPr>
              <a:t>) </a:t>
            </a: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16</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261254" y="511108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261254" y="5538114"/>
            <a:ext cx="323912" cy="291521"/>
          </a:xfrm>
          <a:prstGeom prst="rect">
            <a:avLst/>
          </a:prstGeom>
        </p:spPr>
      </p:pic>
      <p:pic>
        <p:nvPicPr>
          <p:cNvPr id="10" name="圖片 9">
            <a:extLst>
              <a:ext uri="{FF2B5EF4-FFF2-40B4-BE49-F238E27FC236}">
                <a16:creationId xmlns:a16="http://schemas.microsoft.com/office/drawing/2014/main" id="{91EEC7C8-DAB4-4574-A992-4DFBC8302481}"/>
              </a:ext>
            </a:extLst>
          </p:cNvPr>
          <p:cNvPicPr>
            <a:picLocks noChangeAspect="1"/>
          </p:cNvPicPr>
          <p:nvPr/>
        </p:nvPicPr>
        <p:blipFill>
          <a:blip r:embed="rId6"/>
          <a:stretch>
            <a:fillRect/>
          </a:stretch>
        </p:blipFill>
        <p:spPr>
          <a:xfrm>
            <a:off x="2604371" y="5509960"/>
            <a:ext cx="375738" cy="349825"/>
          </a:xfrm>
          <a:prstGeom prst="rect">
            <a:avLst/>
          </a:prstGeom>
        </p:spPr>
      </p:pic>
      <p:pic>
        <p:nvPicPr>
          <p:cNvPr id="11" name="圖片 10">
            <a:extLst>
              <a:ext uri="{FF2B5EF4-FFF2-40B4-BE49-F238E27FC236}">
                <a16:creationId xmlns:a16="http://schemas.microsoft.com/office/drawing/2014/main" id="{D52E5888-439E-4180-8ACF-3FCF72C67F43}"/>
              </a:ext>
            </a:extLst>
          </p:cNvPr>
          <p:cNvPicPr>
            <a:picLocks noChangeAspect="1"/>
          </p:cNvPicPr>
          <p:nvPr/>
        </p:nvPicPr>
        <p:blipFill>
          <a:blip r:embed="rId7"/>
          <a:stretch>
            <a:fillRect/>
          </a:stretch>
        </p:blipFill>
        <p:spPr>
          <a:xfrm>
            <a:off x="2999314" y="5509960"/>
            <a:ext cx="349825" cy="310956"/>
          </a:xfrm>
          <a:prstGeom prst="rect">
            <a:avLst/>
          </a:prstGeom>
        </p:spPr>
      </p:pic>
      <p:pic>
        <p:nvPicPr>
          <p:cNvPr id="12" name="圖片 11">
            <a:extLst>
              <a:ext uri="{FF2B5EF4-FFF2-40B4-BE49-F238E27FC236}">
                <a16:creationId xmlns:a16="http://schemas.microsoft.com/office/drawing/2014/main" id="{88208F72-0426-48A1-9D3B-268F532169A4}"/>
              </a:ext>
            </a:extLst>
          </p:cNvPr>
          <p:cNvPicPr>
            <a:picLocks noChangeAspect="1"/>
          </p:cNvPicPr>
          <p:nvPr/>
        </p:nvPicPr>
        <p:blipFill>
          <a:blip r:embed="rId5"/>
          <a:stretch>
            <a:fillRect/>
          </a:stretch>
        </p:blipFill>
        <p:spPr>
          <a:xfrm>
            <a:off x="7354622" y="5489660"/>
            <a:ext cx="323912" cy="291521"/>
          </a:xfrm>
          <a:prstGeom prst="rect">
            <a:avLst/>
          </a:prstGeom>
        </p:spPr>
      </p:pic>
    </p:spTree>
    <p:extLst>
      <p:ext uri="{BB962C8B-B14F-4D97-AF65-F5344CB8AC3E}">
        <p14:creationId xmlns:p14="http://schemas.microsoft.com/office/powerpoint/2010/main" val="1339804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接下來就是將剛剛的文件數取</a:t>
            </a:r>
            <a:r>
              <a:rPr lang="en-US" altLang="zh-TW" dirty="0">
                <a:latin typeface="+mn-lt"/>
                <a:ea typeface="微軟正黑體" panose="020B0604030504040204" pitchFamily="34" charset="-120"/>
              </a:rPr>
              <a:t>log </a:t>
            </a: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最後按照這個算式：</a:t>
            </a:r>
            <a:r>
              <a:rPr lang="en-US" altLang="zh-TW" dirty="0">
                <a:latin typeface="+mn-lt"/>
                <a:ea typeface="微軟正黑體" panose="020B0604030504040204" pitchFamily="34" charset="-120"/>
              </a:rPr>
              <a:t>log(</a:t>
            </a:r>
            <a:r>
              <a:rPr lang="zh-TW" altLang="en-US" dirty="0">
                <a:latin typeface="+mn-lt"/>
                <a:ea typeface="微軟正黑體" panose="020B0604030504040204" pitchFamily="34" charset="-120"/>
              </a:rPr>
              <a:t>文件數</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該單詞出現在幾個文件</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所以     是</a:t>
            </a:r>
            <a:r>
              <a:rPr lang="en-US" altLang="zh-TW" dirty="0">
                <a:latin typeface="+mn-lt"/>
                <a:ea typeface="微軟正黑體" panose="020B0604030504040204" pitchFamily="34" charset="-120"/>
                <a:sym typeface="Wingdings" panose="05000000000000000000" pitchFamily="2" charset="2"/>
              </a:rPr>
              <a:t>log(3/3)</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 0</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是 </a:t>
            </a:r>
            <a:r>
              <a:rPr lang="en-US" altLang="zh-TW" dirty="0">
                <a:latin typeface="+mn-lt"/>
                <a:ea typeface="微軟正黑體" panose="020B0604030504040204" pitchFamily="34" charset="-120"/>
                <a:sym typeface="Wingdings" panose="05000000000000000000" pitchFamily="2" charset="2"/>
              </a:rPr>
              <a:t>log (3/1) </a:t>
            </a:r>
            <a:r>
              <a:rPr lang="zh-TW" altLang="en-US" dirty="0">
                <a:latin typeface="+mn-lt"/>
                <a:ea typeface="微軟正黑體" panose="020B0604030504040204" pitchFamily="34" charset="-120"/>
                <a:sym typeface="Wingdings" panose="05000000000000000000" pitchFamily="2" charset="2"/>
              </a:rPr>
              <a:t>大約等於 </a:t>
            </a:r>
            <a:r>
              <a:rPr lang="en-US" altLang="zh-TW" dirty="0">
                <a:latin typeface="+mn-lt"/>
                <a:ea typeface="微軟正黑體" panose="020B0604030504040204" pitchFamily="34" charset="-120"/>
                <a:sym typeface="Wingdings" panose="05000000000000000000" pitchFamily="2" charset="2"/>
              </a:rPr>
              <a:t>0.477</a:t>
            </a:r>
            <a:r>
              <a:rPr lang="zh-TW" altLang="en-US" dirty="0">
                <a:latin typeface="+mn-lt"/>
                <a:ea typeface="微軟正黑體" panose="020B0604030504040204" pitchFamily="34" charset="-120"/>
                <a:sym typeface="Wingdings" panose="05000000000000000000" pitchFamily="2" charset="2"/>
              </a:rPr>
              <a:t> </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17</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756042" y="4733981"/>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119756" y="5099243"/>
            <a:ext cx="323912" cy="291521"/>
          </a:xfrm>
          <a:prstGeom prst="rect">
            <a:avLst/>
          </a:prstGeom>
        </p:spPr>
      </p:pic>
    </p:spTree>
    <p:extLst>
      <p:ext uri="{BB962C8B-B14F-4D97-AF65-F5344CB8AC3E}">
        <p14:creationId xmlns:p14="http://schemas.microsoft.com/office/powerpoint/2010/main" val="391155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計算之後我們發現    的算出來比較大，</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然後    比較小</a:t>
            </a:r>
            <a:endParaRPr lang="en-US" altLang="zh-TW" dirty="0">
              <a:latin typeface="微軟正黑體" panose="020B0604030504040204" pitchFamily="34" charset="-120"/>
              <a:ea typeface="微軟正黑體" panose="020B0604030504040204" pitchFamily="34" charset="-120"/>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這個代表什麼呢？</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這是代表    在</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IDF</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的角度中，比較重要</a:t>
            </a: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18</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889768" y="397275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594086" y="4881769"/>
            <a:ext cx="323912" cy="291521"/>
          </a:xfrm>
          <a:prstGeom prst="rect">
            <a:avLst/>
          </a:prstGeom>
        </p:spPr>
      </p:pic>
      <p:pic>
        <p:nvPicPr>
          <p:cNvPr id="8" name="圖片 7">
            <a:extLst>
              <a:ext uri="{FF2B5EF4-FFF2-40B4-BE49-F238E27FC236}">
                <a16:creationId xmlns:a16="http://schemas.microsoft.com/office/drawing/2014/main" id="{BF724045-25D8-4133-9427-5D47B199950B}"/>
              </a:ext>
            </a:extLst>
          </p:cNvPr>
          <p:cNvPicPr>
            <a:picLocks noChangeAspect="1"/>
          </p:cNvPicPr>
          <p:nvPr/>
        </p:nvPicPr>
        <p:blipFill>
          <a:blip r:embed="rId5"/>
          <a:stretch>
            <a:fillRect/>
          </a:stretch>
        </p:blipFill>
        <p:spPr>
          <a:xfrm>
            <a:off x="4029769" y="3619781"/>
            <a:ext cx="323912" cy="291521"/>
          </a:xfrm>
          <a:prstGeom prst="rect">
            <a:avLst/>
          </a:prstGeom>
        </p:spPr>
      </p:pic>
    </p:spTree>
    <p:extLst>
      <p:ext uri="{BB962C8B-B14F-4D97-AF65-F5344CB8AC3E}">
        <p14:creationId xmlns:p14="http://schemas.microsoft.com/office/powerpoint/2010/main" val="3855124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1</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看完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的內容，你覺決</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哪個比較接近我們人類思考之中的特徵詞呢？</a:t>
            </a: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19</a:t>
            </a:fld>
            <a:endParaRPr/>
          </a:p>
        </p:txBody>
      </p:sp>
    </p:spTree>
    <p:extLst>
      <p:ext uri="{BB962C8B-B14F-4D97-AF65-F5344CB8AC3E}">
        <p14:creationId xmlns:p14="http://schemas.microsoft.com/office/powerpoint/2010/main" val="67898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t>文本分析任務</a:t>
            </a:r>
            <a:endParaRPr dirty="0"/>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文本分析是常見的自然語言處理</a:t>
            </a:r>
            <a:r>
              <a:rPr lang="en-US" altLang="zh-TW" dirty="0">
                <a:latin typeface="+mn-lt"/>
                <a:ea typeface="微軟正黑體" panose="020B0604030504040204" pitchFamily="34" charset="-120"/>
              </a:rPr>
              <a:t>(Natural Language Processing, NLP) </a:t>
            </a:r>
            <a:r>
              <a:rPr lang="zh-TW" altLang="en-US" dirty="0">
                <a:latin typeface="+mn-lt"/>
                <a:ea typeface="微軟正黑體" panose="020B0604030504040204" pitchFamily="34" charset="-120"/>
              </a:rPr>
              <a:t>任務。</a:t>
            </a:r>
          </a:p>
          <a:p>
            <a:pPr marL="342900" lvl="0" indent="-342900">
              <a:spcBef>
                <a:spcPts val="0"/>
              </a:spcBef>
              <a:buSzPts val="2240"/>
            </a:pPr>
            <a:r>
              <a:rPr lang="zh-TW" altLang="en-US" dirty="0">
                <a:latin typeface="+mn-lt"/>
                <a:ea typeface="微軟正黑體" panose="020B0604030504040204" pitchFamily="34" charset="-120"/>
              </a:rPr>
              <a:t>本節將示範文本分析中三種常見的取特徵詞手法</a:t>
            </a:r>
          </a:p>
          <a:p>
            <a:pPr marL="742950" lvl="1" indent="-285750">
              <a:buSzPts val="1920"/>
            </a:pPr>
            <a:r>
              <a:rPr lang="zh-TW" altLang="zh-TW" dirty="0">
                <a:latin typeface="+mn-lt"/>
                <a:ea typeface="微軟正黑體" panose="020B0604030504040204" pitchFamily="34" charset="-120"/>
              </a:rPr>
              <a:t>一是取 TF-IDF 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二是依詞性取特徵詞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三是依「人、事、時、地、物」取特徵詞</a:t>
            </a:r>
            <a:r>
              <a:rPr lang="zh-TW" dirty="0">
                <a:latin typeface="+mn-lt"/>
                <a:ea typeface="微軟正黑體" panose="020B0604030504040204" pitchFamily="34" charset="-120"/>
                <a:cs typeface="Arial"/>
                <a:sym typeface="Arial"/>
              </a:rPr>
              <a:t>。</a:t>
            </a:r>
            <a:endParaRPr lang="en-US" altLang="zh-TW" dirty="0">
              <a:latin typeface="+mn-lt"/>
              <a:ea typeface="微軟正黑體" panose="020B0604030504040204" pitchFamily="34" charset="-120"/>
              <a:cs typeface="Arial"/>
              <a:sym typeface="Arial"/>
            </a:endParaRPr>
          </a:p>
          <a:p>
            <a:pPr marL="0" indent="0">
              <a:buSzPts val="1920"/>
              <a:buNone/>
            </a:pPr>
            <a:endParaRPr lang="en-US" altLang="zh-TW" dirty="0">
              <a:latin typeface="+mn-lt"/>
              <a:ea typeface="微軟正黑體" panose="020B0604030504040204" pitchFamily="34" charset="-120"/>
              <a:cs typeface="Arial"/>
              <a:sym typeface="Arial"/>
            </a:endParaRPr>
          </a:p>
          <a:p>
            <a:pPr marL="285750" indent="-285750">
              <a:buSzPts val="1920"/>
            </a:pPr>
            <a:endParaRPr lang="zh-TW" altLang="en-US" dirty="0">
              <a:latin typeface="+mn-lt"/>
              <a:ea typeface="微軟正黑體" panose="020B0604030504040204" pitchFamily="34" charset="-120"/>
              <a:cs typeface="Arial"/>
              <a:sym typeface="Arial"/>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最後，我們可以將我們計算出來的</a:t>
            </a:r>
            <a:r>
              <a:rPr lang="en-US" altLang="zh-TW" dirty="0">
                <a:latin typeface="+mn-lt"/>
                <a:ea typeface="微軟正黑體" panose="020B0604030504040204" pitchFamily="34" charset="-120"/>
                <a:sym typeface="Wingdings" panose="05000000000000000000" pitchFamily="2" charset="2"/>
              </a:rPr>
              <a:t>TF </a:t>
            </a:r>
            <a:r>
              <a:rPr lang="zh-TW" altLang="en-US" dirty="0">
                <a:latin typeface="+mn-lt"/>
                <a:ea typeface="微軟正黑體" panose="020B0604030504040204" pitchFamily="34" charset="-120"/>
                <a:sym typeface="Wingdings" panose="05000000000000000000" pitchFamily="2" charset="2"/>
              </a:rPr>
              <a:t>和 </a:t>
            </a:r>
            <a:r>
              <a:rPr lang="en-US" altLang="zh-TW" dirty="0">
                <a:latin typeface="+mn-lt"/>
                <a:ea typeface="微軟正黑體" panose="020B0604030504040204" pitchFamily="34" charset="-120"/>
                <a:sym typeface="Wingdings" panose="05000000000000000000" pitchFamily="2" charset="2"/>
              </a:rPr>
              <a:t>IDF </a:t>
            </a:r>
            <a:r>
              <a:rPr lang="zh-TW" altLang="en-US" dirty="0">
                <a:latin typeface="+mn-lt"/>
                <a:ea typeface="微軟正黑體" panose="020B0604030504040204" pitchFamily="34" charset="-120"/>
                <a:sym typeface="Wingdings" panose="05000000000000000000" pitchFamily="2" charset="2"/>
              </a:rPr>
              <a:t>相乘</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例如      是</a:t>
            </a:r>
            <a:r>
              <a:rPr lang="en-US" altLang="zh-TW" dirty="0">
                <a:latin typeface="+mn-lt"/>
                <a:ea typeface="微軟正黑體" panose="020B0604030504040204" pitchFamily="34" charset="-120"/>
              </a:rPr>
              <a:t>0.792</a:t>
            </a:r>
            <a:r>
              <a:rPr lang="zh-TW" altLang="en-US" dirty="0">
                <a:latin typeface="+mn-lt"/>
                <a:ea typeface="微軟正黑體" panose="020B0604030504040204" pitchFamily="34" charset="-120"/>
              </a:rPr>
              <a:t> * </a:t>
            </a:r>
            <a:r>
              <a:rPr lang="en-US" altLang="zh-TW" dirty="0">
                <a:latin typeface="+mn-lt"/>
                <a:ea typeface="微軟正黑體" panose="020B0604030504040204" pitchFamily="34" charset="-120"/>
              </a:rPr>
              <a:t>0</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0</a:t>
            </a: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而      是 </a:t>
            </a:r>
            <a:r>
              <a:rPr lang="en-US" altLang="zh-TW" dirty="0">
                <a:latin typeface="+mn-lt"/>
                <a:ea typeface="微軟正黑體" panose="020B0604030504040204" pitchFamily="34" charset="-120"/>
              </a:rPr>
              <a:t>0.2</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 0.477</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0.0954</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比較重要</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0</a:t>
            </a:r>
            <a:r>
              <a:rPr lang="zh-TW" altLang="en-US" dirty="0">
                <a:latin typeface="+mn-lt"/>
                <a:ea typeface="微軟正黑體" panose="020B0604030504040204" pitchFamily="34" charset="-120"/>
                <a:sym typeface="Wingdings" panose="05000000000000000000" pitchFamily="2" charset="2"/>
              </a:rPr>
              <a:t> 和 </a:t>
            </a:r>
            <a:r>
              <a:rPr lang="en-US" altLang="zh-TW" dirty="0">
                <a:latin typeface="+mn-lt"/>
                <a:ea typeface="微軟正黑體" panose="020B0604030504040204" pitchFamily="34" charset="-120"/>
                <a:sym typeface="Wingdings" panose="05000000000000000000" pitchFamily="2" charset="2"/>
              </a:rPr>
              <a:t>0.0954 </a:t>
            </a:r>
            <a:r>
              <a:rPr lang="zh-TW" altLang="en-US" dirty="0">
                <a:latin typeface="+mn-lt"/>
                <a:ea typeface="微軟正黑體" panose="020B0604030504040204" pitchFamily="34" charset="-120"/>
                <a:sym typeface="Wingdings" panose="05000000000000000000" pitchFamily="2" charset="2"/>
              </a:rPr>
              <a:t>就是所謂的「</a:t>
            </a:r>
            <a:r>
              <a:rPr lang="en-US" altLang="zh-TW" dirty="0">
                <a:latin typeface="+mn-lt"/>
                <a:ea typeface="微軟正黑體" panose="020B0604030504040204" pitchFamily="34" charset="-120"/>
              </a:rPr>
              <a:t> TF-IDF </a:t>
            </a:r>
            <a:r>
              <a:rPr lang="zh-TW" altLang="en-US" dirty="0">
                <a:latin typeface="+mn-lt"/>
                <a:ea typeface="微軟正黑體" panose="020B0604030504040204" pitchFamily="34" charset="-120"/>
              </a:rPr>
              <a:t>權重值」</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20</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969979" y="4019394"/>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1646067" y="4553750"/>
            <a:ext cx="323912" cy="291521"/>
          </a:xfrm>
          <a:prstGeom prst="rect">
            <a:avLst/>
          </a:prstGeom>
        </p:spPr>
      </p:pic>
    </p:spTree>
    <p:extLst>
      <p:ext uri="{BB962C8B-B14F-4D97-AF65-F5344CB8AC3E}">
        <p14:creationId xmlns:p14="http://schemas.microsoft.com/office/powerpoint/2010/main" val="147220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rPr>
              <a:t>現在我們知道</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背後的原理，那</a:t>
            </a:r>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可以告訴我們什麼呢？</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21</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Tree>
    <p:extLst>
      <p:ext uri="{BB962C8B-B14F-4D97-AF65-F5344CB8AC3E}">
        <p14:creationId xmlns:p14="http://schemas.microsoft.com/office/powerpoint/2010/main" val="2731804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894848"/>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可以告訴我們文件數量和詞的頻率之間的關係 </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所以我們可以發現</a:t>
            </a: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可以幫助我們過濾常見的詞。常見字詞為什麼要過濾呢？我們先來做課間練習二來想想看</a:t>
            </a:r>
            <a:br>
              <a:rPr lang="en-US" altLang="zh-TW" dirty="0">
                <a:latin typeface="+mn-lt"/>
                <a:ea typeface="微軟正黑體" panose="020B0604030504040204" pitchFamily="34" charset="-120"/>
                <a:sym typeface="Wingdings" panose="05000000000000000000" pitchFamily="2" charset="2"/>
              </a:rPr>
            </a:b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22</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Tree>
    <p:extLst>
      <p:ext uri="{BB962C8B-B14F-4D97-AF65-F5344CB8AC3E}">
        <p14:creationId xmlns:p14="http://schemas.microsoft.com/office/powerpoint/2010/main" val="2892527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請看下一頁的新聞，並利用前一堂課學習到的</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斷詞方法斷詞，並計算頻率，什麼字詞頻率最高？高頻率的那些字是可以代表那篇新聞的字詞嗎？</a:t>
            </a:r>
            <a:endParaRPr lang="en-US" altLang="zh-TW" dirty="0">
              <a:latin typeface="+mn-lt"/>
              <a:ea typeface="微軟正黑體" panose="020B0604030504040204" pitchFamily="34" charset="-120"/>
            </a:endParaRPr>
          </a:p>
          <a:p>
            <a:pPr marL="342900" lvl="0" indent="-342900">
              <a:spcBef>
                <a:spcPts val="0"/>
              </a:spcBef>
              <a:buSzPts val="2240"/>
            </a:pPr>
            <a:endParaRPr lang="zh-TW" altLang="en-US"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23</a:t>
            </a:fld>
            <a:endParaRPr/>
          </a:p>
        </p:txBody>
      </p:sp>
    </p:spTree>
    <p:extLst>
      <p:ext uri="{BB962C8B-B14F-4D97-AF65-F5344CB8AC3E}">
        <p14:creationId xmlns:p14="http://schemas.microsoft.com/office/powerpoint/2010/main" val="397409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E7E5F8-B49A-4A59-8B1E-60AD9772DEF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7588333-2377-4B30-A503-7CB9A012C8B4}"/>
              </a:ext>
            </a:extLst>
          </p:cNvPr>
          <p:cNvSpPr>
            <a:spLocks noGrp="1"/>
          </p:cNvSpPr>
          <p:nvPr>
            <p:ph type="body" idx="1"/>
          </p:nvPr>
        </p:nvSpPr>
        <p:spPr/>
        <p:txBody>
          <a:bodyPr>
            <a:normAutofit fontScale="55000" lnSpcReduction="20000"/>
          </a:bodyPr>
          <a:lstStyle/>
          <a:p>
            <a:pPr fontAlgn="base"/>
            <a:r>
              <a:rPr lang="zh-TW" altLang="en-US" dirty="0">
                <a:latin typeface="微軟正黑體" panose="020B0604030504040204" pitchFamily="34" charset="-120"/>
                <a:ea typeface="微軟正黑體" panose="020B0604030504040204" pitchFamily="34" charset="-120"/>
              </a:rPr>
              <a:t>（中央社記者葉冠吟台北</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日電）入圍坎城影展、改編自村上春樹短篇小說的日本電影</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，由西島秀俊、岡田將生主演，台灣演員袁子芸也參演，更透露西島秀俊本人相當親切，還有許多暖男舉動。袁子芸曾參演戲劇「泡沫之夏」、「未來媽媽」，</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是她的首部日本電影，飾演一名母語是中英雙語的女演員，在角色背景設定上與她自身有許多相似之處。袁子芸表示，開拍第一天自己很緊張，而且第一場戲就與岡田將生有近距離接觸。不過當時午餐放飯時間延遲，拍戲時大家都有點餓，沒想到在最安靜的瞬間，岡田將生的肚子竟然咕嚕叫了一聲。袁子芸回憶，當下兩人都很專業的繼續演出，等導演一喊卡之後，才忍不住大笑出來，連岡田將生都笑著表示不好意思。不過也因為這個意外插曲，沖淡第一天拍攝的緊張和陌生感，瞬間拉近演員之間的距離。關於男主角西島秀俊，袁子芸看過許多他的作品，原以為他是比較有距離感的大明星，沒想到西島秀俊在讀本過程就相當親切，還有許多暖男舉動。袁子芸分享，有天海外演員殺青後，相約要去慶祝，但因西島秀俊隔天一早還有拍攝，無法同行，他便私下交代製片想請大家吃飯，麻煩製片先代為招待。近日電影傳出入圍坎城影展好消息，袁子芸也相當開心，她表示劇組群組簡直要暴動。雖然她很希望能和劇組一起慶祝，卻因大家都分散不同地方，又正值疫情期間，只能透過通訊軟體互相道賀，期待</a:t>
            </a:r>
            <a:r>
              <a:rPr lang="en-US" altLang="zh-TW" dirty="0">
                <a:latin typeface="微軟正黑體" panose="020B0604030504040204" pitchFamily="34" charset="-120"/>
                <a:ea typeface="微軟正黑體" panose="020B0604030504040204" pitchFamily="34" charset="-120"/>
              </a:rPr>
              <a:t>Drive My Car </a:t>
            </a:r>
            <a:r>
              <a:rPr lang="zh-TW" altLang="en-US" dirty="0">
                <a:latin typeface="微軟正黑體" panose="020B0604030504040204" pitchFamily="34" charset="-120"/>
                <a:ea typeface="微軟正黑體" panose="020B0604030504040204" pitchFamily="34" charset="-120"/>
              </a:rPr>
              <a:t>能在坎城影展奪下好成績。由柏林影展銀熊獎得主、導演濱口龍介執導的</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，描述一名想尋找亡妻生前外遇對象的舞台劇演員，藉由與沉默寡言女司機的對話，描繪出各自的故事與情感，電影</a:t>
            </a:r>
            <a:r>
              <a:rPr lang="en-US" altLang="zh-TW" dirty="0">
                <a:latin typeface="微軟正黑體" panose="020B0604030504040204" pitchFamily="34" charset="-120"/>
                <a:ea typeface="微軟正黑體" panose="020B0604030504040204" pitchFamily="34" charset="-120"/>
              </a:rPr>
              <a:t>8</a:t>
            </a:r>
            <a:r>
              <a:rPr lang="zh-TW" altLang="en-US" dirty="0">
                <a:latin typeface="微軟正黑體" panose="020B0604030504040204" pitchFamily="34" charset="-120"/>
                <a:ea typeface="微軟正黑體" panose="020B0604030504040204" pitchFamily="34" charset="-120"/>
              </a:rPr>
              <a:t>月</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日將於日本上映。（編輯：張雅淨）</a:t>
            </a:r>
            <a:r>
              <a:rPr lang="en-US" altLang="zh-TW" dirty="0">
                <a:latin typeface="微軟正黑體" panose="020B0604030504040204" pitchFamily="34" charset="-120"/>
                <a:ea typeface="微軟正黑體" panose="020B0604030504040204" pitchFamily="34" charset="-120"/>
              </a:rPr>
              <a:t>1100627</a:t>
            </a:r>
          </a:p>
          <a:p>
            <a:pPr fontAlgn="base"/>
            <a:r>
              <a:rPr lang="en-US" altLang="zh-TW" dirty="0">
                <a:latin typeface="微軟正黑體" panose="020B0604030504040204" pitchFamily="34" charset="-120"/>
                <a:ea typeface="微軟正黑體" panose="020B0604030504040204" pitchFamily="34" charset="-120"/>
              </a:rPr>
              <a:t>The news is from https://www.cna.com.tw/news/amov/202106270091.aspx</a:t>
            </a:r>
          </a:p>
          <a:p>
            <a:endParaRPr lang="zh-TW" altLang="en-US" dirty="0"/>
          </a:p>
        </p:txBody>
      </p:sp>
      <p:sp>
        <p:nvSpPr>
          <p:cNvPr id="4" name="投影片編號版面配置區 3">
            <a:extLst>
              <a:ext uri="{FF2B5EF4-FFF2-40B4-BE49-F238E27FC236}">
                <a16:creationId xmlns:a16="http://schemas.microsoft.com/office/drawing/2014/main" id="{F4CC5366-19C3-45E5-9FE7-D18DDA9A24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2565080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532" y="1205191"/>
            <a:ext cx="8596668" cy="5821251"/>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通過剛剛的課堂練習</a:t>
            </a:r>
            <a:r>
              <a:rPr lang="en-US" altLang="zh-TW" dirty="0">
                <a:latin typeface="+mn-lt"/>
                <a:ea typeface="微軟正黑體" panose="020B0604030504040204" pitchFamily="34" charset="-120"/>
                <a:sym typeface="Wingdings" panose="05000000000000000000" pitchFamily="2" charset="2"/>
              </a:rPr>
              <a:t>2</a:t>
            </a:r>
            <a:r>
              <a:rPr lang="zh-TW" altLang="en-US" dirty="0">
                <a:latin typeface="+mn-lt"/>
                <a:ea typeface="微軟正黑體" panose="020B0604030504040204" pitchFamily="34" charset="-120"/>
                <a:sym typeface="Wingdings" panose="05000000000000000000" pitchFamily="2" charset="2"/>
              </a:rPr>
              <a:t>，還有以上我們很熟悉</a:t>
            </a:r>
            <a:r>
              <a:rPr lang="en-US" altLang="zh-TW" dirty="0">
                <a:latin typeface="+mn-lt"/>
                <a:ea typeface="微軟正黑體" panose="020B0604030504040204" pitchFamily="34" charset="-120"/>
                <a:sym typeface="Wingdings" panose="05000000000000000000" pitchFamily="2" charset="2"/>
              </a:rPr>
              <a:t>emoji </a:t>
            </a:r>
            <a:r>
              <a:rPr lang="zh-TW" altLang="en-US" dirty="0">
                <a:latin typeface="+mn-lt"/>
                <a:ea typeface="微軟正黑體" panose="020B0604030504040204" pitchFamily="34" charset="-120"/>
                <a:sym typeface="Wingdings" panose="05000000000000000000" pitchFamily="2" charset="2"/>
              </a:rPr>
              <a:t>文件，以及我們前面討論的討論詞，我們會發現反而最常出現在文件中的詞，通常都並不是最可以突出文件特點的詞，反而只有出現在某些文件的才是特徵詞</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如果還想更多了解</a:t>
            </a:r>
            <a:r>
              <a:rPr lang="en-US" altLang="zh-TW" dirty="0">
                <a:latin typeface="+mn-lt"/>
                <a:ea typeface="微軟正黑體" panose="020B0604030504040204" pitchFamily="34" charset="-120"/>
                <a:sym typeface="Wingdings" panose="05000000000000000000" pitchFamily="2" charset="2"/>
              </a:rPr>
              <a:t>TF-IDF </a:t>
            </a:r>
            <a:r>
              <a:rPr lang="zh-TW" altLang="en-US" dirty="0">
                <a:latin typeface="+mn-lt"/>
                <a:ea typeface="微軟正黑體" panose="020B0604030504040204" pitchFamily="34" charset="-120"/>
                <a:sym typeface="Wingdings" panose="05000000000000000000" pitchFamily="2" charset="2"/>
              </a:rPr>
              <a:t>可以參考以下內容：</a:t>
            </a:r>
            <a:r>
              <a:rPr lang="en-US" altLang="zh-TW" dirty="0">
                <a:latin typeface="+mn-lt"/>
                <a:ea typeface="微軟正黑體" panose="020B0604030504040204" pitchFamily="34" charset="-120"/>
                <a:sym typeface="Wingdings" panose="05000000000000000000" pitchFamily="2" charset="2"/>
              </a:rPr>
              <a:t>https://bit.ly/tfidf_explain</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25</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916070"/>
            <a:ext cx="10250330" cy="2400635"/>
          </a:xfrm>
          <a:prstGeom prst="rect">
            <a:avLst/>
          </a:prstGeom>
        </p:spPr>
      </p:pic>
    </p:spTree>
    <p:extLst>
      <p:ext uri="{BB962C8B-B14F-4D97-AF65-F5344CB8AC3E}">
        <p14:creationId xmlns:p14="http://schemas.microsoft.com/office/powerpoint/2010/main" val="55234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zh-TW" dirty="0">
                <a:latin typeface="+mn-lt"/>
                <a:ea typeface="微軟正黑體" panose="020B0604030504040204" pitchFamily="34" charset="-120"/>
              </a:rPr>
              <a:t>Articut 內建的 analyse 工具包裡的 extract_tags() 函式來</a:t>
            </a:r>
            <a:r>
              <a:rPr lang="zh-TW" altLang="en-US" dirty="0">
                <a:latin typeface="+mn-lt"/>
                <a:ea typeface="微軟正黑體" panose="020B0604030504040204" pitchFamily="34" charset="-120"/>
              </a:rPr>
              <a:t>取得經</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計算的特徵詞</a:t>
            </a:r>
            <a:endParaRPr lang="en-US" altLang="zh-TW" dirty="0">
              <a:latin typeface="+mn-lt"/>
              <a:ea typeface="微軟正黑體" panose="020B0604030504040204" pitchFamily="34" charset="-120"/>
            </a:endParaRPr>
          </a:p>
          <a:p>
            <a:r>
              <a:rPr lang="zh-TW" altLang="zh-TW" dirty="0">
                <a:latin typeface="+mn-lt"/>
                <a:ea typeface="微軟正黑體" panose="020B0604030504040204" pitchFamily="34" charset="-120"/>
              </a:rPr>
              <a:t>延續上週課程中的棒球與籃球的例子</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5" name="Google Shape;201;p3">
            <a:extLst>
              <a:ext uri="{FF2B5EF4-FFF2-40B4-BE49-F238E27FC236}">
                <a16:creationId xmlns:a16="http://schemas.microsoft.com/office/drawing/2014/main" id="{8C69212D-35F9-408F-AC6F-73062AC59BA8}"/>
              </a:ext>
            </a:extLst>
          </p:cNvPr>
          <p:cNvSpPr txBox="1"/>
          <p:nvPr/>
        </p:nvSpPr>
        <p:spPr>
          <a:xfrm>
            <a:off x="1184562" y="3244354"/>
            <a:ext cx="9820321" cy="175428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baseball_TFIDF</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articut.analyse.extract_tags</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basketball_TFIDF</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articut.analyse.extract_tags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baseballResultDICT</a:t>
            </a:r>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sz="18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957352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棒球語料的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endParaRPr lang="zh-TW" altLang="en-US"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r>
              <a:rPr lang="zh-TW" altLang="en-US" dirty="0">
                <a:solidFill>
                  <a:schemeClr val="dk1"/>
                </a:solidFill>
                <a:latin typeface="+mn-lt"/>
                <a:ea typeface="微軟正黑體" panose="020B0604030504040204" pitchFamily="34" charset="-120"/>
                <a:cs typeface="Roboto"/>
                <a:sym typeface="Roboto"/>
              </a:rPr>
              <a:t>籃球語料的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7" name="Google Shape;202;p3">
            <a:extLst>
              <a:ext uri="{FF2B5EF4-FFF2-40B4-BE49-F238E27FC236}">
                <a16:creationId xmlns:a16="http://schemas.microsoft.com/office/drawing/2014/main" id="{8D49E15F-8294-42BB-874A-12C4E43189A0}"/>
              </a:ext>
            </a:extLst>
          </p:cNvPr>
          <p:cNvSpPr/>
          <p:nvPr/>
        </p:nvSpPr>
        <p:spPr>
          <a:xfrm>
            <a:off x="1233226" y="2659599"/>
            <a:ext cx="7814521" cy="769401"/>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sz="1600" u="sng" dirty="0">
              <a:solidFill>
                <a:schemeClr val="dk1"/>
              </a:solidFill>
              <a:latin typeface="Arial"/>
              <a:ea typeface="Arial"/>
              <a:cs typeface="Arial"/>
              <a:sym typeface="Arial"/>
            </a:endParaRPr>
          </a:p>
          <a:p>
            <a:pPr lvl="0"/>
            <a:r>
              <a:rPr lang="en-US" altLang="zh-TW" dirty="0"/>
              <a:t>['\n', '</a:t>
            </a:r>
            <a:r>
              <a:rPr lang="zh-TW" altLang="en-US" dirty="0"/>
              <a:t>大都會</a:t>
            </a:r>
            <a:r>
              <a:rPr lang="en-US" altLang="zh-TW" dirty="0"/>
              <a:t>', '</a:t>
            </a:r>
            <a:r>
              <a:rPr lang="zh-TW" altLang="en-US" dirty="0"/>
              <a:t>馬林魚</a:t>
            </a:r>
            <a:r>
              <a:rPr lang="en-US" altLang="zh-TW" dirty="0"/>
              <a:t>', '</a:t>
            </a:r>
            <a:r>
              <a:rPr lang="zh-TW" altLang="en-US" dirty="0"/>
              <a:t>投手</a:t>
            </a:r>
            <a:r>
              <a:rPr lang="en-US" altLang="zh-TW" dirty="0"/>
              <a:t>', '</a:t>
            </a:r>
            <a:r>
              <a:rPr lang="zh-TW" altLang="en-US" dirty="0"/>
              <a:t>敲出</a:t>
            </a:r>
            <a:r>
              <a:rPr lang="en-US" altLang="zh-TW" dirty="0"/>
              <a:t>', '</a:t>
            </a:r>
            <a:r>
              <a:rPr lang="zh-TW" altLang="en-US" dirty="0"/>
              <a:t>安打</a:t>
            </a:r>
            <a:r>
              <a:rPr lang="en-US" altLang="zh-TW" dirty="0"/>
              <a:t>', '2', '1', '</a:t>
            </a:r>
            <a:r>
              <a:rPr lang="zh-TW" altLang="en-US" dirty="0"/>
              <a:t>巴斯</a:t>
            </a:r>
            <a:r>
              <a:rPr lang="en-US" altLang="zh-TW" dirty="0"/>
              <a:t>', '</a:t>
            </a:r>
            <a:r>
              <a:rPr lang="zh-TW" altLang="en-US" dirty="0"/>
              <a:t>局面</a:t>
            </a:r>
            <a:r>
              <a:rPr lang="en-US" altLang="zh-TW" dirty="0"/>
              <a:t>', '</a:t>
            </a:r>
            <a:r>
              <a:rPr lang="zh-TW" altLang="en-US" dirty="0"/>
              <a:t>康福托</a:t>
            </a:r>
            <a:r>
              <a:rPr lang="en-US" altLang="zh-TW" dirty="0"/>
              <a:t>', '</a:t>
            </a:r>
            <a:r>
              <a:rPr lang="zh-TW" altLang="en-US" dirty="0"/>
              <a:t>比賽</a:t>
            </a:r>
            <a:r>
              <a:rPr lang="en-US" altLang="zh-TW" dirty="0"/>
              <a:t>', '</a:t>
            </a:r>
            <a:r>
              <a:rPr lang="zh-TW" altLang="en-US" dirty="0"/>
              <a:t>被</a:t>
            </a:r>
            <a:r>
              <a:rPr lang="en-US" altLang="zh-TW" dirty="0"/>
              <a:t>', '</a:t>
            </a:r>
            <a:r>
              <a:rPr lang="zh-TW" altLang="en-US" dirty="0"/>
              <a:t>週三</a:t>
            </a:r>
            <a:r>
              <a:rPr lang="en-US" altLang="zh-TW" dirty="0"/>
              <a:t>', '</a:t>
            </a:r>
            <a:r>
              <a:rPr lang="zh-TW" altLang="en-US" dirty="0"/>
              <a:t>紐約</a:t>
            </a:r>
            <a:r>
              <a:rPr lang="en-US" altLang="zh-TW" dirty="0"/>
              <a:t>', '</a:t>
            </a:r>
            <a:r>
              <a:rPr lang="zh-TW" altLang="en-US" dirty="0"/>
              <a:t>此戰</a:t>
            </a:r>
            <a:r>
              <a:rPr lang="en-US" altLang="zh-TW" dirty="0"/>
              <a:t>', '</a:t>
            </a:r>
            <a:r>
              <a:rPr lang="zh-TW" altLang="en-US" dirty="0"/>
              <a:t>使用</a:t>
            </a:r>
            <a:r>
              <a:rPr lang="en-US" altLang="zh-TW" dirty="0"/>
              <a:t>', '</a:t>
            </a:r>
            <a:r>
              <a:rPr lang="zh-TW" altLang="en-US" dirty="0"/>
              <a:t>車輪戰</a:t>
            </a:r>
            <a:r>
              <a:rPr lang="en-US" altLang="zh-TW" dirty="0"/>
              <a:t>', '4</a:t>
            </a:r>
            <a:r>
              <a:rPr lang="zh-TW" altLang="en-US" dirty="0"/>
              <a:t>名</a:t>
            </a:r>
            <a:r>
              <a:rPr lang="en-US" altLang="zh-TW" dirty="0"/>
              <a:t>', '</a:t>
            </a:r>
            <a:r>
              <a:rPr lang="zh-TW" altLang="en-US" dirty="0"/>
              <a:t>輪番</a:t>
            </a:r>
            <a:r>
              <a:rPr lang="en-US" altLang="zh-TW" dirty="0"/>
              <a:t>', '</a:t>
            </a:r>
            <a:r>
              <a:rPr lang="zh-TW" altLang="en-US" dirty="0"/>
              <a:t>上陣</a:t>
            </a:r>
            <a:r>
              <a:rPr lang="en-US" altLang="zh-TW" dirty="0"/>
              <a:t>', '</a:t>
            </a:r>
            <a:r>
              <a:rPr lang="zh-TW" altLang="en-US" dirty="0"/>
              <a:t>壓制</a:t>
            </a:r>
            <a:r>
              <a:rPr lang="en-US" altLang="zh-TW" dirty="0"/>
              <a:t>', '</a:t>
            </a:r>
            <a:r>
              <a:rPr lang="zh-TW" altLang="en-US" dirty="0"/>
              <a:t>打線</a:t>
            </a:r>
            <a:r>
              <a:rPr lang="en-US" altLang="zh-TW" dirty="0"/>
              <a:t>']</a:t>
            </a:r>
            <a:endParaRPr dirty="0"/>
          </a:p>
        </p:txBody>
      </p:sp>
      <p:sp>
        <p:nvSpPr>
          <p:cNvPr id="9" name="Google Shape;202;p3">
            <a:extLst>
              <a:ext uri="{FF2B5EF4-FFF2-40B4-BE49-F238E27FC236}">
                <a16:creationId xmlns:a16="http://schemas.microsoft.com/office/drawing/2014/main" id="{53DF9541-718E-453E-AB73-58AB0EFFE789}"/>
              </a:ext>
            </a:extLst>
          </p:cNvPr>
          <p:cNvSpPr/>
          <p:nvPr/>
        </p:nvSpPr>
        <p:spPr>
          <a:xfrm>
            <a:off x="1233226" y="4544546"/>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['\n', '</a:t>
            </a:r>
            <a:r>
              <a:rPr lang="zh-TW" altLang="en-US" sz="1600" dirty="0">
                <a:solidFill>
                  <a:schemeClr val="dk1"/>
                </a:solidFill>
              </a:rPr>
              <a:t>兩</a:t>
            </a:r>
            <a:r>
              <a:rPr lang="en-US" altLang="zh-TW" sz="1600" dirty="0">
                <a:solidFill>
                  <a:schemeClr val="dk1"/>
                </a:solidFill>
              </a:rPr>
              <a:t>', '</a:t>
            </a:r>
            <a:r>
              <a:rPr lang="zh-TW" altLang="en-US" sz="1600" dirty="0">
                <a:solidFill>
                  <a:schemeClr val="dk1"/>
                </a:solidFill>
              </a:rPr>
              <a:t>米契爾</a:t>
            </a:r>
            <a:r>
              <a:rPr lang="en-US" altLang="zh-TW" sz="1600" dirty="0">
                <a:solidFill>
                  <a:schemeClr val="dk1"/>
                </a:solidFill>
              </a:rPr>
              <a:t>', '</a:t>
            </a:r>
            <a:r>
              <a:rPr lang="zh-TW" altLang="en-US" sz="1600" dirty="0">
                <a:solidFill>
                  <a:schemeClr val="dk1"/>
                </a:solidFill>
              </a:rPr>
              <a:t>康利</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太陽</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爵士</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'3', '</a:t>
            </a:r>
            <a:r>
              <a:rPr lang="zh-TW" altLang="en-US" sz="1600" dirty="0">
                <a:solidFill>
                  <a:schemeClr val="dk1"/>
                </a:solidFill>
              </a:rPr>
              <a:t>助攻</a:t>
            </a:r>
            <a:r>
              <a:rPr lang="en-US" altLang="zh-TW" sz="1600" dirty="0">
                <a:solidFill>
                  <a:schemeClr val="dk1"/>
                </a:solidFill>
              </a:rPr>
              <a:t>', '11</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一</a:t>
            </a:r>
            <a:r>
              <a:rPr lang="en-US" altLang="zh-TW" sz="1600" dirty="0">
                <a:solidFill>
                  <a:schemeClr val="dk1"/>
                </a:solidFill>
              </a:rPr>
              <a:t>', '</a:t>
            </a:r>
            <a:r>
              <a:rPr lang="zh-TW" altLang="en-US" sz="1600" dirty="0">
                <a:solidFill>
                  <a:schemeClr val="dk1"/>
                </a:solidFill>
              </a:rPr>
              <a:t>昨晚</a:t>
            </a:r>
            <a:r>
              <a:rPr lang="en-US" altLang="zh-TW" sz="1600" dirty="0">
                <a:solidFill>
                  <a:schemeClr val="dk1"/>
                </a:solidFill>
              </a:rPr>
              <a:t>', '</a:t>
            </a:r>
            <a:r>
              <a:rPr lang="zh-TW" altLang="en-US" sz="1600" dirty="0">
                <a:solidFill>
                  <a:schemeClr val="dk1"/>
                </a:solidFill>
              </a:rPr>
              <a:t>紐約</a:t>
            </a:r>
            <a:r>
              <a:rPr lang="en-US" altLang="zh-TW" sz="1600" dirty="0">
                <a:solidFill>
                  <a:schemeClr val="dk1"/>
                </a:solidFill>
              </a:rPr>
              <a:t>', '</a:t>
            </a:r>
            <a:r>
              <a:rPr lang="zh-TW" altLang="en-US" sz="1600" dirty="0">
                <a:solidFill>
                  <a:schemeClr val="dk1"/>
                </a:solidFill>
              </a:rPr>
              <a:t>西區</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47609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從兩篇文章的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特徵詞裡，如果沒有相關的背景知識知道「大都會」、「馬林魚」是棒球大聯盟的球隊，而「爵士」是 </a:t>
            </a:r>
            <a:r>
              <a:rPr lang="en-US" altLang="zh-TW" dirty="0">
                <a:solidFill>
                  <a:schemeClr val="dk1"/>
                </a:solidFill>
                <a:latin typeface="+mn-lt"/>
                <a:ea typeface="微軟正黑體" panose="020B0604030504040204" pitchFamily="34" charset="-120"/>
                <a:cs typeface="Roboto"/>
                <a:sym typeface="Roboto"/>
              </a:rPr>
              <a:t>NBA </a:t>
            </a:r>
            <a:r>
              <a:rPr lang="zh-TW" altLang="en-US" dirty="0">
                <a:solidFill>
                  <a:schemeClr val="dk1"/>
                </a:solidFill>
                <a:latin typeface="+mn-lt"/>
                <a:ea typeface="微軟正黑體" panose="020B0604030504040204" pitchFamily="34" charset="-120"/>
                <a:cs typeface="Roboto"/>
                <a:sym typeface="Roboto"/>
              </a:rPr>
              <a:t>的球隊名稱的話，其實很難確認究竟哪些詞彙是可以做為「棒球類」或是「籃球類」的文本分類特徵詞。</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3671760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latin typeface="+mn-lt"/>
                <a:ea typeface="微軟正黑體" panose="020B0604030504040204" pitchFamily="34" charset="-120"/>
              </a:rPr>
              <a:t>但我們可以確認的是「投手」、「安打」、「打線」這三個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，應該是只有棒球類的文本才會用到。而「籃板」這個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，則是籃球類的文本才會用到。同理，我們也能觀察到「敲出」、「保送」、「打擊」這幾個</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同時出現的文章，有很大的機率是在描寫棒球類的文本。而「助攻」、「上籃」則常見於描寫籃球比賽過程的</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Tree>
    <p:extLst>
      <p:ext uri="{BB962C8B-B14F-4D97-AF65-F5344CB8AC3E}">
        <p14:creationId xmlns:p14="http://schemas.microsoft.com/office/powerpoint/2010/main" val="289751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什麼是特徵詞</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特徵詞可以做為代表文本內容的一種參考維度。</a:t>
            </a: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換句話說，一篇文本之中，那些字詞是可以拿來區辨不同的文件</a:t>
            </a:r>
          </a:p>
          <a:p>
            <a:pPr marL="342900" lvl="0" indent="-342900">
              <a:spcBef>
                <a:spcPts val="0"/>
              </a:spcBef>
              <a:buSzPts val="2240"/>
            </a:pPr>
            <a:endParaRPr lang="zh-TW" altLang="en-US" dirty="0">
              <a:latin typeface="微軟正黑體" panose="020B0604030504040204" pitchFamily="34" charset="-120"/>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3</a:t>
            </a:fld>
            <a:endParaRPr/>
          </a:p>
        </p:txBody>
      </p:sp>
    </p:spTree>
    <p:extLst>
      <p:ext uri="{BB962C8B-B14F-4D97-AF65-F5344CB8AC3E}">
        <p14:creationId xmlns:p14="http://schemas.microsoft.com/office/powerpoint/2010/main" val="2591262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EFB9B-AE2F-422F-96A1-385D679377C5}"/>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44C578AE-5E24-4FB7-8012-5E5268E46D5A}"/>
              </a:ext>
            </a:extLst>
          </p:cNvPr>
          <p:cNvSpPr>
            <a:spLocks noGrp="1"/>
          </p:cNvSpPr>
          <p:nvPr>
            <p:ph type="body" idx="1"/>
          </p:nvPr>
        </p:nvSpPr>
        <p:spPr/>
        <p:txBody>
          <a:bodyPr/>
          <a:lstStyle/>
          <a:p>
            <a:r>
              <a:rPr lang="zh-TW" altLang="en-US" dirty="0">
                <a:latin typeface="+mn-lt"/>
                <a:ea typeface="微軟正黑體" panose="020B0604030504040204" pitchFamily="34" charset="-120"/>
              </a:rPr>
              <a:t>這個觀察最重要的是讓我們發現「詞性」</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前文提到的「</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是可以做為抽取特徵詞的一種方法。接下來，我們利用 </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的詞性篩選工具來取出「</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」和「</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p>
        </p:txBody>
      </p:sp>
      <p:sp>
        <p:nvSpPr>
          <p:cNvPr id="4" name="投影片編號版面配置區 3">
            <a:extLst>
              <a:ext uri="{FF2B5EF4-FFF2-40B4-BE49-F238E27FC236}">
                <a16:creationId xmlns:a16="http://schemas.microsoft.com/office/drawing/2014/main" id="{759342A8-A4B0-41C2-BC56-89C30CD64F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extLst>
      <p:ext uri="{BB962C8B-B14F-4D97-AF65-F5344CB8AC3E}">
        <p14:creationId xmlns:p14="http://schemas.microsoft.com/office/powerpoint/2010/main" val="1529801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14E94C-AE5B-41F8-85C4-B070A9EDEE4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用詞性來取得特徵詞</a:t>
            </a:r>
          </a:p>
        </p:txBody>
      </p:sp>
      <p:sp>
        <p:nvSpPr>
          <p:cNvPr id="3" name="文字版面配置區 2">
            <a:extLst>
              <a:ext uri="{FF2B5EF4-FFF2-40B4-BE49-F238E27FC236}">
                <a16:creationId xmlns:a16="http://schemas.microsoft.com/office/drawing/2014/main" id="{50D4695D-C4CB-4443-9869-88AA4B5F02A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7ADFC47-4469-495F-B128-60DEA5882A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2664385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a:t>
            </a:r>
            <a:r>
              <a:rPr lang="zh-TW" altLang="zh-TW" dirty="0">
                <a:latin typeface="+mn-lt"/>
                <a:ea typeface="微軟正黑體" panose="020B0604030504040204" pitchFamily="34" charset="-120"/>
              </a:rPr>
              <a:t>使用 Articut 內建的 .getNounStemLIST()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basketballNounLIST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2881142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棒球報導文本的名詞</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籃球報導文本的名詞：</a:t>
            </a:r>
            <a:endParaRPr lang="zh-TW" altLang="en-US"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從名詞裡看出來，有些詞彙 </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例如「勝利」</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 </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
        <p:nvSpPr>
          <p:cNvPr id="6" name="Google Shape;202;p3">
            <a:extLst>
              <a:ext uri="{FF2B5EF4-FFF2-40B4-BE49-F238E27FC236}">
                <a16:creationId xmlns:a16="http://schemas.microsoft.com/office/drawing/2014/main" id="{3CB3BCA7-3E9D-4EB4-B22D-2A248AC09A1B}"/>
              </a:ext>
            </a:extLst>
          </p:cNvPr>
          <p:cNvSpPr/>
          <p:nvPr/>
        </p:nvSpPr>
        <p:spPr>
          <a:xfrm>
            <a:off x="1201142" y="1921663"/>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主審</a:t>
            </a:r>
            <a:r>
              <a:rPr lang="en-US" altLang="zh-TW" sz="1600" dirty="0">
                <a:solidFill>
                  <a:schemeClr val="dk1"/>
                </a:solidFill>
              </a:rPr>
              <a:t>', '</a:t>
            </a:r>
            <a:r>
              <a:rPr lang="zh-TW" altLang="en-US" sz="1600" dirty="0">
                <a:solidFill>
                  <a:schemeClr val="dk1"/>
                </a:solidFill>
              </a:rPr>
              <a:t>優勢</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安打</a:t>
            </a:r>
            <a:r>
              <a:rPr lang="en-US" altLang="zh-TW" sz="1600" dirty="0">
                <a:solidFill>
                  <a:schemeClr val="dk1"/>
                </a:solidFill>
              </a:rPr>
              <a:t>', '</a:t>
            </a:r>
            <a:r>
              <a:rPr lang="zh-TW" altLang="en-US" sz="1600" dirty="0">
                <a:solidFill>
                  <a:schemeClr val="dk1"/>
                </a:solidFill>
              </a:rPr>
              <a:t>局面</a:t>
            </a:r>
            <a:r>
              <a:rPr lang="en-US" altLang="zh-TW" sz="1600" dirty="0">
                <a:solidFill>
                  <a:schemeClr val="dk1"/>
                </a:solidFill>
              </a:rPr>
              <a:t>', '</a:t>
            </a:r>
            <a:r>
              <a:rPr lang="zh-TW" altLang="en-US" sz="1600" dirty="0">
                <a:solidFill>
                  <a:schemeClr val="dk1"/>
                </a:solidFill>
              </a:rPr>
              <a:t>意識地</a:t>
            </a:r>
            <a:r>
              <a:rPr lang="en-US" altLang="zh-TW" sz="1600" dirty="0">
                <a:solidFill>
                  <a:schemeClr val="dk1"/>
                </a:solidFill>
              </a:rPr>
              <a:t>', '</a:t>
            </a:r>
            <a:r>
              <a:rPr lang="zh-TW" altLang="en-US" sz="1600" dirty="0">
                <a:solidFill>
                  <a:schemeClr val="dk1"/>
                </a:solidFill>
              </a:rPr>
              <a:t>手</a:t>
            </a:r>
            <a:r>
              <a:rPr lang="en-US" altLang="zh-TW" sz="1600" dirty="0">
                <a:solidFill>
                  <a:schemeClr val="dk1"/>
                </a:solidFill>
              </a:rPr>
              <a:t>', '</a:t>
            </a:r>
            <a:r>
              <a:rPr lang="zh-TW" altLang="en-US" sz="1600" dirty="0">
                <a:solidFill>
                  <a:schemeClr val="dk1"/>
                </a:solidFill>
              </a:rPr>
              <a:t>打線</a:t>
            </a:r>
            <a:r>
              <a:rPr lang="en-US" altLang="zh-TW" sz="1600" dirty="0">
                <a:solidFill>
                  <a:schemeClr val="dk1"/>
                </a:solidFill>
              </a:rPr>
              <a:t>', '</a:t>
            </a:r>
            <a:r>
              <a:rPr lang="zh-TW" altLang="en-US" sz="1600" dirty="0">
                <a:solidFill>
                  <a:schemeClr val="dk1"/>
                </a:solidFill>
              </a:rPr>
              <a:t>打者</a:t>
            </a:r>
            <a:r>
              <a:rPr lang="en-US" altLang="zh-TW" sz="1600" dirty="0">
                <a:solidFill>
                  <a:schemeClr val="dk1"/>
                </a:solidFill>
              </a:rPr>
              <a:t>', '</a:t>
            </a:r>
            <a:r>
              <a:rPr lang="zh-TW" altLang="en-US" sz="1600" dirty="0">
                <a:solidFill>
                  <a:schemeClr val="dk1"/>
                </a:solidFill>
              </a:rPr>
              <a:t>投手</a:t>
            </a:r>
            <a:r>
              <a:rPr lang="en-US" altLang="zh-TW" sz="1600" dirty="0">
                <a:solidFill>
                  <a:schemeClr val="dk1"/>
                </a:solidFill>
              </a:rPr>
              <a:t>', '</a:t>
            </a:r>
            <a:r>
              <a:rPr lang="zh-TW" altLang="en-US" sz="1600" dirty="0">
                <a:solidFill>
                  <a:schemeClr val="dk1"/>
                </a:solidFill>
              </a:rPr>
              <a:t>此戰</a:t>
            </a:r>
            <a:r>
              <a:rPr lang="en-US" altLang="zh-TW" sz="1600" dirty="0">
                <a:solidFill>
                  <a:schemeClr val="dk1"/>
                </a:solidFill>
              </a:rPr>
              <a:t>', '</a:t>
            </a:r>
            <a:r>
              <a:rPr lang="zh-TW" altLang="en-US" sz="1600" dirty="0">
                <a:solidFill>
                  <a:schemeClr val="dk1"/>
                </a:solidFill>
              </a:rPr>
              <a:t>比賽</a:t>
            </a:r>
            <a:r>
              <a:rPr lang="en-US" altLang="zh-TW" sz="1600" dirty="0">
                <a:solidFill>
                  <a:schemeClr val="dk1"/>
                </a:solidFill>
              </a:rPr>
              <a:t>', '</a:t>
            </a:r>
            <a:r>
              <a:rPr lang="zh-TW" altLang="en-US" sz="1600" dirty="0">
                <a:solidFill>
                  <a:schemeClr val="dk1"/>
                </a:solidFill>
              </a:rPr>
              <a:t>滿壘</a:t>
            </a:r>
            <a:r>
              <a:rPr lang="en-US" altLang="zh-TW" sz="1600" dirty="0">
                <a:solidFill>
                  <a:schemeClr val="dk1"/>
                </a:solidFill>
              </a:rPr>
              <a:t>', '</a:t>
            </a:r>
            <a:r>
              <a:rPr lang="zh-TW" altLang="en-US" sz="1600" dirty="0">
                <a:solidFill>
                  <a:schemeClr val="dk1"/>
                </a:solidFill>
              </a:rPr>
              <a:t>球</a:t>
            </a:r>
            <a:r>
              <a:rPr lang="en-US" altLang="zh-TW" sz="1600" dirty="0">
                <a:solidFill>
                  <a:schemeClr val="dk1"/>
                </a:solidFill>
              </a:rPr>
              <a:t>', '</a:t>
            </a:r>
            <a:r>
              <a:rPr lang="zh-TW" altLang="en-US" sz="1600" dirty="0">
                <a:solidFill>
                  <a:schemeClr val="dk1"/>
                </a:solidFill>
              </a:rPr>
              <a:t>球隊</a:t>
            </a:r>
            <a:r>
              <a:rPr lang="en-US" altLang="zh-TW" sz="1600" dirty="0">
                <a:solidFill>
                  <a:schemeClr val="dk1"/>
                </a:solidFill>
              </a:rPr>
              <a:t>', '</a:t>
            </a:r>
            <a:r>
              <a:rPr lang="zh-TW" altLang="en-US" sz="1600" dirty="0">
                <a:solidFill>
                  <a:schemeClr val="dk1"/>
                </a:solidFill>
              </a:rPr>
              <a:t>登板</a:t>
            </a:r>
            <a:r>
              <a:rPr lang="en-US" altLang="zh-TW" sz="1600" dirty="0">
                <a:solidFill>
                  <a:schemeClr val="dk1"/>
                </a:solidFill>
              </a:rPr>
              <a:t>', '</a:t>
            </a:r>
            <a:r>
              <a:rPr lang="zh-TW" altLang="en-US" sz="1600" dirty="0">
                <a:solidFill>
                  <a:schemeClr val="dk1"/>
                </a:solidFill>
              </a:rPr>
              <a:t>眼</a:t>
            </a:r>
            <a:r>
              <a:rPr lang="en-US" altLang="zh-TW" sz="1600" dirty="0">
                <a:solidFill>
                  <a:schemeClr val="dk1"/>
                </a:solidFill>
              </a:rPr>
              <a:t>', '</a:t>
            </a:r>
            <a:r>
              <a:rPr lang="zh-TW" altLang="en-US" sz="1600" dirty="0">
                <a:solidFill>
                  <a:schemeClr val="dk1"/>
                </a:solidFill>
              </a:rPr>
              <a:t>角滑球</a:t>
            </a:r>
            <a:r>
              <a:rPr lang="en-US" altLang="zh-TW" sz="1600" dirty="0">
                <a:solidFill>
                  <a:schemeClr val="dk1"/>
                </a:solidFill>
              </a:rPr>
              <a:t>', '</a:t>
            </a:r>
            <a:r>
              <a:rPr lang="zh-TW" altLang="en-US" sz="1600" dirty="0">
                <a:solidFill>
                  <a:schemeClr val="dk1"/>
                </a:solidFill>
              </a:rPr>
              <a:t>觸身球</a:t>
            </a:r>
            <a:r>
              <a:rPr lang="en-US" altLang="zh-TW" sz="1600" dirty="0">
                <a:solidFill>
                  <a:schemeClr val="dk1"/>
                </a:solidFill>
              </a:rPr>
              <a:t>', '</a:t>
            </a:r>
            <a:r>
              <a:rPr lang="zh-TW" altLang="en-US" sz="1600" dirty="0">
                <a:solidFill>
                  <a:schemeClr val="dk1"/>
                </a:solidFill>
              </a:rPr>
              <a:t>身肘</a:t>
            </a:r>
            <a:r>
              <a:rPr lang="en-US" altLang="zh-TW" sz="1600" dirty="0">
                <a:solidFill>
                  <a:schemeClr val="dk1"/>
                </a:solidFill>
              </a:rPr>
              <a:t>', '</a:t>
            </a:r>
            <a:r>
              <a:rPr lang="zh-TW" altLang="en-US" sz="1600" dirty="0">
                <a:solidFill>
                  <a:schemeClr val="dk1"/>
                </a:solidFill>
              </a:rPr>
              <a:t>身體</a:t>
            </a:r>
            <a:r>
              <a:rPr lang="en-US" altLang="zh-TW" sz="1600" dirty="0">
                <a:solidFill>
                  <a:schemeClr val="dk1"/>
                </a:solidFill>
              </a:rPr>
              <a:t>', '</a:t>
            </a:r>
            <a:r>
              <a:rPr lang="zh-TW" altLang="en-US" sz="1600" dirty="0">
                <a:solidFill>
                  <a:schemeClr val="dk1"/>
                </a:solidFill>
              </a:rPr>
              <a:t>車輪戰</a:t>
            </a:r>
            <a:r>
              <a:rPr lang="en-US" altLang="zh-TW" sz="1600" dirty="0">
                <a:solidFill>
                  <a:schemeClr val="dk1"/>
                </a:solidFill>
              </a:rPr>
              <a:t>', '</a:t>
            </a:r>
            <a:r>
              <a:rPr lang="zh-TW" altLang="en-US" sz="1600" dirty="0">
                <a:solidFill>
                  <a:schemeClr val="dk1"/>
                </a:solidFill>
              </a:rPr>
              <a:t>追平比數</a:t>
            </a:r>
            <a:r>
              <a:rPr lang="en-US" altLang="zh-TW" sz="1600" dirty="0">
                <a:solidFill>
                  <a:schemeClr val="dk1"/>
                </a:solidFill>
              </a:rPr>
              <a:t>', '</a:t>
            </a:r>
            <a:r>
              <a:rPr lang="zh-TW" altLang="en-US" sz="1600" dirty="0">
                <a:solidFill>
                  <a:schemeClr val="dk1"/>
                </a:solidFill>
              </a:rPr>
              <a:t>這球</a:t>
            </a:r>
            <a:r>
              <a:rPr lang="en-US" altLang="zh-TW" sz="1600" dirty="0">
                <a:solidFill>
                  <a:schemeClr val="dk1"/>
                </a:solidFill>
              </a:rPr>
              <a:t>', '</a:t>
            </a:r>
            <a:r>
              <a:rPr lang="zh-TW" altLang="en-US" sz="1600" dirty="0">
                <a:solidFill>
                  <a:schemeClr val="dk1"/>
                </a:solidFill>
              </a:rPr>
              <a:t>陽春砲</a:t>
            </a:r>
            <a:r>
              <a:rPr lang="en-US" altLang="zh-TW" sz="1600" dirty="0">
                <a:solidFill>
                  <a:schemeClr val="dk1"/>
                </a:solidFill>
              </a:rPr>
              <a:t>', '</a:t>
            </a:r>
            <a:r>
              <a:rPr lang="zh-TW" altLang="en-US" sz="1600" dirty="0">
                <a:solidFill>
                  <a:schemeClr val="dk1"/>
                </a:solidFill>
              </a:rPr>
              <a:t>領先</a:t>
            </a:r>
            <a:r>
              <a:rPr lang="en-US" altLang="zh-TW" sz="1600" dirty="0">
                <a:solidFill>
                  <a:schemeClr val="dk1"/>
                </a:solidFill>
              </a:rPr>
              <a:t>']</a:t>
            </a:r>
            <a:endParaRPr sz="1600" dirty="0">
              <a:solidFill>
                <a:schemeClr val="dk1"/>
              </a:solidFill>
              <a:latin typeface="Arial"/>
              <a:ea typeface="Arial"/>
              <a:cs typeface="Arial"/>
              <a:sym typeface="Arial"/>
            </a:endParaRPr>
          </a:p>
        </p:txBody>
      </p:sp>
      <p:sp>
        <p:nvSpPr>
          <p:cNvPr id="8" name="Google Shape;202;p3">
            <a:extLst>
              <a:ext uri="{FF2B5EF4-FFF2-40B4-BE49-F238E27FC236}">
                <a16:creationId xmlns:a16="http://schemas.microsoft.com/office/drawing/2014/main" id="{5D728048-DF00-4DA5-9860-E101656B1589}"/>
              </a:ext>
            </a:extLst>
          </p:cNvPr>
          <p:cNvSpPr/>
          <p:nvPr/>
        </p:nvSpPr>
        <p:spPr>
          <a:xfrm>
            <a:off x="1201141" y="3442923"/>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中</a:t>
            </a:r>
            <a:r>
              <a:rPr lang="en-US" altLang="zh-TW" sz="1600" dirty="0">
                <a:solidFill>
                  <a:schemeClr val="dk1"/>
                </a:solidFill>
              </a:rPr>
              <a:t>', '</a:t>
            </a:r>
            <a:r>
              <a:rPr lang="zh-TW" altLang="en-US" sz="1600" dirty="0">
                <a:solidFill>
                  <a:schemeClr val="dk1"/>
                </a:solidFill>
              </a:rPr>
              <a:t>人</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單場</a:t>
            </a:r>
            <a:r>
              <a:rPr lang="en-US" altLang="zh-TW" sz="1600" dirty="0">
                <a:solidFill>
                  <a:schemeClr val="dk1"/>
                </a:solidFill>
              </a:rPr>
              <a:t>', '</a:t>
            </a:r>
            <a:r>
              <a:rPr lang="zh-TW" altLang="en-US" sz="1600" dirty="0">
                <a:solidFill>
                  <a:schemeClr val="dk1"/>
                </a:solidFill>
              </a:rPr>
              <a:t>場</a:t>
            </a:r>
            <a:r>
              <a:rPr lang="en-US" altLang="zh-TW" sz="1600" dirty="0">
                <a:solidFill>
                  <a:schemeClr val="dk1"/>
                </a:solidFill>
              </a:rPr>
              <a:t>', '</a:t>
            </a:r>
            <a:r>
              <a:rPr lang="zh-TW" altLang="en-US" sz="1600" dirty="0">
                <a:solidFill>
                  <a:schemeClr val="dk1"/>
                </a:solidFill>
              </a:rPr>
              <a:t>布克</a:t>
            </a:r>
            <a:r>
              <a:rPr lang="en-US" altLang="zh-TW" sz="1600" dirty="0">
                <a:solidFill>
                  <a:schemeClr val="dk1"/>
                </a:solidFill>
              </a:rPr>
              <a:t>', '</a:t>
            </a:r>
            <a:r>
              <a:rPr lang="zh-TW" altLang="en-US" sz="1600" dirty="0">
                <a:solidFill>
                  <a:schemeClr val="dk1"/>
                </a:solidFill>
              </a:rPr>
              <a:t>延長賽</a:t>
            </a:r>
            <a:r>
              <a:rPr lang="en-US" altLang="zh-TW" sz="1600" dirty="0">
                <a:solidFill>
                  <a:schemeClr val="dk1"/>
                </a:solidFill>
              </a:rPr>
              <a:t>', '</a:t>
            </a:r>
            <a:r>
              <a:rPr lang="zh-TW" altLang="en-US" sz="1600" dirty="0">
                <a:solidFill>
                  <a:schemeClr val="dk1"/>
                </a:solidFill>
              </a:rPr>
              <a:t>戰</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機會</a:t>
            </a:r>
            <a:r>
              <a:rPr lang="en-US" altLang="zh-TW" sz="1600" dirty="0">
                <a:solidFill>
                  <a:schemeClr val="dk1"/>
                </a:solidFill>
              </a:rPr>
              <a:t>', '</a:t>
            </a:r>
            <a:r>
              <a:rPr lang="zh-TW" altLang="en-US" sz="1600" dirty="0">
                <a:solidFill>
                  <a:schemeClr val="dk1"/>
                </a:solidFill>
              </a:rPr>
              <a:t>次</a:t>
            </a:r>
            <a:r>
              <a:rPr lang="en-US" altLang="zh-TW" sz="1600" dirty="0">
                <a:solidFill>
                  <a:schemeClr val="dk1"/>
                </a:solidFill>
              </a:rPr>
              <a:t>', '</a:t>
            </a:r>
            <a:r>
              <a:rPr lang="zh-TW" altLang="en-US" sz="1600" dirty="0">
                <a:solidFill>
                  <a:schemeClr val="dk1"/>
                </a:solidFill>
              </a:rPr>
              <a:t>波格丹諾維奇</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a:t>
            </a:r>
            <a:r>
              <a:rPr lang="zh-TW" altLang="en-US" sz="1600" dirty="0">
                <a:solidFill>
                  <a:schemeClr val="dk1"/>
                </a:solidFill>
              </a:rPr>
              <a:t>階段</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8507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我們使用</a:t>
            </a:r>
            <a:r>
              <a:rPr lang="zh-TW" altLang="zh-TW" dirty="0">
                <a:latin typeface="+mn-lt"/>
                <a:ea typeface="微軟正黑體" panose="020B0604030504040204" pitchFamily="34" charset="-120"/>
              </a:rPr>
              <a:t>使用 Articut 內建的 .get</a:t>
            </a:r>
            <a:r>
              <a:rPr lang="en-US" altLang="zh-TW" dirty="0">
                <a:latin typeface="+mn-lt"/>
                <a:ea typeface="微軟正黑體" panose="020B0604030504040204" pitchFamily="34" charset="-120"/>
              </a:rPr>
              <a:t>Verb</a:t>
            </a:r>
            <a:r>
              <a:rPr lang="zh-TW" altLang="zh-TW" dirty="0">
                <a:latin typeface="+mn-lt"/>
                <a:ea typeface="微軟正黑體" panose="020B0604030504040204" pitchFamily="34" charset="-120"/>
              </a:rPr>
              <a:t>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a:t>
            </a:r>
            <a:r>
              <a:rPr lang="en-US" altLang="zh-TW" sz="1800" dirty="0" err="1">
                <a:solidFill>
                  <a:schemeClr val="dk1"/>
                </a:solidFill>
                <a:latin typeface="Courier New"/>
                <a:ea typeface="Courier New"/>
                <a:cs typeface="Courier New"/>
                <a:sym typeface="Courier New"/>
              </a:rPr>
              <a:t>Verb</a:t>
            </a:r>
            <a:r>
              <a:rPr lang="en-US" sz="1800" dirty="0" err="1">
                <a:solidFill>
                  <a:schemeClr val="dk1"/>
                </a:solidFill>
                <a:latin typeface="Courier New"/>
                <a:ea typeface="Courier New"/>
                <a:cs typeface="Courier New"/>
                <a:sym typeface="Courier New"/>
              </a:rPr>
              <a:t>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baseballVerbLIST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basketballVerbLIST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basketballVerbLIST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971227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106546"/>
            <a:ext cx="8596668" cy="5169957"/>
          </a:xfrm>
        </p:spPr>
        <p:txBody>
          <a:bodyPr>
            <a:normAutofit lnSpcReduction="10000"/>
          </a:bodyPr>
          <a:lstStyle/>
          <a:p>
            <a:r>
              <a:rPr lang="zh-TW" altLang="en-US" dirty="0">
                <a:latin typeface="+mn-lt"/>
              </a:rPr>
              <a:t>棒球報導文本的動詞</a:t>
            </a:r>
            <a:endParaRPr lang="en-US" altLang="zh-TW" dirty="0">
              <a:latin typeface="+mn-lt"/>
            </a:endParaRPr>
          </a:p>
          <a:p>
            <a:endParaRPr lang="en-US" altLang="zh-TW" dirty="0">
              <a:latin typeface="+mn-lt"/>
            </a:endParaRPr>
          </a:p>
          <a:p>
            <a:endParaRPr lang="en-US" altLang="zh-TW" dirty="0">
              <a:latin typeface="+mn-lt"/>
            </a:endParaRPr>
          </a:p>
          <a:p>
            <a:r>
              <a:rPr lang="zh-TW" altLang="en-US" dirty="0">
                <a:solidFill>
                  <a:schemeClr val="dk1"/>
                </a:solidFill>
                <a:latin typeface="+mn-lt"/>
                <a:ea typeface="Roboto"/>
                <a:cs typeface="Roboto"/>
                <a:sym typeface="Roboto"/>
              </a:rPr>
              <a:t>籃球報導文本的動詞：</a:t>
            </a:r>
            <a:endParaRPr lang="en-US" altLang="zh-TW" dirty="0">
              <a:latin typeface="+mn-lt"/>
              <a:ea typeface="Roboto"/>
              <a:cs typeface="Roboto"/>
            </a:endParaRPr>
          </a:p>
          <a:p>
            <a:endParaRPr lang="en-US" altLang="zh-TW" dirty="0">
              <a:solidFill>
                <a:schemeClr val="dk1"/>
              </a:solidFill>
              <a:latin typeface="+mn-lt"/>
              <a:ea typeface="Roboto"/>
              <a:cs typeface="Roboto"/>
              <a:sym typeface="Roboto"/>
            </a:endParaRPr>
          </a:p>
          <a:p>
            <a:endParaRPr lang="en-US" altLang="zh-TW" dirty="0">
              <a:solidFill>
                <a:schemeClr val="dk1"/>
              </a:solidFill>
              <a:latin typeface="+mn-lt"/>
              <a:ea typeface="Roboto"/>
              <a:cs typeface="Roboto"/>
              <a:sym typeface="Roboto"/>
            </a:endParaRPr>
          </a:p>
          <a:p>
            <a:r>
              <a:rPr lang="zh-TW" altLang="en-US" dirty="0">
                <a:solidFill>
                  <a:schemeClr val="dk1"/>
                </a:solidFill>
                <a:latin typeface="+mn-lt"/>
                <a:ea typeface="Roboto"/>
                <a:cs typeface="Roboto"/>
                <a:sym typeface="Roboto"/>
              </a:rPr>
              <a:t>從動詞裡看出來，有些詞彙 </a:t>
            </a:r>
            <a:r>
              <a:rPr lang="en-US" altLang="zh-TW" dirty="0">
                <a:solidFill>
                  <a:schemeClr val="dk1"/>
                </a:solidFill>
                <a:latin typeface="+mn-lt"/>
                <a:ea typeface="Roboto"/>
                <a:cs typeface="Roboto"/>
                <a:sym typeface="Roboto"/>
              </a:rPr>
              <a:t>(</a:t>
            </a:r>
            <a:r>
              <a:rPr lang="zh-TW" altLang="en-US" dirty="0">
                <a:solidFill>
                  <a:schemeClr val="dk1"/>
                </a:solidFill>
                <a:latin typeface="+mn-lt"/>
                <a:ea typeface="Roboto"/>
                <a:cs typeface="Roboto"/>
                <a:sym typeface="Roboto"/>
              </a:rPr>
              <a:t>例如「打出」、「投」、「隨」</a:t>
            </a:r>
            <a:r>
              <a:rPr lang="en-US" altLang="zh-TW" dirty="0">
                <a:solidFill>
                  <a:schemeClr val="dk1"/>
                </a:solidFill>
                <a:latin typeface="+mn-lt"/>
                <a:ea typeface="Roboto"/>
                <a:cs typeface="Roboto"/>
                <a:sym typeface="Roboto"/>
              </a:rPr>
              <a:t>) </a:t>
            </a:r>
            <a:r>
              <a:rPr lang="zh-TW" altLang="en-US" dirty="0">
                <a:solidFill>
                  <a:schemeClr val="dk1"/>
                </a:solidFill>
                <a:latin typeface="+mn-lt"/>
                <a:ea typeface="Roboto"/>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
        <p:nvSpPr>
          <p:cNvPr id="5" name="Google Shape;202;p3">
            <a:extLst>
              <a:ext uri="{FF2B5EF4-FFF2-40B4-BE49-F238E27FC236}">
                <a16:creationId xmlns:a16="http://schemas.microsoft.com/office/drawing/2014/main" id="{B3560411-A5D2-4DA6-9E12-536D31CD0909}"/>
              </a:ext>
            </a:extLst>
          </p:cNvPr>
          <p:cNvSpPr/>
          <p:nvPr/>
        </p:nvSpPr>
        <p:spPr>
          <a:xfrm>
            <a:off x="1212786" y="1664988"/>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上場</a:t>
            </a:r>
            <a:r>
              <a:rPr lang="en-US" altLang="zh-TW" sz="1600" dirty="0">
                <a:solidFill>
                  <a:schemeClr val="dk1"/>
                </a:solidFill>
              </a:rPr>
              <a:t>', '</a:t>
            </a:r>
            <a:r>
              <a:rPr lang="zh-TW" altLang="en-US" sz="1600" dirty="0">
                <a:solidFill>
                  <a:schemeClr val="dk1"/>
                </a:solidFill>
              </a:rPr>
              <a:t>上陣</a:t>
            </a:r>
            <a:r>
              <a:rPr lang="en-US" altLang="zh-TW" sz="1600" dirty="0">
                <a:solidFill>
                  <a:schemeClr val="dk1"/>
                </a:solidFill>
              </a:rPr>
              <a:t>', '</a:t>
            </a:r>
            <a:r>
              <a:rPr lang="zh-TW" altLang="en-US" sz="1600" dirty="0">
                <a:solidFill>
                  <a:schemeClr val="dk1"/>
                </a:solidFill>
              </a:rPr>
              <a:t>伸進</a:t>
            </a:r>
            <a:r>
              <a:rPr lang="en-US" altLang="zh-TW" sz="1600" dirty="0">
                <a:solidFill>
                  <a:schemeClr val="dk1"/>
                </a:solidFill>
              </a:rPr>
              <a:t>', '</a:t>
            </a:r>
            <a:r>
              <a:rPr lang="zh-TW" altLang="en-US" sz="1600" dirty="0">
                <a:solidFill>
                  <a:schemeClr val="dk1"/>
                </a:solidFill>
              </a:rPr>
              <a:t>使用</a:t>
            </a:r>
            <a:r>
              <a:rPr lang="en-US" altLang="zh-TW" sz="1600" dirty="0">
                <a:solidFill>
                  <a:schemeClr val="dk1"/>
                </a:solidFill>
              </a:rPr>
              <a:t>', '</a:t>
            </a:r>
            <a:r>
              <a:rPr lang="zh-TW" altLang="en-US" sz="1600" dirty="0">
                <a:solidFill>
                  <a:schemeClr val="dk1"/>
                </a:solidFill>
              </a:rPr>
              <a:t>保送</a:t>
            </a:r>
            <a:r>
              <a:rPr lang="en-US" altLang="zh-TW" sz="1600" dirty="0">
                <a:solidFill>
                  <a:schemeClr val="dk1"/>
                </a:solidFill>
              </a:rPr>
              <a:t>', '</a:t>
            </a:r>
            <a:r>
              <a:rPr lang="zh-TW" altLang="en-US" sz="1600" dirty="0">
                <a:solidFill>
                  <a:schemeClr val="dk1"/>
                </a:solidFill>
              </a:rPr>
              <a:t>再見</a:t>
            </a:r>
            <a:r>
              <a:rPr lang="en-US" altLang="zh-TW" sz="1600" dirty="0">
                <a:solidFill>
                  <a:schemeClr val="dk1"/>
                </a:solidFill>
              </a:rPr>
              <a:t>', '</a:t>
            </a:r>
            <a:r>
              <a:rPr lang="zh-TW" altLang="en-US" sz="1600" dirty="0">
                <a:solidFill>
                  <a:schemeClr val="dk1"/>
                </a:solidFill>
              </a:rPr>
              <a:t>判定</a:t>
            </a:r>
            <a:r>
              <a:rPr lang="en-US" altLang="zh-TW" sz="1600" dirty="0">
                <a:solidFill>
                  <a:schemeClr val="dk1"/>
                </a:solidFill>
              </a:rPr>
              <a:t>', '</a:t>
            </a:r>
            <a:r>
              <a:rPr lang="zh-TW" altLang="en-US" sz="1600" dirty="0">
                <a:solidFill>
                  <a:schemeClr val="dk1"/>
                </a:solidFill>
              </a:rPr>
              <a:t>到</a:t>
            </a:r>
            <a:r>
              <a:rPr lang="en-US" altLang="zh-TW" sz="1600" dirty="0">
                <a:solidFill>
                  <a:schemeClr val="dk1"/>
                </a:solidFill>
              </a:rPr>
              <a:t>', '</a:t>
            </a:r>
            <a:r>
              <a:rPr lang="zh-TW" altLang="en-US" sz="1600" dirty="0">
                <a:solidFill>
                  <a:schemeClr val="dk1"/>
                </a:solidFill>
              </a:rPr>
              <a:t>壓制</a:t>
            </a:r>
            <a:r>
              <a:rPr lang="en-US" altLang="zh-TW" sz="1600" dirty="0">
                <a:solidFill>
                  <a:schemeClr val="dk1"/>
                </a:solidFill>
              </a:rPr>
              <a:t>', '</a:t>
            </a:r>
            <a:r>
              <a:rPr lang="zh-TW" altLang="en-US" sz="1600" dirty="0">
                <a:solidFill>
                  <a:schemeClr val="dk1"/>
                </a:solidFill>
              </a:rPr>
              <a:t>失</a:t>
            </a:r>
            <a:r>
              <a:rPr lang="en-US" altLang="zh-TW" sz="1600" dirty="0">
                <a:solidFill>
                  <a:schemeClr val="dk1"/>
                </a:solidFill>
              </a:rPr>
              <a:t>', '</a:t>
            </a:r>
            <a:r>
              <a:rPr lang="zh-TW" altLang="en-US" sz="1600" dirty="0">
                <a:solidFill>
                  <a:schemeClr val="dk1"/>
                </a:solidFill>
              </a:rPr>
              <a:t>帶</a:t>
            </a:r>
            <a:r>
              <a:rPr lang="en-US" altLang="zh-TW" sz="1600" dirty="0">
                <a:solidFill>
                  <a:schemeClr val="dk1"/>
                </a:solidFill>
              </a:rPr>
              <a:t>', '</a:t>
            </a:r>
            <a:r>
              <a:rPr lang="zh-TW" altLang="en-US" sz="1600" dirty="0">
                <a:solidFill>
                  <a:schemeClr val="dk1"/>
                </a:solidFill>
              </a:rPr>
              <a:t>形成</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打擊</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投出</a:t>
            </a:r>
            <a:r>
              <a:rPr lang="en-US" altLang="zh-TW" sz="1600" dirty="0">
                <a:solidFill>
                  <a:schemeClr val="dk1"/>
                </a:solidFill>
              </a:rPr>
              <a:t>', '</a:t>
            </a:r>
            <a:r>
              <a:rPr lang="zh-TW" altLang="en-US" sz="1600" dirty="0">
                <a:solidFill>
                  <a:schemeClr val="dk1"/>
                </a:solidFill>
              </a:rPr>
              <a:t>拿下</a:t>
            </a:r>
            <a:r>
              <a:rPr lang="en-US" altLang="zh-TW" sz="1600" dirty="0">
                <a:solidFill>
                  <a:schemeClr val="dk1"/>
                </a:solidFill>
              </a:rPr>
              <a:t>', '</a:t>
            </a:r>
            <a:r>
              <a:rPr lang="zh-TW" altLang="en-US" sz="1600" dirty="0">
                <a:solidFill>
                  <a:schemeClr val="dk1"/>
                </a:solidFill>
              </a:rPr>
              <a:t>接下來</a:t>
            </a:r>
            <a:r>
              <a:rPr lang="en-US" altLang="zh-TW" sz="1600" dirty="0">
                <a:solidFill>
                  <a:schemeClr val="dk1"/>
                </a:solidFill>
              </a:rPr>
              <a:t>', '</a:t>
            </a:r>
            <a:r>
              <a:rPr lang="zh-TW" altLang="en-US" sz="1600" dirty="0">
                <a:solidFill>
                  <a:schemeClr val="dk1"/>
                </a:solidFill>
              </a:rPr>
              <a:t>推出</a:t>
            </a:r>
            <a:r>
              <a:rPr lang="en-US" altLang="zh-TW" sz="1600" dirty="0">
                <a:solidFill>
                  <a:schemeClr val="dk1"/>
                </a:solidFill>
              </a:rPr>
              <a:t>', '</a:t>
            </a:r>
            <a:r>
              <a:rPr lang="zh-TW" altLang="en-US" sz="1600" dirty="0">
                <a:solidFill>
                  <a:schemeClr val="dk1"/>
                </a:solidFill>
              </a:rPr>
              <a:t>敲</a:t>
            </a:r>
            <a:r>
              <a:rPr lang="en-US" altLang="zh-TW" sz="1600" dirty="0">
                <a:solidFill>
                  <a:schemeClr val="dk1"/>
                </a:solidFill>
              </a:rPr>
              <a:t>', '</a:t>
            </a:r>
            <a:r>
              <a:rPr lang="zh-TW" altLang="en-US" sz="1600" dirty="0">
                <a:solidFill>
                  <a:schemeClr val="dk1"/>
                </a:solidFill>
              </a:rPr>
              <a:t>有下</a:t>
            </a:r>
            <a:r>
              <a:rPr lang="en-US" altLang="zh-TW" sz="1600" dirty="0">
                <a:solidFill>
                  <a:schemeClr val="dk1"/>
                </a:solidFill>
              </a:rPr>
              <a:t>', '</a:t>
            </a:r>
            <a:r>
              <a:rPr lang="zh-TW" altLang="en-US" sz="1600" dirty="0">
                <a:solidFill>
                  <a:schemeClr val="dk1"/>
                </a:solidFill>
              </a:rPr>
              <a:t>看</a:t>
            </a:r>
            <a:r>
              <a:rPr lang="en-US" altLang="zh-TW" sz="1600" dirty="0">
                <a:solidFill>
                  <a:schemeClr val="dk1"/>
                </a:solidFill>
              </a:rPr>
              <a:t>', '</a:t>
            </a:r>
            <a:r>
              <a:rPr lang="zh-TW" altLang="en-US" sz="1600" dirty="0">
                <a:solidFill>
                  <a:schemeClr val="dk1"/>
                </a:solidFill>
              </a:rPr>
              <a:t>碰觸</a:t>
            </a:r>
            <a:r>
              <a:rPr lang="en-US" altLang="zh-TW" sz="1600" dirty="0">
                <a:solidFill>
                  <a:schemeClr val="dk1"/>
                </a:solidFill>
              </a:rPr>
              <a:t>', '</a:t>
            </a:r>
            <a:r>
              <a:rPr lang="zh-TW" altLang="en-US" sz="1600" dirty="0">
                <a:solidFill>
                  <a:schemeClr val="dk1"/>
                </a:solidFill>
              </a:rPr>
              <a:t>讓</a:t>
            </a:r>
            <a:r>
              <a:rPr lang="en-US" altLang="zh-TW" sz="1600" dirty="0">
                <a:solidFill>
                  <a:schemeClr val="dk1"/>
                </a:solidFill>
              </a:rPr>
              <a:t>', '</a:t>
            </a:r>
            <a:r>
              <a:rPr lang="zh-TW" altLang="en-US" sz="1600" dirty="0">
                <a:solidFill>
                  <a:schemeClr val="dk1"/>
                </a:solidFill>
              </a:rPr>
              <a:t>贏得</a:t>
            </a:r>
            <a:r>
              <a:rPr lang="en-US" altLang="zh-TW" sz="1600" dirty="0">
                <a:solidFill>
                  <a:schemeClr val="dk1"/>
                </a:solidFill>
              </a:rPr>
              <a:t>', '</a:t>
            </a:r>
            <a:r>
              <a:rPr lang="zh-TW" altLang="en-US" sz="1600" dirty="0">
                <a:solidFill>
                  <a:schemeClr val="dk1"/>
                </a:solidFill>
              </a:rPr>
              <a:t>越來</a:t>
            </a:r>
            <a:r>
              <a:rPr lang="en-US" altLang="zh-TW" sz="1600" dirty="0">
                <a:solidFill>
                  <a:schemeClr val="dk1"/>
                </a:solidFill>
              </a:rPr>
              <a:t>', '</a:t>
            </a:r>
            <a:r>
              <a:rPr lang="zh-TW" altLang="en-US" sz="1600" dirty="0">
                <a:solidFill>
                  <a:schemeClr val="dk1"/>
                </a:solidFill>
              </a:rPr>
              <a:t>輪到</a:t>
            </a:r>
            <a:r>
              <a:rPr lang="en-US" altLang="zh-TW" sz="1600" dirty="0">
                <a:solidFill>
                  <a:schemeClr val="dk1"/>
                </a:solidFill>
              </a:rPr>
              <a:t>', '</a:t>
            </a:r>
            <a:r>
              <a:rPr lang="zh-TW" altLang="en-US" sz="1600" dirty="0">
                <a:solidFill>
                  <a:schemeClr val="dk1"/>
                </a:solidFill>
              </a:rPr>
              <a:t>進入</a:t>
            </a:r>
            <a:r>
              <a:rPr lang="en-US" altLang="zh-TW" sz="1600" dirty="0">
                <a:solidFill>
                  <a:schemeClr val="dk1"/>
                </a:solidFill>
              </a:rPr>
              <a:t>', '</a:t>
            </a:r>
            <a:r>
              <a:rPr lang="zh-TW" altLang="en-US" sz="1600" dirty="0">
                <a:solidFill>
                  <a:schemeClr val="dk1"/>
                </a:solidFill>
              </a:rPr>
              <a:t>關</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 '</a:t>
            </a:r>
            <a:r>
              <a:rPr lang="zh-TW" altLang="en-US" sz="1600" dirty="0">
                <a:solidFill>
                  <a:schemeClr val="dk1"/>
                </a:solidFill>
              </a:rPr>
              <a:t>靠近</a:t>
            </a:r>
            <a:r>
              <a:rPr lang="en-US" altLang="zh-TW" sz="1600" dirty="0">
                <a:solidFill>
                  <a:schemeClr val="dk1"/>
                </a:solidFill>
              </a:rPr>
              <a:t>', '</a:t>
            </a:r>
            <a:r>
              <a:rPr lang="zh-TW" altLang="en-US" sz="1600" dirty="0">
                <a:solidFill>
                  <a:schemeClr val="dk1"/>
                </a:solidFill>
              </a:rPr>
              <a:t>面對</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6" name="Google Shape;202;p3">
            <a:extLst>
              <a:ext uri="{FF2B5EF4-FFF2-40B4-BE49-F238E27FC236}">
                <a16:creationId xmlns:a16="http://schemas.microsoft.com/office/drawing/2014/main" id="{4806FDD4-C323-4B6B-86DA-8F6A3B08E2D0}"/>
              </a:ext>
            </a:extLst>
          </p:cNvPr>
          <p:cNvSpPr/>
          <p:nvPr/>
        </p:nvSpPr>
        <p:spPr>
          <a:xfrm>
            <a:off x="1212785" y="3152935"/>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上籃</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力圖</a:t>
            </a:r>
            <a:r>
              <a:rPr lang="en-US" altLang="zh-TW" sz="1600" dirty="0">
                <a:solidFill>
                  <a:schemeClr val="dk1"/>
                </a:solidFill>
              </a:rPr>
              <a:t>', '</a:t>
            </a:r>
            <a:r>
              <a:rPr lang="zh-TW" altLang="en-US" sz="1600" dirty="0">
                <a:solidFill>
                  <a:schemeClr val="dk1"/>
                </a:solidFill>
              </a:rPr>
              <a:t>助攻</a:t>
            </a:r>
            <a:r>
              <a:rPr lang="en-US" altLang="zh-TW" sz="1600" dirty="0">
                <a:solidFill>
                  <a:schemeClr val="dk1"/>
                </a:solidFill>
              </a:rPr>
              <a:t>', '</a:t>
            </a:r>
            <a:r>
              <a:rPr lang="zh-TW" altLang="en-US" sz="1600" dirty="0">
                <a:solidFill>
                  <a:schemeClr val="dk1"/>
                </a:solidFill>
              </a:rPr>
              <a:t>合計</a:t>
            </a:r>
            <a:r>
              <a:rPr lang="en-US" altLang="zh-TW" sz="1600" dirty="0">
                <a:solidFill>
                  <a:schemeClr val="dk1"/>
                </a:solidFill>
              </a:rPr>
              <a:t>', '</a:t>
            </a:r>
            <a:r>
              <a:rPr lang="zh-TW" altLang="en-US" sz="1600" dirty="0">
                <a:solidFill>
                  <a:schemeClr val="dk1"/>
                </a:solidFill>
              </a:rPr>
              <a:t>回應</a:t>
            </a:r>
            <a:r>
              <a:rPr lang="en-US" altLang="zh-TW" sz="1600" dirty="0">
                <a:solidFill>
                  <a:schemeClr val="dk1"/>
                </a:solidFill>
              </a:rPr>
              <a:t>', '</a:t>
            </a:r>
            <a:r>
              <a:rPr lang="zh-TW" altLang="en-US" sz="1600" dirty="0">
                <a:solidFill>
                  <a:schemeClr val="dk1"/>
                </a:solidFill>
              </a:rPr>
              <a:t>得分</a:t>
            </a:r>
            <a:r>
              <a:rPr lang="en-US" altLang="zh-TW" sz="1600" dirty="0">
                <a:solidFill>
                  <a:schemeClr val="dk1"/>
                </a:solidFill>
              </a:rPr>
              <a:t>', '</a:t>
            </a:r>
            <a:r>
              <a:rPr lang="zh-TW" altLang="en-US" sz="1600" dirty="0">
                <a:solidFill>
                  <a:schemeClr val="dk1"/>
                </a:solidFill>
              </a:rPr>
              <a:t>得手</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抄截</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拿到</a:t>
            </a:r>
            <a:r>
              <a:rPr lang="en-US" altLang="zh-TW" sz="1600" dirty="0">
                <a:solidFill>
                  <a:schemeClr val="dk1"/>
                </a:solidFill>
              </a:rPr>
              <a:t>', '</a:t>
            </a:r>
            <a:r>
              <a:rPr lang="zh-TW" altLang="en-US" sz="1600" dirty="0">
                <a:solidFill>
                  <a:schemeClr val="dk1"/>
                </a:solidFill>
              </a:rPr>
              <a:t>施展</a:t>
            </a:r>
            <a:r>
              <a:rPr lang="en-US" altLang="zh-TW" sz="1600" dirty="0">
                <a:solidFill>
                  <a:schemeClr val="dk1"/>
                </a:solidFill>
              </a:rPr>
              <a:t>', '</a:t>
            </a:r>
            <a:r>
              <a:rPr lang="zh-TW" altLang="en-US" sz="1600" dirty="0">
                <a:solidFill>
                  <a:schemeClr val="dk1"/>
                </a:solidFill>
              </a:rPr>
              <a:t>比</a:t>
            </a:r>
            <a:r>
              <a:rPr lang="en-US" altLang="zh-TW" sz="1600" dirty="0">
                <a:solidFill>
                  <a:schemeClr val="dk1"/>
                </a:solidFill>
              </a:rPr>
              <a:t>', '</a:t>
            </a:r>
            <a:r>
              <a:rPr lang="zh-TW" altLang="en-US" sz="1600" dirty="0">
                <a:solidFill>
                  <a:schemeClr val="dk1"/>
                </a:solidFill>
              </a:rPr>
              <a:t>犯規</a:t>
            </a:r>
            <a:r>
              <a:rPr lang="en-US" altLang="zh-TW" sz="1600" dirty="0">
                <a:solidFill>
                  <a:schemeClr val="dk1"/>
                </a:solidFill>
              </a:rPr>
              <a:t>', '</a:t>
            </a:r>
            <a:r>
              <a:rPr lang="zh-TW" altLang="en-US" sz="1600" dirty="0">
                <a:solidFill>
                  <a:schemeClr val="dk1"/>
                </a:solidFill>
              </a:rPr>
              <a:t>狂轟</a:t>
            </a:r>
            <a:r>
              <a:rPr lang="en-US" altLang="zh-TW" sz="1600" dirty="0">
                <a:solidFill>
                  <a:schemeClr val="dk1"/>
                </a:solidFill>
              </a:rPr>
              <a:t>', '</a:t>
            </a:r>
            <a:r>
              <a:rPr lang="zh-TW" altLang="en-US" sz="1600" dirty="0">
                <a:solidFill>
                  <a:schemeClr val="dk1"/>
                </a:solidFill>
              </a:rPr>
              <a:t>用</a:t>
            </a:r>
            <a:r>
              <a:rPr lang="en-US" altLang="zh-TW" sz="1600" dirty="0">
                <a:solidFill>
                  <a:schemeClr val="dk1"/>
                </a:solidFill>
              </a:rPr>
              <a:t>', '</a:t>
            </a:r>
            <a:r>
              <a:rPr lang="zh-TW" altLang="en-US" sz="1600" dirty="0">
                <a:solidFill>
                  <a:schemeClr val="dk1"/>
                </a:solidFill>
              </a:rPr>
              <a:t>留給</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讀秒</a:t>
            </a:r>
            <a:r>
              <a:rPr lang="en-US" altLang="zh-TW" sz="1600" dirty="0">
                <a:solidFill>
                  <a:schemeClr val="dk1"/>
                </a:solidFill>
              </a:rPr>
              <a:t>', '</a:t>
            </a:r>
            <a:r>
              <a:rPr lang="zh-TW" altLang="en-US" sz="1600" dirty="0">
                <a:solidFill>
                  <a:schemeClr val="dk1"/>
                </a:solidFill>
              </a:rPr>
              <a:t>追分</a:t>
            </a:r>
            <a:r>
              <a:rPr lang="en-US" altLang="zh-TW" sz="1600" dirty="0">
                <a:solidFill>
                  <a:schemeClr val="dk1"/>
                </a:solidFill>
              </a:rPr>
              <a:t>', '</a:t>
            </a:r>
            <a:r>
              <a:rPr lang="zh-TW" altLang="en-US" sz="1600" dirty="0">
                <a:solidFill>
                  <a:schemeClr val="dk1"/>
                </a:solidFill>
              </a:rPr>
              <a:t>追平</a:t>
            </a:r>
            <a:r>
              <a:rPr lang="en-US" altLang="zh-TW" sz="1600" dirty="0">
                <a:solidFill>
                  <a:schemeClr val="dk1"/>
                </a:solidFill>
              </a:rPr>
              <a:t>', '</a:t>
            </a:r>
            <a:r>
              <a:rPr lang="zh-TW" altLang="en-US" sz="1600" dirty="0">
                <a:solidFill>
                  <a:schemeClr val="dk1"/>
                </a:solidFill>
              </a:rPr>
              <a:t>造成</a:t>
            </a:r>
            <a:r>
              <a:rPr lang="en-US" altLang="zh-TW" sz="1600" dirty="0">
                <a:solidFill>
                  <a:schemeClr val="dk1"/>
                </a:solidFill>
              </a:rPr>
              <a:t>', '</a:t>
            </a:r>
            <a:r>
              <a:rPr lang="zh-TW" altLang="en-US" sz="1600" dirty="0">
                <a:solidFill>
                  <a:schemeClr val="dk1"/>
                </a:solidFill>
              </a:rPr>
              <a:t>錯失</a:t>
            </a:r>
            <a:r>
              <a:rPr lang="en-US" altLang="zh-TW" sz="1600" dirty="0">
                <a:solidFill>
                  <a:schemeClr val="dk1"/>
                </a:solidFill>
              </a:rPr>
              <a:t>', '</a:t>
            </a:r>
            <a:r>
              <a:rPr lang="zh-TW" altLang="en-US" sz="1600" dirty="0">
                <a:solidFill>
                  <a:schemeClr val="dk1"/>
                </a:solidFill>
              </a:rPr>
              <a:t>鎖定</a:t>
            </a:r>
            <a:r>
              <a:rPr lang="en-US" altLang="zh-TW" sz="1600" dirty="0">
                <a:solidFill>
                  <a:schemeClr val="dk1"/>
                </a:solidFill>
              </a:rPr>
              <a:t>', '</a:t>
            </a:r>
            <a:r>
              <a:rPr lang="zh-TW" altLang="en-US" sz="1600" dirty="0">
                <a:solidFill>
                  <a:schemeClr val="dk1"/>
                </a:solidFill>
              </a:rPr>
              <a:t>開始</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50438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14539F8-78B2-4E78-8F4C-AA84847BEBC5}"/>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「人、事、時、地、物」取特徵詞</a:t>
            </a:r>
            <a:endParaRPr lang="zh-TW" altLang="en-US" dirty="0">
              <a:latin typeface="+mn-lt"/>
              <a:ea typeface="微軟正黑體" panose="020B0604030504040204" pitchFamily="34" charset="-120"/>
            </a:endParaRPr>
          </a:p>
        </p:txBody>
      </p:sp>
      <p:sp>
        <p:nvSpPr>
          <p:cNvPr id="6" name="文字版面配置區 5">
            <a:extLst>
              <a:ext uri="{FF2B5EF4-FFF2-40B4-BE49-F238E27FC236}">
                <a16:creationId xmlns:a16="http://schemas.microsoft.com/office/drawing/2014/main" id="{BA837B4A-9F79-4C39-9C64-9C5BC964DE3C}"/>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740C1B88-10CC-4590-A2A5-CD6D7DDA16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extLst>
      <p:ext uri="{BB962C8B-B14F-4D97-AF65-F5344CB8AC3E}">
        <p14:creationId xmlns:p14="http://schemas.microsoft.com/office/powerpoint/2010/main" val="2564805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「人」、「事」、「地」、「時」和「物」因為通常都是名詞，所以可以使用下面的工具</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可以用剛剛取名詞的</a:t>
            </a:r>
            <a:r>
              <a:rPr lang="zh-TW" altLang="zh-TW" dirty="0">
                <a:latin typeface="+mn-lt"/>
                <a:ea typeface="微軟正黑體" panose="020B0604030504040204" pitchFamily="34" charset="-120"/>
              </a:rPr>
              <a:t>.getNounStemLIST()</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a:t>
            </a:r>
            <a:r>
              <a:rPr lang="en-US" altLang="zh-TW" dirty="0">
                <a:latin typeface="+mn-lt"/>
                <a:ea typeface="微軟正黑體" panose="020B0604030504040204" pitchFamily="34" charset="-120"/>
              </a:rPr>
              <a:t> </a:t>
            </a:r>
            <a:r>
              <a:rPr lang="zh-TW" altLang="zh-TW" dirty="0">
                <a:latin typeface="+mn-lt"/>
                <a:ea typeface="微軟正黑體" panose="020B0604030504040204" pitchFamily="34" charset="-120"/>
              </a:rPr>
              <a:t>articut.getContentWordLIST()</a:t>
            </a:r>
            <a:r>
              <a:rPr lang="zh-TW" altLang="en-US" dirty="0">
                <a:latin typeface="+mn-lt"/>
                <a:ea typeface="微軟正黑體" panose="020B0604030504040204" pitchFamily="34" charset="-120"/>
              </a:rPr>
              <a:t>，這個是用來取得</a:t>
            </a:r>
            <a:r>
              <a:rPr lang="en-US" altLang="zh-TW" dirty="0">
                <a:latin typeface="+mn-lt"/>
                <a:ea typeface="微軟正黑體" panose="020B0604030504040204" pitchFamily="34" charset="-120"/>
              </a:rPr>
              <a:t>content word</a:t>
            </a:r>
            <a:r>
              <a:rPr lang="zh-TW" altLang="en-US" dirty="0">
                <a:latin typeface="+mn-lt"/>
                <a:ea typeface="微軟正黑體" panose="020B0604030504040204" pitchFamily="34" charset="-120"/>
              </a:rPr>
              <a:t> </a:t>
            </a:r>
            <a:endParaRPr lang="en-US" altLang="zh-TW" dirty="0">
              <a:latin typeface="+mn-lt"/>
              <a:ea typeface="微軟正黑體" panose="020B0604030504040204" pitchFamily="34" charset="-120"/>
            </a:endParaRPr>
          </a:p>
          <a:p>
            <a:r>
              <a:rPr lang="zh-TW" altLang="en-US">
                <a:latin typeface="+mn-lt"/>
                <a:ea typeface="微軟正黑體" panose="020B0604030504040204" pitchFamily="34" charset="-120"/>
              </a:rPr>
              <a:t>不過更詳細的內容，下週會再介紹</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Tree>
    <p:extLst>
      <p:ext uri="{BB962C8B-B14F-4D97-AF65-F5344CB8AC3E}">
        <p14:creationId xmlns:p14="http://schemas.microsoft.com/office/powerpoint/2010/main" val="3013060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lstStyle/>
          <a:p>
            <a:r>
              <a:rPr lang="en-US" altLang="zh-TW" dirty="0">
                <a:latin typeface="+mn-lt"/>
                <a:ea typeface="微軟正黑體" panose="020B0604030504040204" pitchFamily="34" charset="-120"/>
              </a:rPr>
              <a:t>Content words</a:t>
            </a:r>
            <a:r>
              <a:rPr lang="zh-TW" altLang="en-US" dirty="0">
                <a:latin typeface="+mn-lt"/>
                <a:ea typeface="微軟正黑體" panose="020B0604030504040204" pitchFamily="34" charset="-120"/>
              </a:rPr>
              <a:t>，或是又稱「實詞」，指的是句子中有重要意義的意思。</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例如以下句子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取次於 </a:t>
            </a:r>
            <a:r>
              <a:rPr lang="en-US" altLang="zh-TW" dirty="0">
                <a:latin typeface="+mn-lt"/>
                <a:ea typeface="微軟正黑體" panose="020B0604030504040204" pitchFamily="34" charset="-120"/>
              </a:rPr>
              <a:t>Snow White </a:t>
            </a:r>
            <a:r>
              <a:rPr lang="zh-TW" altLang="en-US" dirty="0">
                <a:latin typeface="+mn-lt"/>
                <a:ea typeface="微軟正黑體" panose="020B0604030504040204" pitchFamily="34" charset="-120"/>
              </a:rPr>
              <a:t>的維基條目</a:t>
            </a:r>
            <a:r>
              <a:rPr lang="en-US" altLang="zh-TW" dirty="0">
                <a:latin typeface="+mn-lt"/>
                <a:ea typeface="微軟正黑體" panose="020B0604030504040204" pitchFamily="34" charset="-120"/>
              </a:rPr>
              <a:t>) </a:t>
            </a:r>
          </a:p>
          <a:p>
            <a:r>
              <a:rPr lang="en-US" altLang="zh-TW" dirty="0">
                <a:latin typeface="+mn-lt"/>
                <a:ea typeface="微軟正黑體" panose="020B0604030504040204" pitchFamily="34" charset="-120"/>
              </a:rPr>
              <a:t>"Snow White" is a 19th-century German fairy tale that is today known widely across the Western world. </a:t>
            </a:r>
          </a:p>
          <a:p>
            <a:r>
              <a:rPr lang="zh-TW" altLang="en-US" dirty="0">
                <a:latin typeface="+mn-lt"/>
                <a:ea typeface="微軟正黑體" panose="020B0604030504040204" pitchFamily="34" charset="-120"/>
              </a:rPr>
              <a:t>其中實詞就包括 </a:t>
            </a:r>
            <a:r>
              <a:rPr lang="en-US" altLang="zh-TW" dirty="0">
                <a:latin typeface="+mn-lt"/>
                <a:ea typeface="微軟正黑體" panose="020B0604030504040204" pitchFamily="34" charset="-120"/>
              </a:rPr>
              <a:t>Snow White, German, fairy tale</a:t>
            </a:r>
          </a:p>
          <a:p>
            <a:r>
              <a:rPr lang="zh-TW" altLang="en-US" dirty="0">
                <a:latin typeface="+mn-lt"/>
                <a:ea typeface="微軟正黑體" panose="020B0604030504040204" pitchFamily="34" charset="-120"/>
              </a:rPr>
              <a:t>而相對於實詞，如果只有文法上功能的就是虛詞</a:t>
            </a: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extLst>
      <p:ext uri="{BB962C8B-B14F-4D97-AF65-F5344CB8AC3E}">
        <p14:creationId xmlns:p14="http://schemas.microsoft.com/office/powerpoint/2010/main" val="3118971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normAutofit/>
          </a:bodyPr>
          <a:lstStyle/>
          <a:p>
            <a:r>
              <a:rPr lang="zh-TW" altLang="en-US" dirty="0">
                <a:latin typeface="+mn-lt"/>
                <a:ea typeface="微軟正黑體" panose="020B0604030504040204" pitchFamily="34" charset="-120"/>
              </a:rPr>
              <a:t>而相對於實詞，如果只有文法上功能的就是虛詞</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例如在剛剛的句子中</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rPr>
              <a:t>"Snow White" is a 19th-century German fairy tale that is today known widely across the Western world. </a:t>
            </a:r>
          </a:p>
          <a:p>
            <a:r>
              <a:rPr lang="en-US" altLang="zh-TW" dirty="0">
                <a:latin typeface="+mn-lt"/>
                <a:ea typeface="微軟正黑體" panose="020B0604030504040204" pitchFamily="34" charset="-120"/>
              </a:rPr>
              <a:t>a, that, the </a:t>
            </a:r>
            <a:r>
              <a:rPr lang="zh-TW" altLang="en-US" dirty="0">
                <a:latin typeface="+mn-lt"/>
                <a:ea typeface="微軟正黑體" panose="020B0604030504040204" pitchFamily="34" charset="-120"/>
              </a:rPr>
              <a:t>就是虛詞</a:t>
            </a:r>
            <a:r>
              <a:rPr lang="en-US" altLang="zh-TW" dirty="0">
                <a:latin typeface="+mn-lt"/>
                <a:ea typeface="微軟正黑體" panose="020B0604030504040204" pitchFamily="34" charset="-120"/>
              </a:rPr>
              <a:t> </a:t>
            </a:r>
          </a:p>
          <a:p>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取自於</a:t>
            </a:r>
            <a:r>
              <a:rPr lang="en-US" altLang="zh-TW" dirty="0">
                <a:latin typeface="+mn-lt"/>
                <a:ea typeface="微軟正黑體" panose="020B0604030504040204" pitchFamily="34" charset="-120"/>
              </a:rPr>
              <a:t>https://en.wikipedia.org/wiki/Snow_White</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81256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F317B2-C934-4FCB-9181-4CB5CD38CA7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C854E80D-3E16-4BE0-A773-DE8C7AFEE69D}"/>
              </a:ext>
            </a:extLst>
          </p:cNvPr>
          <p:cNvSpPr>
            <a:spLocks noGrp="1"/>
          </p:cNvSpPr>
          <p:nvPr>
            <p:ph type="body" idx="1"/>
          </p:nvPr>
        </p:nvSpPr>
        <p:spPr>
          <a:xfrm>
            <a:off x="677334" y="1381655"/>
            <a:ext cx="8596668" cy="4659707"/>
          </a:xfrm>
        </p:spPr>
        <p:txBody>
          <a:bodyPr/>
          <a:lstStyle/>
          <a:p>
            <a:r>
              <a:rPr lang="zh-TW" altLang="en-US" dirty="0">
                <a:latin typeface="+mn-lt"/>
                <a:ea typeface="微軟正黑體" panose="020B0604030504040204" pitchFamily="34" charset="-120"/>
              </a:rPr>
              <a:t>以下面這三個由</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的文件來舉例，請問什麼圖案可以拿來區分這三個文件呢？</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也就是說，哪一個「詞」是以下文件的「特徵詞」呢？</a:t>
            </a:r>
            <a:endParaRPr lang="en-US" altLang="zh-TW" dirty="0">
              <a:latin typeface="+mn-lt"/>
              <a:ea typeface="微軟正黑體" panose="020B0604030504040204" pitchFamily="34" charset="-120"/>
            </a:endParaRPr>
          </a:p>
          <a:p>
            <a:endParaRPr lang="zh-TW" altLang="en-US" dirty="0"/>
          </a:p>
        </p:txBody>
      </p:sp>
      <p:sp>
        <p:nvSpPr>
          <p:cNvPr id="4" name="投影片編號版面配置區 3">
            <a:extLst>
              <a:ext uri="{FF2B5EF4-FFF2-40B4-BE49-F238E27FC236}">
                <a16:creationId xmlns:a16="http://schemas.microsoft.com/office/drawing/2014/main" id="{5BFFE302-86D6-4D3F-9C0D-E27835CED2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pic>
        <p:nvPicPr>
          <p:cNvPr id="5" name="圖片 4">
            <a:extLst>
              <a:ext uri="{FF2B5EF4-FFF2-40B4-BE49-F238E27FC236}">
                <a16:creationId xmlns:a16="http://schemas.microsoft.com/office/drawing/2014/main" id="{28B5C41C-FCE1-44DB-96CB-47A4CCDE20F0}"/>
              </a:ext>
            </a:extLst>
          </p:cNvPr>
          <p:cNvPicPr>
            <a:picLocks noChangeAspect="1"/>
          </p:cNvPicPr>
          <p:nvPr/>
        </p:nvPicPr>
        <p:blipFill>
          <a:blip r:embed="rId2"/>
          <a:stretch>
            <a:fillRect/>
          </a:stretch>
        </p:blipFill>
        <p:spPr>
          <a:xfrm>
            <a:off x="457487" y="3429000"/>
            <a:ext cx="10250330" cy="2400635"/>
          </a:xfrm>
          <a:prstGeom prst="rect">
            <a:avLst/>
          </a:prstGeom>
        </p:spPr>
      </p:pic>
    </p:spTree>
    <p:extLst>
      <p:ext uri="{BB962C8B-B14F-4D97-AF65-F5344CB8AC3E}">
        <p14:creationId xmlns:p14="http://schemas.microsoft.com/office/powerpoint/2010/main" val="3313211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「地」</a:t>
            </a:r>
            <a:endParaRPr lang="en-US" altLang="zh-TW" dirty="0">
              <a:latin typeface="+mn-lt"/>
              <a:ea typeface="微軟正黑體" panose="020B0604030504040204" pitchFamily="34" charset="-120"/>
            </a:endParaRPr>
          </a:p>
          <a:p>
            <a:pPr lvl="1"/>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也可以直接擷取地方的名稱</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 </a:t>
            </a:r>
            <a:r>
              <a:rPr lang="en-US" altLang="zh-TW" dirty="0" err="1">
                <a:latin typeface="+mn-lt"/>
                <a:ea typeface="微軟正黑體" panose="020B0604030504040204" pitchFamily="34" charset="-120"/>
              </a:rPr>
              <a:t>articut.getLocationStemLIST</a:t>
            </a:r>
            <a:r>
              <a:rPr lang="en-US" altLang="zh-TW" dirty="0">
                <a:latin typeface="+mn-lt"/>
                <a:ea typeface="微軟正黑體" panose="020B0604030504040204" pitchFamily="34" charset="-120"/>
              </a:rPr>
              <a:t>()</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Tree>
    <p:extLst>
      <p:ext uri="{BB962C8B-B14F-4D97-AF65-F5344CB8AC3E}">
        <p14:creationId xmlns:p14="http://schemas.microsoft.com/office/powerpoint/2010/main" val="3510578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3596E-D5BD-47F9-BC0F-A8F2EE105DE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3 </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ED81A1C-210B-4C10-B2AC-03F08013D26B}"/>
              </a:ext>
            </a:extLst>
          </p:cNvPr>
          <p:cNvSpPr>
            <a:spLocks noGrp="1"/>
          </p:cNvSpPr>
          <p:nvPr>
            <p:ph type="body" idx="1"/>
          </p:nvPr>
        </p:nvSpPr>
        <p:spPr/>
        <p:txBody>
          <a:bodyPr/>
          <a:lstStyle/>
          <a:p>
            <a:r>
              <a:rPr lang="zh-TW" altLang="en-US">
                <a:ea typeface="微軟正黑體" panose="020B0604030504040204" pitchFamily="34" charset="-120"/>
              </a:rPr>
              <a:t>請使用籃球和棒球來練習</a:t>
            </a:r>
            <a:endParaRPr lang="en-US" altLang="zh-TW">
              <a:ea typeface="微軟正黑體" panose="020B0604030504040204" pitchFamily="34" charset="-120"/>
            </a:endParaRPr>
          </a:p>
          <a:p>
            <a:r>
              <a:rPr lang="en-US" altLang="zh-TW" dirty="0" err="1">
                <a:ea typeface="微軟正黑體" panose="020B0604030504040204" pitchFamily="34" charset="-120"/>
              </a:rPr>
              <a:t>articut.getLocationStemLIST</a:t>
            </a:r>
            <a:r>
              <a:rPr lang="en-US" altLang="zh-TW" dirty="0">
                <a:ea typeface="微軟正黑體" panose="020B0604030504040204" pitchFamily="34" charset="-120"/>
              </a:rPr>
              <a:t>() </a:t>
            </a:r>
            <a:r>
              <a:rPr lang="zh-TW" altLang="en-US" dirty="0">
                <a:ea typeface="微軟正黑體" panose="020B0604030504040204" pitchFamily="34" charset="-120"/>
              </a:rPr>
              <a:t>和用</a:t>
            </a:r>
            <a:r>
              <a:rPr lang="en-US" altLang="zh-TW" dirty="0">
                <a:ea typeface="微軟正黑體" panose="020B0604030504040204" pitchFamily="34" charset="-120"/>
              </a:rPr>
              <a:t> </a:t>
            </a:r>
            <a:r>
              <a:rPr lang="zh-TW" altLang="zh-TW" dirty="0">
                <a:ea typeface="微軟正黑體" panose="020B0604030504040204" pitchFamily="34" charset="-120"/>
              </a:rPr>
              <a:t>articut.getContentWordLIST()</a:t>
            </a:r>
            <a:r>
              <a:rPr lang="zh-TW" altLang="en-US" dirty="0">
                <a:ea typeface="微軟正黑體" panose="020B0604030504040204" pitchFamily="34" charset="-120"/>
              </a:rPr>
              <a:t> 和前面取名詞和動詞的方法是一樣的，請嘗試自己摸索使用看看。</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觀察看看 </a:t>
            </a:r>
            <a:r>
              <a:rPr lang="en-US" altLang="zh-TW" dirty="0">
                <a:latin typeface="+mn-lt"/>
                <a:ea typeface="微軟正黑體" panose="020B0604030504040204" pitchFamily="34" charset="-120"/>
              </a:rPr>
              <a:t>content word (</a:t>
            </a:r>
            <a:r>
              <a:rPr lang="zh-TW" altLang="en-US" dirty="0">
                <a:latin typeface="+mn-lt"/>
                <a:ea typeface="微軟正黑體" panose="020B0604030504040204" pitchFamily="34" charset="-120"/>
              </a:rPr>
              <a:t>內容詞</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location word (</a:t>
            </a:r>
            <a:r>
              <a:rPr lang="zh-TW" altLang="en-US" dirty="0">
                <a:latin typeface="+mn-lt"/>
                <a:ea typeface="微軟正黑體" panose="020B0604030504040204" pitchFamily="34" charset="-120"/>
              </a:rPr>
              <a:t>地方名稱</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是否具有比「動詞」或「名詞」更好</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更差的特徵表現能力。說說看你的觀察。</a:t>
            </a:r>
          </a:p>
          <a:p>
            <a:r>
              <a:rPr lang="zh-TW" altLang="en-US" dirty="0"/>
              <a:t>請直接使用之前的</a:t>
            </a:r>
            <a:r>
              <a:rPr lang="en-US" altLang="zh-TW" dirty="0"/>
              <a:t>basketball </a:t>
            </a:r>
            <a:r>
              <a:rPr lang="zh-TW" altLang="en-US" dirty="0"/>
              <a:t>和 </a:t>
            </a:r>
            <a:r>
              <a:rPr lang="en-US" altLang="zh-TW" dirty="0"/>
              <a:t>baseball </a:t>
            </a:r>
            <a:r>
              <a:rPr lang="zh-TW" altLang="en-US" dirty="0"/>
              <a:t>的</a:t>
            </a:r>
            <a:r>
              <a:rPr lang="en-US" altLang="zh-TW" dirty="0" err="1"/>
              <a:t>resultDICT</a:t>
            </a:r>
            <a:endParaRPr lang="zh-TW" altLang="en-US" dirty="0"/>
          </a:p>
        </p:txBody>
      </p:sp>
      <p:sp>
        <p:nvSpPr>
          <p:cNvPr id="4" name="投影片編號版面配置區 3">
            <a:extLst>
              <a:ext uri="{FF2B5EF4-FFF2-40B4-BE49-F238E27FC236}">
                <a16:creationId xmlns:a16="http://schemas.microsoft.com/office/drawing/2014/main" id="{FB7FF7DF-E603-4B66-94E5-F5060EFE5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Tree>
    <p:extLst>
      <p:ext uri="{BB962C8B-B14F-4D97-AF65-F5344CB8AC3E}">
        <p14:creationId xmlns:p14="http://schemas.microsoft.com/office/powerpoint/2010/main" val="90664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我們會說：</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第二個文件的特徵詞是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第三個文件的特徵詞是</a:t>
            </a:r>
            <a:endParaRPr lang="en-US" altLang="zh-TW" dirty="0">
              <a:latin typeface="微軟正黑體" panose="020B0604030504040204" pitchFamily="34" charset="-120"/>
              <a:ea typeface="微軟正黑體" panose="020B0604030504040204" pitchFamily="34" charset="-120"/>
            </a:endParaRPr>
          </a:p>
          <a:p>
            <a:endParaRPr lang="en-US" altLang="zh-TW" dirty="0"/>
          </a:p>
          <a:p>
            <a:pPr marL="137160" indent="0">
              <a:buNone/>
            </a:pP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32898" y="138165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4881747" y="4276442"/>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4881747" y="4812465"/>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947415" y="5413110"/>
            <a:ext cx="514422" cy="457264"/>
          </a:xfrm>
          <a:prstGeom prst="rect">
            <a:avLst/>
          </a:prstGeom>
        </p:spPr>
      </p:pic>
    </p:spTree>
    <p:extLst>
      <p:ext uri="{BB962C8B-B14F-4D97-AF65-F5344CB8AC3E}">
        <p14:creationId xmlns:p14="http://schemas.microsoft.com/office/powerpoint/2010/main" val="11146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                       是特徵詞，因為他們是分別這三個文件中比較特別的存在</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10" name="圖片 9">
            <a:extLst>
              <a:ext uri="{FF2B5EF4-FFF2-40B4-BE49-F238E27FC236}">
                <a16:creationId xmlns:a16="http://schemas.microsoft.com/office/drawing/2014/main" id="{A6076960-E3DD-4CC3-88E2-538865CCE138}"/>
              </a:ext>
            </a:extLst>
          </p:cNvPr>
          <p:cNvPicPr>
            <a:picLocks noChangeAspect="1"/>
          </p:cNvPicPr>
          <p:nvPr/>
        </p:nvPicPr>
        <p:blipFill>
          <a:blip r:embed="rId3"/>
          <a:stretch>
            <a:fillRect/>
          </a:stretch>
        </p:blipFill>
        <p:spPr>
          <a:xfrm>
            <a:off x="1267799" y="3669447"/>
            <a:ext cx="476316" cy="428685"/>
          </a:xfrm>
          <a:prstGeom prst="rect">
            <a:avLst/>
          </a:prstGeom>
        </p:spPr>
      </p:pic>
      <p:pic>
        <p:nvPicPr>
          <p:cNvPr id="11" name="圖片 10">
            <a:extLst>
              <a:ext uri="{FF2B5EF4-FFF2-40B4-BE49-F238E27FC236}">
                <a16:creationId xmlns:a16="http://schemas.microsoft.com/office/drawing/2014/main" id="{6438D2B1-C993-41D1-9127-544D29F61AF9}"/>
              </a:ext>
            </a:extLst>
          </p:cNvPr>
          <p:cNvPicPr>
            <a:picLocks noChangeAspect="1"/>
          </p:cNvPicPr>
          <p:nvPr/>
        </p:nvPicPr>
        <p:blipFill>
          <a:blip r:embed="rId4"/>
          <a:stretch>
            <a:fillRect/>
          </a:stretch>
        </p:blipFill>
        <p:spPr>
          <a:xfrm>
            <a:off x="1925943" y="3626578"/>
            <a:ext cx="552527" cy="514422"/>
          </a:xfrm>
          <a:prstGeom prst="rect">
            <a:avLst/>
          </a:prstGeom>
        </p:spPr>
      </p:pic>
      <p:pic>
        <p:nvPicPr>
          <p:cNvPr id="12" name="圖片 11">
            <a:extLst>
              <a:ext uri="{FF2B5EF4-FFF2-40B4-BE49-F238E27FC236}">
                <a16:creationId xmlns:a16="http://schemas.microsoft.com/office/drawing/2014/main" id="{F1BEE0A4-4FA5-4390-B27F-61B16367FD72}"/>
              </a:ext>
            </a:extLst>
          </p:cNvPr>
          <p:cNvPicPr>
            <a:picLocks noChangeAspect="1"/>
          </p:cNvPicPr>
          <p:nvPr/>
        </p:nvPicPr>
        <p:blipFill>
          <a:blip r:embed="rId5"/>
          <a:stretch>
            <a:fillRect/>
          </a:stretch>
        </p:blipFill>
        <p:spPr>
          <a:xfrm>
            <a:off x="2660787" y="3640868"/>
            <a:ext cx="514422" cy="457264"/>
          </a:xfrm>
          <a:prstGeom prst="rect">
            <a:avLst/>
          </a:prstGeom>
        </p:spPr>
      </p:pic>
    </p:spTree>
    <p:extLst>
      <p:ext uri="{BB962C8B-B14F-4D97-AF65-F5344CB8AC3E}">
        <p14:creationId xmlns:p14="http://schemas.microsoft.com/office/powerpoint/2010/main" val="103443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a:xfrm>
            <a:off x="677334" y="1381655"/>
            <a:ext cx="8596668" cy="5169957"/>
          </a:xfrm>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特別的是，當人類在做判斷的時候，我們不會去拿每個文件中數量最多的       來當作特徵。</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反而我們會用                     這三個數量比較少的當作該文件的特徵，因為我們覺得這是這些文件「特別」的地方。</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3462942" y="4705293"/>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3939258" y="4586778"/>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495613" y="4613272"/>
            <a:ext cx="514422" cy="457264"/>
          </a:xfrm>
          <a:prstGeom prst="rect">
            <a:avLst/>
          </a:prstGeom>
        </p:spPr>
      </p:pic>
      <p:pic>
        <p:nvPicPr>
          <p:cNvPr id="9" name="圖片 8">
            <a:extLst>
              <a:ext uri="{FF2B5EF4-FFF2-40B4-BE49-F238E27FC236}">
                <a16:creationId xmlns:a16="http://schemas.microsoft.com/office/drawing/2014/main" id="{DEAA0358-9D5F-48D4-BE4C-B02FBA6BB440}"/>
              </a:ext>
            </a:extLst>
          </p:cNvPr>
          <p:cNvPicPr>
            <a:picLocks noChangeAspect="1"/>
          </p:cNvPicPr>
          <p:nvPr/>
        </p:nvPicPr>
        <p:blipFill>
          <a:blip r:embed="rId6"/>
          <a:stretch>
            <a:fillRect/>
          </a:stretch>
        </p:blipFill>
        <p:spPr>
          <a:xfrm>
            <a:off x="4896670" y="4194808"/>
            <a:ext cx="447737" cy="504895"/>
          </a:xfrm>
          <a:prstGeom prst="rect">
            <a:avLst/>
          </a:prstGeom>
        </p:spPr>
      </p:pic>
    </p:spTree>
    <p:extLst>
      <p:ext uri="{BB962C8B-B14F-4D97-AF65-F5344CB8AC3E}">
        <p14:creationId xmlns:p14="http://schemas.microsoft.com/office/powerpoint/2010/main" val="342843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所以從以上的例子，我們可以知道一個詞出現的「頻率最高」不能當作判斷特徵詞的唯一指標。</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那麼，該怎麼找到屬於人類判斷的「特徵詞」呢？</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Tree>
    <p:extLst>
      <p:ext uri="{BB962C8B-B14F-4D97-AF65-F5344CB8AC3E}">
        <p14:creationId xmlns:p14="http://schemas.microsoft.com/office/powerpoint/2010/main" val="243530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特徵詞取得方法</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mn-lt"/>
                <a:ea typeface="微軟正黑體" panose="020B0604030504040204" pitchFamily="34" charset="-120"/>
              </a:rPr>
              <a:t>我們有三種方法</a:t>
            </a:r>
            <a:endParaRPr lang="en-US" altLang="zh-TW" dirty="0">
              <a:latin typeface="+mn-lt"/>
              <a:ea typeface="微軟正黑體" panose="020B0604030504040204" pitchFamily="34" charset="-120"/>
            </a:endParaRPr>
          </a:p>
          <a:p>
            <a:pPr lvl="1"/>
            <a:r>
              <a:rPr lang="zh-TW" altLang="zh-TW" dirty="0">
                <a:latin typeface="+mn-lt"/>
                <a:ea typeface="微軟正黑體" panose="020B0604030504040204" pitchFamily="34" charset="-120"/>
              </a:rPr>
              <a:t>取 TF-IDF</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看詞性</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a:t>
            </a:r>
            <a:r>
              <a:rPr lang="zh-TW" altLang="zh-TW" dirty="0">
                <a:latin typeface="+mn-lt"/>
                <a:ea typeface="微軟正黑體" panose="020B0604030504040204" pitchFamily="34" charset="-120"/>
              </a:rPr>
              <a:t>「人、事、時、地、物」</a:t>
            </a:r>
            <a:endParaRPr lang="en-US" altLang="zh-TW" dirty="0">
              <a:latin typeface="+mn-lt"/>
              <a:ea typeface="微軟正黑體" panose="020B0604030504040204" pitchFamily="34" charset="-120"/>
            </a:endParaRPr>
          </a:p>
          <a:p>
            <a:pPr lvl="1"/>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Tree>
    <p:extLst>
      <p:ext uri="{BB962C8B-B14F-4D97-AF65-F5344CB8AC3E}">
        <p14:creationId xmlns:p14="http://schemas.microsoft.com/office/powerpoint/2010/main" val="1625552802"/>
      </p:ext>
    </p:extLst>
  </p:cSld>
  <p:clrMapOvr>
    <a:masterClrMapping/>
  </p:clrMapOvr>
</p:sld>
</file>

<file path=ppt/theme/theme1.xml><?xml version="1.0" encoding="utf-8"?>
<a:theme xmlns:a="http://schemas.openxmlformats.org/drawingml/2006/main" name="多面向">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1442</TotalTime>
  <Words>3093</Words>
  <Application>Microsoft Office PowerPoint</Application>
  <PresentationFormat>寬螢幕</PresentationFormat>
  <Paragraphs>291</Paragraphs>
  <Slides>41</Slides>
  <Notes>17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41</vt:i4>
      </vt:variant>
    </vt:vector>
  </HeadingPairs>
  <TitlesOfParts>
    <vt:vector size="50" baseType="lpstr">
      <vt:lpstr>Noto Sans Symbols</vt:lpstr>
      <vt:lpstr>微軟正黑體</vt:lpstr>
      <vt:lpstr>Arial</vt:lpstr>
      <vt:lpstr>Calibri</vt:lpstr>
      <vt:lpstr>Courier New</vt:lpstr>
      <vt:lpstr>Roboto</vt:lpstr>
      <vt:lpstr>Trebuchet MS</vt:lpstr>
      <vt:lpstr>Wingdings</vt:lpstr>
      <vt:lpstr>多面向</vt:lpstr>
      <vt:lpstr>文本分析與程式設計 Week02</vt:lpstr>
      <vt:lpstr>文本分析任務</vt:lpstr>
      <vt:lpstr>什麼是特徵詞</vt:lpstr>
      <vt:lpstr>什麼是特徵詞</vt:lpstr>
      <vt:lpstr>什麼是特徵詞</vt:lpstr>
      <vt:lpstr>什麼是特徵詞</vt:lpstr>
      <vt:lpstr>什麼是特徵詞</vt:lpstr>
      <vt:lpstr>什麼是特徵詞</vt:lpstr>
      <vt:lpstr>特徵詞取得方法</vt:lpstr>
      <vt:lpstr>用TF-IDF來取得特徵詞</vt:lpstr>
      <vt:lpstr>什麼是TF-IDF</vt:lpstr>
      <vt:lpstr>什麼是TF-IDF</vt:lpstr>
      <vt:lpstr>什麼是TF-IDF</vt:lpstr>
      <vt:lpstr>什麼是TF-IDF</vt:lpstr>
      <vt:lpstr>什麼是TF-IDF</vt:lpstr>
      <vt:lpstr>什麼是TF-IDF</vt:lpstr>
      <vt:lpstr>什麼是TF-IDF</vt:lpstr>
      <vt:lpstr>什麼是TF-IDF</vt:lpstr>
      <vt:lpstr>課間練習1</vt:lpstr>
      <vt:lpstr>什麼是TF-IDF</vt:lpstr>
      <vt:lpstr>TF-IDF 可以告訴我們什麼？</vt:lpstr>
      <vt:lpstr>TF-IDF 可以告訴我們什麼？</vt:lpstr>
      <vt:lpstr>課間練習2</vt:lpstr>
      <vt:lpstr>課間練習2</vt:lpstr>
      <vt:lpstr>TF-IDF 可以告訴我們什麼？</vt:lpstr>
      <vt:lpstr>如何利用TF-IDF 來取出特徵詞</vt:lpstr>
      <vt:lpstr>如何利用TF-IDF 來取出特徵詞</vt:lpstr>
      <vt:lpstr>TF-IDF 的計算結果：觀察</vt:lpstr>
      <vt:lpstr>TF-IDF 的計算結果：觀察</vt:lpstr>
      <vt:lpstr>TF-IDF 的計算結果：觀察</vt:lpstr>
      <vt:lpstr>用詞性來取得特徵詞</vt:lpstr>
      <vt:lpstr>名詞比較-輸入</vt:lpstr>
      <vt:lpstr>名詞比較-輸出</vt:lpstr>
      <vt:lpstr>動詞比較-輸入</vt:lpstr>
      <vt:lpstr>動詞比較-輸出</vt:lpstr>
      <vt:lpstr>用「人、事、時、地、物」取特徵詞</vt:lpstr>
      <vt:lpstr>取得人事時地物的工具</vt:lpstr>
      <vt:lpstr>什麼是content words </vt:lpstr>
      <vt:lpstr>什麼是content words </vt:lpstr>
      <vt:lpstr>取得人事時地物的工具</vt:lpstr>
      <vt:lpstr>課間練習3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推動大學程式設計教學計畫 分項六：資料分析領域與學習評量推動團隊  投影片樣版</dc:title>
  <dc:creator>User</dc:creator>
  <cp:lastModifiedBy>Robin Lin</cp:lastModifiedBy>
  <cp:revision>48</cp:revision>
  <dcterms:created xsi:type="dcterms:W3CDTF">2018-07-13T08:28:57Z</dcterms:created>
  <dcterms:modified xsi:type="dcterms:W3CDTF">2021-06-28T12:56:50Z</dcterms:modified>
</cp:coreProperties>
</file>