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5"/>
  </p:notesMasterIdLst>
  <p:sldIdLst>
    <p:sldId id="256" r:id="rId2"/>
    <p:sldId id="261" r:id="rId3"/>
    <p:sldId id="263" r:id="rId4"/>
    <p:sldId id="262" r:id="rId5"/>
    <p:sldId id="264" r:id="rId6"/>
    <p:sldId id="267" r:id="rId7"/>
    <p:sldId id="265" r:id="rId8"/>
    <p:sldId id="269" r:id="rId9"/>
    <p:sldId id="268" r:id="rId10"/>
    <p:sldId id="266" r:id="rId11"/>
    <p:sldId id="270" r:id="rId12"/>
    <p:sldId id="273" r:id="rId13"/>
    <p:sldId id="272" r:id="rId14"/>
    <p:sldId id="274" r:id="rId15"/>
    <p:sldId id="275" r:id="rId16"/>
    <p:sldId id="284" r:id="rId17"/>
    <p:sldId id="276" r:id="rId18"/>
    <p:sldId id="291" r:id="rId19"/>
    <p:sldId id="317" r:id="rId20"/>
    <p:sldId id="327" r:id="rId21"/>
    <p:sldId id="319" r:id="rId22"/>
    <p:sldId id="278" r:id="rId23"/>
    <p:sldId id="318" r:id="rId24"/>
    <p:sldId id="322" r:id="rId25"/>
    <p:sldId id="290" r:id="rId26"/>
    <p:sldId id="280" r:id="rId27"/>
    <p:sldId id="324" r:id="rId28"/>
    <p:sldId id="328" r:id="rId29"/>
    <p:sldId id="321" r:id="rId30"/>
    <p:sldId id="329" r:id="rId31"/>
    <p:sldId id="326" r:id="rId32"/>
    <p:sldId id="285" r:id="rId33"/>
    <p:sldId id="293" r:id="rId34"/>
    <p:sldId id="288" r:id="rId35"/>
    <p:sldId id="295" r:id="rId36"/>
    <p:sldId id="296" r:id="rId37"/>
    <p:sldId id="297" r:id="rId38"/>
    <p:sldId id="298" r:id="rId39"/>
    <p:sldId id="299" r:id="rId40"/>
    <p:sldId id="300" r:id="rId41"/>
    <p:sldId id="301" r:id="rId42"/>
    <p:sldId id="302" r:id="rId43"/>
    <p:sldId id="304" r:id="rId44"/>
    <p:sldId id="306" r:id="rId45"/>
    <p:sldId id="307" r:id="rId46"/>
    <p:sldId id="294" r:id="rId47"/>
    <p:sldId id="305" r:id="rId48"/>
    <p:sldId id="303" r:id="rId49"/>
    <p:sldId id="308" r:id="rId50"/>
    <p:sldId id="309" r:id="rId51"/>
    <p:sldId id="310" r:id="rId52"/>
    <p:sldId id="311" r:id="rId53"/>
    <p:sldId id="312" r:id="rId54"/>
    <p:sldId id="313" r:id="rId55"/>
    <p:sldId id="316" r:id="rId56"/>
    <p:sldId id="314" r:id="rId57"/>
    <p:sldId id="289" r:id="rId58"/>
    <p:sldId id="330" r:id="rId59"/>
    <p:sldId id="331" r:id="rId60"/>
    <p:sldId id="332" r:id="rId61"/>
    <p:sldId id="333" r:id="rId62"/>
    <p:sldId id="334" r:id="rId63"/>
    <p:sldId id="335" r:id="rId64"/>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1" autoAdjust="0"/>
    <p:restoredTop sz="94660"/>
  </p:normalViewPr>
  <p:slideViewPr>
    <p:cSldViewPr snapToGrid="0">
      <p:cViewPr varScale="1">
        <p:scale>
          <a:sx n="63" d="100"/>
          <a:sy n="63" d="100"/>
        </p:scale>
        <p:origin x="9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endParaRPr lang="zh-TW" altLang="en-US" dirty="0"/>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82952-63C0-4BAD-8CED-4F8B2B1B97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TW" altLang="en-US"/>
        </a:p>
      </dgm:t>
    </dgm:pt>
    <dgm:pt modelId="{B0D34BD7-E7DB-42FA-A8E4-7E5FFE8A0C4E}">
      <dgm:prSet phldrT="[文字]"/>
      <dgm:spPr/>
      <dgm:t>
        <a:bodyPr/>
        <a:lstStyle/>
        <a:p>
          <a:r>
            <a:rPr lang="zh-TW" altLang="en-US" dirty="0"/>
            <a:t>收集資料</a:t>
          </a:r>
          <a:r>
            <a:rPr lang="en-US" altLang="zh-TW" dirty="0"/>
            <a:t>:</a:t>
          </a:r>
        </a:p>
        <a:p>
          <a:r>
            <a:rPr lang="zh-TW" altLang="en-US" dirty="0">
              <a:solidFill>
                <a:srgbClr val="FF0000"/>
              </a:solidFill>
            </a:rPr>
            <a:t>收集籃球和棒球的文本</a:t>
          </a:r>
        </a:p>
      </dgm:t>
    </dgm:pt>
    <dgm:pt modelId="{518B2362-9F08-4360-A3D2-DBD75154A190}" type="parTrans" cxnId="{78FA2A01-51A4-4482-B136-F3FCB69B26DA}">
      <dgm:prSet/>
      <dgm:spPr/>
      <dgm:t>
        <a:bodyPr/>
        <a:lstStyle/>
        <a:p>
          <a:endParaRPr lang="zh-TW" altLang="en-US"/>
        </a:p>
      </dgm:t>
    </dgm:pt>
    <dgm:pt modelId="{A6B0F443-1753-4264-A4F0-CD5F14905CEA}" type="sibTrans" cxnId="{78FA2A01-51A4-4482-B136-F3FCB69B26DA}">
      <dgm:prSet/>
      <dgm:spPr/>
      <dgm:t>
        <a:bodyPr/>
        <a:lstStyle/>
        <a:p>
          <a:endParaRPr lang="zh-TW" altLang="en-US"/>
        </a:p>
      </dgm:t>
    </dgm:pt>
    <dgm:pt modelId="{3A3CFF74-E554-4850-B5CC-2812D8220404}">
      <dgm:prSet phldrT="[文字]"/>
      <dgm:spPr/>
      <dgm:t>
        <a:bodyPr/>
        <a:lstStyle/>
        <a:p>
          <a:r>
            <a:rPr lang="zh-TW" altLang="en-US" dirty="0"/>
            <a:t>清理資料</a:t>
          </a:r>
          <a:endParaRPr lang="en-US" altLang="zh-TW" dirty="0"/>
        </a:p>
      </dgm:t>
    </dgm:pt>
    <dgm:pt modelId="{CFCC50CF-7D39-4865-B6EB-32AE35B36DF3}" type="parTrans" cxnId="{ACF990F7-54E8-4A26-A1FB-B707CF4BAAD7}">
      <dgm:prSet/>
      <dgm:spPr/>
      <dgm:t>
        <a:bodyPr/>
        <a:lstStyle/>
        <a:p>
          <a:endParaRPr lang="zh-TW" altLang="en-US"/>
        </a:p>
      </dgm:t>
    </dgm:pt>
    <dgm:pt modelId="{EEBFD2E2-A925-494F-B581-AE301966F8BE}" type="sibTrans" cxnId="{ACF990F7-54E8-4A26-A1FB-B707CF4BAAD7}">
      <dgm:prSet/>
      <dgm:spPr/>
      <dgm:t>
        <a:bodyPr/>
        <a:lstStyle/>
        <a:p>
          <a:endParaRPr lang="zh-TW" altLang="en-US"/>
        </a:p>
      </dgm:t>
    </dgm:pt>
    <dgm:pt modelId="{7975131B-8123-44C2-A535-D9D1ABBC80C6}">
      <dgm:prSet phldrT="[文字]"/>
      <dgm:spPr/>
      <dgm:t>
        <a:bodyPr/>
        <a:lstStyle/>
        <a:p>
          <a:r>
            <a:rPr lang="zh-TW" altLang="en-US" dirty="0"/>
            <a:t>整理資料</a:t>
          </a:r>
        </a:p>
      </dgm:t>
    </dgm:pt>
    <dgm:pt modelId="{AE74F237-8EF1-41F3-A5EF-AF9230874E0C}" type="parTrans" cxnId="{B0554A89-0213-457A-955D-2B58C3D51813}">
      <dgm:prSet/>
      <dgm:spPr/>
      <dgm:t>
        <a:bodyPr/>
        <a:lstStyle/>
        <a:p>
          <a:endParaRPr lang="zh-TW" altLang="en-US"/>
        </a:p>
      </dgm:t>
    </dgm:pt>
    <dgm:pt modelId="{A2AB1D84-AA16-4841-8A72-315808040344}" type="sibTrans" cxnId="{B0554A89-0213-457A-955D-2B58C3D51813}">
      <dgm:prSet/>
      <dgm:spPr/>
      <dgm:t>
        <a:bodyPr/>
        <a:lstStyle/>
        <a:p>
          <a:endParaRPr lang="zh-TW" altLang="en-US"/>
        </a:p>
      </dgm:t>
    </dgm:pt>
    <dgm:pt modelId="{8F2BC6A6-4AC8-4164-A9EC-2FD9CA2014ED}">
      <dgm:prSet phldrT="[文字]"/>
      <dgm:spPr/>
      <dgm:t>
        <a:bodyPr/>
        <a:lstStyle/>
        <a:p>
          <a:r>
            <a:rPr lang="zh-TW" altLang="en-US" dirty="0"/>
            <a:t>找到特徵</a:t>
          </a:r>
          <a:r>
            <a:rPr lang="en-US" altLang="zh-TW" dirty="0"/>
            <a:t>(feature):</a:t>
          </a:r>
        </a:p>
        <a:p>
          <a:r>
            <a:rPr lang="zh-TW" altLang="en-US" dirty="0"/>
            <a:t>特徵詞為</a:t>
          </a:r>
          <a:r>
            <a:rPr lang="zh-TW" altLang="en-US" dirty="0">
              <a:solidFill>
                <a:srgbClr val="FF0000"/>
              </a:solidFill>
            </a:rPr>
            <a:t>動詞</a:t>
          </a:r>
        </a:p>
      </dgm:t>
    </dgm:pt>
    <dgm:pt modelId="{EA1FDE49-15FD-4339-A2F3-FEC4116BB1F7}" type="parTrans" cxnId="{CB452210-A78D-4E7E-AB0A-54699CCD11D5}">
      <dgm:prSet/>
      <dgm:spPr/>
      <dgm:t>
        <a:bodyPr/>
        <a:lstStyle/>
        <a:p>
          <a:endParaRPr lang="zh-TW" altLang="en-US"/>
        </a:p>
      </dgm:t>
    </dgm:pt>
    <dgm:pt modelId="{D303967D-6B47-4823-A449-9A8D947F907A}" type="sibTrans" cxnId="{CB452210-A78D-4E7E-AB0A-54699CCD11D5}">
      <dgm:prSet/>
      <dgm:spPr/>
      <dgm:t>
        <a:bodyPr/>
        <a:lstStyle/>
        <a:p>
          <a:endParaRPr lang="zh-TW" altLang="en-US"/>
        </a:p>
      </dgm:t>
    </dgm:pt>
    <dgm:pt modelId="{8D5FC725-FE5E-43B1-A7EF-6AE07EB107A4}">
      <dgm:prSet phldrT="[文字]"/>
      <dgm:spPr/>
      <dgm:t>
        <a:bodyPr/>
        <a:lstStyle/>
        <a:p>
          <a:r>
            <a:rPr lang="zh-TW" altLang="en-US" dirty="0"/>
            <a:t>製作模型</a:t>
          </a:r>
          <a:r>
            <a:rPr lang="en-US" altLang="zh-TW" dirty="0"/>
            <a:t>:</a:t>
          </a:r>
        </a:p>
        <a:p>
          <a:r>
            <a:rPr lang="zh-TW" altLang="en-US" dirty="0"/>
            <a:t>使用</a:t>
          </a:r>
          <a:r>
            <a:rPr lang="zh-TW" altLang="en-US" dirty="0">
              <a:solidFill>
                <a:srgbClr val="FF0000"/>
              </a:solidFill>
            </a:rPr>
            <a:t>餘弦相似性</a:t>
          </a:r>
        </a:p>
      </dgm:t>
    </dgm:pt>
    <dgm:pt modelId="{793E2E17-5728-476B-B6A1-6EC0DD9A02A2}" type="parTrans" cxnId="{EDC5D20B-83A6-4992-9A26-B578A4C3963B}">
      <dgm:prSet/>
      <dgm:spPr/>
      <dgm:t>
        <a:bodyPr/>
        <a:lstStyle/>
        <a:p>
          <a:endParaRPr lang="zh-TW" altLang="en-US"/>
        </a:p>
      </dgm:t>
    </dgm:pt>
    <dgm:pt modelId="{8A17136B-B3D9-4C89-A8FA-A0DF28B11A99}" type="sibTrans" cxnId="{EDC5D20B-83A6-4992-9A26-B578A4C3963B}">
      <dgm:prSet/>
      <dgm:spPr/>
      <dgm:t>
        <a:bodyPr/>
        <a:lstStyle/>
        <a:p>
          <a:endParaRPr lang="zh-TW" altLang="en-US"/>
        </a:p>
      </dgm:t>
    </dgm:pt>
    <dgm:pt modelId="{A2E2A493-6E5C-4B1F-A42A-2ED9C960C8E4}">
      <dgm:prSet phldrT="[文字]"/>
      <dgm:spPr/>
      <dgm:t>
        <a:bodyPr/>
        <a:lstStyle/>
        <a:p>
          <a:r>
            <a:rPr lang="zh-TW" altLang="en-US" dirty="0"/>
            <a:t>評價模型</a:t>
          </a:r>
        </a:p>
      </dgm:t>
    </dgm:pt>
    <dgm:pt modelId="{6AB09DC8-ECF0-4F32-B505-68F38302BC86}" type="parTrans" cxnId="{03B2E54E-83CA-477F-9839-BCE12F03DFFA}">
      <dgm:prSet/>
      <dgm:spPr/>
      <dgm:t>
        <a:bodyPr/>
        <a:lstStyle/>
        <a:p>
          <a:endParaRPr lang="zh-TW" altLang="en-US"/>
        </a:p>
      </dgm:t>
    </dgm:pt>
    <dgm:pt modelId="{DF7CED82-178A-411C-89F3-CA8F5C63A12A}" type="sibTrans" cxnId="{03B2E54E-83CA-477F-9839-BCE12F03DFFA}">
      <dgm:prSet/>
      <dgm:spPr/>
      <dgm:t>
        <a:bodyPr/>
        <a:lstStyle/>
        <a:p>
          <a:endParaRPr lang="zh-TW" altLang="en-US"/>
        </a:p>
      </dgm:t>
    </dgm:pt>
    <dgm:pt modelId="{86444B7A-7962-487C-AF58-928DB3615D7B}">
      <dgm:prSet phldrT="[文字]"/>
      <dgm:spPr/>
      <dgm:t>
        <a:bodyPr/>
        <a:lstStyle/>
        <a:p>
          <a:r>
            <a:rPr lang="zh-TW" altLang="en-US" dirty="0"/>
            <a:t>使用模型</a:t>
          </a:r>
        </a:p>
      </dgm:t>
    </dgm:pt>
    <dgm:pt modelId="{A9238675-D20B-4B19-842C-4DAF628FC7DD}" type="parTrans" cxnId="{4BE87E01-29D6-415B-98A7-D7E8B013F099}">
      <dgm:prSet/>
      <dgm:spPr/>
      <dgm:t>
        <a:bodyPr/>
        <a:lstStyle/>
        <a:p>
          <a:endParaRPr lang="zh-TW" altLang="en-US"/>
        </a:p>
      </dgm:t>
    </dgm:pt>
    <dgm:pt modelId="{B1B8E9F7-15D3-4CDF-88F3-B867DDDDAEA5}" type="sibTrans" cxnId="{4BE87E01-29D6-415B-98A7-D7E8B013F099}">
      <dgm:prSet/>
      <dgm:spPr/>
      <dgm:t>
        <a:bodyPr/>
        <a:lstStyle/>
        <a:p>
          <a:endParaRPr lang="zh-TW" altLang="en-US"/>
        </a:p>
      </dgm:t>
    </dgm:pt>
    <dgm:pt modelId="{1350F338-6971-4B88-8948-36921B04E933}">
      <dgm:prSet phldrT="[文字]"/>
      <dgm:spPr/>
      <dgm:t>
        <a:bodyPr/>
        <a:lstStyle/>
        <a:p>
          <a:r>
            <a:rPr lang="zh-TW" altLang="en-US" dirty="0"/>
            <a:t>調整模型</a:t>
          </a:r>
        </a:p>
      </dgm:t>
    </dgm:pt>
    <dgm:pt modelId="{70830609-094B-4E1F-A739-FB4C28E5C3F4}" type="parTrans" cxnId="{575198FF-1187-46E2-B9F4-D6E79FDE67DF}">
      <dgm:prSet/>
      <dgm:spPr/>
      <dgm:t>
        <a:bodyPr/>
        <a:lstStyle/>
        <a:p>
          <a:endParaRPr lang="zh-TW" altLang="en-US"/>
        </a:p>
      </dgm:t>
    </dgm:pt>
    <dgm:pt modelId="{CA3CB482-387C-485F-8714-48FA1E3352FD}" type="sibTrans" cxnId="{575198FF-1187-46E2-B9F4-D6E79FDE67DF}">
      <dgm:prSet/>
      <dgm:spPr/>
      <dgm:t>
        <a:bodyPr/>
        <a:lstStyle/>
        <a:p>
          <a:endParaRPr lang="zh-TW" altLang="en-US"/>
        </a:p>
      </dgm:t>
    </dgm:pt>
    <dgm:pt modelId="{E286E645-CA2E-435A-A8C5-0C1CC47F5D70}" type="pres">
      <dgm:prSet presAssocID="{8E082952-63C0-4BAD-8CED-4F8B2B1B9725}" presName="Name0" presStyleCnt="0">
        <dgm:presLayoutVars>
          <dgm:dir/>
          <dgm:resizeHandles val="exact"/>
        </dgm:presLayoutVars>
      </dgm:prSet>
      <dgm:spPr/>
    </dgm:pt>
    <dgm:pt modelId="{DA2367B3-8228-4AC1-8126-B38CA0F051BF}" type="pres">
      <dgm:prSet presAssocID="{B0D34BD7-E7DB-42FA-A8E4-7E5FFE8A0C4E}" presName="node" presStyleLbl="node1" presStyleIdx="0" presStyleCnt="8" custLinFactNeighborX="-266" custLinFactNeighborY="30484">
        <dgm:presLayoutVars>
          <dgm:bulletEnabled val="1"/>
        </dgm:presLayoutVars>
      </dgm:prSet>
      <dgm:spPr/>
    </dgm:pt>
    <dgm:pt modelId="{423B8190-BC63-4606-B0CC-B58FBDE9A992}" type="pres">
      <dgm:prSet presAssocID="{A6B0F443-1753-4264-A4F0-CD5F14905CEA}" presName="sibTrans" presStyleLbl="sibTrans1D1" presStyleIdx="0" presStyleCnt="7"/>
      <dgm:spPr/>
    </dgm:pt>
    <dgm:pt modelId="{4C3C56C0-F990-4EFD-81C2-B6806507682D}" type="pres">
      <dgm:prSet presAssocID="{A6B0F443-1753-4264-A4F0-CD5F14905CEA}" presName="connectorText" presStyleLbl="sibTrans1D1" presStyleIdx="0" presStyleCnt="7"/>
      <dgm:spPr/>
    </dgm:pt>
    <dgm:pt modelId="{D4C15B03-6F97-45D0-ABA2-BA8883A7D2E3}" type="pres">
      <dgm:prSet presAssocID="{3A3CFF74-E554-4850-B5CC-2812D8220404}" presName="node" presStyleLbl="node1" presStyleIdx="1" presStyleCnt="8" custLinFactNeighborX="1021" custLinFactNeighborY="30625">
        <dgm:presLayoutVars>
          <dgm:bulletEnabled val="1"/>
        </dgm:presLayoutVars>
      </dgm:prSet>
      <dgm:spPr/>
    </dgm:pt>
    <dgm:pt modelId="{F42ED73C-A769-4ED3-850B-1545A00DE126}" type="pres">
      <dgm:prSet presAssocID="{EEBFD2E2-A925-494F-B581-AE301966F8BE}" presName="sibTrans" presStyleLbl="sibTrans1D1" presStyleIdx="1" presStyleCnt="7"/>
      <dgm:spPr/>
    </dgm:pt>
    <dgm:pt modelId="{AE9EF5B0-61EA-4B4D-8C8B-ED3C36A447FD}" type="pres">
      <dgm:prSet presAssocID="{EEBFD2E2-A925-494F-B581-AE301966F8BE}" presName="connectorText" presStyleLbl="sibTrans1D1" presStyleIdx="1" presStyleCnt="7"/>
      <dgm:spPr/>
    </dgm:pt>
    <dgm:pt modelId="{3FBBD07F-43D9-4F3C-B2D3-F4F909FE10D2}" type="pres">
      <dgm:prSet presAssocID="{7975131B-8123-44C2-A535-D9D1ABBC80C6}" presName="node" presStyleLbl="node1" presStyleIdx="2" presStyleCnt="8" custLinFactNeighborX="266" custLinFactNeighborY="30625">
        <dgm:presLayoutVars>
          <dgm:bulletEnabled val="1"/>
        </dgm:presLayoutVars>
      </dgm:prSet>
      <dgm:spPr/>
    </dgm:pt>
    <dgm:pt modelId="{07CF0C7D-9E46-4316-B4C4-CB68878468C5}" type="pres">
      <dgm:prSet presAssocID="{A2AB1D84-AA16-4841-8A72-315808040344}" presName="sibTrans" presStyleLbl="sibTrans1D1" presStyleIdx="2" presStyleCnt="7"/>
      <dgm:spPr/>
    </dgm:pt>
    <dgm:pt modelId="{C05446FC-9992-43AB-A89E-30EFE01A7659}" type="pres">
      <dgm:prSet presAssocID="{A2AB1D84-AA16-4841-8A72-315808040344}" presName="connectorText" presStyleLbl="sibTrans1D1" presStyleIdx="2" presStyleCnt="7"/>
      <dgm:spPr/>
    </dgm:pt>
    <dgm:pt modelId="{88F5D1BF-BA60-4F84-AB4B-5FC2985D6AE0}" type="pres">
      <dgm:prSet presAssocID="{8F2BC6A6-4AC8-4164-A9EC-2FD9CA2014ED}" presName="node" presStyleLbl="node1" presStyleIdx="3" presStyleCnt="8" custLinFactNeighborX="-266" custLinFactNeighborY="31415">
        <dgm:presLayoutVars>
          <dgm:bulletEnabled val="1"/>
        </dgm:presLayoutVars>
      </dgm:prSet>
      <dgm:spPr/>
    </dgm:pt>
    <dgm:pt modelId="{C175CAC1-3EB6-4C76-AAF8-1175BDD5D718}" type="pres">
      <dgm:prSet presAssocID="{D303967D-6B47-4823-A449-9A8D947F907A}" presName="sibTrans" presStyleLbl="sibTrans1D1" presStyleIdx="3" presStyleCnt="7"/>
      <dgm:spPr/>
    </dgm:pt>
    <dgm:pt modelId="{70F8C3F1-47F1-4ABC-BF8E-54B88E208732}" type="pres">
      <dgm:prSet presAssocID="{D303967D-6B47-4823-A449-9A8D947F907A}" presName="connectorText" presStyleLbl="sibTrans1D1" presStyleIdx="3" presStyleCnt="7"/>
      <dgm:spPr/>
    </dgm:pt>
    <dgm:pt modelId="{BB0B8053-7F61-44E8-A44F-263F98620F48}" type="pres">
      <dgm:prSet presAssocID="{8D5FC725-FE5E-43B1-A7EF-6AE07EB107A4}" presName="node" presStyleLbl="node1" presStyleIdx="4" presStyleCnt="8" custLinFactNeighborX="-7828" custLinFactNeighborY="20417">
        <dgm:presLayoutVars>
          <dgm:bulletEnabled val="1"/>
        </dgm:presLayoutVars>
      </dgm:prSet>
      <dgm:spPr/>
    </dgm:pt>
    <dgm:pt modelId="{60FF8E3C-C675-4168-804F-ED0754076F0C}" type="pres">
      <dgm:prSet presAssocID="{8A17136B-B3D9-4C89-A8FA-A0DF28B11A99}" presName="sibTrans" presStyleLbl="sibTrans1D1" presStyleIdx="4" presStyleCnt="7"/>
      <dgm:spPr/>
    </dgm:pt>
    <dgm:pt modelId="{0D7C85EA-A5FC-4E62-8599-429C9A151229}" type="pres">
      <dgm:prSet presAssocID="{8A17136B-B3D9-4C89-A8FA-A0DF28B11A99}" presName="connectorText" presStyleLbl="sibTrans1D1" presStyleIdx="4" presStyleCnt="7"/>
      <dgm:spPr/>
    </dgm:pt>
    <dgm:pt modelId="{A7BA1225-1C7C-4060-9A48-E075146C3384}" type="pres">
      <dgm:prSet presAssocID="{A2E2A493-6E5C-4B1F-A42A-2ED9C960C8E4}" presName="node" presStyleLbl="node1" presStyleIdx="5" presStyleCnt="8" custLinFactNeighborX="-7828" custLinFactNeighborY="20417">
        <dgm:presLayoutVars>
          <dgm:bulletEnabled val="1"/>
        </dgm:presLayoutVars>
      </dgm:prSet>
      <dgm:spPr/>
    </dgm:pt>
    <dgm:pt modelId="{DCB6F0CC-85C0-4989-943E-BD8CCD40C74C}" type="pres">
      <dgm:prSet presAssocID="{DF7CED82-178A-411C-89F3-CA8F5C63A12A}" presName="sibTrans" presStyleLbl="sibTrans1D1" presStyleIdx="5" presStyleCnt="7"/>
      <dgm:spPr/>
    </dgm:pt>
    <dgm:pt modelId="{B0309F90-83D2-4B59-B153-D679662E88C8}" type="pres">
      <dgm:prSet presAssocID="{DF7CED82-178A-411C-89F3-CA8F5C63A12A}" presName="connectorText" presStyleLbl="sibTrans1D1" presStyleIdx="5" presStyleCnt="7"/>
      <dgm:spPr/>
    </dgm:pt>
    <dgm:pt modelId="{5AF8AD04-7439-4B3E-8A86-02BD6527F294}" type="pres">
      <dgm:prSet presAssocID="{86444B7A-7962-487C-AF58-928DB3615D7B}" presName="node" presStyleLbl="node1" presStyleIdx="6" presStyleCnt="8" custLinFactNeighborX="-266" custLinFactNeighborY="20204">
        <dgm:presLayoutVars>
          <dgm:bulletEnabled val="1"/>
        </dgm:presLayoutVars>
      </dgm:prSet>
      <dgm:spPr/>
    </dgm:pt>
    <dgm:pt modelId="{E8610EA1-3AA5-45E9-BA23-62D8A3F0A7E7}" type="pres">
      <dgm:prSet presAssocID="{B1B8E9F7-15D3-4CDF-88F3-B867DDDDAEA5}" presName="sibTrans" presStyleLbl="sibTrans1D1" presStyleIdx="6" presStyleCnt="7"/>
      <dgm:spPr/>
    </dgm:pt>
    <dgm:pt modelId="{FBE77804-517B-41A3-968C-3B94845BE784}" type="pres">
      <dgm:prSet presAssocID="{B1B8E9F7-15D3-4CDF-88F3-B867DDDDAEA5}" presName="connectorText" presStyleLbl="sibTrans1D1" presStyleIdx="6" presStyleCnt="7"/>
      <dgm:spPr/>
    </dgm:pt>
    <dgm:pt modelId="{D2B231D5-553E-4A35-8988-5382867FD267}" type="pres">
      <dgm:prSet presAssocID="{1350F338-6971-4B88-8948-36921B04E933}" presName="node" presStyleLbl="node1" presStyleIdx="7" presStyleCnt="8" custLinFactNeighborX="-266" custLinFactNeighborY="21489">
        <dgm:presLayoutVars>
          <dgm:bulletEnabled val="1"/>
        </dgm:presLayoutVars>
      </dgm:prSet>
      <dgm:spPr/>
    </dgm:pt>
  </dgm:ptLst>
  <dgm:cxnLst>
    <dgm:cxn modelId="{78FA2A01-51A4-4482-B136-F3FCB69B26DA}" srcId="{8E082952-63C0-4BAD-8CED-4F8B2B1B9725}" destId="{B0D34BD7-E7DB-42FA-A8E4-7E5FFE8A0C4E}" srcOrd="0" destOrd="0" parTransId="{518B2362-9F08-4360-A3D2-DBD75154A190}" sibTransId="{A6B0F443-1753-4264-A4F0-CD5F14905CEA}"/>
    <dgm:cxn modelId="{4BE87E01-29D6-415B-98A7-D7E8B013F099}" srcId="{8E082952-63C0-4BAD-8CED-4F8B2B1B9725}" destId="{86444B7A-7962-487C-AF58-928DB3615D7B}" srcOrd="6" destOrd="0" parTransId="{A9238675-D20B-4B19-842C-4DAF628FC7DD}" sibTransId="{B1B8E9F7-15D3-4CDF-88F3-B867DDDDAEA5}"/>
    <dgm:cxn modelId="{1BEE9702-F087-4A91-B906-AD696088CB55}" type="presOf" srcId="{EEBFD2E2-A925-494F-B581-AE301966F8BE}" destId="{AE9EF5B0-61EA-4B4D-8C8B-ED3C36A447FD}" srcOrd="1" destOrd="0" presId="urn:microsoft.com/office/officeart/2005/8/layout/bProcess3"/>
    <dgm:cxn modelId="{6CBC8D06-D827-46E8-9E59-7D4F16BD0B53}" type="presOf" srcId="{3A3CFF74-E554-4850-B5CC-2812D8220404}" destId="{D4C15B03-6F97-45D0-ABA2-BA8883A7D2E3}" srcOrd="0" destOrd="0" presId="urn:microsoft.com/office/officeart/2005/8/layout/bProcess3"/>
    <dgm:cxn modelId="{39D67E07-5F42-44D2-AD7C-FD59CE8552D4}" type="presOf" srcId="{8A17136B-B3D9-4C89-A8FA-A0DF28B11A99}" destId="{0D7C85EA-A5FC-4E62-8599-429C9A151229}" srcOrd="1" destOrd="0" presId="urn:microsoft.com/office/officeart/2005/8/layout/bProcess3"/>
    <dgm:cxn modelId="{EDC5D20B-83A6-4992-9A26-B578A4C3963B}" srcId="{8E082952-63C0-4BAD-8CED-4F8B2B1B9725}" destId="{8D5FC725-FE5E-43B1-A7EF-6AE07EB107A4}" srcOrd="4" destOrd="0" parTransId="{793E2E17-5728-476B-B6A1-6EC0DD9A02A2}" sibTransId="{8A17136B-B3D9-4C89-A8FA-A0DF28B11A99}"/>
    <dgm:cxn modelId="{2CB4730D-CF16-48C9-A83E-9171154F20A7}" type="presOf" srcId="{B1B8E9F7-15D3-4CDF-88F3-B867DDDDAEA5}" destId="{FBE77804-517B-41A3-968C-3B94845BE784}" srcOrd="1" destOrd="0" presId="urn:microsoft.com/office/officeart/2005/8/layout/bProcess3"/>
    <dgm:cxn modelId="{CB452210-A78D-4E7E-AB0A-54699CCD11D5}" srcId="{8E082952-63C0-4BAD-8CED-4F8B2B1B9725}" destId="{8F2BC6A6-4AC8-4164-A9EC-2FD9CA2014ED}" srcOrd="3" destOrd="0" parTransId="{EA1FDE49-15FD-4339-A2F3-FEC4116BB1F7}" sibTransId="{D303967D-6B47-4823-A449-9A8D947F907A}"/>
    <dgm:cxn modelId="{D8670A2B-A5A7-4478-9799-405C4B10740A}" type="presOf" srcId="{1350F338-6971-4B88-8948-36921B04E933}" destId="{D2B231D5-553E-4A35-8988-5382867FD267}" srcOrd="0" destOrd="0" presId="urn:microsoft.com/office/officeart/2005/8/layout/bProcess3"/>
    <dgm:cxn modelId="{6A18802D-5FFD-4E73-BB0B-05C89322BB66}" type="presOf" srcId="{D303967D-6B47-4823-A449-9A8D947F907A}" destId="{C175CAC1-3EB6-4C76-AAF8-1175BDD5D718}" srcOrd="0" destOrd="0" presId="urn:microsoft.com/office/officeart/2005/8/layout/bProcess3"/>
    <dgm:cxn modelId="{9CAF3A2F-5CCD-4AF6-9A84-5916BDB4622B}" type="presOf" srcId="{B1B8E9F7-15D3-4CDF-88F3-B867DDDDAEA5}" destId="{E8610EA1-3AA5-45E9-BA23-62D8A3F0A7E7}" srcOrd="0" destOrd="0" presId="urn:microsoft.com/office/officeart/2005/8/layout/bProcess3"/>
    <dgm:cxn modelId="{55AC1030-F586-49B4-AD6F-35A89F4CD361}" type="presOf" srcId="{D303967D-6B47-4823-A449-9A8D947F907A}" destId="{70F8C3F1-47F1-4ABC-BF8E-54B88E208732}" srcOrd="1" destOrd="0" presId="urn:microsoft.com/office/officeart/2005/8/layout/bProcess3"/>
    <dgm:cxn modelId="{F493DC3C-90D1-4EEC-AFD0-89856CC933F2}" type="presOf" srcId="{8F2BC6A6-4AC8-4164-A9EC-2FD9CA2014ED}" destId="{88F5D1BF-BA60-4F84-AB4B-5FC2985D6AE0}" srcOrd="0" destOrd="0" presId="urn:microsoft.com/office/officeart/2005/8/layout/bProcess3"/>
    <dgm:cxn modelId="{0847175B-955A-4ED1-9611-1E78095D9E74}" type="presOf" srcId="{A2E2A493-6E5C-4B1F-A42A-2ED9C960C8E4}" destId="{A7BA1225-1C7C-4060-9A48-E075146C3384}" srcOrd="0" destOrd="0" presId="urn:microsoft.com/office/officeart/2005/8/layout/bProcess3"/>
    <dgm:cxn modelId="{F6979543-3567-421C-91E2-E9271F62589E}" type="presOf" srcId="{B0D34BD7-E7DB-42FA-A8E4-7E5FFE8A0C4E}" destId="{DA2367B3-8228-4AC1-8126-B38CA0F051BF}" srcOrd="0" destOrd="0" presId="urn:microsoft.com/office/officeart/2005/8/layout/bProcess3"/>
    <dgm:cxn modelId="{CDFC2145-03F6-4023-B7B3-379CD54DD65A}" type="presOf" srcId="{A6B0F443-1753-4264-A4F0-CD5F14905CEA}" destId="{4C3C56C0-F990-4EFD-81C2-B6806507682D}" srcOrd="1" destOrd="0" presId="urn:microsoft.com/office/officeart/2005/8/layout/bProcess3"/>
    <dgm:cxn modelId="{2ECA416B-8FEB-45BC-BBB9-B062F1C990D7}" type="presOf" srcId="{A2AB1D84-AA16-4841-8A72-315808040344}" destId="{07CF0C7D-9E46-4316-B4C4-CB68878468C5}" srcOrd="0" destOrd="0" presId="urn:microsoft.com/office/officeart/2005/8/layout/bProcess3"/>
    <dgm:cxn modelId="{03B2E54E-83CA-477F-9839-BCE12F03DFFA}" srcId="{8E082952-63C0-4BAD-8CED-4F8B2B1B9725}" destId="{A2E2A493-6E5C-4B1F-A42A-2ED9C960C8E4}" srcOrd="5" destOrd="0" parTransId="{6AB09DC8-ECF0-4F32-B505-68F38302BC86}" sibTransId="{DF7CED82-178A-411C-89F3-CA8F5C63A12A}"/>
    <dgm:cxn modelId="{9177F251-232A-4EED-995E-4394230D96DC}" type="presOf" srcId="{EEBFD2E2-A925-494F-B581-AE301966F8BE}" destId="{F42ED73C-A769-4ED3-850B-1545A00DE126}" srcOrd="0" destOrd="0" presId="urn:microsoft.com/office/officeart/2005/8/layout/bProcess3"/>
    <dgm:cxn modelId="{75EF0C54-B9AF-4979-AE38-7EB54E3FA4A6}" type="presOf" srcId="{86444B7A-7962-487C-AF58-928DB3615D7B}" destId="{5AF8AD04-7439-4B3E-8A86-02BD6527F294}" srcOrd="0" destOrd="0" presId="urn:microsoft.com/office/officeart/2005/8/layout/bProcess3"/>
    <dgm:cxn modelId="{BCD9B278-E7E6-40DF-AB18-B49C8D0C1C32}" type="presOf" srcId="{8D5FC725-FE5E-43B1-A7EF-6AE07EB107A4}" destId="{BB0B8053-7F61-44E8-A44F-263F98620F48}" srcOrd="0" destOrd="0" presId="urn:microsoft.com/office/officeart/2005/8/layout/bProcess3"/>
    <dgm:cxn modelId="{B0554A89-0213-457A-955D-2B58C3D51813}" srcId="{8E082952-63C0-4BAD-8CED-4F8B2B1B9725}" destId="{7975131B-8123-44C2-A535-D9D1ABBC80C6}" srcOrd="2" destOrd="0" parTransId="{AE74F237-8EF1-41F3-A5EF-AF9230874E0C}" sibTransId="{A2AB1D84-AA16-4841-8A72-315808040344}"/>
    <dgm:cxn modelId="{4BC3BB95-C9E7-4DD0-8397-F4A110FD7534}" type="presOf" srcId="{DF7CED82-178A-411C-89F3-CA8F5C63A12A}" destId="{B0309F90-83D2-4B59-B153-D679662E88C8}" srcOrd="1" destOrd="0" presId="urn:microsoft.com/office/officeart/2005/8/layout/bProcess3"/>
    <dgm:cxn modelId="{67D3C6AF-5C59-47F1-92A3-EF7D959E1AEE}" type="presOf" srcId="{7975131B-8123-44C2-A535-D9D1ABBC80C6}" destId="{3FBBD07F-43D9-4F3C-B2D3-F4F909FE10D2}" srcOrd="0" destOrd="0" presId="urn:microsoft.com/office/officeart/2005/8/layout/bProcess3"/>
    <dgm:cxn modelId="{7BB3D0B6-5B16-444A-98B4-9E43FCA157D5}" type="presOf" srcId="{A6B0F443-1753-4264-A4F0-CD5F14905CEA}" destId="{423B8190-BC63-4606-B0CC-B58FBDE9A992}" srcOrd="0" destOrd="0" presId="urn:microsoft.com/office/officeart/2005/8/layout/bProcess3"/>
    <dgm:cxn modelId="{E7C1A8C7-3D9F-46B2-897C-31F703033F69}" type="presOf" srcId="{8E082952-63C0-4BAD-8CED-4F8B2B1B9725}" destId="{E286E645-CA2E-435A-A8C5-0C1CC47F5D70}" srcOrd="0" destOrd="0" presId="urn:microsoft.com/office/officeart/2005/8/layout/bProcess3"/>
    <dgm:cxn modelId="{1DF1ABC8-9C1F-4FD5-AA03-97A2A2734E4C}" type="presOf" srcId="{A2AB1D84-AA16-4841-8A72-315808040344}" destId="{C05446FC-9992-43AB-A89E-30EFE01A7659}" srcOrd="1" destOrd="0" presId="urn:microsoft.com/office/officeart/2005/8/layout/bProcess3"/>
    <dgm:cxn modelId="{F8BC47D0-29F8-4B6F-AAA7-5BBD486CE6BB}" type="presOf" srcId="{DF7CED82-178A-411C-89F3-CA8F5C63A12A}" destId="{DCB6F0CC-85C0-4989-943E-BD8CCD40C74C}" srcOrd="0" destOrd="0" presId="urn:microsoft.com/office/officeart/2005/8/layout/bProcess3"/>
    <dgm:cxn modelId="{5F0AD1E5-848F-4FC8-BDFF-04A00345E9F8}" type="presOf" srcId="{8A17136B-B3D9-4C89-A8FA-A0DF28B11A99}" destId="{60FF8E3C-C675-4168-804F-ED0754076F0C}" srcOrd="0" destOrd="0" presId="urn:microsoft.com/office/officeart/2005/8/layout/bProcess3"/>
    <dgm:cxn modelId="{ACF990F7-54E8-4A26-A1FB-B707CF4BAAD7}" srcId="{8E082952-63C0-4BAD-8CED-4F8B2B1B9725}" destId="{3A3CFF74-E554-4850-B5CC-2812D8220404}" srcOrd="1" destOrd="0" parTransId="{CFCC50CF-7D39-4865-B6EB-32AE35B36DF3}" sibTransId="{EEBFD2E2-A925-494F-B581-AE301966F8BE}"/>
    <dgm:cxn modelId="{575198FF-1187-46E2-B9F4-D6E79FDE67DF}" srcId="{8E082952-63C0-4BAD-8CED-4F8B2B1B9725}" destId="{1350F338-6971-4B88-8948-36921B04E933}" srcOrd="7" destOrd="0" parTransId="{70830609-094B-4E1F-A739-FB4C28E5C3F4}" sibTransId="{CA3CB482-387C-485F-8714-48FA1E3352FD}"/>
    <dgm:cxn modelId="{CB02448D-21F7-4316-8FD6-A081C3713892}" type="presParOf" srcId="{E286E645-CA2E-435A-A8C5-0C1CC47F5D70}" destId="{DA2367B3-8228-4AC1-8126-B38CA0F051BF}" srcOrd="0" destOrd="0" presId="urn:microsoft.com/office/officeart/2005/8/layout/bProcess3"/>
    <dgm:cxn modelId="{08207EA2-CBEB-4629-BEEA-766BEEA3F777}" type="presParOf" srcId="{E286E645-CA2E-435A-A8C5-0C1CC47F5D70}" destId="{423B8190-BC63-4606-B0CC-B58FBDE9A992}" srcOrd="1" destOrd="0" presId="urn:microsoft.com/office/officeart/2005/8/layout/bProcess3"/>
    <dgm:cxn modelId="{3D023C49-0664-48A7-8959-ED5E539875D2}" type="presParOf" srcId="{423B8190-BC63-4606-B0CC-B58FBDE9A992}" destId="{4C3C56C0-F990-4EFD-81C2-B6806507682D}" srcOrd="0" destOrd="0" presId="urn:microsoft.com/office/officeart/2005/8/layout/bProcess3"/>
    <dgm:cxn modelId="{E8588B06-4812-4AFD-B2E3-A78D4CB285CE}" type="presParOf" srcId="{E286E645-CA2E-435A-A8C5-0C1CC47F5D70}" destId="{D4C15B03-6F97-45D0-ABA2-BA8883A7D2E3}" srcOrd="2" destOrd="0" presId="urn:microsoft.com/office/officeart/2005/8/layout/bProcess3"/>
    <dgm:cxn modelId="{B84BE65F-4CF5-46E4-9256-B9D12E79E22E}" type="presParOf" srcId="{E286E645-CA2E-435A-A8C5-0C1CC47F5D70}" destId="{F42ED73C-A769-4ED3-850B-1545A00DE126}" srcOrd="3" destOrd="0" presId="urn:microsoft.com/office/officeart/2005/8/layout/bProcess3"/>
    <dgm:cxn modelId="{AEFCC7F5-15D0-4201-AA5D-59313D6A9FC0}" type="presParOf" srcId="{F42ED73C-A769-4ED3-850B-1545A00DE126}" destId="{AE9EF5B0-61EA-4B4D-8C8B-ED3C36A447FD}" srcOrd="0" destOrd="0" presId="urn:microsoft.com/office/officeart/2005/8/layout/bProcess3"/>
    <dgm:cxn modelId="{BD484DBF-8106-4BB4-BF1F-AAABA78E284B}" type="presParOf" srcId="{E286E645-CA2E-435A-A8C5-0C1CC47F5D70}" destId="{3FBBD07F-43D9-4F3C-B2D3-F4F909FE10D2}" srcOrd="4" destOrd="0" presId="urn:microsoft.com/office/officeart/2005/8/layout/bProcess3"/>
    <dgm:cxn modelId="{5603B264-1F44-443E-9726-026E105A9431}" type="presParOf" srcId="{E286E645-CA2E-435A-A8C5-0C1CC47F5D70}" destId="{07CF0C7D-9E46-4316-B4C4-CB68878468C5}" srcOrd="5" destOrd="0" presId="urn:microsoft.com/office/officeart/2005/8/layout/bProcess3"/>
    <dgm:cxn modelId="{74E3414F-4A7E-4CB3-A832-2DE3C7AA6B64}" type="presParOf" srcId="{07CF0C7D-9E46-4316-B4C4-CB68878468C5}" destId="{C05446FC-9992-43AB-A89E-30EFE01A7659}" srcOrd="0" destOrd="0" presId="urn:microsoft.com/office/officeart/2005/8/layout/bProcess3"/>
    <dgm:cxn modelId="{1A1727B8-9C2F-485D-9901-D0597F256B89}" type="presParOf" srcId="{E286E645-CA2E-435A-A8C5-0C1CC47F5D70}" destId="{88F5D1BF-BA60-4F84-AB4B-5FC2985D6AE0}" srcOrd="6" destOrd="0" presId="urn:microsoft.com/office/officeart/2005/8/layout/bProcess3"/>
    <dgm:cxn modelId="{08458E3F-7195-4B50-90DD-E0D823296CD6}" type="presParOf" srcId="{E286E645-CA2E-435A-A8C5-0C1CC47F5D70}" destId="{C175CAC1-3EB6-4C76-AAF8-1175BDD5D718}" srcOrd="7" destOrd="0" presId="urn:microsoft.com/office/officeart/2005/8/layout/bProcess3"/>
    <dgm:cxn modelId="{4B1420F8-6242-42F2-9DDB-FC6F1DABE68D}" type="presParOf" srcId="{C175CAC1-3EB6-4C76-AAF8-1175BDD5D718}" destId="{70F8C3F1-47F1-4ABC-BF8E-54B88E208732}" srcOrd="0" destOrd="0" presId="urn:microsoft.com/office/officeart/2005/8/layout/bProcess3"/>
    <dgm:cxn modelId="{68C37421-EAB9-46BB-A293-3C35647B9D95}" type="presParOf" srcId="{E286E645-CA2E-435A-A8C5-0C1CC47F5D70}" destId="{BB0B8053-7F61-44E8-A44F-263F98620F48}" srcOrd="8" destOrd="0" presId="urn:microsoft.com/office/officeart/2005/8/layout/bProcess3"/>
    <dgm:cxn modelId="{33A6FE9C-4106-4641-954E-E95B385C36ED}" type="presParOf" srcId="{E286E645-CA2E-435A-A8C5-0C1CC47F5D70}" destId="{60FF8E3C-C675-4168-804F-ED0754076F0C}" srcOrd="9" destOrd="0" presId="urn:microsoft.com/office/officeart/2005/8/layout/bProcess3"/>
    <dgm:cxn modelId="{63F72898-8F29-4576-9441-A829B150CC6D}" type="presParOf" srcId="{60FF8E3C-C675-4168-804F-ED0754076F0C}" destId="{0D7C85EA-A5FC-4E62-8599-429C9A151229}" srcOrd="0" destOrd="0" presId="urn:microsoft.com/office/officeart/2005/8/layout/bProcess3"/>
    <dgm:cxn modelId="{0B627920-464C-4E0F-B2F8-DA3A85836DA6}" type="presParOf" srcId="{E286E645-CA2E-435A-A8C5-0C1CC47F5D70}" destId="{A7BA1225-1C7C-4060-9A48-E075146C3384}" srcOrd="10" destOrd="0" presId="urn:microsoft.com/office/officeart/2005/8/layout/bProcess3"/>
    <dgm:cxn modelId="{3C8CD960-11E9-466A-9513-C79F8DA18A5B}" type="presParOf" srcId="{E286E645-CA2E-435A-A8C5-0C1CC47F5D70}" destId="{DCB6F0CC-85C0-4989-943E-BD8CCD40C74C}" srcOrd="11" destOrd="0" presId="urn:microsoft.com/office/officeart/2005/8/layout/bProcess3"/>
    <dgm:cxn modelId="{583C64DA-6CC5-403E-8C87-67F63D6B9FC5}" type="presParOf" srcId="{DCB6F0CC-85C0-4989-943E-BD8CCD40C74C}" destId="{B0309F90-83D2-4B59-B153-D679662E88C8}" srcOrd="0" destOrd="0" presId="urn:microsoft.com/office/officeart/2005/8/layout/bProcess3"/>
    <dgm:cxn modelId="{38D793EF-EE73-487F-A6C0-33B2383B0461}" type="presParOf" srcId="{E286E645-CA2E-435A-A8C5-0C1CC47F5D70}" destId="{5AF8AD04-7439-4B3E-8A86-02BD6527F294}" srcOrd="12" destOrd="0" presId="urn:microsoft.com/office/officeart/2005/8/layout/bProcess3"/>
    <dgm:cxn modelId="{6CBA64BD-D1C2-40D6-99E6-51A3E874D1DA}" type="presParOf" srcId="{E286E645-CA2E-435A-A8C5-0C1CC47F5D70}" destId="{E8610EA1-3AA5-45E9-BA23-62D8A3F0A7E7}" srcOrd="13" destOrd="0" presId="urn:microsoft.com/office/officeart/2005/8/layout/bProcess3"/>
    <dgm:cxn modelId="{1C93030C-DFD2-46BA-BAE0-8EDECEC3F742}" type="presParOf" srcId="{E8610EA1-3AA5-45E9-BA23-62D8A3F0A7E7}" destId="{FBE77804-517B-41A3-968C-3B94845BE784}" srcOrd="0" destOrd="0" presId="urn:microsoft.com/office/officeart/2005/8/layout/bProcess3"/>
    <dgm:cxn modelId="{4323DA4B-FF79-4CC9-BC82-CCA622E08E17}" type="presParOf" srcId="{E286E645-CA2E-435A-A8C5-0C1CC47F5D70}" destId="{D2B231D5-553E-4A35-8988-5382867FD267}"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收集資料</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清理資料</a:t>
          </a:r>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找到特徵</a:t>
          </a:r>
          <a:r>
            <a:rPr lang="en-US" altLang="zh-TW" sz="3000" kern="1200" dirty="0"/>
            <a:t>(feature)</a:t>
          </a:r>
          <a:endParaRPr lang="zh-TW" altLang="en-US" sz="3000" kern="1200" dirty="0"/>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製作模型</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調整模型</a:t>
          </a:r>
        </a:p>
      </dsp:txBody>
      <dsp:txXfrm>
        <a:off x="7811242" y="2351075"/>
        <a:ext cx="2117858" cy="1270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8190-BC63-4606-B0CC-B58FBDE9A992}">
      <dsp:nvSpPr>
        <dsp:cNvPr id="0" name=""/>
        <dsp:cNvSpPr/>
      </dsp:nvSpPr>
      <dsp:spPr>
        <a:xfrm>
          <a:off x="2116058" y="1297190"/>
          <a:ext cx="480108" cy="91440"/>
        </a:xfrm>
        <a:custGeom>
          <a:avLst/>
          <a:gdLst/>
          <a:ahLst/>
          <a:cxnLst/>
          <a:rect l="0" t="0" r="0" b="0"/>
          <a:pathLst>
            <a:path>
              <a:moveTo>
                <a:pt x="0" y="45720"/>
              </a:moveTo>
              <a:lnTo>
                <a:pt x="257154" y="45720"/>
              </a:lnTo>
              <a:lnTo>
                <a:pt x="257154" y="47511"/>
              </a:lnTo>
              <a:lnTo>
                <a:pt x="480108" y="475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343345" y="1340475"/>
        <a:ext cx="25535" cy="4871"/>
      </dsp:txXfrm>
    </dsp:sp>
    <dsp:sp modelId="{DA2367B3-8228-4AC1-8126-B38CA0F051BF}">
      <dsp:nvSpPr>
        <dsp:cNvPr id="0" name=""/>
        <dsp:cNvSpPr/>
      </dsp:nvSpPr>
      <dsp:spPr>
        <a:xfrm>
          <a:off x="0" y="7075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收集資料</a:t>
          </a:r>
          <a:r>
            <a:rPr lang="en-US" altLang="zh-TW" sz="1900" kern="1200" dirty="0"/>
            <a:t>:</a:t>
          </a:r>
        </a:p>
        <a:p>
          <a:pPr marL="0" lvl="0" indent="0" algn="ctr" defTabSz="844550">
            <a:lnSpc>
              <a:spcPct val="90000"/>
            </a:lnSpc>
            <a:spcBef>
              <a:spcPct val="0"/>
            </a:spcBef>
            <a:spcAft>
              <a:spcPct val="35000"/>
            </a:spcAft>
            <a:buNone/>
          </a:pPr>
          <a:r>
            <a:rPr lang="zh-TW" altLang="en-US" sz="1900" kern="1200" dirty="0">
              <a:solidFill>
                <a:srgbClr val="FF0000"/>
              </a:solidFill>
            </a:rPr>
            <a:t>收集籃球和棒球的文本</a:t>
          </a:r>
        </a:p>
      </dsp:txBody>
      <dsp:txXfrm>
        <a:off x="0" y="707553"/>
        <a:ext cx="2117858" cy="1270715"/>
      </dsp:txXfrm>
    </dsp:sp>
    <dsp:sp modelId="{F42ED73C-A769-4ED3-850B-1545A00DE126}">
      <dsp:nvSpPr>
        <dsp:cNvPr id="0" name=""/>
        <dsp:cNvSpPr/>
      </dsp:nvSpPr>
      <dsp:spPr>
        <a:xfrm>
          <a:off x="4744625" y="1298982"/>
          <a:ext cx="440517" cy="91440"/>
        </a:xfrm>
        <a:custGeom>
          <a:avLst/>
          <a:gdLst/>
          <a:ahLst/>
          <a:cxnLst/>
          <a:rect l="0" t="0" r="0" b="0"/>
          <a:pathLst>
            <a:path>
              <a:moveTo>
                <a:pt x="0" y="45720"/>
              </a:moveTo>
              <a:lnTo>
                <a:pt x="4405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953106" y="1342267"/>
        <a:ext cx="23555" cy="4871"/>
      </dsp:txXfrm>
    </dsp:sp>
    <dsp:sp modelId="{D4C15B03-6F97-45D0-ABA2-BA8883A7D2E3}">
      <dsp:nvSpPr>
        <dsp:cNvPr id="0" name=""/>
        <dsp:cNvSpPr/>
      </dsp:nvSpPr>
      <dsp:spPr>
        <a:xfrm>
          <a:off x="2628566"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清理資料</a:t>
          </a:r>
          <a:endParaRPr lang="en-US" altLang="zh-TW" sz="1900" kern="1200" dirty="0"/>
        </a:p>
      </dsp:txBody>
      <dsp:txXfrm>
        <a:off x="2628566" y="709345"/>
        <a:ext cx="2117858" cy="1270715"/>
      </dsp:txXfrm>
    </dsp:sp>
    <dsp:sp modelId="{07CF0C7D-9E46-4316-B4C4-CB68878468C5}">
      <dsp:nvSpPr>
        <dsp:cNvPr id="0" name=""/>
        <dsp:cNvSpPr/>
      </dsp:nvSpPr>
      <dsp:spPr>
        <a:xfrm>
          <a:off x="7333602" y="1298982"/>
          <a:ext cx="445240" cy="91440"/>
        </a:xfrm>
        <a:custGeom>
          <a:avLst/>
          <a:gdLst/>
          <a:ahLst/>
          <a:cxnLst/>
          <a:rect l="0" t="0" r="0" b="0"/>
          <a:pathLst>
            <a:path>
              <a:moveTo>
                <a:pt x="0" y="45720"/>
              </a:moveTo>
              <a:lnTo>
                <a:pt x="239720" y="45720"/>
              </a:lnTo>
              <a:lnTo>
                <a:pt x="239720" y="55758"/>
              </a:lnTo>
              <a:lnTo>
                <a:pt x="445240" y="5575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44323" y="1342267"/>
        <a:ext cx="23797" cy="4871"/>
      </dsp:txXfrm>
    </dsp:sp>
    <dsp:sp modelId="{3FBBD07F-43D9-4F3C-B2D3-F4F909FE10D2}">
      <dsp:nvSpPr>
        <dsp:cNvPr id="0" name=""/>
        <dsp:cNvSpPr/>
      </dsp:nvSpPr>
      <dsp:spPr>
        <a:xfrm>
          <a:off x="5217543" y="70934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整理資料</a:t>
          </a:r>
        </a:p>
      </dsp:txBody>
      <dsp:txXfrm>
        <a:off x="5217543" y="709345"/>
        <a:ext cx="2117858" cy="1270715"/>
      </dsp:txXfrm>
    </dsp:sp>
    <dsp:sp modelId="{C175CAC1-3EB6-4C76-AAF8-1175BDD5D718}">
      <dsp:nvSpPr>
        <dsp:cNvPr id="0" name=""/>
        <dsp:cNvSpPr/>
      </dsp:nvSpPr>
      <dsp:spPr>
        <a:xfrm>
          <a:off x="1058929" y="1988298"/>
          <a:ext cx="7811242" cy="316754"/>
        </a:xfrm>
        <a:custGeom>
          <a:avLst/>
          <a:gdLst/>
          <a:ahLst/>
          <a:cxnLst/>
          <a:rect l="0" t="0" r="0" b="0"/>
          <a:pathLst>
            <a:path>
              <a:moveTo>
                <a:pt x="7811242" y="0"/>
              </a:moveTo>
              <a:lnTo>
                <a:pt x="7811242" y="175477"/>
              </a:lnTo>
              <a:lnTo>
                <a:pt x="0" y="175477"/>
              </a:lnTo>
              <a:lnTo>
                <a:pt x="0" y="3167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769076" y="2144240"/>
        <a:ext cx="390948" cy="4871"/>
      </dsp:txXfrm>
    </dsp:sp>
    <dsp:sp modelId="{88F5D1BF-BA60-4F84-AB4B-5FC2985D6AE0}">
      <dsp:nvSpPr>
        <dsp:cNvPr id="0" name=""/>
        <dsp:cNvSpPr/>
      </dsp:nvSpPr>
      <dsp:spPr>
        <a:xfrm>
          <a:off x="7811242" y="71938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找到特徵</a:t>
          </a:r>
          <a:r>
            <a:rPr lang="en-US" altLang="zh-TW" sz="1900" kern="1200" dirty="0"/>
            <a:t>(feature):</a:t>
          </a:r>
        </a:p>
        <a:p>
          <a:pPr marL="0" lvl="0" indent="0" algn="ctr" defTabSz="844550">
            <a:lnSpc>
              <a:spcPct val="90000"/>
            </a:lnSpc>
            <a:spcBef>
              <a:spcPct val="0"/>
            </a:spcBef>
            <a:spcAft>
              <a:spcPct val="35000"/>
            </a:spcAft>
            <a:buNone/>
          </a:pPr>
          <a:r>
            <a:rPr lang="zh-TW" altLang="en-US" sz="1900" kern="1200" dirty="0"/>
            <a:t>特徵詞為</a:t>
          </a:r>
          <a:r>
            <a:rPr lang="zh-TW" altLang="en-US" sz="1900" kern="1200" dirty="0">
              <a:solidFill>
                <a:srgbClr val="FF0000"/>
              </a:solidFill>
            </a:rPr>
            <a:t>動詞</a:t>
          </a:r>
        </a:p>
      </dsp:txBody>
      <dsp:txXfrm>
        <a:off x="7811242" y="719383"/>
        <a:ext cx="2117858" cy="1270715"/>
      </dsp:txXfrm>
    </dsp:sp>
    <dsp:sp modelId="{60FF8E3C-C675-4168-804F-ED0754076F0C}">
      <dsp:nvSpPr>
        <dsp:cNvPr id="0" name=""/>
        <dsp:cNvSpPr/>
      </dsp:nvSpPr>
      <dsp:spPr>
        <a:xfrm>
          <a:off x="2116058" y="2927090"/>
          <a:ext cx="292698" cy="91440"/>
        </a:xfrm>
        <a:custGeom>
          <a:avLst/>
          <a:gdLst/>
          <a:ahLst/>
          <a:cxnLst/>
          <a:rect l="0" t="0" r="0" b="0"/>
          <a:pathLst>
            <a:path>
              <a:moveTo>
                <a:pt x="0" y="45720"/>
              </a:moveTo>
              <a:lnTo>
                <a:pt x="2926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254325" y="2970375"/>
        <a:ext cx="16164" cy="4871"/>
      </dsp:txXfrm>
    </dsp:sp>
    <dsp:sp modelId="{BB0B8053-7F61-44E8-A44F-263F98620F48}">
      <dsp:nvSpPr>
        <dsp:cNvPr id="0" name=""/>
        <dsp:cNvSpPr/>
      </dsp:nvSpPr>
      <dsp:spPr>
        <a:xfrm>
          <a:off x="0"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製作模型</a:t>
          </a:r>
          <a:r>
            <a:rPr lang="en-US" altLang="zh-TW" sz="1900" kern="1200" dirty="0"/>
            <a:t>:</a:t>
          </a:r>
        </a:p>
        <a:p>
          <a:pPr marL="0" lvl="0" indent="0" algn="ctr" defTabSz="844550">
            <a:lnSpc>
              <a:spcPct val="90000"/>
            </a:lnSpc>
            <a:spcBef>
              <a:spcPct val="0"/>
            </a:spcBef>
            <a:spcAft>
              <a:spcPct val="35000"/>
            </a:spcAft>
            <a:buNone/>
          </a:pPr>
          <a:r>
            <a:rPr lang="zh-TW" altLang="en-US" sz="1900" kern="1200" dirty="0"/>
            <a:t>使用</a:t>
          </a:r>
          <a:r>
            <a:rPr lang="zh-TW" altLang="en-US" sz="1900" kern="1200" dirty="0">
              <a:solidFill>
                <a:srgbClr val="FF0000"/>
              </a:solidFill>
            </a:rPr>
            <a:t>餘弦相似性</a:t>
          </a:r>
        </a:p>
      </dsp:txBody>
      <dsp:txXfrm>
        <a:off x="0" y="2337453"/>
        <a:ext cx="2117858" cy="1270715"/>
      </dsp:txXfrm>
    </dsp:sp>
    <dsp:sp modelId="{DCB6F0CC-85C0-4989-943E-BD8CCD40C74C}">
      <dsp:nvSpPr>
        <dsp:cNvPr id="0" name=""/>
        <dsp:cNvSpPr/>
      </dsp:nvSpPr>
      <dsp:spPr>
        <a:xfrm>
          <a:off x="4557216" y="2924384"/>
          <a:ext cx="616660" cy="91440"/>
        </a:xfrm>
        <a:custGeom>
          <a:avLst/>
          <a:gdLst/>
          <a:ahLst/>
          <a:cxnLst/>
          <a:rect l="0" t="0" r="0" b="0"/>
          <a:pathLst>
            <a:path>
              <a:moveTo>
                <a:pt x="0" y="48426"/>
              </a:moveTo>
              <a:lnTo>
                <a:pt x="325430" y="48426"/>
              </a:lnTo>
              <a:lnTo>
                <a:pt x="325430" y="45720"/>
              </a:lnTo>
              <a:lnTo>
                <a:pt x="61666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849364" y="2967668"/>
        <a:ext cx="32363" cy="4871"/>
      </dsp:txXfrm>
    </dsp:sp>
    <dsp:sp modelId="{A7BA1225-1C7C-4060-9A48-E075146C3384}">
      <dsp:nvSpPr>
        <dsp:cNvPr id="0" name=""/>
        <dsp:cNvSpPr/>
      </dsp:nvSpPr>
      <dsp:spPr>
        <a:xfrm>
          <a:off x="2441157" y="2337453"/>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評價模型</a:t>
          </a:r>
        </a:p>
      </dsp:txBody>
      <dsp:txXfrm>
        <a:off x="2441157" y="2337453"/>
        <a:ext cx="2117858" cy="1270715"/>
      </dsp:txXfrm>
    </dsp:sp>
    <dsp:sp modelId="{E8610EA1-3AA5-45E9-BA23-62D8A3F0A7E7}">
      <dsp:nvSpPr>
        <dsp:cNvPr id="0" name=""/>
        <dsp:cNvSpPr/>
      </dsp:nvSpPr>
      <dsp:spPr>
        <a:xfrm>
          <a:off x="7322335" y="2924384"/>
          <a:ext cx="456507" cy="91440"/>
        </a:xfrm>
        <a:custGeom>
          <a:avLst/>
          <a:gdLst/>
          <a:ahLst/>
          <a:cxnLst/>
          <a:rect l="0" t="0" r="0" b="0"/>
          <a:pathLst>
            <a:path>
              <a:moveTo>
                <a:pt x="0" y="45720"/>
              </a:moveTo>
              <a:lnTo>
                <a:pt x="245353" y="45720"/>
              </a:lnTo>
              <a:lnTo>
                <a:pt x="245353" y="62048"/>
              </a:lnTo>
              <a:lnTo>
                <a:pt x="456507" y="620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538404" y="2967668"/>
        <a:ext cx="24369" cy="4871"/>
      </dsp:txXfrm>
    </dsp:sp>
    <dsp:sp modelId="{5AF8AD04-7439-4B3E-8A86-02BD6527F294}">
      <dsp:nvSpPr>
        <dsp:cNvPr id="0" name=""/>
        <dsp:cNvSpPr/>
      </dsp:nvSpPr>
      <dsp:spPr>
        <a:xfrm>
          <a:off x="5206276" y="2334746"/>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使用模型</a:t>
          </a:r>
        </a:p>
      </dsp:txBody>
      <dsp:txXfrm>
        <a:off x="5206276" y="2334746"/>
        <a:ext cx="2117858" cy="1270715"/>
      </dsp:txXfrm>
    </dsp:sp>
    <dsp:sp modelId="{D2B231D5-553E-4A35-8988-5382867FD267}">
      <dsp:nvSpPr>
        <dsp:cNvPr id="0" name=""/>
        <dsp:cNvSpPr/>
      </dsp:nvSpPr>
      <dsp:spPr>
        <a:xfrm>
          <a:off x="7811242" y="2351075"/>
          <a:ext cx="2117858" cy="12707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zh-TW" altLang="en-US" sz="1900" kern="1200" dirty="0"/>
            <a:t>調整模型</a:t>
          </a:r>
        </a:p>
      </dsp:txBody>
      <dsp:txXfrm>
        <a:off x="7811242" y="2351075"/>
        <a:ext cx="2117858" cy="127071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300" b="0" i="0" u="none" strike="noStrike" cap="none" smtClean="0">
                <a:solidFill>
                  <a:schemeClr val="dk1"/>
                </a:solidFill>
                <a:latin typeface="Calibri"/>
                <a:ea typeface="Calibri"/>
                <a:cs typeface="Calibri"/>
                <a:sym typeface="Calibri"/>
              </a:rPr>
              <a:t>28</a:t>
            </a:fld>
            <a:endParaRPr lang="zh-TW" alt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811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4431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79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273229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6500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903179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2607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5124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56678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919590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631198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9039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41538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1150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7589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9658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728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56275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4400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2205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106738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177210084"/>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hingtien.medium.com/%E5%BF%83%E7%90%86%E5%AD%B8%E5%92%8C%E6%A9%9F%E5%99%A8%E5%AD%B8%E7%BF%92%E4%B8%AD%E7%9A%84-accuracy-precision-recall-rate-%E5%92%8C-confusion-matrix-529d18abc3a" TargetMode="External"/><Relationship Id="rId2" Type="http://schemas.openxmlformats.org/officeDocument/2006/relationships/hyperlink" Target="https://www.ycc.idv.tw/confusion-matrix.html" TargetMode="External"/><Relationship Id="rId1" Type="http://schemas.openxmlformats.org/officeDocument/2006/relationships/slideLayout" Target="../slideLayouts/slideLayout2.xml"/><Relationship Id="rId5" Type="http://schemas.openxmlformats.org/officeDocument/2006/relationships/hyperlink" Target="https://ithelp.ithome.com.tw/articles/10254671" TargetMode="External"/><Relationship Id="rId4" Type="http://schemas.openxmlformats.org/officeDocument/2006/relationships/hyperlink" Target="https://ithelp.ithome.com.tw/articles/1025459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altLang="en-US" dirty="0">
                <a:solidFill>
                  <a:srgbClr val="226292"/>
                </a:solidFill>
              </a:rPr>
            </a:br>
            <a:r>
              <a:rPr lang="en-US" altLang="zh-TW" dirty="0">
                <a:solidFill>
                  <a:srgbClr val="226292"/>
                </a:solidFill>
              </a:rPr>
              <a:t>Week04</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a:p>
            <a:pPr marL="0" lvl="0" indent="0" algn="r" rtl="0">
              <a:spcBef>
                <a:spcPts val="0"/>
              </a:spcBef>
              <a:spcAft>
                <a:spcPts val="0"/>
              </a:spcAft>
              <a:buSzPts val="1920"/>
              <a:buNone/>
            </a:pPr>
            <a:endParaRPr sz="2400" b="1" dirty="0"/>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3139256174"/>
              </p:ext>
            </p:extLst>
          </p:nvPr>
        </p:nvGraphicFramePr>
        <p:xfrm>
          <a:off x="563668" y="906716"/>
          <a:ext cx="11064664" cy="557784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收集資料</a:t>
                      </a:r>
                    </a:p>
                  </a:txBody>
                  <a:tcPr/>
                </a:tc>
                <a:tc>
                  <a:txBody>
                    <a:bodyPr/>
                    <a:lstStyle/>
                    <a:p>
                      <a:r>
                        <a:rPr lang="zh-TW" altLang="en-US" sz="2800" dirty="0"/>
                        <a:t>把資料收集回來</a:t>
                      </a:r>
                    </a:p>
                  </a:txBody>
                  <a:tcPr/>
                </a:tc>
                <a:tc>
                  <a:txBody>
                    <a:bodyPr/>
                    <a:lstStyle/>
                    <a:p>
                      <a:r>
                        <a:rPr lang="zh-TW" altLang="en-US" sz="2800" dirty="0"/>
                        <a:t>如果要大量收集，關鍵字可以搜尋「網路爬蟲」</a:t>
                      </a:r>
                    </a:p>
                  </a:txBody>
                  <a:tcPr/>
                </a:tc>
                <a:extLst>
                  <a:ext uri="{0D108BD9-81ED-4DB2-BD59-A6C34878D82A}">
                    <a16:rowId xmlns:a16="http://schemas.microsoft.com/office/drawing/2014/main" val="1126377886"/>
                  </a:ext>
                </a:extLst>
              </a:tr>
              <a:tr h="370840">
                <a:tc>
                  <a:txBody>
                    <a:bodyPr/>
                    <a:lstStyle/>
                    <a:p>
                      <a:r>
                        <a:rPr lang="zh-TW" altLang="en-US" sz="2800" dirty="0"/>
                        <a:t>整理資料</a:t>
                      </a:r>
                    </a:p>
                  </a:txBody>
                  <a:tcPr/>
                </a:tc>
                <a:tc>
                  <a:txBody>
                    <a:bodyPr/>
                    <a:lstStyle/>
                    <a:p>
                      <a:r>
                        <a:rPr lang="zh-TW" altLang="en-US" sz="2800" dirty="0"/>
                        <a:t>資料收集回來之後，需要想一下要整理成什麼格式，另外也會分成訓練用和測試用</a:t>
                      </a:r>
                    </a:p>
                  </a:txBody>
                  <a:tcPr/>
                </a:tc>
                <a:tc>
                  <a:txBody>
                    <a:bodyPr/>
                    <a:lstStyle/>
                    <a:p>
                      <a:pPr marL="0" indent="0">
                        <a:buFontTx/>
                        <a:buNone/>
                      </a:pPr>
                      <a:r>
                        <a:rPr lang="zh-TW" altLang="en-US" sz="2800" dirty="0"/>
                        <a:t>可以參考</a:t>
                      </a:r>
                      <a:r>
                        <a:rPr lang="en-US" altLang="zh-TW" sz="2800" dirty="0"/>
                        <a:t>python</a:t>
                      </a:r>
                      <a:r>
                        <a:rPr lang="zh-TW" altLang="en-US" sz="2800" dirty="0"/>
                        <a:t> 中有哪些資料格式可以幫助你 ，還有參考將資料隨機分類成訓練用和測試用</a:t>
                      </a:r>
                      <a:endParaRPr lang="en-US" altLang="zh-TW" sz="2800" dirty="0"/>
                    </a:p>
                  </a:txBody>
                  <a:tcPr/>
                </a:tc>
                <a:extLst>
                  <a:ext uri="{0D108BD9-81ED-4DB2-BD59-A6C34878D82A}">
                    <a16:rowId xmlns:a16="http://schemas.microsoft.com/office/drawing/2014/main" val="2819384640"/>
                  </a:ext>
                </a:extLst>
              </a:tr>
              <a:tr h="370840">
                <a:tc>
                  <a:txBody>
                    <a:bodyPr/>
                    <a:lstStyle/>
                    <a:p>
                      <a:r>
                        <a:rPr lang="zh-TW" altLang="en-US" sz="2800" dirty="0"/>
                        <a:t>清理資料</a:t>
                      </a:r>
                    </a:p>
                  </a:txBody>
                  <a:tcPr/>
                </a:tc>
                <a:tc>
                  <a:txBody>
                    <a:bodyPr/>
                    <a:lstStyle/>
                    <a:p>
                      <a:r>
                        <a:rPr lang="zh-TW" altLang="en-US" sz="2800" dirty="0"/>
                        <a:t>有些字詞可能對於你的分類沒有助益，例如網址，或是某些標點符號</a:t>
                      </a:r>
                    </a:p>
                  </a:txBody>
                  <a:tcPr/>
                </a:tc>
                <a:tc>
                  <a:txBody>
                    <a:bodyPr/>
                    <a:lstStyle/>
                    <a:p>
                      <a:r>
                        <a:rPr lang="zh-TW" altLang="en-US" sz="2800" dirty="0"/>
                        <a:t>可以參考 </a:t>
                      </a:r>
                      <a:r>
                        <a:rPr lang="en-US" altLang="zh-TW" sz="2800" dirty="0"/>
                        <a:t>re (regular expression) </a:t>
                      </a:r>
                      <a:r>
                        <a:rPr lang="zh-TW" altLang="en-US" sz="2800" dirty="0"/>
                        <a:t>的用法</a:t>
                      </a:r>
                    </a:p>
                  </a:txBody>
                  <a:tcPr/>
                </a:tc>
                <a:extLst>
                  <a:ext uri="{0D108BD9-81ED-4DB2-BD59-A6C34878D82A}">
                    <a16:rowId xmlns:a16="http://schemas.microsoft.com/office/drawing/2014/main" val="2338524914"/>
                  </a:ext>
                </a:extLst>
              </a:tr>
              <a:tr h="370840">
                <a:tc>
                  <a:txBody>
                    <a:bodyPr/>
                    <a:lstStyle/>
                    <a:p>
                      <a:r>
                        <a:rPr lang="zh-TW" altLang="en-US" sz="2800" dirty="0"/>
                        <a:t>找到特徵</a:t>
                      </a:r>
                    </a:p>
                  </a:txBody>
                  <a:tcPr/>
                </a:tc>
                <a:tc>
                  <a:txBody>
                    <a:bodyPr/>
                    <a:lstStyle/>
                    <a:p>
                      <a:r>
                        <a:rPr lang="zh-TW" altLang="en-US" sz="2800" dirty="0"/>
                        <a:t>透過不同的工具或是可以透過自己的觀察如何分類</a:t>
                      </a:r>
                    </a:p>
                  </a:txBody>
                  <a:tcPr/>
                </a:tc>
                <a:tc>
                  <a:txBody>
                    <a:bodyPr/>
                    <a:lstStyle/>
                    <a:p>
                      <a:r>
                        <a:rPr lang="en-US" altLang="zh-TW" sz="2800" dirty="0"/>
                        <a:t>TF-IDF /</a:t>
                      </a:r>
                      <a:r>
                        <a:rPr lang="zh-TW" altLang="en-US" sz="2800" dirty="0"/>
                        <a:t>名詞、動詞</a:t>
                      </a:r>
                      <a:r>
                        <a:rPr lang="en-US" altLang="zh-TW" sz="2800" dirty="0"/>
                        <a:t>/</a:t>
                      </a:r>
                      <a:r>
                        <a:rPr lang="zh-TW" altLang="en-US" sz="2800" dirty="0"/>
                        <a:t>人事時地物</a:t>
                      </a:r>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33541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C18F-852B-4C80-B6D2-3DA6255D2D2D}"/>
              </a:ext>
            </a:extLst>
          </p:cNvPr>
          <p:cNvSpPr>
            <a:spLocks noGrp="1"/>
          </p:cNvSpPr>
          <p:nvPr>
            <p:ph type="title"/>
          </p:nvPr>
        </p:nvSpPr>
        <p:spPr/>
        <p:txBody>
          <a:bodyPr/>
          <a:lstStyle/>
          <a:p>
            <a:r>
              <a:rPr lang="zh-TW" altLang="en-US" dirty="0"/>
              <a:t>文本分析流程</a:t>
            </a:r>
          </a:p>
        </p:txBody>
      </p:sp>
      <p:sp>
        <p:nvSpPr>
          <p:cNvPr id="4" name="投影片編號版面配置區 3">
            <a:extLst>
              <a:ext uri="{FF2B5EF4-FFF2-40B4-BE49-F238E27FC236}">
                <a16:creationId xmlns:a16="http://schemas.microsoft.com/office/drawing/2014/main" id="{658D817E-637F-43C7-8AB4-27CD0D73E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graphicFrame>
        <p:nvGraphicFramePr>
          <p:cNvPr id="5" name="表格 4">
            <a:extLst>
              <a:ext uri="{FF2B5EF4-FFF2-40B4-BE49-F238E27FC236}">
                <a16:creationId xmlns:a16="http://schemas.microsoft.com/office/drawing/2014/main" id="{3CA954CC-14F1-4F67-92B8-D11AE43CD502}"/>
              </a:ext>
            </a:extLst>
          </p:cNvPr>
          <p:cNvGraphicFramePr>
            <a:graphicFrameLocks noGrp="1"/>
          </p:cNvGraphicFramePr>
          <p:nvPr>
            <p:extLst>
              <p:ext uri="{D42A27DB-BD31-4B8C-83A1-F6EECF244321}">
                <p14:modId xmlns:p14="http://schemas.microsoft.com/office/powerpoint/2010/main" val="1030379883"/>
              </p:ext>
            </p:extLst>
          </p:nvPr>
        </p:nvGraphicFramePr>
        <p:xfrm>
          <a:off x="782491" y="1141445"/>
          <a:ext cx="11064664" cy="5151120"/>
        </p:xfrm>
        <a:graphic>
          <a:graphicData uri="http://schemas.openxmlformats.org/drawingml/2006/table">
            <a:tbl>
              <a:tblPr firstRow="1" bandRow="1">
                <a:tableStyleId>{5C22544A-7EE6-4342-B048-85BDC9FD1C3A}</a:tableStyleId>
              </a:tblPr>
              <a:tblGrid>
                <a:gridCol w="1954442">
                  <a:extLst>
                    <a:ext uri="{9D8B030D-6E8A-4147-A177-3AD203B41FA5}">
                      <a16:colId xmlns:a16="http://schemas.microsoft.com/office/drawing/2014/main" val="2257795008"/>
                    </a:ext>
                  </a:extLst>
                </a:gridCol>
                <a:gridCol w="4562670">
                  <a:extLst>
                    <a:ext uri="{9D8B030D-6E8A-4147-A177-3AD203B41FA5}">
                      <a16:colId xmlns:a16="http://schemas.microsoft.com/office/drawing/2014/main" val="529003829"/>
                    </a:ext>
                  </a:extLst>
                </a:gridCol>
                <a:gridCol w="4547552">
                  <a:extLst>
                    <a:ext uri="{9D8B030D-6E8A-4147-A177-3AD203B41FA5}">
                      <a16:colId xmlns:a16="http://schemas.microsoft.com/office/drawing/2014/main" val="2132564732"/>
                    </a:ext>
                  </a:extLst>
                </a:gridCol>
              </a:tblGrid>
              <a:tr h="370840">
                <a:tc>
                  <a:txBody>
                    <a:bodyPr/>
                    <a:lstStyle/>
                    <a:p>
                      <a:r>
                        <a:rPr lang="zh-TW" altLang="en-US" sz="2800" dirty="0"/>
                        <a:t>流程</a:t>
                      </a:r>
                    </a:p>
                  </a:txBody>
                  <a:tcPr/>
                </a:tc>
                <a:tc>
                  <a:txBody>
                    <a:bodyPr/>
                    <a:lstStyle/>
                    <a:p>
                      <a:r>
                        <a:rPr lang="zh-TW" altLang="en-US" sz="2800" dirty="0"/>
                        <a:t>內容</a:t>
                      </a:r>
                    </a:p>
                  </a:txBody>
                  <a:tcPr/>
                </a:tc>
                <a:tc>
                  <a:txBody>
                    <a:bodyPr/>
                    <a:lstStyle/>
                    <a:p>
                      <a:r>
                        <a:rPr lang="zh-TW" altLang="en-US" sz="2800" dirty="0"/>
                        <a:t>參考工具</a:t>
                      </a:r>
                    </a:p>
                  </a:txBody>
                  <a:tcPr/>
                </a:tc>
                <a:extLst>
                  <a:ext uri="{0D108BD9-81ED-4DB2-BD59-A6C34878D82A}">
                    <a16:rowId xmlns:a16="http://schemas.microsoft.com/office/drawing/2014/main" val="2422493835"/>
                  </a:ext>
                </a:extLst>
              </a:tr>
              <a:tr h="370840">
                <a:tc>
                  <a:txBody>
                    <a:bodyPr/>
                    <a:lstStyle/>
                    <a:p>
                      <a:r>
                        <a:rPr lang="zh-TW" altLang="en-US" sz="2800" dirty="0"/>
                        <a:t>製作模型</a:t>
                      </a:r>
                    </a:p>
                  </a:txBody>
                  <a:tcPr/>
                </a:tc>
                <a:tc>
                  <a:txBody>
                    <a:bodyPr/>
                    <a:lstStyle/>
                    <a:p>
                      <a:r>
                        <a:rPr lang="zh-TW" altLang="en-US" sz="2800" dirty="0"/>
                        <a:t>就是把模型做出來 </a:t>
                      </a:r>
                    </a:p>
                  </a:txBody>
                  <a:tcPr/>
                </a:tc>
                <a:tc>
                  <a:txBody>
                    <a:bodyPr/>
                    <a:lstStyle/>
                    <a:p>
                      <a:r>
                        <a:rPr lang="zh-TW" altLang="en-US" sz="2800" dirty="0"/>
                        <a:t>模型是一個可以做到我們目的的一套系統</a:t>
                      </a:r>
                    </a:p>
                  </a:txBody>
                  <a:tcPr/>
                </a:tc>
                <a:extLst>
                  <a:ext uri="{0D108BD9-81ED-4DB2-BD59-A6C34878D82A}">
                    <a16:rowId xmlns:a16="http://schemas.microsoft.com/office/drawing/2014/main" val="1126377886"/>
                  </a:ext>
                </a:extLst>
              </a:tr>
              <a:tr h="370840">
                <a:tc>
                  <a:txBody>
                    <a:bodyPr/>
                    <a:lstStyle/>
                    <a:p>
                      <a:r>
                        <a:rPr lang="zh-TW" altLang="en-US" sz="2800" dirty="0"/>
                        <a:t>評價模型</a:t>
                      </a:r>
                    </a:p>
                  </a:txBody>
                  <a:tcPr/>
                </a:tc>
                <a:tc>
                  <a:txBody>
                    <a:bodyPr/>
                    <a:lstStyle/>
                    <a:p>
                      <a:r>
                        <a:rPr lang="zh-TW" altLang="en-US" sz="2800" dirty="0"/>
                        <a:t>可以透過不同的統計模型來檢視自己的模型正確率</a:t>
                      </a:r>
                    </a:p>
                  </a:txBody>
                  <a:tcPr/>
                </a:tc>
                <a:tc>
                  <a:txBody>
                    <a:bodyPr/>
                    <a:lstStyle/>
                    <a:p>
                      <a:endParaRPr lang="zh-TW" altLang="en-US" sz="2800" dirty="0"/>
                    </a:p>
                  </a:txBody>
                  <a:tcPr/>
                </a:tc>
                <a:extLst>
                  <a:ext uri="{0D108BD9-81ED-4DB2-BD59-A6C34878D82A}">
                    <a16:rowId xmlns:a16="http://schemas.microsoft.com/office/drawing/2014/main" val="2819384640"/>
                  </a:ext>
                </a:extLst>
              </a:tr>
              <a:tr h="370840">
                <a:tc>
                  <a:txBody>
                    <a:bodyPr/>
                    <a:lstStyle/>
                    <a:p>
                      <a:r>
                        <a:rPr lang="zh-TW" altLang="en-US" sz="2800" dirty="0"/>
                        <a:t>使用模型</a:t>
                      </a:r>
                    </a:p>
                  </a:txBody>
                  <a:tcPr/>
                </a:tc>
                <a:tc>
                  <a:txBody>
                    <a:bodyPr/>
                    <a:lstStyle/>
                    <a:p>
                      <a:r>
                        <a:rPr lang="zh-TW" altLang="en-US" sz="2800" dirty="0"/>
                        <a:t>接著可以真的使用自己的模型看看，然後解釋模型分類結果</a:t>
                      </a:r>
                    </a:p>
                  </a:txBody>
                  <a:tcPr/>
                </a:tc>
                <a:tc>
                  <a:txBody>
                    <a:bodyPr/>
                    <a:lstStyle/>
                    <a:p>
                      <a:endParaRPr lang="zh-TW" altLang="en-US" sz="2800" dirty="0"/>
                    </a:p>
                  </a:txBody>
                  <a:tcPr/>
                </a:tc>
                <a:extLst>
                  <a:ext uri="{0D108BD9-81ED-4DB2-BD59-A6C34878D82A}">
                    <a16:rowId xmlns:a16="http://schemas.microsoft.com/office/drawing/2014/main" val="2338524914"/>
                  </a:ext>
                </a:extLst>
              </a:tr>
              <a:tr h="370840">
                <a:tc>
                  <a:txBody>
                    <a:bodyPr/>
                    <a:lstStyle/>
                    <a:p>
                      <a:r>
                        <a:rPr lang="zh-TW" altLang="en-US" sz="2800" dirty="0"/>
                        <a:t>更新模型</a:t>
                      </a:r>
                    </a:p>
                  </a:txBody>
                  <a:tcPr/>
                </a:tc>
                <a:tc>
                  <a:txBody>
                    <a:bodyPr/>
                    <a:lstStyle/>
                    <a:p>
                      <a:r>
                        <a:rPr lang="zh-TW" altLang="en-US" sz="2800" dirty="0"/>
                        <a:t>最後如果結果不盡如意，或是未來有新的資料，就需要更新模型</a:t>
                      </a:r>
                    </a:p>
                  </a:txBody>
                  <a:tcPr/>
                </a:tc>
                <a:tc>
                  <a:txBody>
                    <a:bodyPr/>
                    <a:lstStyle/>
                    <a:p>
                      <a:endParaRPr lang="zh-TW" altLang="en-US" sz="2800" dirty="0"/>
                    </a:p>
                  </a:txBody>
                  <a:tcPr/>
                </a:tc>
                <a:extLst>
                  <a:ext uri="{0D108BD9-81ED-4DB2-BD59-A6C34878D82A}">
                    <a16:rowId xmlns:a16="http://schemas.microsoft.com/office/drawing/2014/main" val="718723817"/>
                  </a:ext>
                </a:extLst>
              </a:tr>
            </a:tbl>
          </a:graphicData>
        </a:graphic>
      </p:graphicFrame>
    </p:spTree>
    <p:extLst>
      <p:ext uri="{BB962C8B-B14F-4D97-AF65-F5344CB8AC3E}">
        <p14:creationId xmlns:p14="http://schemas.microsoft.com/office/powerpoint/2010/main" val="22516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38A172C-A6BE-446A-A009-23E7DC410A97}"/>
              </a:ext>
            </a:extLst>
          </p:cNvPr>
          <p:cNvSpPr>
            <a:spLocks noGrp="1"/>
          </p:cNvSpPr>
          <p:nvPr>
            <p:ph type="title"/>
          </p:nvPr>
        </p:nvSpPr>
        <p:spPr/>
        <p:txBody>
          <a:bodyPr/>
          <a:lstStyle/>
          <a:p>
            <a:r>
              <a:rPr lang="zh-TW" altLang="en-US" dirty="0"/>
              <a:t>實作範例</a:t>
            </a:r>
          </a:p>
        </p:txBody>
      </p:sp>
      <p:sp>
        <p:nvSpPr>
          <p:cNvPr id="6" name="文字版面配置區 5">
            <a:extLst>
              <a:ext uri="{FF2B5EF4-FFF2-40B4-BE49-F238E27FC236}">
                <a16:creationId xmlns:a16="http://schemas.microsoft.com/office/drawing/2014/main" id="{D09A5681-80B5-4192-8A65-3CC064E6B54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29CA320-0C58-455C-A7BD-9C5A07279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406460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72AC-6BB0-4BBC-810E-87E80D81DBDD}"/>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FA10D2BA-D604-4F35-8724-ECF0F0AB2F64}"/>
              </a:ext>
            </a:extLst>
          </p:cNvPr>
          <p:cNvSpPr>
            <a:spLocks noGrp="1"/>
          </p:cNvSpPr>
          <p:nvPr>
            <p:ph type="body" idx="1"/>
          </p:nvPr>
        </p:nvSpPr>
        <p:spPr/>
        <p:txBody>
          <a:bodyPr/>
          <a:lstStyle/>
          <a:p>
            <a:r>
              <a:rPr lang="zh-TW" altLang="en-US" dirty="0">
                <a:solidFill>
                  <a:schemeClr val="dk1"/>
                </a:solidFill>
              </a:rPr>
              <a:t>我們可以透過計算文本中動詞的餘弦相似性，來看看它比較像哪一種文章。</a:t>
            </a:r>
            <a:endParaRPr lang="en-US" altLang="zh-TW" dirty="0">
              <a:solidFill>
                <a:schemeClr val="dk1"/>
              </a:solidFill>
            </a:endParaRPr>
          </a:p>
          <a:p>
            <a:r>
              <a:rPr lang="zh-TW" altLang="en-US" dirty="0">
                <a:solidFill>
                  <a:schemeClr val="dk1"/>
                </a:solidFill>
              </a:rPr>
              <a:t>比對之前的流程</a:t>
            </a:r>
            <a:endParaRPr lang="en-US" altLang="zh-TW" dirty="0">
              <a:solidFill>
                <a:schemeClr val="dk1"/>
              </a:solidFill>
            </a:endParaRPr>
          </a:p>
          <a:p>
            <a:endParaRPr lang="zh-TW" altLang="en-US" dirty="0">
              <a:solidFill>
                <a:schemeClr val="dk1"/>
              </a:solidFill>
            </a:endParaRPr>
          </a:p>
        </p:txBody>
      </p:sp>
      <p:sp>
        <p:nvSpPr>
          <p:cNvPr id="4" name="投影片編號版面配置區 3">
            <a:extLst>
              <a:ext uri="{FF2B5EF4-FFF2-40B4-BE49-F238E27FC236}">
                <a16:creationId xmlns:a16="http://schemas.microsoft.com/office/drawing/2014/main" id="{982C0EDB-BD2D-4273-A174-6ED5E6CEEB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5" name="資料庫圖表 4">
            <a:extLst>
              <a:ext uri="{FF2B5EF4-FFF2-40B4-BE49-F238E27FC236}">
                <a16:creationId xmlns:a16="http://schemas.microsoft.com/office/drawing/2014/main" id="{FFEE4DDD-29F0-4C57-A44C-6B05FFB10FC0}"/>
              </a:ext>
            </a:extLst>
          </p:cNvPr>
          <p:cNvGraphicFramePr/>
          <p:nvPr>
            <p:extLst>
              <p:ext uri="{D42A27DB-BD31-4B8C-83A1-F6EECF244321}">
                <p14:modId xmlns:p14="http://schemas.microsoft.com/office/powerpoint/2010/main" val="1302461579"/>
              </p:ext>
            </p:extLst>
          </p:nvPr>
        </p:nvGraphicFramePr>
        <p:xfrm>
          <a:off x="930729" y="2372447"/>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07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什麼是餘弦相似性</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lnSpcReduction="10000"/>
          </a:bodyPr>
          <a:lstStyle/>
          <a:p>
            <a:r>
              <a:rPr lang="zh-TW" altLang="en-US" dirty="0"/>
              <a:t>在文本分析中，很常我們會把文字轉換成數字，因為只有數字可以計算</a:t>
            </a:r>
            <a:endParaRPr lang="en-US" altLang="zh-TW" dirty="0"/>
          </a:p>
          <a:p>
            <a:r>
              <a:rPr lang="zh-TW" altLang="en-US" dirty="0"/>
              <a:t>所以如果當我們要把文字轉換成數字時，方法就是把文字想個方法變成向量。</a:t>
            </a:r>
            <a:endParaRPr lang="en-US" altLang="zh-TW" dirty="0"/>
          </a:p>
          <a:p>
            <a:r>
              <a:rPr lang="zh-TW" altLang="en-US" dirty="0"/>
              <a:t>如此一來就可以利用數學公式來計算他們「相不相似」</a:t>
            </a:r>
            <a:endParaRPr lang="en-US" altLang="zh-TW" dirty="0"/>
          </a:p>
          <a:p>
            <a:r>
              <a:rPr lang="zh-TW" altLang="en-US" dirty="0"/>
              <a:t>所以「餘弦相似性」</a:t>
            </a:r>
            <a:r>
              <a:rPr lang="en-US" altLang="zh-TW" dirty="0"/>
              <a:t>(cosine similarity) </a:t>
            </a:r>
            <a:r>
              <a:rPr lang="zh-TW" altLang="en-US" dirty="0"/>
              <a:t>就是計算向量的</a:t>
            </a:r>
            <a:r>
              <a:rPr lang="en-US" altLang="zh-TW" dirty="0"/>
              <a:t>cosine </a:t>
            </a:r>
            <a:r>
              <a:rPr lang="zh-TW" altLang="en-US" dirty="0"/>
              <a:t>夾角，夾角越大代表越不像，夾角越小表示越像</a:t>
            </a:r>
            <a:endParaRPr lang="en-US" altLang="zh-TW" dirty="0"/>
          </a:p>
          <a:p>
            <a:endParaRPr lang="en-US" altLang="zh-TW" dirty="0"/>
          </a:p>
          <a:p>
            <a:r>
              <a:rPr lang="zh-TW" altLang="en-US" sz="2000" dirty="0"/>
              <a:t>請參考以下網站：</a:t>
            </a:r>
            <a:r>
              <a:rPr lang="en-US" altLang="zh-TW" sz="2000" dirty="0"/>
              <a:t> https://clay-atlas.com/blog/2020/03/26/cosine-similarity-text-count/</a:t>
            </a:r>
            <a:endParaRPr lang="zh-TW" altLang="en-US" sz="2000" dirty="0"/>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36048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5133D-E183-4BCD-B906-1E98479C1DF3}"/>
              </a:ext>
            </a:extLst>
          </p:cNvPr>
          <p:cNvSpPr>
            <a:spLocks noGrp="1"/>
          </p:cNvSpPr>
          <p:nvPr>
            <p:ph type="title"/>
          </p:nvPr>
        </p:nvSpPr>
        <p:spPr/>
        <p:txBody>
          <a:bodyPr>
            <a:normAutofit/>
          </a:bodyPr>
          <a:lstStyle/>
          <a:p>
            <a:r>
              <a:rPr lang="zh-TW" altLang="en-US" dirty="0"/>
              <a:t>餘弦相似性限制</a:t>
            </a:r>
          </a:p>
        </p:txBody>
      </p:sp>
      <p:sp>
        <p:nvSpPr>
          <p:cNvPr id="3" name="文字版面配置區 2">
            <a:extLst>
              <a:ext uri="{FF2B5EF4-FFF2-40B4-BE49-F238E27FC236}">
                <a16:creationId xmlns:a16="http://schemas.microsoft.com/office/drawing/2014/main" id="{12A9A173-A408-47E2-8321-3F7F02E2CB0A}"/>
              </a:ext>
            </a:extLst>
          </p:cNvPr>
          <p:cNvSpPr>
            <a:spLocks noGrp="1"/>
          </p:cNvSpPr>
          <p:nvPr>
            <p:ph type="body" idx="1"/>
          </p:nvPr>
        </p:nvSpPr>
        <p:spPr>
          <a:xfrm>
            <a:off x="677334" y="1381655"/>
            <a:ext cx="10486482" cy="4659707"/>
          </a:xfrm>
        </p:spPr>
        <p:txBody>
          <a:bodyPr>
            <a:normAutofit/>
          </a:bodyPr>
          <a:lstStyle/>
          <a:p>
            <a:r>
              <a:rPr lang="zh-TW" altLang="en-US" dirty="0"/>
              <a:t>不過在「解讀」餘弦相似性時也需要特別注意</a:t>
            </a:r>
            <a:endParaRPr lang="en-US" altLang="zh-TW" dirty="0"/>
          </a:p>
          <a:p>
            <a:r>
              <a:rPr lang="en-US" altLang="zh-TW" dirty="0"/>
              <a:t>1. </a:t>
            </a:r>
            <a:r>
              <a:rPr lang="zh-TW" altLang="en-US" dirty="0"/>
              <a:t>文字到底是怎麼轉成數字？</a:t>
            </a:r>
            <a:endParaRPr lang="en-US" altLang="zh-TW" dirty="0"/>
          </a:p>
          <a:p>
            <a:pPr lvl="1"/>
            <a:r>
              <a:rPr lang="zh-TW" altLang="en-US" dirty="0"/>
              <a:t>其實很多時候這麼部分並</a:t>
            </a:r>
            <a:r>
              <a:rPr lang="zh-TW" altLang="en-US" dirty="0">
                <a:solidFill>
                  <a:srgbClr val="FF0000"/>
                </a:solidFill>
              </a:rPr>
              <a:t>沒有太多語言上面的解讀</a:t>
            </a:r>
            <a:r>
              <a:rPr lang="zh-TW" altLang="en-US" dirty="0"/>
              <a:t>，比較多是數學統計後的結果，不過這個統計結果產生出來的「趨勢」以及語言是否都是這樣使用還是有一段差距，需要特別注意。</a:t>
            </a:r>
            <a:endParaRPr lang="en-US" altLang="zh-TW" dirty="0"/>
          </a:p>
          <a:p>
            <a:r>
              <a:rPr lang="en-US" altLang="zh-TW" dirty="0"/>
              <a:t>2.</a:t>
            </a:r>
            <a:r>
              <a:rPr lang="zh-TW" altLang="en-US" dirty="0"/>
              <a:t> 是拿什麼文本去訓練，所以電腦知道什麼字詞會轉呈什麼數字？</a:t>
            </a:r>
            <a:endParaRPr lang="en-US" altLang="zh-TW" dirty="0"/>
          </a:p>
          <a:p>
            <a:pPr lvl="1"/>
            <a:r>
              <a:rPr lang="zh-TW" altLang="en-US" dirty="0"/>
              <a:t>文字的確是有規律性，不過要注意不同領域的文章也有屬於那個領域的「規律」，所以資料收集是不是比較「偏頗」，</a:t>
            </a:r>
            <a:r>
              <a:rPr lang="zh-TW" altLang="en-US" dirty="0">
                <a:solidFill>
                  <a:srgbClr val="FF0000"/>
                </a:solidFill>
              </a:rPr>
              <a:t>你收集的量大不大</a:t>
            </a:r>
            <a:r>
              <a:rPr lang="zh-TW" altLang="en-US" dirty="0"/>
              <a:t>也是需要關注的焦點 </a:t>
            </a:r>
          </a:p>
        </p:txBody>
      </p:sp>
      <p:sp>
        <p:nvSpPr>
          <p:cNvPr id="4" name="投影片編號版面配置區 3">
            <a:extLst>
              <a:ext uri="{FF2B5EF4-FFF2-40B4-BE49-F238E27FC236}">
                <a16:creationId xmlns:a16="http://schemas.microsoft.com/office/drawing/2014/main" id="{B04F043A-C69C-4D46-9463-8E76EE67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113176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2BACBC-915D-456C-91B5-8B6AB096D74C}"/>
              </a:ext>
            </a:extLst>
          </p:cNvPr>
          <p:cNvSpPr>
            <a:spLocks noGrp="1"/>
          </p:cNvSpPr>
          <p:nvPr>
            <p:ph type="title"/>
          </p:nvPr>
        </p:nvSpPr>
        <p:spPr/>
        <p:txBody>
          <a:bodyPr/>
          <a:lstStyle/>
          <a:p>
            <a:r>
              <a:rPr lang="zh-TW" altLang="en-US"/>
              <a:t>實作範例 </a:t>
            </a:r>
            <a:r>
              <a:rPr lang="en-US" altLang="zh-TW"/>
              <a:t>–</a:t>
            </a:r>
            <a:r>
              <a:rPr lang="zh-TW" altLang="en-US"/>
              <a:t> 動詞為特徵詞</a:t>
            </a:r>
          </a:p>
        </p:txBody>
      </p:sp>
      <p:sp>
        <p:nvSpPr>
          <p:cNvPr id="3" name="文字版面配置區 2">
            <a:extLst>
              <a:ext uri="{FF2B5EF4-FFF2-40B4-BE49-F238E27FC236}">
                <a16:creationId xmlns:a16="http://schemas.microsoft.com/office/drawing/2014/main" id="{BBCA6CAE-D247-4D1A-BC14-A5B75984501E}"/>
              </a:ext>
            </a:extLst>
          </p:cNvPr>
          <p:cNvSpPr>
            <a:spLocks noGrp="1"/>
          </p:cNvSpPr>
          <p:nvPr>
            <p:ph type="body" idx="1"/>
          </p:nvPr>
        </p:nvSpPr>
        <p:spPr/>
        <p:txBody>
          <a:bodyPr/>
          <a:lstStyle/>
          <a:p>
            <a:r>
              <a:rPr lang="zh-TW" altLang="en-US" dirty="0"/>
              <a:t>接下來將會帶著大家一個步驟一個步驟來操作，並解釋如何利用動詞為特徵詞，來看看兩個文本是否相似</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3A08EC-E533-4282-84C8-DCF5A786EF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61760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8821B-348D-4CDB-B03C-33B4FBF5305E}"/>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5F16A1A-3E59-4D51-8037-2C7BA823327B}"/>
              </a:ext>
            </a:extLst>
          </p:cNvPr>
          <p:cNvSpPr>
            <a:spLocks noGrp="1"/>
          </p:cNvSpPr>
          <p:nvPr>
            <p:ph type="body" idx="1"/>
          </p:nvPr>
        </p:nvSpPr>
        <p:spPr/>
        <p:txBody>
          <a:bodyPr>
            <a:normAutofit/>
          </a:bodyPr>
          <a:lstStyle/>
          <a:p>
            <a:r>
              <a:rPr lang="en-US" altLang="zh-TW" dirty="0"/>
              <a:t>1.</a:t>
            </a:r>
            <a:r>
              <a:rPr lang="zh-TW" altLang="zh-TW" dirty="0"/>
              <a:t>我們利用Week01 時做過的步驟，取出兩篇做為比較基準的「棒球類文本」和「籃球類文本」中的「動詞列表」。</a:t>
            </a:r>
            <a:endParaRPr lang="en-US" altLang="zh-TW" dirty="0"/>
          </a:p>
          <a:p>
            <a:r>
              <a:rPr lang="zh-TW" altLang="en-US" dirty="0"/>
              <a:t>這個步驟的重點在於如何取得特徵詞</a:t>
            </a:r>
            <a:endParaRPr lang="en-US" altLang="zh-TW" dirty="0"/>
          </a:p>
        </p:txBody>
      </p:sp>
      <p:sp>
        <p:nvSpPr>
          <p:cNvPr id="4" name="投影片編號版面配置區 3">
            <a:extLst>
              <a:ext uri="{FF2B5EF4-FFF2-40B4-BE49-F238E27FC236}">
                <a16:creationId xmlns:a16="http://schemas.microsoft.com/office/drawing/2014/main" id="{361FB0EB-C58E-4497-8F58-3B944405E7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286009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507827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username = "" #</a:t>
            </a:r>
            <a:r>
              <a:rPr lang="zh-TW" altLang="en-US" sz="1800" dirty="0">
                <a:solidFill>
                  <a:schemeClr val="dk1"/>
                </a:solidFill>
                <a:latin typeface="Courier New"/>
                <a:ea typeface="Courier New"/>
                <a:cs typeface="Courier New"/>
                <a:sym typeface="Courier New"/>
              </a:rPr>
              <a:t>這裡填入帳號 </a:t>
            </a:r>
            <a:r>
              <a:rPr lang="en-US" altLang="zh-TW" sz="1800" dirty="0">
                <a:solidFill>
                  <a:schemeClr val="dk1"/>
                </a:solidFill>
                <a:latin typeface="Courier New"/>
                <a:ea typeface="Courier New"/>
                <a:cs typeface="Courier New"/>
                <a:sym typeface="Courier New"/>
              </a:rPr>
              <a:t>email</a:t>
            </a:r>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 "" #</a:t>
            </a:r>
            <a:r>
              <a:rPr lang="zh-TW" altLang="en-US" sz="1800" dirty="0">
                <a:solidFill>
                  <a:schemeClr val="dk1"/>
                </a:solidFill>
                <a:latin typeface="Courier New"/>
                <a:ea typeface="Courier New"/>
                <a:cs typeface="Courier New"/>
                <a:sym typeface="Courier New"/>
              </a:rPr>
              <a:t>這裡填入</a:t>
            </a:r>
            <a:r>
              <a:rPr lang="en-US" altLang="zh-TW" sz="1800" dirty="0" err="1">
                <a:solidFill>
                  <a:schemeClr val="dk1"/>
                </a:solidFill>
                <a:latin typeface="Courier New"/>
                <a:ea typeface="Courier New"/>
                <a:cs typeface="Courier New"/>
                <a:sym typeface="Courier New"/>
              </a:rPr>
              <a:t>api</a:t>
            </a:r>
            <a:r>
              <a:rPr lang="en-US" altLang="zh-TW" sz="1800" dirty="0">
                <a:solidFill>
                  <a:schemeClr val="dk1"/>
                </a:solidFill>
                <a:latin typeface="Courier New"/>
                <a:ea typeface="Courier New"/>
                <a:cs typeface="Courier New"/>
                <a:sym typeface="Courier New"/>
              </a:rPr>
              <a:t> Key</a:t>
            </a:r>
            <a:endParaRPr lang="zh-TW" altLang="en-US" sz="1800" dirty="0">
              <a:solidFill>
                <a:schemeClr val="dk1"/>
              </a:solidFill>
              <a:latin typeface="Courier New"/>
              <a:ea typeface="Courier New"/>
              <a:cs typeface="Courier New"/>
              <a:sym typeface="Courier New"/>
            </a:endParaRPr>
          </a:p>
          <a:p>
            <a:pPr lvl="0"/>
            <a:endParaRPr lang="zh-TW" altLang="en-US"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(username, </a:t>
            </a:r>
            <a:r>
              <a:rPr lang="en-US" altLang="zh-TW" sz="1800" dirty="0" err="1">
                <a:solidFill>
                  <a:schemeClr val="dk1"/>
                </a:solidFill>
                <a:latin typeface="Courier New"/>
                <a:ea typeface="Courier New"/>
                <a:cs typeface="Courier New"/>
                <a:sym typeface="Courier New"/>
              </a:rPr>
              <a:t>apikey</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以下語料可以參考</a:t>
            </a:r>
          </a:p>
          <a:p>
            <a:pPr lvl="0"/>
            <a:r>
              <a:rPr lang="en-US" altLang="zh-TW" sz="1800" dirty="0" err="1">
                <a:solidFill>
                  <a:schemeClr val="dk1"/>
                </a:solidFill>
                <a:latin typeface="Courier New"/>
                <a:ea typeface="Courier New"/>
                <a:cs typeface="Courier New"/>
                <a:sym typeface="Courier New"/>
              </a:rPr>
              <a:t>baseballSTR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本週三在紐約的比賽中，馬林魚此戰使用投手車輪戰，</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名投手輪番上陣壓制大都會打線，前</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局僅被敲出</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支安打失</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分，讓球隊能帶著</a:t>
            </a:r>
            <a:r>
              <a:rPr lang="en-US" altLang="zh-TW" sz="1800" dirty="0">
                <a:solidFill>
                  <a:schemeClr val="dk1"/>
                </a:solidFill>
                <a:latin typeface="Courier New"/>
                <a:ea typeface="Courier New"/>
                <a:cs typeface="Courier New"/>
                <a:sym typeface="Courier New"/>
              </a:rPr>
              <a:t>2-1</a:t>
            </a:r>
            <a:r>
              <a:rPr lang="zh-TW" altLang="en-US" sz="1800" dirty="0">
                <a:solidFill>
                  <a:schemeClr val="dk1"/>
                </a:solidFill>
                <a:latin typeface="Courier New"/>
                <a:ea typeface="Courier New"/>
                <a:cs typeface="Courier New"/>
                <a:sym typeface="Courier New"/>
              </a:rPr>
              <a:t>的領先優勢進入到</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局下半。不過馬林魚推出巴斯登板關門，他面對首名打者麥尼爾，就被打出一發陽春砲，讓大都會追平比數，接下來又分別被敲出</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支安打、投出保送，形成滿壘局面，此時輪到康福托上場打擊。在</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好</a:t>
            </a:r>
            <a:r>
              <a:rPr lang="en-US" altLang="zh-TW" sz="1800" dirty="0">
                <a:solidFill>
                  <a:schemeClr val="dk1"/>
                </a:solidFill>
                <a:latin typeface="Courier New"/>
                <a:ea typeface="Courier New"/>
                <a:cs typeface="Courier New"/>
                <a:sym typeface="Courier New"/>
              </a:rPr>
              <a:t>1</a:t>
            </a:r>
            <a:r>
              <a:rPr lang="zh-TW" altLang="en-US" sz="1800" dirty="0">
                <a:solidFill>
                  <a:schemeClr val="dk1"/>
                </a:solidFill>
                <a:latin typeface="Courier New"/>
                <a:ea typeface="Courier New"/>
                <a:cs typeface="Courier New"/>
                <a:sym typeface="Courier New"/>
              </a:rPr>
              <a:t>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r>
              <a:rPr lang="en-US" altLang="zh-TW" sz="1800" dirty="0">
                <a:solidFill>
                  <a:schemeClr val="dk1"/>
                </a:solidFill>
                <a:latin typeface="Courier New"/>
                <a:ea typeface="Courier New"/>
                <a:cs typeface="Courier New"/>
                <a:sym typeface="Courier New"/>
              </a:rPr>
              <a:t>""".replace(" ", "")</a:t>
            </a:r>
          </a:p>
          <a:p>
            <a:pPr lvl="0"/>
            <a:r>
              <a:rPr lang="en-US" altLang="zh-TW" sz="1800" dirty="0" err="1">
                <a:solidFill>
                  <a:schemeClr val="dk1"/>
                </a:solidFill>
                <a:latin typeface="Courier New"/>
                <a:ea typeface="Courier New"/>
                <a:cs typeface="Courier New"/>
                <a:sym typeface="Courier New"/>
              </a:rPr>
              <a:t>basketballSTR</a:t>
            </a:r>
            <a:r>
              <a:rPr lang="en-US" altLang="zh-TW" sz="1800" dirty="0">
                <a:solidFill>
                  <a:schemeClr val="dk1"/>
                </a:solidFill>
                <a:latin typeface="Courier New"/>
                <a:ea typeface="Courier New"/>
                <a:cs typeface="Courier New"/>
                <a:sym typeface="Courier New"/>
              </a:rPr>
              <a:t> = """</a:t>
            </a:r>
            <a:r>
              <a:rPr lang="zh-TW" altLang="en-US" sz="1800" dirty="0">
                <a:solidFill>
                  <a:schemeClr val="dk1"/>
                </a:solidFill>
                <a:latin typeface="Courier New"/>
                <a:ea typeface="Courier New"/>
                <a:cs typeface="Courier New"/>
                <a:sym typeface="Courier New"/>
              </a:rPr>
              <a:t>昨晚的紐約西區霸王之戰中，錯失勝利的太陽沒有就此束手就擒，延長賽一開始就打出</a:t>
            </a:r>
            <a:r>
              <a:rPr lang="en-US" altLang="zh-TW" sz="1800" dirty="0">
                <a:solidFill>
                  <a:schemeClr val="dk1"/>
                </a:solidFill>
                <a:latin typeface="Courier New"/>
                <a:ea typeface="Courier New"/>
                <a:cs typeface="Courier New"/>
                <a:sym typeface="Courier New"/>
              </a:rPr>
              <a:t>7</a:t>
            </a:r>
            <a:r>
              <a:rPr lang="zh-TW" altLang="en-US" sz="1800" dirty="0">
                <a:solidFill>
                  <a:schemeClr val="dk1"/>
                </a:solidFill>
                <a:latin typeface="Courier New"/>
                <a:ea typeface="Courier New"/>
                <a:cs typeface="Courier New"/>
                <a:sym typeface="Courier New"/>
              </a:rPr>
              <a:t>比</a:t>
            </a:r>
            <a:r>
              <a:rPr lang="en-US" altLang="zh-TW" sz="1800" dirty="0">
                <a:solidFill>
                  <a:schemeClr val="dk1"/>
                </a:solidFill>
                <a:latin typeface="Courier New"/>
                <a:ea typeface="Courier New"/>
                <a:cs typeface="Courier New"/>
                <a:sym typeface="Courier New"/>
              </a:rPr>
              <a:t>2</a:t>
            </a:r>
            <a:r>
              <a:rPr lang="zh-TW" altLang="en-US" sz="1800" dirty="0">
                <a:solidFill>
                  <a:schemeClr val="dk1"/>
                </a:solidFill>
                <a:latin typeface="Courier New"/>
                <a:ea typeface="Courier New"/>
                <a:cs typeface="Courier New"/>
                <a:sym typeface="Courier New"/>
              </a:rPr>
              <a:t>攻勢，米契爾和康利雖然力圖追分，但太陽總能馬上回應。康利讀秒階段上籃得手，布克兩罰一中，再次留給爵士追平機會。米契爾造成犯規，可惜兩罰一中，保羅隨後用兩罰鎖定勝利。米契爾狂轟</a:t>
            </a:r>
            <a:r>
              <a:rPr lang="en-US" altLang="zh-TW" sz="1800" dirty="0">
                <a:solidFill>
                  <a:schemeClr val="dk1"/>
                </a:solidFill>
                <a:latin typeface="Courier New"/>
                <a:ea typeface="Courier New"/>
                <a:cs typeface="Courier New"/>
                <a:sym typeface="Courier New"/>
              </a:rPr>
              <a:t>41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助攻，本季單場得分次高；戈貝爾</a:t>
            </a:r>
            <a:r>
              <a:rPr lang="en-US" altLang="zh-TW" sz="1800" dirty="0">
                <a:solidFill>
                  <a:schemeClr val="dk1"/>
                </a:solidFill>
                <a:latin typeface="Courier New"/>
                <a:ea typeface="Courier New"/>
                <a:cs typeface="Courier New"/>
                <a:sym typeface="Courier New"/>
              </a:rPr>
              <a:t>160</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18</a:t>
            </a:r>
            <a:r>
              <a:rPr lang="zh-TW" altLang="en-US" sz="1800" dirty="0">
                <a:solidFill>
                  <a:schemeClr val="dk1"/>
                </a:solidFill>
                <a:latin typeface="Courier New"/>
                <a:ea typeface="Courier New"/>
                <a:cs typeface="Courier New"/>
                <a:sym typeface="Courier New"/>
              </a:rPr>
              <a:t>籃板</a:t>
            </a:r>
            <a:r>
              <a:rPr lang="en-US" altLang="zh-TW" sz="1800" dirty="0">
                <a:solidFill>
                  <a:schemeClr val="dk1"/>
                </a:solidFill>
                <a:latin typeface="Courier New"/>
                <a:ea typeface="Courier New"/>
                <a:cs typeface="Courier New"/>
                <a:sym typeface="Courier New"/>
              </a:rPr>
              <a:t>3</a:t>
            </a:r>
            <a:r>
              <a:rPr lang="zh-TW" altLang="en-US" sz="1800" dirty="0">
                <a:solidFill>
                  <a:schemeClr val="dk1"/>
                </a:solidFill>
                <a:latin typeface="Courier New"/>
                <a:ea typeface="Courier New"/>
                <a:cs typeface="Courier New"/>
                <a:sym typeface="Courier New"/>
              </a:rPr>
              <a:t>抄截，波格丹諾維奇</a:t>
            </a:r>
            <a:r>
              <a:rPr lang="en-US" altLang="zh-TW" sz="1800" dirty="0">
                <a:solidFill>
                  <a:schemeClr val="dk1"/>
                </a:solidFill>
                <a:latin typeface="Courier New"/>
                <a:ea typeface="Courier New"/>
                <a:cs typeface="Courier New"/>
                <a:sym typeface="Courier New"/>
              </a:rPr>
              <a:t>20</a:t>
            </a:r>
            <a:r>
              <a:rPr lang="zh-TW" altLang="en-US" sz="1800" dirty="0">
                <a:solidFill>
                  <a:schemeClr val="dk1"/>
                </a:solidFill>
                <a:latin typeface="Courier New"/>
                <a:ea typeface="Courier New"/>
                <a:cs typeface="Courier New"/>
                <a:sym typeface="Courier New"/>
              </a:rPr>
              <a:t>分。康利拿到</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a:t>
            </a:r>
            <a:r>
              <a:rPr lang="en-US" altLang="zh-TW" sz="1800" dirty="0">
                <a:solidFill>
                  <a:schemeClr val="dk1"/>
                </a:solidFill>
                <a:latin typeface="Courier New"/>
                <a:ea typeface="Courier New"/>
                <a:cs typeface="Courier New"/>
                <a:sym typeface="Courier New"/>
              </a:rPr>
              <a:t>4</a:t>
            </a:r>
            <a:r>
              <a:rPr lang="zh-TW" altLang="en-US" sz="1800" dirty="0">
                <a:solidFill>
                  <a:schemeClr val="dk1"/>
                </a:solidFill>
                <a:latin typeface="Courier New"/>
                <a:ea typeface="Courier New"/>
                <a:cs typeface="Courier New"/>
                <a:sym typeface="Courier New"/>
              </a:rPr>
              <a:t>助攻，克拉克森</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分，兩人合計</a:t>
            </a:r>
            <a:r>
              <a:rPr lang="en-US" altLang="zh-TW" sz="1800" dirty="0">
                <a:solidFill>
                  <a:schemeClr val="dk1"/>
                </a:solidFill>
                <a:latin typeface="Courier New"/>
                <a:ea typeface="Courier New"/>
                <a:cs typeface="Courier New"/>
                <a:sym typeface="Courier New"/>
              </a:rPr>
              <a:t>28</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9</a:t>
            </a:r>
            <a:r>
              <a:rPr lang="zh-TW" altLang="en-US" sz="1800" dirty="0">
                <a:solidFill>
                  <a:schemeClr val="dk1"/>
                </a:solidFill>
                <a:latin typeface="Courier New"/>
                <a:ea typeface="Courier New"/>
                <a:cs typeface="Courier New"/>
                <a:sym typeface="Courier New"/>
              </a:rPr>
              <a:t>中。爵士的三分攻勢難以有效施展，全場</a:t>
            </a:r>
            <a:r>
              <a:rPr lang="en-US" altLang="zh-TW" sz="1800" dirty="0">
                <a:solidFill>
                  <a:schemeClr val="dk1"/>
                </a:solidFill>
                <a:latin typeface="Courier New"/>
                <a:ea typeface="Courier New"/>
                <a:cs typeface="Courier New"/>
                <a:sym typeface="Courier New"/>
              </a:rPr>
              <a:t>44</a:t>
            </a:r>
            <a:r>
              <a:rPr lang="zh-TW" altLang="en-US" sz="1800" dirty="0">
                <a:solidFill>
                  <a:schemeClr val="dk1"/>
                </a:solidFill>
                <a:latin typeface="Courier New"/>
                <a:ea typeface="Courier New"/>
                <a:cs typeface="Courier New"/>
                <a:sym typeface="Courier New"/>
              </a:rPr>
              <a:t>投僅</a:t>
            </a:r>
            <a:r>
              <a:rPr lang="en-US" altLang="zh-TW" sz="1800" dirty="0">
                <a:solidFill>
                  <a:schemeClr val="dk1"/>
                </a:solidFill>
                <a:latin typeface="Courier New"/>
                <a:ea typeface="Courier New"/>
                <a:cs typeface="Courier New"/>
                <a:sym typeface="Courier New"/>
              </a:rPr>
              <a:t>11</a:t>
            </a:r>
            <a:r>
              <a:rPr lang="zh-TW" altLang="en-US" sz="1800" dirty="0">
                <a:solidFill>
                  <a:schemeClr val="dk1"/>
                </a:solidFill>
                <a:latin typeface="Courier New"/>
                <a:ea typeface="Courier New"/>
                <a:cs typeface="Courier New"/>
                <a:sym typeface="Courier New"/>
              </a:rPr>
              <a:t>中。</a:t>
            </a:r>
            <a:r>
              <a:rPr lang="en-US" altLang="zh-TW" sz="1800" dirty="0">
                <a:solidFill>
                  <a:schemeClr val="dk1"/>
                </a:solidFill>
                <a:latin typeface="Courier New"/>
                <a:ea typeface="Courier New"/>
                <a:cs typeface="Courier New"/>
                <a:sym typeface="Courier New"/>
              </a:rPr>
              <a:t>""".replace(" ", "")</a:t>
            </a:r>
          </a:p>
        </p:txBody>
      </p:sp>
    </p:spTree>
    <p:extLst>
      <p:ext uri="{BB962C8B-B14F-4D97-AF65-F5344CB8AC3E}">
        <p14:creationId xmlns:p14="http://schemas.microsoft.com/office/powerpoint/2010/main" val="34112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462720"/>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將 </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兩個體育欸字典讀取出來，合併成</a:t>
            </a:r>
            <a:r>
              <a:rPr lang="en-US" altLang="zh-TW" sz="1800" dirty="0" err="1">
                <a:solidFill>
                  <a:schemeClr val="dk1"/>
                </a:solidFill>
                <a:latin typeface="Courier New"/>
                <a:ea typeface="Courier New"/>
                <a:cs typeface="Courier New"/>
                <a:sym typeface="Courier New"/>
              </a:rPr>
              <a:t>mixDICT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以後，寫入 </a:t>
            </a:r>
            <a:r>
              <a:rPr lang="en-US" altLang="zh-TW" sz="1800" dirty="0" err="1">
                <a:solidFill>
                  <a:schemeClr val="dk1"/>
                </a:solidFill>
                <a:latin typeface="Courier New"/>
                <a:ea typeface="Courier New"/>
                <a:cs typeface="Courier New"/>
                <a:sym typeface="Courier New"/>
              </a:rPr>
              <a:t>mixedXICT.json</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檔</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KNOWLEDGE_NBA_Teams.json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ArticutAPI</a:t>
            </a:r>
            <a:r>
              <a:rPr lang="en-US" altLang="zh-TW" sz="1800" dirty="0">
                <a:solidFill>
                  <a:schemeClr val="dk1"/>
                </a:solidFill>
                <a:latin typeface="Courier New"/>
                <a:ea typeface="Courier New"/>
                <a:cs typeface="Courier New"/>
                <a:sym typeface="Courier New"/>
              </a:rPr>
              <a:t>-master/</a:t>
            </a:r>
            <a:r>
              <a:rPr lang="en-US" altLang="zh-TW" sz="1800" dirty="0" err="1">
                <a:solidFill>
                  <a:schemeClr val="dk1"/>
                </a:solidFill>
                <a:latin typeface="Courier New"/>
                <a:ea typeface="Courier New"/>
                <a:cs typeface="Courier New"/>
                <a:sym typeface="Courier New"/>
              </a:rPr>
              <a:t>Public_UserDefinedDICT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KNOWLEDGE_MLB_Teams.json</a:t>
            </a:r>
            <a:r>
              <a:rPr lang="en-US" altLang="zh-TW" sz="1800" dirty="0">
                <a:solidFill>
                  <a:schemeClr val="dk1"/>
                </a:solidFill>
                <a:latin typeface="Courier New"/>
                <a:ea typeface="Courier New"/>
                <a:cs typeface="Courier New"/>
                <a:sym typeface="Courier New"/>
              </a:rPr>
              <a:t>", encoding="utf-8")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json.loads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f.read</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nbaDICT</a:t>
            </a:r>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mlbDICT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with open("</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 mode = "w", encoding = "utf-8") as f:</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json.dump</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mixedDICT</a:t>
            </a:r>
            <a:r>
              <a:rPr lang="en-US" altLang="zh-TW" sz="1800" dirty="0">
                <a:solidFill>
                  <a:schemeClr val="dk1"/>
                </a:solidFill>
                <a:latin typeface="Courier New"/>
                <a:ea typeface="Courier New"/>
                <a:cs typeface="Courier New"/>
                <a:sym typeface="Courier New"/>
              </a:rPr>
              <a:t>, f, </a:t>
            </a:r>
            <a:r>
              <a:rPr lang="en-US" altLang="zh-TW" sz="1800" dirty="0" err="1">
                <a:solidFill>
                  <a:schemeClr val="dk1"/>
                </a:solidFill>
                <a:latin typeface="Courier New"/>
                <a:ea typeface="Courier New"/>
                <a:cs typeface="Courier New"/>
                <a:sym typeface="Courier New"/>
              </a:rPr>
              <a:t>ensure_ascii</a:t>
            </a:r>
            <a:r>
              <a:rPr lang="en-US" altLang="zh-TW" sz="1800" dirty="0">
                <a:solidFill>
                  <a:schemeClr val="dk1"/>
                </a:solidFill>
                <a:latin typeface="Courier New"/>
                <a:ea typeface="Courier New"/>
                <a:cs typeface="Courier New"/>
                <a:sym typeface="Courier New"/>
              </a:rPr>
              <a:t>=False)</a:t>
            </a:r>
          </a:p>
          <a:p>
            <a:pPr lvl="0"/>
            <a:r>
              <a:rPr lang="en-US" altLang="zh-TW" sz="1800" dirty="0">
                <a:solidFill>
                  <a:schemeClr val="dk1"/>
                </a:solidFill>
                <a:latin typeface="Courier New"/>
                <a:ea typeface="Courier New"/>
                <a:cs typeface="Courier New"/>
                <a:sym typeface="Courier New"/>
              </a:rPr>
              <a:t>        </a:t>
            </a:r>
          </a:p>
          <a:p>
            <a:pPr lvl="0"/>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6077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7FB02-C6DD-4831-9433-C5E5496B6A5E}"/>
              </a:ext>
            </a:extLst>
          </p:cNvPr>
          <p:cNvSpPr>
            <a:spLocks noGrp="1"/>
          </p:cNvSpPr>
          <p:nvPr>
            <p:ph type="title"/>
          </p:nvPr>
        </p:nvSpPr>
        <p:spPr/>
        <p:txBody>
          <a:bodyPr/>
          <a:lstStyle/>
          <a:p>
            <a:r>
              <a:rPr lang="zh-TW" altLang="en-US" dirty="0"/>
              <a:t>學習目標 </a:t>
            </a:r>
          </a:p>
        </p:txBody>
      </p:sp>
      <p:sp>
        <p:nvSpPr>
          <p:cNvPr id="3" name="文字版面配置區 2">
            <a:extLst>
              <a:ext uri="{FF2B5EF4-FFF2-40B4-BE49-F238E27FC236}">
                <a16:creationId xmlns:a16="http://schemas.microsoft.com/office/drawing/2014/main" id="{A02B7115-528E-4B00-B7B3-B48718938280}"/>
              </a:ext>
            </a:extLst>
          </p:cNvPr>
          <p:cNvSpPr>
            <a:spLocks noGrp="1"/>
          </p:cNvSpPr>
          <p:nvPr>
            <p:ph type="body" idx="1"/>
          </p:nvPr>
        </p:nvSpPr>
        <p:spPr/>
        <p:txBody>
          <a:bodyPr>
            <a:normAutofit lnSpcReduction="10000"/>
          </a:bodyPr>
          <a:lstStyle/>
          <a:p>
            <a:r>
              <a:rPr lang="zh-TW" altLang="en-US" dirty="0"/>
              <a:t>可以使用取用特徵詞的工具來分類文本</a:t>
            </a:r>
            <a:endParaRPr lang="en-US" altLang="zh-TW" dirty="0"/>
          </a:p>
          <a:p>
            <a:endParaRPr lang="en-US" altLang="zh-TW" dirty="0"/>
          </a:p>
          <a:p>
            <a:endParaRPr lang="en-US" altLang="zh-TW" dirty="0"/>
          </a:p>
          <a:p>
            <a:endParaRPr lang="en-US" altLang="zh-TW" dirty="0"/>
          </a:p>
          <a:p>
            <a:endParaRPr lang="en-US" altLang="zh-TW" dirty="0"/>
          </a:p>
          <a:p>
            <a:r>
              <a:rPr lang="zh-TW" altLang="en-US" dirty="0"/>
              <a:t>本課程使用的文本來源</a:t>
            </a:r>
            <a:r>
              <a:rPr lang="en-US" altLang="zh-TW" dirty="0"/>
              <a:t>:</a:t>
            </a:r>
            <a:r>
              <a:rPr lang="zh-TW" altLang="en-US" dirty="0"/>
              <a:t> </a:t>
            </a:r>
            <a:endParaRPr lang="en-US" altLang="zh-TW" dirty="0"/>
          </a:p>
          <a:p>
            <a:r>
              <a:rPr lang="en-US" altLang="zh-TW" dirty="0"/>
              <a:t>1.</a:t>
            </a:r>
            <a:r>
              <a:rPr lang="zh-TW" altLang="en-US" dirty="0"/>
              <a:t> </a:t>
            </a:r>
            <a:r>
              <a:rPr lang="en-US" altLang="zh-TW" dirty="0">
                <a:hlinkClick r:id="rId2"/>
              </a:rPr>
              <a:t>https://news-taiwan.xyz/uncategorized/39053.html</a:t>
            </a:r>
            <a:endParaRPr lang="en-US" altLang="zh-TW" dirty="0"/>
          </a:p>
          <a:p>
            <a:r>
              <a:rPr lang="en-US" altLang="zh-TW" dirty="0"/>
              <a:t>2.</a:t>
            </a:r>
            <a:r>
              <a:rPr lang="zh-TW" altLang="en-US" dirty="0"/>
              <a:t> </a:t>
            </a:r>
            <a:r>
              <a:rPr lang="en-US" altLang="zh-TW" dirty="0">
                <a:hlinkClick r:id="rId3"/>
              </a:rPr>
              <a:t>https://www.ctwant.com/article/111388</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AF1DCA28-6222-40FE-B644-078D026306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41448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66799"/>
            <a:ext cx="10684785" cy="480127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只取出文字</a:t>
            </a:r>
          </a:p>
          <a:p>
            <a:pPr lvl="0"/>
            <a:r>
              <a:rPr lang="en-US" altLang="zh-TW" sz="1800" dirty="0">
                <a:solidFill>
                  <a:schemeClr val="dk1"/>
                </a:solidFill>
                <a:latin typeface="Courier New"/>
                <a:ea typeface="Courier New"/>
                <a:cs typeface="Courier New"/>
                <a:sym typeface="Courier New"/>
              </a:rPr>
              <a:t> def </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 unify=True):</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配合 </a:t>
            </a:r>
            <a:r>
              <a:rPr lang="en-US" altLang="zh-TW" sz="1800" dirty="0" err="1">
                <a:solidFill>
                  <a:schemeClr val="dk1"/>
                </a:solidFill>
                <a:latin typeface="Courier New"/>
                <a:ea typeface="Courier New"/>
                <a:cs typeface="Courier New"/>
                <a:sym typeface="Courier New"/>
              </a:rPr>
              <a:t>Articut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的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getNounStemLIST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getVerbStemLIST</a:t>
            </a:r>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等功能，拋棄位置資訊，只抽出詞彙。</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for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in </a:t>
            </a:r>
            <a:r>
              <a:rPr lang="en-US" altLang="zh-TW" sz="1800" dirty="0" err="1">
                <a:solidFill>
                  <a:schemeClr val="dk1"/>
                </a:solidFill>
                <a:latin typeface="Courier New"/>
                <a:ea typeface="Courier New"/>
                <a:cs typeface="Courier New"/>
                <a:sym typeface="Courier New"/>
              </a:rPr>
              <a:t>inputLIST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if </a:t>
            </a:r>
            <a:r>
              <a:rPr lang="en-US" altLang="zh-TW" sz="1800" dirty="0" err="1">
                <a:solidFill>
                  <a:schemeClr val="dk1"/>
                </a:solidFill>
                <a:latin typeface="Courier New"/>
                <a:ea typeface="Courier New"/>
                <a:cs typeface="Courier New"/>
                <a:sym typeface="Courier New"/>
              </a:rPr>
              <a:t>i</a:t>
            </a:r>
            <a:r>
              <a:rPr lang="en-US" altLang="zh-TW" sz="1800" dirty="0">
                <a:solidFill>
                  <a:schemeClr val="dk1"/>
                </a:solidFill>
                <a:latin typeface="Courier New"/>
                <a:ea typeface="Courier New"/>
                <a:cs typeface="Courier New"/>
                <a:sym typeface="Courier New"/>
              </a:rPr>
              <a:t> == []:</a:t>
            </a:r>
          </a:p>
          <a:p>
            <a:pPr lvl="0"/>
            <a:r>
              <a:rPr lang="en-US" altLang="zh-TW" sz="1800" dirty="0">
                <a:solidFill>
                  <a:schemeClr val="dk1"/>
                </a:solidFill>
                <a:latin typeface="Courier New"/>
                <a:ea typeface="Courier New"/>
                <a:cs typeface="Courier New"/>
                <a:sym typeface="Courier New"/>
              </a:rPr>
              <a:t>                pass</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for e in i:</a:t>
            </a:r>
          </a:p>
          <a:p>
            <a:pPr lvl="0"/>
            <a:r>
              <a:rPr lang="en-US" altLang="zh-TW"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resultLIST.append</a:t>
            </a:r>
            <a:r>
              <a:rPr lang="en-US" altLang="zh-TW" sz="1800" dirty="0">
                <a:solidFill>
                  <a:schemeClr val="dk1"/>
                </a:solidFill>
                <a:latin typeface="Courier New"/>
                <a:ea typeface="Courier New"/>
                <a:cs typeface="Courier New"/>
                <a:sym typeface="Courier New"/>
              </a:rPr>
              <a:t>(e[-1])</a:t>
            </a:r>
          </a:p>
          <a:p>
            <a:pPr lvl="0"/>
            <a:r>
              <a:rPr lang="en-US" altLang="zh-TW" sz="1800" dirty="0">
                <a:solidFill>
                  <a:schemeClr val="dk1"/>
                </a:solidFill>
                <a:latin typeface="Courier New"/>
                <a:ea typeface="Courier New"/>
                <a:cs typeface="Courier New"/>
                <a:sym typeface="Courier New"/>
              </a:rPr>
              <a:t>        if unify == True:</a:t>
            </a:r>
          </a:p>
          <a:p>
            <a:pPr lvl="0"/>
            <a:r>
              <a:rPr lang="en-US" altLang="zh-TW" sz="1800" dirty="0">
                <a:solidFill>
                  <a:schemeClr val="dk1"/>
                </a:solidFill>
                <a:latin typeface="Courier New"/>
                <a:ea typeface="Courier New"/>
                <a:cs typeface="Courier New"/>
                <a:sym typeface="Courier New"/>
              </a:rPr>
              <a:t>            return sorted(list(set(</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else:</a:t>
            </a:r>
          </a:p>
          <a:p>
            <a:pPr lvl="0"/>
            <a:r>
              <a:rPr lang="en-US" altLang="zh-TW" sz="1800" dirty="0">
                <a:solidFill>
                  <a:schemeClr val="dk1"/>
                </a:solidFill>
                <a:latin typeface="Courier New"/>
                <a:ea typeface="Courier New"/>
                <a:cs typeface="Courier New"/>
                <a:sym typeface="Courier New"/>
              </a:rPr>
              <a:t>            return sorted(</a:t>
            </a:r>
            <a:r>
              <a:rPr lang="en-US" altLang="zh-TW" sz="1800" dirty="0" err="1">
                <a:solidFill>
                  <a:schemeClr val="dk1"/>
                </a:solidFill>
                <a:latin typeface="Courier New"/>
                <a:ea typeface="Courier New"/>
                <a:cs typeface="Courier New"/>
                <a:sym typeface="Courier New"/>
              </a:rPr>
              <a:t>resultLIST</a:t>
            </a:r>
            <a:r>
              <a:rPr lang="en-US" altLang="zh-TW" sz="18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73026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347783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 將</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和 </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兩篇文本各自送入</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裡，同時指定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為剛才產生</a:t>
            </a:r>
            <a:r>
              <a:rPr lang="en-US" altLang="zh-TW" sz="2000" dirty="0" err="1">
                <a:solidFill>
                  <a:schemeClr val="dk1"/>
                </a:solidFill>
                <a:latin typeface="Courier New"/>
                <a:ea typeface="Courier New"/>
                <a:cs typeface="Courier New"/>
                <a:sym typeface="Courier New"/>
              </a:rPr>
              <a:t>mixedDICT.json</a:t>
            </a:r>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articut.parse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basketballSTR</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userDefinedDictFILE</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mixedDICT.json</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棒球斷詞結果：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a:t>
            </a:r>
            <a:r>
              <a:rPr lang="zh-TW" altLang="en-US" sz="2000" dirty="0">
                <a:solidFill>
                  <a:schemeClr val="dk1"/>
                </a:solidFill>
                <a:latin typeface="Courier New"/>
                <a:ea typeface="Courier New"/>
                <a:cs typeface="Courier New"/>
                <a:sym typeface="Courier New"/>
              </a:rPr>
              <a:t>籃球斷詞結果：</a:t>
            </a:r>
            <a:r>
              <a:rPr lang="en-US" altLang="zh-TW" sz="2000" dirty="0">
                <a:solidFill>
                  <a:schemeClr val="dk1"/>
                </a:solidFill>
                <a:latin typeface="Courier New"/>
                <a:ea typeface="Courier New"/>
                <a:cs typeface="Courier New"/>
                <a:sym typeface="Courier New"/>
              </a:rPr>
              <a:t>\n")</a:t>
            </a:r>
          </a:p>
          <a:p>
            <a:pPr lvl="0"/>
            <a:r>
              <a:rPr lang="en-US" altLang="zh-TW" sz="2000" dirty="0" err="1">
                <a:solidFill>
                  <a:schemeClr val="dk1"/>
                </a:solidFill>
                <a:latin typeface="Courier New"/>
                <a:ea typeface="Courier New"/>
                <a:cs typeface="Courier New"/>
                <a:sym typeface="Courier New"/>
              </a:rPr>
              <a:t>pprint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395F1DFC-D16D-45A3-91D0-F9AA36F78E98}"/>
              </a:ext>
            </a:extLst>
          </p:cNvPr>
          <p:cNvPicPr>
            <a:picLocks noChangeAspect="1"/>
          </p:cNvPicPr>
          <p:nvPr/>
        </p:nvPicPr>
        <p:blipFill>
          <a:blip r:embed="rId2"/>
          <a:stretch>
            <a:fillRect/>
          </a:stretch>
        </p:blipFill>
        <p:spPr>
          <a:xfrm>
            <a:off x="658128" y="4618922"/>
            <a:ext cx="10374173" cy="1657581"/>
          </a:xfrm>
          <a:prstGeom prst="rect">
            <a:avLst/>
          </a:prstGeom>
        </p:spPr>
      </p:pic>
      <p:sp>
        <p:nvSpPr>
          <p:cNvPr id="6" name="Rectangle 5">
            <a:extLst>
              <a:ext uri="{FF2B5EF4-FFF2-40B4-BE49-F238E27FC236}">
                <a16:creationId xmlns:a16="http://schemas.microsoft.com/office/drawing/2014/main" id="{F15B0C1E-8457-46D9-A204-84387BBF83C3}"/>
              </a:ext>
            </a:extLst>
          </p:cNvPr>
          <p:cNvSpPr/>
          <p:nvPr/>
        </p:nvSpPr>
        <p:spPr>
          <a:xfrm>
            <a:off x="8792748" y="3990241"/>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斷詞結果範例</a:t>
            </a:r>
          </a:p>
        </p:txBody>
      </p:sp>
    </p:spTree>
    <p:extLst>
      <p:ext uri="{BB962C8B-B14F-4D97-AF65-F5344CB8AC3E}">
        <p14:creationId xmlns:p14="http://schemas.microsoft.com/office/powerpoint/2010/main" val="3951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47837E-EDEB-4F21-9FE5-5EEC028266A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5EA5318-70AD-4F75-9861-F4BF08008232}"/>
              </a:ext>
            </a:extLst>
          </p:cNvPr>
          <p:cNvSpPr>
            <a:spLocks noGrp="1"/>
          </p:cNvSpPr>
          <p:nvPr>
            <p:ph type="body" idx="1"/>
          </p:nvPr>
        </p:nvSpPr>
        <p:spPr/>
        <p:txBody>
          <a:bodyPr/>
          <a:lstStyle/>
          <a:p>
            <a:r>
              <a:rPr lang="en-US" altLang="zh-TW" dirty="0"/>
              <a:t>2.</a:t>
            </a:r>
            <a:r>
              <a:rPr lang="zh-TW" altLang="zh-TW" dirty="0"/>
              <a:t>我們將一篇「不知其類別」的文本，也用一樣的步驟取出它的「動詞列表」</a:t>
            </a:r>
            <a:endParaRPr lang="en-US" altLang="zh-TW" dirty="0"/>
          </a:p>
          <a:p>
            <a:r>
              <a:rPr lang="zh-TW" altLang="en-US" dirty="0"/>
              <a:t>因為我們接下來希望可以使用</a:t>
            </a:r>
            <a:r>
              <a:rPr lang="zh-TW" altLang="en-US" dirty="0">
                <a:solidFill>
                  <a:srgbClr val="FF0000"/>
                </a:solidFill>
              </a:rPr>
              <a:t>餘弦相似性</a:t>
            </a:r>
            <a:r>
              <a:rPr lang="zh-TW" altLang="en-US" dirty="0"/>
              <a:t>的內容，所以我們需要知道訓練用和測試用的文本的特徵詞，這樣才可以拿來比對</a:t>
            </a:r>
            <a:endParaRPr lang="en-US" altLang="zh-TW" dirty="0"/>
          </a:p>
        </p:txBody>
      </p:sp>
      <p:sp>
        <p:nvSpPr>
          <p:cNvPr id="4" name="投影片編號版面配置區 3">
            <a:extLst>
              <a:ext uri="{FF2B5EF4-FFF2-40B4-BE49-F238E27FC236}">
                <a16:creationId xmlns:a16="http://schemas.microsoft.com/office/drawing/2014/main" id="{3118FBFA-18D8-4748-8CD3-F019CBC42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182723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8" y="1001486"/>
            <a:ext cx="10684785"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取得「動詞」做為特徵列表</a:t>
            </a:r>
          </a:p>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用動詞取出特徵詞</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baseballResultDICT</a:t>
            </a:r>
            <a:r>
              <a:rPr lang="en-US" altLang="zh-TW" sz="2000" dirty="0">
                <a:solidFill>
                  <a:schemeClr val="dk1"/>
                </a:solidFill>
                <a:latin typeface="Courier New"/>
                <a:ea typeface="Courier New"/>
                <a:cs typeface="Courier New"/>
                <a:sym typeface="Courier New"/>
              </a:rPr>
              <a:t>) </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棒球結果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 </a:t>
            </a:r>
            <a:r>
              <a:rPr lang="en-US" altLang="zh-TW" sz="2000" dirty="0" err="1">
                <a:solidFill>
                  <a:schemeClr val="dk1"/>
                </a:solidFill>
                <a:latin typeface="Courier New"/>
                <a:ea typeface="Courier New"/>
                <a:cs typeface="Courier New"/>
                <a:sym typeface="Courier New"/>
              </a:rPr>
              <a:t>articut.getVerbStemLIST</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basketballResultDICT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print("\n </a:t>
            </a:r>
            <a:r>
              <a:rPr lang="en-US" altLang="zh-TW" sz="2000" dirty="0" err="1">
                <a:solidFill>
                  <a:schemeClr val="dk1"/>
                </a:solidFill>
                <a:latin typeface="Courier New"/>
                <a:ea typeface="Courier New"/>
                <a:cs typeface="Courier New"/>
                <a:sym typeface="Courier New"/>
              </a:rPr>
              <a:t>getVerbStemLIST</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籃球結果</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a:t>
            </a:r>
          </a:p>
        </p:txBody>
      </p:sp>
      <p:pic>
        <p:nvPicPr>
          <p:cNvPr id="3" name="Picture 2">
            <a:extLst>
              <a:ext uri="{FF2B5EF4-FFF2-40B4-BE49-F238E27FC236}">
                <a16:creationId xmlns:a16="http://schemas.microsoft.com/office/drawing/2014/main" id="{6807AE2D-56EB-46D0-B09D-888A2D81F869}"/>
              </a:ext>
            </a:extLst>
          </p:cNvPr>
          <p:cNvPicPr>
            <a:picLocks noChangeAspect="1"/>
          </p:cNvPicPr>
          <p:nvPr/>
        </p:nvPicPr>
        <p:blipFill>
          <a:blip r:embed="rId2"/>
          <a:stretch>
            <a:fillRect/>
          </a:stretch>
        </p:blipFill>
        <p:spPr>
          <a:xfrm>
            <a:off x="597213" y="4466680"/>
            <a:ext cx="10745700" cy="1514686"/>
          </a:xfrm>
          <a:prstGeom prst="rect">
            <a:avLst/>
          </a:prstGeom>
        </p:spPr>
      </p:pic>
      <p:sp>
        <p:nvSpPr>
          <p:cNvPr id="6" name="Rectangle 5">
            <a:extLst>
              <a:ext uri="{FF2B5EF4-FFF2-40B4-BE49-F238E27FC236}">
                <a16:creationId xmlns:a16="http://schemas.microsoft.com/office/drawing/2014/main" id="{A0990C24-248D-4230-8BEA-129CB382FEEF}"/>
              </a:ext>
            </a:extLst>
          </p:cNvPr>
          <p:cNvSpPr/>
          <p:nvPr/>
        </p:nvSpPr>
        <p:spPr>
          <a:xfrm>
            <a:off x="9103360" y="3857202"/>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40002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46527" y="1005840"/>
            <a:ext cx="10858958" cy="452427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計算未知文本的動詞</a:t>
            </a:r>
          </a:p>
          <a:p>
            <a:pPr lvl="0"/>
            <a:r>
              <a:rPr lang="en-US" altLang="zh-TW" sz="1800" dirty="0">
                <a:solidFill>
                  <a:schemeClr val="dk1"/>
                </a:solidFill>
                <a:latin typeface="Courier New"/>
                <a:ea typeface="Courier New"/>
                <a:cs typeface="Courier New"/>
                <a:sym typeface="Courier New"/>
              </a:rPr>
              <a:t>unkonwnSTR01 = """</a:t>
            </a:r>
          </a:p>
          <a:p>
            <a:pPr lvl="0"/>
            <a:r>
              <a:rPr lang="zh-TW" altLang="en-US" sz="1800" dirty="0">
                <a:solidFill>
                  <a:schemeClr val="dk1"/>
                </a:solidFill>
                <a:latin typeface="Courier New"/>
                <a:ea typeface="Courier New"/>
                <a:cs typeface="Courier New"/>
                <a:sym typeface="Courier New"/>
              </a:rPr>
              <a:t>金鶯隊左投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今天在面對水手隊比賽中，完成一項大紀錄，那就是以 </a:t>
            </a:r>
            <a:r>
              <a:rPr lang="en-US" altLang="zh-TW" sz="1800" dirty="0">
                <a:solidFill>
                  <a:schemeClr val="dk1"/>
                </a:solidFill>
                <a:latin typeface="Courier New"/>
                <a:ea typeface="Courier New"/>
                <a:cs typeface="Courier New"/>
                <a:sym typeface="Courier New"/>
              </a:rPr>
              <a:t>27 </a:t>
            </a:r>
            <a:r>
              <a:rPr lang="zh-TW" altLang="en-US" sz="1800" dirty="0">
                <a:solidFill>
                  <a:schemeClr val="dk1"/>
                </a:solidFill>
                <a:latin typeface="Courier New"/>
                <a:ea typeface="Courier New"/>
                <a:cs typeface="Courier New"/>
                <a:sym typeface="Courier New"/>
              </a:rPr>
              <a:t>個出局數，</a:t>
            </a:r>
          </a:p>
          <a:p>
            <a:pPr lvl="0"/>
            <a:r>
              <a:rPr lang="zh-TW" altLang="en-US" sz="1800" dirty="0">
                <a:solidFill>
                  <a:schemeClr val="dk1"/>
                </a:solidFill>
                <a:latin typeface="Courier New"/>
                <a:ea typeface="Courier New"/>
                <a:cs typeface="Courier New"/>
                <a:sym typeface="Courier New"/>
              </a:rPr>
              <a:t>在沒有保送、觸身球、失誤的狀況下完成無安打比賽，而 </a:t>
            </a:r>
            <a:r>
              <a:rPr lang="en-US" altLang="zh-TW" sz="1800" dirty="0">
                <a:solidFill>
                  <a:schemeClr val="dk1"/>
                </a:solidFill>
                <a:latin typeface="Courier New"/>
                <a:ea typeface="Courier New"/>
                <a:cs typeface="Courier New"/>
                <a:sym typeface="Courier New"/>
              </a:rPr>
              <a:t>John Means </a:t>
            </a:r>
            <a:r>
              <a:rPr lang="zh-TW" altLang="en-US" sz="1800" dirty="0">
                <a:solidFill>
                  <a:schemeClr val="dk1"/>
                </a:solidFill>
                <a:latin typeface="Courier New"/>
                <a:ea typeface="Courier New"/>
                <a:cs typeface="Courier New"/>
                <a:sym typeface="Courier New"/>
              </a:rPr>
              <a:t>差一點就有完全比賽，</a:t>
            </a:r>
          </a:p>
          <a:p>
            <a:pPr lvl="0"/>
            <a:r>
              <a:rPr lang="zh-TW" altLang="en-US" sz="1800" dirty="0">
                <a:solidFill>
                  <a:schemeClr val="dk1"/>
                </a:solidFill>
                <a:latin typeface="Courier New"/>
                <a:ea typeface="Courier New"/>
                <a:cs typeface="Courier New"/>
                <a:sym typeface="Courier New"/>
              </a:rPr>
              <a:t>主要是 </a:t>
            </a:r>
            <a:r>
              <a:rPr lang="en-US" altLang="zh-TW" sz="1800" dirty="0">
                <a:solidFill>
                  <a:schemeClr val="dk1"/>
                </a:solidFill>
                <a:latin typeface="Courier New"/>
                <a:ea typeface="Courier New"/>
                <a:cs typeface="Courier New"/>
                <a:sym typeface="Courier New"/>
              </a:rPr>
              <a:t>3 </a:t>
            </a:r>
            <a:r>
              <a:rPr lang="zh-TW" altLang="en-US" sz="1800" dirty="0">
                <a:solidFill>
                  <a:schemeClr val="dk1"/>
                </a:solidFill>
                <a:latin typeface="Courier New"/>
                <a:ea typeface="Courier New"/>
                <a:cs typeface="Courier New"/>
                <a:sym typeface="Courier New"/>
              </a:rPr>
              <a:t>局下對 </a:t>
            </a:r>
            <a:r>
              <a:rPr lang="en-US" altLang="zh-TW" sz="1800" dirty="0">
                <a:solidFill>
                  <a:schemeClr val="dk1"/>
                </a:solidFill>
                <a:latin typeface="Courier New"/>
                <a:ea typeface="Courier New"/>
                <a:cs typeface="Courier New"/>
                <a:sym typeface="Courier New"/>
              </a:rPr>
              <a:t>Sam Haggerty </a:t>
            </a:r>
            <a:r>
              <a:rPr lang="zh-TW" altLang="en-US" sz="1800" dirty="0">
                <a:solidFill>
                  <a:schemeClr val="dk1"/>
                </a:solidFill>
                <a:latin typeface="Courier New"/>
                <a:ea typeface="Courier New"/>
                <a:cs typeface="Courier New"/>
                <a:sym typeface="Courier New"/>
              </a:rPr>
              <a:t>投出不死三振，差點就可以完成「完全比賽」，金鶯最終以</a:t>
            </a:r>
          </a:p>
          <a:p>
            <a:pPr lvl="0"/>
            <a:r>
              <a:rPr lang="en-US" altLang="zh-TW" sz="1800" dirty="0">
                <a:solidFill>
                  <a:schemeClr val="dk1"/>
                </a:solidFill>
                <a:latin typeface="Courier New"/>
                <a:ea typeface="Courier New"/>
                <a:cs typeface="Courier New"/>
                <a:sym typeface="Courier New"/>
              </a:rPr>
              <a:t>6:0 </a:t>
            </a:r>
            <a:r>
              <a:rPr lang="zh-TW" altLang="en-US" sz="1800" dirty="0">
                <a:solidFill>
                  <a:schemeClr val="dk1"/>
                </a:solidFill>
                <a:latin typeface="Courier New"/>
                <a:ea typeface="Courier New"/>
                <a:cs typeface="Courier New"/>
                <a:sym typeface="Courier New"/>
              </a:rPr>
              <a:t>贏球。根據紀錄，金鶯隊上次左投投出無安打比賽已經是 </a:t>
            </a:r>
            <a:r>
              <a:rPr lang="en-US" altLang="zh-TW" sz="1800" dirty="0">
                <a:solidFill>
                  <a:schemeClr val="dk1"/>
                </a:solidFill>
                <a:latin typeface="Courier New"/>
                <a:ea typeface="Courier New"/>
                <a:cs typeface="Courier New"/>
                <a:sym typeface="Courier New"/>
              </a:rPr>
              <a:t>1969 </a:t>
            </a:r>
            <a:r>
              <a:rPr lang="zh-TW" altLang="en-US" sz="1800" dirty="0">
                <a:solidFill>
                  <a:schemeClr val="dk1"/>
                </a:solidFill>
                <a:latin typeface="Courier New"/>
                <a:ea typeface="Courier New"/>
                <a:cs typeface="Courier New"/>
                <a:sym typeface="Courier New"/>
              </a:rPr>
              <a:t>年，也是大聯盟本季第三場</a:t>
            </a:r>
          </a:p>
          <a:p>
            <a:pPr lvl="0"/>
            <a:r>
              <a:rPr lang="zh-TW" altLang="en-US" sz="1800" dirty="0">
                <a:solidFill>
                  <a:schemeClr val="dk1"/>
                </a:solidFill>
                <a:latin typeface="Courier New"/>
                <a:ea typeface="Courier New"/>
                <a:cs typeface="Courier New"/>
                <a:sym typeface="Courier New"/>
              </a:rPr>
              <a:t>無安打比賽，球隊史上第 </a:t>
            </a:r>
            <a:r>
              <a:rPr lang="en-US" altLang="zh-TW" sz="1800" dirty="0">
                <a:solidFill>
                  <a:schemeClr val="dk1"/>
                </a:solidFill>
                <a:latin typeface="Courier New"/>
                <a:ea typeface="Courier New"/>
                <a:cs typeface="Courier New"/>
                <a:sym typeface="Courier New"/>
              </a:rPr>
              <a:t>10 </a:t>
            </a:r>
            <a:r>
              <a:rPr lang="zh-TW" altLang="en-US" sz="1800" dirty="0">
                <a:solidFill>
                  <a:schemeClr val="dk1"/>
                </a:solidFill>
                <a:latin typeface="Courier New"/>
                <a:ea typeface="Courier New"/>
                <a:cs typeface="Courier New"/>
                <a:sym typeface="Courier New"/>
              </a:rPr>
              <a:t>位投出無安打比賽的投手，而他也是第一位在沒有投出保送、安打、</a:t>
            </a:r>
          </a:p>
          <a:p>
            <a:pPr lvl="0"/>
            <a:r>
              <a:rPr lang="zh-TW" altLang="en-US" sz="1800" dirty="0">
                <a:solidFill>
                  <a:schemeClr val="dk1"/>
                </a:solidFill>
                <a:latin typeface="Courier New"/>
                <a:ea typeface="Courier New"/>
                <a:cs typeface="Courier New"/>
                <a:sym typeface="Courier New"/>
              </a:rPr>
              <a:t>失誤，卻投出無安打比賽的投手。</a:t>
            </a:r>
          </a:p>
          <a:p>
            <a:pPr lvl="0"/>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articut.parse</a:t>
            </a:r>
            <a:r>
              <a:rPr lang="en-US" altLang="zh-TW" sz="1800" dirty="0">
                <a:solidFill>
                  <a:schemeClr val="dk1"/>
                </a:solidFill>
                <a:latin typeface="Courier New"/>
                <a:ea typeface="Courier New"/>
                <a:cs typeface="Courier New"/>
                <a:sym typeface="Courier New"/>
              </a:rPr>
              <a:t>(unkonwnSTR01,userDefinedDictFILE="./</a:t>
            </a:r>
            <a:r>
              <a:rPr lang="en-US" altLang="zh-TW" sz="1800" dirty="0" err="1">
                <a:solidFill>
                  <a:schemeClr val="dk1"/>
                </a:solidFill>
                <a:latin typeface="Courier New"/>
                <a:ea typeface="Courier New"/>
                <a:cs typeface="Courier New"/>
                <a:sym typeface="Courier New"/>
              </a:rPr>
              <a:t>mixedDICT.json</a:t>
            </a:r>
            <a:r>
              <a:rPr lang="en-US" altLang="zh-TW" sz="1800" dirty="0">
                <a:solidFill>
                  <a:schemeClr val="dk1"/>
                </a:solidFill>
                <a:latin typeface="Courier New"/>
                <a:ea typeface="Courier New"/>
                <a:cs typeface="Courier New"/>
                <a:sym typeface="Courier New"/>
              </a:rPr>
              <a:t>")</a:t>
            </a:r>
          </a:p>
          <a:p>
            <a:pPr lvl="0"/>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articut.getVerbStemLIST</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unknownResultDICT</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print("</a:t>
            </a:r>
            <a:r>
              <a:rPr lang="zh-TW" altLang="en-US" sz="1800" dirty="0">
                <a:solidFill>
                  <a:schemeClr val="dk1"/>
                </a:solidFill>
                <a:latin typeface="Courier New"/>
                <a:ea typeface="Courier New"/>
                <a:cs typeface="Courier New"/>
                <a:sym typeface="Courier New"/>
              </a:rPr>
              <a:t>未知文本動詞</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unknownVerbLIST</a:t>
            </a:r>
            <a:r>
              <a:rPr lang="en-US" altLang="zh-TW" sz="1800" dirty="0">
                <a:solidFill>
                  <a:schemeClr val="dk1"/>
                </a:solidFill>
                <a:latin typeface="Courier New"/>
                <a:ea typeface="Courier New"/>
                <a:cs typeface="Courier New"/>
                <a:sym typeface="Courier New"/>
              </a:rPr>
              <a:t>, unify = False))</a:t>
            </a:r>
          </a:p>
          <a:p>
            <a:pPr lvl="0"/>
            <a:r>
              <a:rPr lang="en-US" altLang="zh-TW" sz="1800" dirty="0">
                <a:solidFill>
                  <a:schemeClr val="dk1"/>
                </a:solidFill>
                <a:latin typeface="Courier New"/>
                <a:ea typeface="Courier New"/>
                <a:cs typeface="Courier New"/>
                <a:sym typeface="Courier New"/>
              </a:rPr>
              <a:t>print("\n")</a:t>
            </a:r>
          </a:p>
        </p:txBody>
      </p:sp>
      <p:pic>
        <p:nvPicPr>
          <p:cNvPr id="3" name="Picture 2">
            <a:extLst>
              <a:ext uri="{FF2B5EF4-FFF2-40B4-BE49-F238E27FC236}">
                <a16:creationId xmlns:a16="http://schemas.microsoft.com/office/drawing/2014/main" id="{D47D4030-20F2-4EDD-B892-A0D3BDC6051E}"/>
              </a:ext>
            </a:extLst>
          </p:cNvPr>
          <p:cNvPicPr>
            <a:picLocks noChangeAspect="1"/>
          </p:cNvPicPr>
          <p:nvPr/>
        </p:nvPicPr>
        <p:blipFill>
          <a:blip r:embed="rId2"/>
          <a:stretch>
            <a:fillRect/>
          </a:stretch>
        </p:blipFill>
        <p:spPr>
          <a:xfrm>
            <a:off x="484801" y="5550372"/>
            <a:ext cx="10679015" cy="866896"/>
          </a:xfrm>
          <a:prstGeom prst="rect">
            <a:avLst/>
          </a:prstGeom>
        </p:spPr>
      </p:pic>
      <p:sp>
        <p:nvSpPr>
          <p:cNvPr id="6" name="Rectangle 5">
            <a:extLst>
              <a:ext uri="{FF2B5EF4-FFF2-40B4-BE49-F238E27FC236}">
                <a16:creationId xmlns:a16="http://schemas.microsoft.com/office/drawing/2014/main" id="{12D8CBC8-11E6-4872-A9B8-C9F1257425BA}"/>
              </a:ext>
            </a:extLst>
          </p:cNvPr>
          <p:cNvSpPr/>
          <p:nvPr/>
        </p:nvSpPr>
        <p:spPr>
          <a:xfrm>
            <a:off x="8924263" y="4911562"/>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336375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97FBD-E752-4525-A759-73AE8E371FEC}"/>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3CB9E70-0AD9-4987-8835-D8A3DF49A5C3}"/>
              </a:ext>
            </a:extLst>
          </p:cNvPr>
          <p:cNvSpPr>
            <a:spLocks noGrp="1"/>
          </p:cNvSpPr>
          <p:nvPr>
            <p:ph type="body" idx="1"/>
          </p:nvPr>
        </p:nvSpPr>
        <p:spPr/>
        <p:txBody>
          <a:bodyPr/>
          <a:lstStyle/>
          <a:p>
            <a:r>
              <a:rPr lang="zh-TW" altLang="en-US" dirty="0"/>
              <a:t>那我們對照一下前面兩個步驟和我們的流程</a:t>
            </a:r>
            <a:endParaRPr lang="en-US" altLang="zh-TW" dirty="0"/>
          </a:p>
          <a:p>
            <a:pPr lvl="1"/>
            <a:r>
              <a:rPr lang="en-US" altLang="zh-TW" dirty="0">
                <a:latin typeface="+mn-lt"/>
                <a:ea typeface="微軟正黑體" panose="020B0604030504040204" pitchFamily="34" charset="-120"/>
              </a:rPr>
              <a:t>1) </a:t>
            </a:r>
            <a:r>
              <a:rPr lang="zh-TW" altLang="en-US" dirty="0">
                <a:latin typeface="+mn-lt"/>
                <a:ea typeface="微軟正黑體" panose="020B0604030504040204" pitchFamily="34" charset="-120"/>
              </a:rPr>
              <a:t>收集資料：收集了籃球和棒球的資料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以此範例，我們找了三篇</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2)</a:t>
            </a:r>
            <a:r>
              <a:rPr lang="zh-TW" altLang="en-US" dirty="0">
                <a:latin typeface="+mn-lt"/>
                <a:ea typeface="微軟正黑體" panose="020B0604030504040204" pitchFamily="34" charset="-120"/>
              </a:rPr>
              <a:t> 整理資料：我們分成訓練用資料</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一篇籃球，一篇棒球</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和測試用資料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一篇不知道是哪一種的運動新聞</a:t>
            </a:r>
            <a:r>
              <a:rPr lang="en-US" altLang="zh-TW" dirty="0">
                <a:latin typeface="+mn-lt"/>
                <a:ea typeface="微軟正黑體" panose="020B0604030504040204" pitchFamily="34" charset="-120"/>
              </a:rPr>
              <a:t>) </a:t>
            </a:r>
          </a:p>
          <a:p>
            <a:pPr lvl="1"/>
            <a:r>
              <a:rPr lang="en-US" altLang="zh-TW" dirty="0">
                <a:latin typeface="+mn-lt"/>
                <a:ea typeface="微軟正黑體" panose="020B0604030504040204" pitchFamily="34" charset="-120"/>
              </a:rPr>
              <a:t>3)</a:t>
            </a:r>
            <a:r>
              <a:rPr lang="zh-TW" altLang="en-US" dirty="0">
                <a:latin typeface="+mn-lt"/>
                <a:ea typeface="微軟正黑體" panose="020B0604030504040204" pitchFamily="34" charset="-120"/>
              </a:rPr>
              <a:t> 清理資料： 我們只想取用動詞，所以其他字詞不考慮</a:t>
            </a:r>
            <a:endParaRPr lang="en-US" altLang="zh-TW" dirty="0">
              <a:latin typeface="+mn-lt"/>
              <a:ea typeface="微軟正黑體" panose="020B0604030504040204" pitchFamily="34" charset="-120"/>
            </a:endParaRPr>
          </a:p>
          <a:p>
            <a:pPr lvl="1"/>
            <a:r>
              <a:rPr lang="en-US" altLang="zh-TW" dirty="0">
                <a:latin typeface="+mn-lt"/>
                <a:ea typeface="微軟正黑體" panose="020B0604030504040204" pitchFamily="34" charset="-120"/>
              </a:rPr>
              <a:t>4)</a:t>
            </a:r>
            <a:r>
              <a:rPr lang="zh-TW" altLang="en-US" dirty="0">
                <a:latin typeface="+mn-lt"/>
                <a:ea typeface="微軟正黑體" panose="020B0604030504040204" pitchFamily="34" charset="-120"/>
              </a:rPr>
              <a:t> 找到特徵：從訓練用資料和測試用資料都用 </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r>
              <a:rPr lang="en-US" altLang="zh-TW" dirty="0" err="1">
                <a:latin typeface="Courier New" panose="02070309020205020404" pitchFamily="49" charset="0"/>
                <a:ea typeface="微軟正黑體" panose="020B0604030504040204" pitchFamily="34" charset="-120"/>
                <a:cs typeface="Courier New" panose="02070309020205020404" pitchFamily="49" charset="0"/>
              </a:rPr>
              <a:t>getVerbStemLIST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 </a:t>
            </a:r>
            <a:r>
              <a:rPr lang="zh-TW" altLang="en-US" dirty="0">
                <a:latin typeface="+mn-lt"/>
                <a:ea typeface="微軟正黑體" panose="020B0604030504040204" pitchFamily="34" charset="-120"/>
              </a:rPr>
              <a:t>找到動詞特徵詞</a:t>
            </a:r>
          </a:p>
          <a:p>
            <a:endParaRPr lang="zh-TW" altLang="en-US" dirty="0"/>
          </a:p>
        </p:txBody>
      </p:sp>
      <p:sp>
        <p:nvSpPr>
          <p:cNvPr id="4" name="投影片編號版面配置區 3">
            <a:extLst>
              <a:ext uri="{FF2B5EF4-FFF2-40B4-BE49-F238E27FC236}">
                <a16:creationId xmlns:a16="http://schemas.microsoft.com/office/drawing/2014/main" id="{10C6E901-BF8E-4CA4-B773-4158698DB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339020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en-US" altLang="zh-TW" dirty="0"/>
              <a:t>3.</a:t>
            </a:r>
            <a:r>
              <a:rPr lang="zh-TW" altLang="en-US" dirty="0"/>
              <a:t>接下來，利用 </a:t>
            </a:r>
            <a:r>
              <a:rPr lang="en-US" altLang="zh-TW" dirty="0">
                <a:latin typeface="Courier New" panose="02070309020205020404" pitchFamily="49" charset="0"/>
                <a:cs typeface="Courier New" panose="02070309020205020404" pitchFamily="49" charset="0"/>
              </a:rPr>
              <a:t>Counter() </a:t>
            </a:r>
            <a:r>
              <a:rPr lang="zh-TW" altLang="en-US" dirty="0"/>
              <a:t>模組將列表中的每個動詞出現的次數，各自累加起來。再用 </a:t>
            </a:r>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 </a:t>
            </a:r>
            <a:r>
              <a:rPr lang="zh-TW" altLang="en-US" dirty="0"/>
              <a:t>函式計算 </a:t>
            </a:r>
            <a:r>
              <a:rPr lang="en-US" altLang="zh-TW" dirty="0"/>
              <a:t>[</a:t>
            </a:r>
            <a:r>
              <a:rPr lang="zh-TW" altLang="en-US" dirty="0"/>
              <a:t>棒球類文本 </a:t>
            </a:r>
            <a:r>
              <a:rPr lang="en-US" altLang="zh-TW" dirty="0"/>
              <a:t>vs. </a:t>
            </a:r>
            <a:r>
              <a:rPr lang="zh-TW" altLang="en-US" dirty="0"/>
              <a:t>未知文本」的餘弦相似度，以及 </a:t>
            </a:r>
            <a:r>
              <a:rPr lang="en-US" altLang="zh-TW" dirty="0"/>
              <a:t>[</a:t>
            </a:r>
            <a:r>
              <a:rPr lang="zh-TW" altLang="en-US" dirty="0"/>
              <a:t>籃球類文本 </a:t>
            </a:r>
            <a:r>
              <a:rPr lang="en-US" altLang="zh-TW" dirty="0"/>
              <a:t>vs. </a:t>
            </a:r>
            <a:r>
              <a:rPr lang="zh-TW" altLang="en-US" dirty="0"/>
              <a:t>未知文本</a:t>
            </a:r>
            <a:r>
              <a:rPr lang="en-US" altLang="zh-TW" dirty="0"/>
              <a:t>] </a:t>
            </a:r>
            <a:r>
              <a:rPr lang="zh-TW" altLang="en-US" dirty="0"/>
              <a:t>的餘弦相似度。</a:t>
            </a:r>
            <a:endParaRPr lang="en-US" altLang="zh-TW" dirty="0"/>
          </a:p>
          <a:p>
            <a:r>
              <a:rPr lang="en-US" altLang="zh-TW" dirty="0">
                <a:latin typeface="Courier New" panose="02070309020205020404" pitchFamily="49" charset="0"/>
                <a:cs typeface="Courier New" panose="02070309020205020404" pitchFamily="49" charset="0"/>
              </a:rPr>
              <a:t>Counter()</a:t>
            </a:r>
            <a:r>
              <a:rPr lang="zh-TW" altLang="en-US" dirty="0">
                <a:latin typeface="Courier New" panose="02070309020205020404" pitchFamily="49" charset="0"/>
                <a:cs typeface="Courier New" panose="02070309020205020404" pitchFamily="49" charset="0"/>
              </a:rPr>
              <a:t>是需要</a:t>
            </a:r>
            <a:r>
              <a:rPr lang="en-US" altLang="zh-TW" dirty="0">
                <a:latin typeface="Courier New" panose="02070309020205020404" pitchFamily="49" charset="0"/>
                <a:cs typeface="Courier New" panose="02070309020205020404" pitchFamily="49" charset="0"/>
              </a:rPr>
              <a:t>import </a:t>
            </a:r>
            <a:r>
              <a:rPr lang="zh-TW" altLang="en-US" dirty="0">
                <a:latin typeface="Courier New" panose="02070309020205020404" pitchFamily="49" charset="0"/>
                <a:cs typeface="Courier New" panose="02070309020205020404" pitchFamily="49" charset="0"/>
              </a:rPr>
              <a:t>的套件</a:t>
            </a:r>
            <a:endParaRPr lang="en-US" altLang="zh-TW" dirty="0">
              <a:latin typeface="Courier New" panose="02070309020205020404" pitchFamily="49" charset="0"/>
              <a:cs typeface="Courier New" panose="02070309020205020404" pitchFamily="49" charset="0"/>
            </a:endParaRPr>
          </a:p>
          <a:p>
            <a:r>
              <a:rPr lang="en-US" altLang="zh-TW" dirty="0" err="1">
                <a:latin typeface="Courier New" panose="02070309020205020404" pitchFamily="49" charset="0"/>
                <a:cs typeface="Courier New" panose="02070309020205020404" pitchFamily="49" charset="0"/>
              </a:rPr>
              <a:t>counterCosinSimilarity</a:t>
            </a:r>
            <a:r>
              <a:rPr lang="en-US" altLang="zh-TW" dirty="0">
                <a:latin typeface="Courier New" panose="02070309020205020404" pitchFamily="49" charset="0"/>
                <a:cs typeface="Courier New" panose="02070309020205020404" pitchFamily="49" charset="0"/>
              </a:rPr>
              <a:t>()</a:t>
            </a:r>
            <a:r>
              <a:rPr lang="zh-TW" altLang="en-US" dirty="0">
                <a:latin typeface="Courier New" panose="02070309020205020404" pitchFamily="49" charset="0"/>
                <a:cs typeface="Courier New" panose="02070309020205020404" pitchFamily="49" charset="0"/>
              </a:rPr>
              <a:t> 是我們自己寫的</a:t>
            </a:r>
            <a:r>
              <a:rPr lang="en-US" altLang="zh-TW" dirty="0">
                <a:latin typeface="+mj-lt"/>
                <a:cs typeface="Courier New" panose="02070309020205020404" pitchFamily="49" charset="0"/>
              </a:rPr>
              <a:t>function </a:t>
            </a:r>
            <a:endParaRPr lang="zh-TW" altLang="en-US" dirty="0">
              <a:latin typeface="+mj-lt"/>
            </a:endParaRP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192149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753607" y="1132114"/>
            <a:ext cx="10684785" cy="470894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利用 </a:t>
            </a:r>
            <a:r>
              <a:rPr lang="en-US" altLang="zh-TW" sz="2000" dirty="0">
                <a:solidFill>
                  <a:schemeClr val="dk1"/>
                </a:solidFill>
                <a:latin typeface="Courier New"/>
                <a:ea typeface="Courier New"/>
                <a:cs typeface="Courier New"/>
                <a:sym typeface="Courier New"/>
              </a:rPr>
              <a:t>Counter() </a:t>
            </a:r>
            <a:r>
              <a:rPr lang="zh-TW" altLang="en-US" sz="2000" dirty="0">
                <a:solidFill>
                  <a:schemeClr val="dk1"/>
                </a:solidFill>
                <a:latin typeface="Courier New"/>
                <a:ea typeface="Courier New"/>
                <a:cs typeface="Courier New"/>
                <a:sym typeface="Courier New"/>
              </a:rPr>
              <a:t>模組計算每個動詞出現的次數</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from collections import Counter</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basketballVerbLIST</a:t>
            </a:r>
            <a:r>
              <a:rPr lang="en-US" altLang="zh-TW" sz="2000" dirty="0">
                <a:solidFill>
                  <a:schemeClr val="dk1"/>
                </a:solidFill>
                <a:latin typeface="Courier New"/>
                <a:ea typeface="Courier New"/>
                <a:cs typeface="Courier New"/>
                <a:sym typeface="Courier New"/>
              </a:rPr>
              <a:t>, unify=False))</a:t>
            </a:r>
          </a:p>
          <a:p>
            <a:pPr lvl="0"/>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 = Counter(</a:t>
            </a:r>
            <a:r>
              <a:rPr lang="en-US" altLang="zh-TW" sz="2000" dirty="0" err="1">
                <a:solidFill>
                  <a:schemeClr val="dk1"/>
                </a:solidFill>
                <a:latin typeface="Courier New"/>
                <a:ea typeface="Courier New"/>
                <a:cs typeface="Courier New"/>
                <a:sym typeface="Courier New"/>
              </a:rPr>
              <a:t>wordExtractor</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unknownVerbLIST</a:t>
            </a:r>
            <a:r>
              <a:rPr lang="en-US" altLang="zh-TW" sz="2000" dirty="0">
                <a:solidFill>
                  <a:schemeClr val="dk1"/>
                </a:solidFill>
                <a:latin typeface="Courier New"/>
                <a:ea typeface="Courier New"/>
                <a:cs typeface="Courier New"/>
                <a:sym typeface="Courier New"/>
              </a:rPr>
              <a:t>, unify=False))</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未知文本動詞次數</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print(</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667984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pic>
        <p:nvPicPr>
          <p:cNvPr id="3" name="Picture 2">
            <a:extLst>
              <a:ext uri="{FF2B5EF4-FFF2-40B4-BE49-F238E27FC236}">
                <a16:creationId xmlns:a16="http://schemas.microsoft.com/office/drawing/2014/main" id="{23778E5D-1393-4605-93DC-ACD0653A36EB}"/>
              </a:ext>
            </a:extLst>
          </p:cNvPr>
          <p:cNvPicPr>
            <a:picLocks noChangeAspect="1"/>
          </p:cNvPicPr>
          <p:nvPr/>
        </p:nvPicPr>
        <p:blipFill>
          <a:blip r:embed="rId3"/>
          <a:stretch>
            <a:fillRect/>
          </a:stretch>
        </p:blipFill>
        <p:spPr>
          <a:xfrm>
            <a:off x="67299" y="2595220"/>
            <a:ext cx="11779856" cy="2220619"/>
          </a:xfrm>
          <a:prstGeom prst="rect">
            <a:avLst/>
          </a:prstGeom>
        </p:spPr>
      </p:pic>
      <p:sp>
        <p:nvSpPr>
          <p:cNvPr id="6" name="Rectangle 5">
            <a:extLst>
              <a:ext uri="{FF2B5EF4-FFF2-40B4-BE49-F238E27FC236}">
                <a16:creationId xmlns:a16="http://schemas.microsoft.com/office/drawing/2014/main" id="{52D2E372-8BC6-41D8-A27E-FE70AA99E865}"/>
              </a:ext>
            </a:extLst>
          </p:cNvPr>
          <p:cNvSpPr/>
          <p:nvPr/>
        </p:nvSpPr>
        <p:spPr>
          <a:xfrm>
            <a:off x="9607602" y="1966539"/>
            <a:ext cx="2239553"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結果範例</a:t>
            </a:r>
          </a:p>
        </p:txBody>
      </p:sp>
    </p:spTree>
    <p:extLst>
      <p:ext uri="{BB962C8B-B14F-4D97-AF65-F5344CB8AC3E}">
        <p14:creationId xmlns:p14="http://schemas.microsoft.com/office/powerpoint/2010/main" val="3943268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2566126"/>
            <a:ext cx="10684785" cy="3416279"/>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counterCosineSimilarity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兩者的餘弦相似度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r>
              <a:rPr lang="en-US" altLang="zh-TW" sz="1800" dirty="0">
                <a:solidFill>
                  <a:schemeClr val="dk1"/>
                </a:solidFill>
                <a:latin typeface="Courier New"/>
                <a:ea typeface="Courier New"/>
                <a:cs typeface="Courier New"/>
                <a:sym typeface="Courier New"/>
              </a:rPr>
              <a:t>    terms = set(counter01).union(counter02) </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accent2">
                    <a:lumMod val="60000"/>
                    <a:lumOff val="40000"/>
                  </a:schemeClr>
                </a:solidFill>
                <a:latin typeface="Courier New"/>
                <a:ea typeface="Courier New"/>
                <a:cs typeface="Courier New"/>
                <a:sym typeface="Courier New"/>
              </a:rPr>
              <a:t>#</a:t>
            </a:r>
            <a:r>
              <a:rPr lang="zh-TW" altLang="en-US" sz="1800" dirty="0">
                <a:solidFill>
                  <a:schemeClr val="accent2">
                    <a:lumMod val="60000"/>
                    <a:lumOff val="40000"/>
                  </a:schemeClr>
                </a:solidFill>
                <a:latin typeface="Courier New"/>
                <a:ea typeface="Courier New"/>
                <a:cs typeface="Courier New"/>
                <a:sym typeface="Courier New"/>
              </a:rPr>
              <a:t>將兩個</a:t>
            </a:r>
            <a:r>
              <a:rPr lang="en-US" altLang="zh-TW" sz="1800" dirty="0">
                <a:solidFill>
                  <a:schemeClr val="accent2">
                    <a:lumMod val="60000"/>
                    <a:lumOff val="40000"/>
                  </a:schemeClr>
                </a:solidFill>
                <a:latin typeface="Courier New"/>
                <a:ea typeface="Courier New"/>
                <a:cs typeface="Courier New"/>
                <a:sym typeface="Courier New"/>
              </a:rPr>
              <a:t>dictionary</a:t>
            </a:r>
            <a:r>
              <a:rPr lang="zh-TW" altLang="en-US" sz="1800" dirty="0">
                <a:solidFill>
                  <a:schemeClr val="accent2">
                    <a:lumMod val="60000"/>
                    <a:lumOff val="40000"/>
                  </a:schemeClr>
                </a:solidFill>
                <a:latin typeface="Courier New"/>
                <a:ea typeface="Courier New"/>
                <a:cs typeface="Courier New"/>
                <a:sym typeface="Courier New"/>
              </a:rPr>
              <a:t>的</a:t>
            </a:r>
            <a:r>
              <a:rPr lang="en-US" altLang="zh-TW" sz="1800" dirty="0">
                <a:solidFill>
                  <a:schemeClr val="accent2">
                    <a:lumMod val="60000"/>
                    <a:lumOff val="40000"/>
                  </a:schemeClr>
                </a:solidFill>
                <a:latin typeface="Courier New"/>
                <a:ea typeface="Courier New"/>
                <a:cs typeface="Courier New"/>
                <a:sym typeface="Courier New"/>
              </a:rPr>
              <a:t>keys</a:t>
            </a:r>
            <a:r>
              <a:rPr lang="zh-TW" altLang="en-US" sz="1800" dirty="0">
                <a:solidFill>
                  <a:schemeClr val="accent2">
                    <a:lumMod val="60000"/>
                    <a:lumOff val="40000"/>
                  </a:schemeClr>
                </a:solidFill>
                <a:latin typeface="Courier New"/>
                <a:ea typeface="Courier New"/>
                <a:cs typeface="Courier New"/>
                <a:sym typeface="Courier New"/>
              </a:rPr>
              <a:t>合併出來成</a:t>
            </a:r>
            <a:r>
              <a:rPr lang="en-US" altLang="zh-TW" sz="1800" dirty="0">
                <a:solidFill>
                  <a:schemeClr val="accent2">
                    <a:lumMod val="60000"/>
                    <a:lumOff val="40000"/>
                  </a:schemeClr>
                </a:solidFill>
                <a:latin typeface="Courier New"/>
                <a:ea typeface="Courier New"/>
                <a:cs typeface="Courier New"/>
                <a:sym typeface="Courier New"/>
              </a:rPr>
              <a:t>set</a:t>
            </a:r>
            <a:r>
              <a:rPr lang="zh-TW" altLang="en-US" sz="1800" dirty="0">
                <a:solidFill>
                  <a:schemeClr val="accent2">
                    <a:lumMod val="60000"/>
                    <a:lumOff val="40000"/>
                  </a:schemeClr>
                </a:solidFill>
                <a:latin typeface="Courier New"/>
                <a:ea typeface="Courier New"/>
                <a:cs typeface="Courier New"/>
                <a:sym typeface="Courier New"/>
              </a:rPr>
              <a:t>的格式</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sum(counter01.get(k, 0) * counter02.get(k, 0) for k in terms) </a:t>
            </a:r>
            <a:r>
              <a:rPr lang="zh-TW" altLang="en-US" sz="1800" dirty="0">
                <a:solidFill>
                  <a:schemeClr val="dk1"/>
                </a:solidFill>
                <a:latin typeface="Courier New"/>
                <a:ea typeface="Courier New"/>
                <a:cs typeface="Courier New"/>
                <a:sym typeface="Courier New"/>
              </a:rPr>
              <a:t>   </a:t>
            </a:r>
            <a:endParaRPr lang="en-US" altLang="zh-TW" sz="1800" dirty="0">
              <a:solidFill>
                <a:schemeClr val="dk1"/>
              </a:solidFill>
              <a:latin typeface="Courier New"/>
              <a:ea typeface="Courier New"/>
              <a:cs typeface="Courier New"/>
              <a:sym typeface="Courier New"/>
            </a:endParaRP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accent2">
                    <a:lumMod val="60000"/>
                    <a:lumOff val="40000"/>
                  </a:schemeClr>
                </a:solidFill>
                <a:latin typeface="Courier New"/>
                <a:ea typeface="Courier New"/>
                <a:cs typeface="Courier New"/>
                <a:sym typeface="Courier New"/>
              </a:rPr>
              <a:t>#</a:t>
            </a:r>
            <a:r>
              <a:rPr lang="zh-TW" altLang="en-US" sz="1800" dirty="0">
                <a:solidFill>
                  <a:schemeClr val="accent2">
                    <a:lumMod val="60000"/>
                    <a:lumOff val="40000"/>
                  </a:schemeClr>
                </a:solidFill>
                <a:latin typeface="Courier New"/>
                <a:ea typeface="Courier New"/>
                <a:cs typeface="Courier New"/>
                <a:sym typeface="Courier New"/>
              </a:rPr>
              <a:t>將兩個文章傳換成由數字表示的</a:t>
            </a:r>
            <a:r>
              <a:rPr lang="en-US" altLang="zh-TW" sz="1800" dirty="0">
                <a:solidFill>
                  <a:schemeClr val="accent2">
                    <a:lumMod val="60000"/>
                    <a:lumOff val="40000"/>
                  </a:schemeClr>
                </a:solidFill>
                <a:latin typeface="Courier New"/>
                <a:ea typeface="Courier New"/>
                <a:cs typeface="Courier New"/>
                <a:sym typeface="Courier New"/>
              </a:rPr>
              <a:t>LIST</a:t>
            </a:r>
            <a:r>
              <a:rPr lang="zh-TW" altLang="en-US" sz="1800" dirty="0">
                <a:solidFill>
                  <a:schemeClr val="accent2">
                    <a:lumMod val="60000"/>
                    <a:lumOff val="40000"/>
                  </a:schemeClr>
                </a:solidFill>
                <a:latin typeface="Courier New"/>
                <a:ea typeface="Courier New"/>
                <a:cs typeface="Courier New"/>
                <a:sym typeface="Courier New"/>
              </a:rPr>
              <a:t>，數值表示不同字的頻率，然後做點積</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(sum(counter01.get(k, 0)**2 for k in terms)) </a:t>
            </a:r>
            <a:r>
              <a:rPr lang="en-US" altLang="zh-TW" sz="1800" dirty="0">
                <a:solidFill>
                  <a:schemeClr val="tx2">
                    <a:lumMod val="50000"/>
                  </a:schemeClr>
                </a:solidFill>
                <a:latin typeface="Courier New"/>
                <a:ea typeface="Courier New"/>
                <a:cs typeface="Courier New"/>
                <a:sym typeface="Courier New"/>
              </a:rPr>
              <a:t>#</a:t>
            </a:r>
            <a:r>
              <a:rPr lang="zh-TW" altLang="en-US" sz="1800" dirty="0">
                <a:solidFill>
                  <a:schemeClr val="tx2">
                    <a:lumMod val="50000"/>
                  </a:schemeClr>
                </a:solidFill>
                <a:latin typeface="Courier New"/>
                <a:ea typeface="Courier New"/>
                <a:cs typeface="Courier New"/>
                <a:sym typeface="Courier New"/>
              </a:rPr>
              <a:t>歐式距離</a:t>
            </a:r>
          </a:p>
          <a:p>
            <a:pPr lvl="0"/>
            <a:r>
              <a:rPr lang="zh-TW" altLang="en-US" sz="1800" dirty="0">
                <a:solidFill>
                  <a:schemeClr val="dk1"/>
                </a:solidFill>
                <a:latin typeface="Courier New"/>
                <a:ea typeface="Courier New"/>
                <a:cs typeface="Courier New"/>
                <a:sym typeface="Courier New"/>
              </a:rPr>
              <a:t>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math.sqrt</a:t>
            </a:r>
            <a:r>
              <a:rPr lang="en-US" altLang="zh-TW" sz="1800" dirty="0">
                <a:solidFill>
                  <a:schemeClr val="dk1"/>
                </a:solidFill>
                <a:latin typeface="Courier New"/>
                <a:ea typeface="Courier New"/>
                <a:cs typeface="Courier New"/>
                <a:sym typeface="Courier New"/>
              </a:rPr>
              <a:t>(sum(counter02.get(k, 0)**2 for k in terms)) </a:t>
            </a:r>
            <a:r>
              <a:rPr lang="en-US" altLang="zh-TW" sz="1800" dirty="0">
                <a:solidFill>
                  <a:schemeClr val="tx2">
                    <a:lumMod val="50000"/>
                  </a:schemeClr>
                </a:solidFill>
                <a:latin typeface="Courier New"/>
                <a:ea typeface="Courier New"/>
                <a:cs typeface="Courier New"/>
                <a:sym typeface="Courier New"/>
              </a:rPr>
              <a:t>#</a:t>
            </a:r>
            <a:r>
              <a:rPr lang="zh-TW" altLang="en-US" sz="1800" dirty="0">
                <a:solidFill>
                  <a:schemeClr val="tx2">
                    <a:lumMod val="50000"/>
                  </a:schemeClr>
                </a:solidFill>
                <a:latin typeface="Courier New"/>
                <a:ea typeface="Courier New"/>
                <a:cs typeface="Courier New"/>
                <a:sym typeface="Courier New"/>
              </a:rPr>
              <a:t>歐式距離</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return </a:t>
            </a:r>
            <a:r>
              <a:rPr lang="en-US" altLang="zh-TW" sz="1800" dirty="0" err="1">
                <a:solidFill>
                  <a:schemeClr val="dk1"/>
                </a:solidFill>
                <a:latin typeface="Courier New"/>
                <a:ea typeface="Courier New"/>
                <a:cs typeface="Courier New"/>
                <a:sym typeface="Courier New"/>
              </a:rPr>
              <a:t>dotprod</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magA</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magB</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03F54714-4CBF-4A62-B81A-68B849DE2749}"/>
              </a:ext>
            </a:extLst>
          </p:cNvPr>
          <p:cNvPicPr>
            <a:picLocks noChangeAspect="1"/>
          </p:cNvPicPr>
          <p:nvPr/>
        </p:nvPicPr>
        <p:blipFill>
          <a:blip r:embed="rId2"/>
          <a:stretch>
            <a:fillRect/>
          </a:stretch>
        </p:blipFill>
        <p:spPr>
          <a:xfrm>
            <a:off x="658129" y="1284542"/>
            <a:ext cx="4267796" cy="895475"/>
          </a:xfrm>
          <a:prstGeom prst="rect">
            <a:avLst/>
          </a:prstGeom>
        </p:spPr>
      </p:pic>
    </p:spTree>
    <p:extLst>
      <p:ext uri="{BB962C8B-B14F-4D97-AF65-F5344CB8AC3E}">
        <p14:creationId xmlns:p14="http://schemas.microsoft.com/office/powerpoint/2010/main" val="134568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C06CD-2CF3-47C3-A736-42E000B8A960}"/>
              </a:ext>
            </a:extLst>
          </p:cNvPr>
          <p:cNvSpPr>
            <a:spLocks noGrp="1"/>
          </p:cNvSpPr>
          <p:nvPr>
            <p:ph type="title"/>
          </p:nvPr>
        </p:nvSpPr>
        <p:spPr/>
        <p:txBody>
          <a:bodyPr/>
          <a:lstStyle/>
          <a:p>
            <a:r>
              <a:rPr lang="zh-TW" altLang="en-US" dirty="0"/>
              <a:t>課間練習</a:t>
            </a:r>
            <a:r>
              <a:rPr lang="en-US" altLang="zh-TW" dirty="0"/>
              <a:t>1</a:t>
            </a:r>
            <a:r>
              <a:rPr lang="zh-TW" altLang="en-US" dirty="0"/>
              <a:t>：複習</a:t>
            </a:r>
          </a:p>
        </p:txBody>
      </p:sp>
      <p:sp>
        <p:nvSpPr>
          <p:cNvPr id="3" name="文字版面配置區 2">
            <a:extLst>
              <a:ext uri="{FF2B5EF4-FFF2-40B4-BE49-F238E27FC236}">
                <a16:creationId xmlns:a16="http://schemas.microsoft.com/office/drawing/2014/main" id="{7F5EFE07-8B89-4B0F-96E5-FC271993FEFF}"/>
              </a:ext>
            </a:extLst>
          </p:cNvPr>
          <p:cNvSpPr>
            <a:spLocks noGrp="1"/>
          </p:cNvSpPr>
          <p:nvPr>
            <p:ph type="body" idx="1"/>
          </p:nvPr>
        </p:nvSpPr>
        <p:spPr>
          <a:xfrm>
            <a:off x="677334" y="2397760"/>
            <a:ext cx="9198186" cy="1605280"/>
          </a:xfrm>
        </p:spPr>
        <p:txBody>
          <a:bodyPr>
            <a:normAutofit/>
          </a:bodyPr>
          <a:lstStyle/>
          <a:p>
            <a:r>
              <a:rPr lang="zh-TW" altLang="en-US" sz="4000" dirty="0"/>
              <a:t>請問我們前三週用來取得特徵詞</a:t>
            </a:r>
            <a:endParaRPr lang="en-US" altLang="zh-TW" sz="4000" dirty="0"/>
          </a:p>
          <a:p>
            <a:pPr marL="137160" indent="0">
              <a:buNone/>
            </a:pPr>
            <a:r>
              <a:rPr lang="en-US" altLang="zh-TW" sz="4000" dirty="0"/>
              <a:t>(</a:t>
            </a:r>
            <a:r>
              <a:rPr lang="zh-TW" altLang="en-US" sz="4000" dirty="0"/>
              <a:t>籃球或棒球類文本</a:t>
            </a:r>
            <a:r>
              <a:rPr lang="en-US" altLang="zh-TW" sz="4000" dirty="0"/>
              <a:t>)</a:t>
            </a:r>
            <a:r>
              <a:rPr lang="zh-TW" altLang="en-US" sz="4000" dirty="0"/>
              <a:t>的工具有哪些呢？</a:t>
            </a:r>
            <a:endParaRPr lang="en-US" altLang="zh-TW" sz="4000" dirty="0"/>
          </a:p>
        </p:txBody>
      </p:sp>
      <p:sp>
        <p:nvSpPr>
          <p:cNvPr id="4" name="投影片編號版面配置區 3">
            <a:extLst>
              <a:ext uri="{FF2B5EF4-FFF2-40B4-BE49-F238E27FC236}">
                <a16:creationId xmlns:a16="http://schemas.microsoft.com/office/drawing/2014/main" id="{F78A3520-AC85-49F9-AC7A-7CA513F6BB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159724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642259"/>
            <a:ext cx="10684785" cy="286228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sz="1800" dirty="0">
              <a:solidFill>
                <a:schemeClr val="dk1"/>
              </a:solidFill>
              <a:latin typeface="Courier New"/>
              <a:ea typeface="Courier New"/>
              <a:cs typeface="Courier New"/>
              <a:sym typeface="Courier New"/>
            </a:endParaRP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def </a:t>
            </a:r>
            <a:r>
              <a:rPr lang="en-US" altLang="zh-TW" sz="1800" dirty="0" err="1">
                <a:solidFill>
                  <a:schemeClr val="dk1"/>
                </a:solidFill>
                <a:latin typeface="Courier New"/>
                <a:ea typeface="Courier New"/>
                <a:cs typeface="Courier New"/>
                <a:sym typeface="Courier New"/>
              </a:rPr>
              <a:t>lengthSimilarity</a:t>
            </a:r>
            <a:r>
              <a:rPr lang="en-US" altLang="zh-TW" sz="1800" dirty="0">
                <a:solidFill>
                  <a:schemeClr val="dk1"/>
                </a:solidFill>
                <a:latin typeface="Courier New"/>
                <a:ea typeface="Courier New"/>
                <a:cs typeface="Courier New"/>
                <a:sym typeface="Courier New"/>
              </a:rPr>
              <a:t>(counter01, counter02):</a:t>
            </a:r>
          </a:p>
          <a:p>
            <a:pPr lvl="0"/>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計算 </a:t>
            </a:r>
            <a:r>
              <a:rPr lang="en-US" altLang="zh-TW" sz="1800" dirty="0">
                <a:solidFill>
                  <a:schemeClr val="dk1"/>
                </a:solidFill>
                <a:latin typeface="Courier New"/>
                <a:ea typeface="Courier New"/>
                <a:cs typeface="Courier New"/>
                <a:sym typeface="Courier New"/>
              </a:rPr>
              <a:t>counter01 </a:t>
            </a:r>
            <a:r>
              <a:rPr lang="zh-TW" altLang="en-US" sz="1800" dirty="0">
                <a:solidFill>
                  <a:schemeClr val="dk1"/>
                </a:solidFill>
                <a:latin typeface="Courier New"/>
                <a:ea typeface="Courier New"/>
                <a:cs typeface="Courier New"/>
                <a:sym typeface="Courier New"/>
              </a:rPr>
              <a:t>和 </a:t>
            </a:r>
            <a:r>
              <a:rPr lang="en-US" altLang="zh-TW" sz="1800" dirty="0">
                <a:solidFill>
                  <a:schemeClr val="dk1"/>
                </a:solidFill>
                <a:latin typeface="Courier New"/>
                <a:ea typeface="Courier New"/>
                <a:cs typeface="Courier New"/>
                <a:sym typeface="Courier New"/>
              </a:rPr>
              <a:t>counter02 </a:t>
            </a:r>
            <a:r>
              <a:rPr lang="zh-TW" altLang="en-US" sz="1800" dirty="0">
                <a:solidFill>
                  <a:schemeClr val="dk1"/>
                </a:solidFill>
                <a:latin typeface="Courier New"/>
                <a:ea typeface="Courier New"/>
                <a:cs typeface="Courier New"/>
                <a:sym typeface="Courier New"/>
              </a:rPr>
              <a:t>兩者在長度上的相似度</a:t>
            </a:r>
          </a:p>
          <a:p>
            <a:pPr lvl="0"/>
            <a:r>
              <a:rPr lang="zh-TW" altLang="en-US" sz="1800" dirty="0">
                <a:solidFill>
                  <a:schemeClr val="dk1"/>
                </a:solidFill>
                <a:latin typeface="Courier New"/>
                <a:ea typeface="Courier New"/>
                <a:cs typeface="Courier New"/>
                <a:sym typeface="Courier New"/>
              </a:rPr>
              <a:t>    </a:t>
            </a:r>
            <a:r>
              <a:rPr lang="en-US" altLang="zh-TW" sz="1800" dirty="0">
                <a:solidFill>
                  <a:schemeClr val="dk1"/>
                </a:solidFill>
                <a:latin typeface="Courier New"/>
                <a:ea typeface="Courier New"/>
                <a:cs typeface="Courier New"/>
                <a:sym typeface="Courier New"/>
              </a:rPr>
              <a:t>'''</a:t>
            </a:r>
          </a:p>
          <a:p>
            <a:pPr lvl="0"/>
            <a:endParaRPr lang="en-US" altLang="zh-TW" sz="1800" dirty="0">
              <a:solidFill>
                <a:schemeClr val="dk1"/>
              </a:solidFill>
              <a:latin typeface="Courier New"/>
              <a:ea typeface="Courier New"/>
              <a:cs typeface="Courier New"/>
              <a:sym typeface="Courier New"/>
            </a:endParaRPr>
          </a:p>
          <a:p>
            <a:pPr lvl="0"/>
            <a:r>
              <a:rPr lang="en-US" altLang="zh-TW" sz="1800" dirty="0">
                <a:solidFill>
                  <a:schemeClr val="dk1"/>
                </a:solidFill>
                <a:latin typeface="Courier New"/>
                <a:ea typeface="Courier New"/>
                <a:cs typeface="Courier New"/>
                <a:sym typeface="Courier New"/>
              </a:rPr>
              <a:t>    lenc1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(counter01.values()))</a:t>
            </a:r>
          </a:p>
          <a:p>
            <a:pPr lvl="0"/>
            <a:r>
              <a:rPr lang="en-US" altLang="zh-TW" sz="1800" dirty="0">
                <a:solidFill>
                  <a:schemeClr val="dk1"/>
                </a:solidFill>
                <a:latin typeface="Courier New"/>
                <a:ea typeface="Courier New"/>
                <a:cs typeface="Courier New"/>
                <a:sym typeface="Courier New"/>
              </a:rPr>
              <a:t>    lenc2 = sum(</a:t>
            </a:r>
            <a:r>
              <a:rPr lang="en-US" altLang="zh-TW" sz="1800" dirty="0" err="1">
                <a:solidFill>
                  <a:schemeClr val="dk1"/>
                </a:solidFill>
                <a:latin typeface="Courier New"/>
                <a:ea typeface="Courier New"/>
                <a:cs typeface="Courier New"/>
                <a:sym typeface="Courier New"/>
              </a:rPr>
              <a:t>iter</a:t>
            </a:r>
            <a:r>
              <a:rPr lang="en-US" altLang="zh-TW" sz="1800" dirty="0">
                <a:solidFill>
                  <a:schemeClr val="dk1"/>
                </a:solidFill>
                <a:latin typeface="Courier New"/>
                <a:ea typeface="Courier New"/>
                <a:cs typeface="Courier New"/>
                <a:sym typeface="Courier New"/>
              </a:rPr>
              <a:t>(counter02.values()))</a:t>
            </a:r>
          </a:p>
          <a:p>
            <a:pPr lvl="0"/>
            <a:r>
              <a:rPr lang="en-US" altLang="zh-TW" sz="1800" dirty="0">
                <a:solidFill>
                  <a:schemeClr val="dk1"/>
                </a:solidFill>
                <a:latin typeface="Courier New"/>
                <a:ea typeface="Courier New"/>
                <a:cs typeface="Courier New"/>
                <a:sym typeface="Courier New"/>
              </a:rPr>
              <a:t>    return min(lenc1, lenc2) / float(max(lenc1, lenc2))</a:t>
            </a:r>
            <a:endParaRPr lang="zh-TW" altLang="en-US"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DAD7F2A0-CE04-4679-8BFF-597BCAFEA0D6}"/>
              </a:ext>
            </a:extLst>
          </p:cNvPr>
          <p:cNvSpPr/>
          <p:nvPr/>
        </p:nvSpPr>
        <p:spPr>
          <a:xfrm>
            <a:off x="658129" y="4587060"/>
            <a:ext cx="3253471"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越接近</a:t>
            </a:r>
            <a:r>
              <a:rPr lang="en-US" altLang="zh-TW" sz="2000" dirty="0">
                <a:solidFill>
                  <a:schemeClr val="tx1"/>
                </a:solidFill>
              </a:rPr>
              <a:t>1</a:t>
            </a:r>
            <a:r>
              <a:rPr lang="zh-TW" altLang="en-US" sz="2000" dirty="0">
                <a:solidFill>
                  <a:schemeClr val="tx1"/>
                </a:solidFill>
              </a:rPr>
              <a:t>表示長度越相似</a:t>
            </a:r>
          </a:p>
        </p:txBody>
      </p:sp>
    </p:spTree>
    <p:extLst>
      <p:ext uri="{BB962C8B-B14F-4D97-AF65-F5344CB8AC3E}">
        <p14:creationId xmlns:p14="http://schemas.microsoft.com/office/powerpoint/2010/main" val="1481927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E863D-EFC4-469B-9E94-93C0DBCB703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4" name="投影片編號版面配置區 3">
            <a:extLst>
              <a:ext uri="{FF2B5EF4-FFF2-40B4-BE49-F238E27FC236}">
                <a16:creationId xmlns:a16="http://schemas.microsoft.com/office/drawing/2014/main" id="{E98E06EF-6853-4DE9-AEBC-8B400AB47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5" name="Google Shape;201;p3">
            <a:extLst>
              <a:ext uri="{FF2B5EF4-FFF2-40B4-BE49-F238E27FC236}">
                <a16:creationId xmlns:a16="http://schemas.microsoft.com/office/drawing/2014/main" id="{B70533CC-90EA-4211-8C6E-C19EC3C715E3}"/>
              </a:ext>
            </a:extLst>
          </p:cNvPr>
          <p:cNvSpPr txBox="1"/>
          <p:nvPr/>
        </p:nvSpPr>
        <p:spPr>
          <a:xfrm>
            <a:off x="658129" y="1262743"/>
            <a:ext cx="10684785" cy="3477835"/>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的餘弦相似度；計算 </a:t>
            </a:r>
            <a:r>
              <a:rPr lang="en-US" altLang="zh-TW" sz="2000" dirty="0">
                <a:solidFill>
                  <a:schemeClr val="dk1"/>
                </a:solidFill>
                <a:latin typeface="Courier New"/>
                <a:ea typeface="Courier New"/>
                <a:cs typeface="Courier New"/>
                <a:sym typeface="Courier New"/>
              </a:rPr>
              <a: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的餘弦相似度；</a:t>
            </a:r>
          </a:p>
          <a:p>
            <a:pPr lvl="0"/>
            <a:r>
              <a:rPr lang="en-US" altLang="zh-TW" sz="2000" dirty="0">
                <a:solidFill>
                  <a:schemeClr val="dk1"/>
                </a:solidFill>
                <a:latin typeface="Courier New"/>
                <a:ea typeface="Courier New"/>
                <a:cs typeface="Courier New"/>
                <a:sym typeface="Courier New"/>
              </a:rPr>
              <a:t>baseball2unknownSIM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baseballCOUNT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r>
              <a:rPr lang="en-US" altLang="zh-TW" sz="2000" dirty="0">
                <a:solidFill>
                  <a:schemeClr val="dk1"/>
                </a:solidFill>
                <a:latin typeface="Courier New"/>
                <a:ea typeface="Courier New"/>
                <a:cs typeface="Courier New"/>
                <a:sym typeface="Courier New"/>
              </a:rPr>
              <a:t>basketball2unknownSIM = </a:t>
            </a:r>
            <a:r>
              <a:rPr lang="en-US" altLang="zh-TW" sz="2000" dirty="0" err="1">
                <a:solidFill>
                  <a:schemeClr val="dk1"/>
                </a:solidFill>
                <a:latin typeface="Courier New"/>
                <a:ea typeface="Courier New"/>
                <a:cs typeface="Courier New"/>
                <a:sym typeface="Courier New"/>
              </a:rPr>
              <a:t>counterCosineSimilarity</a:t>
            </a:r>
            <a:r>
              <a:rPr lang="en-US" altLang="zh-TW" sz="2000" dirty="0">
                <a:solidFill>
                  <a:schemeClr val="dk1"/>
                </a:solidFill>
                <a:latin typeface="Courier New"/>
                <a:ea typeface="Courier New"/>
                <a:cs typeface="Courier New"/>
                <a:sym typeface="Courier New"/>
              </a:rPr>
              <a:t>(</a:t>
            </a:r>
            <a:r>
              <a:rPr lang="en-US" altLang="zh-TW" sz="2000" dirty="0" err="1">
                <a:solidFill>
                  <a:schemeClr val="dk1"/>
                </a:solidFill>
                <a:latin typeface="Courier New"/>
                <a:ea typeface="Courier New"/>
                <a:cs typeface="Courier New"/>
                <a:sym typeface="Courier New"/>
              </a:rPr>
              <a:t>basketballCOUNT</a:t>
            </a:r>
            <a:r>
              <a:rPr lang="en-US" altLang="zh-TW" sz="2000" dirty="0">
                <a:solidFill>
                  <a:schemeClr val="dk1"/>
                </a:solidFill>
                <a:latin typeface="Courier New"/>
                <a:ea typeface="Courier New"/>
                <a:cs typeface="Courier New"/>
                <a:sym typeface="Courier New"/>
              </a:rPr>
              <a:t>, </a:t>
            </a:r>
            <a:r>
              <a:rPr lang="en-US" altLang="zh-TW" sz="2000" dirty="0" err="1">
                <a:solidFill>
                  <a:schemeClr val="dk1"/>
                </a:solidFill>
                <a:latin typeface="Courier New"/>
                <a:ea typeface="Courier New"/>
                <a:cs typeface="Courier New"/>
                <a:sym typeface="Courier New"/>
              </a:rPr>
              <a:t>unknownCOUNT</a:t>
            </a:r>
            <a:r>
              <a:rPr lang="en-US" altLang="zh-TW" sz="2000" dirty="0">
                <a:solidFill>
                  <a:schemeClr val="dk1"/>
                </a:solidFill>
                <a:latin typeface="Courier New"/>
                <a:ea typeface="Courier New"/>
                <a:cs typeface="Courier New"/>
                <a:sym typeface="Courier New"/>
              </a:rPr>
              <a:t>)</a:t>
            </a:r>
          </a:p>
          <a:p>
            <a:pPr lvl="0"/>
            <a:endParaRPr lang="en-US" altLang="zh-TW" sz="2000" dirty="0">
              <a:solidFill>
                <a:schemeClr val="dk1"/>
              </a:solidFill>
              <a:latin typeface="Courier New"/>
              <a:ea typeface="Courier New"/>
              <a:cs typeface="Courier New"/>
              <a:sym typeface="Courier New"/>
            </a:endParaRP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棒球文本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:{}".format(baseball2unknownSIM))</a:t>
            </a:r>
          </a:p>
          <a:p>
            <a:pPr lvl="0"/>
            <a:r>
              <a:rPr lang="en-US" altLang="zh-TW" sz="2000" dirty="0">
                <a:solidFill>
                  <a:schemeClr val="dk1"/>
                </a:solidFill>
                <a:latin typeface="Courier New"/>
                <a:ea typeface="Courier New"/>
                <a:cs typeface="Courier New"/>
                <a:sym typeface="Courier New"/>
              </a:rPr>
              <a:t>print("[</a:t>
            </a:r>
            <a:r>
              <a:rPr lang="zh-TW" altLang="en-US" sz="2000" dirty="0">
                <a:solidFill>
                  <a:schemeClr val="dk1"/>
                </a:solidFill>
                <a:latin typeface="Courier New"/>
                <a:ea typeface="Courier New"/>
                <a:cs typeface="Courier New"/>
                <a:sym typeface="Courier New"/>
              </a:rPr>
              <a:t>籃球文本 </a:t>
            </a:r>
            <a:r>
              <a:rPr lang="en-US" altLang="zh-TW" sz="2000" dirty="0">
                <a:solidFill>
                  <a:schemeClr val="dk1"/>
                </a:solidFill>
                <a:latin typeface="Courier New"/>
                <a:ea typeface="Courier New"/>
                <a:cs typeface="Courier New"/>
                <a:sym typeface="Courier New"/>
              </a:rPr>
              <a:t>vs. </a:t>
            </a:r>
            <a:r>
              <a:rPr lang="zh-TW" altLang="en-US" sz="2000" dirty="0">
                <a:solidFill>
                  <a:schemeClr val="dk1"/>
                </a:solidFill>
                <a:latin typeface="Courier New"/>
                <a:ea typeface="Courier New"/>
                <a:cs typeface="Courier New"/>
                <a:sym typeface="Courier New"/>
              </a:rPr>
              <a:t>未知文本</a:t>
            </a:r>
            <a:r>
              <a:rPr lang="en-US" altLang="zh-TW" sz="2000" dirty="0">
                <a:solidFill>
                  <a:schemeClr val="dk1"/>
                </a:solidFill>
                <a:latin typeface="Courier New"/>
                <a:ea typeface="Courier New"/>
                <a:cs typeface="Courier New"/>
                <a:sym typeface="Courier New"/>
              </a:rPr>
              <a:t>] </a:t>
            </a:r>
            <a:r>
              <a:rPr lang="zh-TW" altLang="en-US" sz="2000" dirty="0">
                <a:solidFill>
                  <a:schemeClr val="dk1"/>
                </a:solidFill>
                <a:latin typeface="Courier New"/>
                <a:ea typeface="Courier New"/>
                <a:cs typeface="Courier New"/>
                <a:sym typeface="Courier New"/>
              </a:rPr>
              <a:t>的動詞餘弦相似度</a:t>
            </a:r>
            <a:r>
              <a:rPr lang="en-US" altLang="zh-TW" sz="2000" dirty="0">
                <a:solidFill>
                  <a:schemeClr val="dk1"/>
                </a:solidFill>
                <a:latin typeface="Courier New"/>
                <a:ea typeface="Courier New"/>
                <a:cs typeface="Courier New"/>
                <a:sym typeface="Courier New"/>
              </a:rPr>
              <a:t>:{}".format(basketball2unknownSIM))</a:t>
            </a:r>
          </a:p>
        </p:txBody>
      </p:sp>
      <p:pic>
        <p:nvPicPr>
          <p:cNvPr id="3" name="Picture 2">
            <a:extLst>
              <a:ext uri="{FF2B5EF4-FFF2-40B4-BE49-F238E27FC236}">
                <a16:creationId xmlns:a16="http://schemas.microsoft.com/office/drawing/2014/main" id="{5492DD5B-62D2-4F52-876B-06EE8B7251DE}"/>
              </a:ext>
            </a:extLst>
          </p:cNvPr>
          <p:cNvPicPr>
            <a:picLocks noChangeAspect="1"/>
          </p:cNvPicPr>
          <p:nvPr/>
        </p:nvPicPr>
        <p:blipFill>
          <a:blip r:embed="rId2"/>
          <a:stretch>
            <a:fillRect/>
          </a:stretch>
        </p:blipFill>
        <p:spPr>
          <a:xfrm>
            <a:off x="658129" y="5204676"/>
            <a:ext cx="6987765" cy="566203"/>
          </a:xfrm>
          <a:prstGeom prst="rect">
            <a:avLst/>
          </a:prstGeom>
        </p:spPr>
      </p:pic>
      <p:sp>
        <p:nvSpPr>
          <p:cNvPr id="6" name="Rectangle 5">
            <a:extLst>
              <a:ext uri="{FF2B5EF4-FFF2-40B4-BE49-F238E27FC236}">
                <a16:creationId xmlns:a16="http://schemas.microsoft.com/office/drawing/2014/main" id="{41923F59-F040-43F3-8EB6-971CA02F999D}"/>
              </a:ext>
            </a:extLst>
          </p:cNvPr>
          <p:cNvSpPr/>
          <p:nvPr/>
        </p:nvSpPr>
        <p:spPr>
          <a:xfrm>
            <a:off x="7628061" y="5204676"/>
            <a:ext cx="3253471" cy="6286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越接近</a:t>
            </a:r>
            <a:r>
              <a:rPr lang="en-US" altLang="zh-TW" sz="2000" dirty="0">
                <a:solidFill>
                  <a:schemeClr val="tx1"/>
                </a:solidFill>
              </a:rPr>
              <a:t>1</a:t>
            </a:r>
            <a:r>
              <a:rPr lang="zh-TW" altLang="en-US" sz="2000" dirty="0">
                <a:solidFill>
                  <a:schemeClr val="tx1"/>
                </a:solidFill>
              </a:rPr>
              <a:t>表示長度越相似</a:t>
            </a:r>
          </a:p>
        </p:txBody>
      </p:sp>
    </p:spTree>
    <p:extLst>
      <p:ext uri="{BB962C8B-B14F-4D97-AF65-F5344CB8AC3E}">
        <p14:creationId xmlns:p14="http://schemas.microsoft.com/office/powerpoint/2010/main" val="414868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85ECC-03F4-440F-A1E8-D6DAEA82CA68}"/>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B8BCE914-A54D-4E8D-87AB-A1C000C5D201}"/>
              </a:ext>
            </a:extLst>
          </p:cNvPr>
          <p:cNvSpPr>
            <a:spLocks noGrp="1"/>
          </p:cNvSpPr>
          <p:nvPr>
            <p:ph type="body" idx="1"/>
          </p:nvPr>
        </p:nvSpPr>
        <p:spPr/>
        <p:txBody>
          <a:bodyPr>
            <a:normAutofit/>
          </a:bodyPr>
          <a:lstStyle/>
          <a:p>
            <a:r>
              <a:rPr lang="zh-TW" altLang="en-US" dirty="0"/>
              <a:t>這個方法就是要來使用我們的模型了。我們希望可以用</a:t>
            </a:r>
            <a:r>
              <a:rPr lang="en-US" altLang="zh-TW" dirty="0"/>
              <a:t>Cosine Similarity </a:t>
            </a:r>
            <a:r>
              <a:rPr lang="zh-TW" altLang="en-US" dirty="0"/>
              <a:t>來比對兩個文本中動詞的次數出現是否相似</a:t>
            </a:r>
            <a:endParaRPr lang="en-US" altLang="zh-TW" dirty="0"/>
          </a:p>
          <a:p>
            <a:r>
              <a:rPr lang="zh-TW" altLang="en-US" dirty="0"/>
              <a:t>如果說兩個文本他們使用的動詞頻率很接近，例如一篇使用最多的動詞是「投出」，另外一篇使用最高的也是「投出」，那就代表他們可能很相似</a:t>
            </a:r>
          </a:p>
        </p:txBody>
      </p:sp>
      <p:sp>
        <p:nvSpPr>
          <p:cNvPr id="4" name="投影片編號版面配置區 3">
            <a:extLst>
              <a:ext uri="{FF2B5EF4-FFF2-40B4-BE49-F238E27FC236}">
                <a16:creationId xmlns:a16="http://schemas.microsoft.com/office/drawing/2014/main" id="{B82D1D9D-19C0-47A0-B881-71557F08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125041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03E6A1-4820-414B-9EA3-135218CEE76B}"/>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5DEB6A95-6837-482A-81CF-46FA8BE9E71F}"/>
              </a:ext>
            </a:extLst>
          </p:cNvPr>
          <p:cNvSpPr>
            <a:spLocks noGrp="1"/>
          </p:cNvSpPr>
          <p:nvPr>
            <p:ph type="body" idx="1"/>
          </p:nvPr>
        </p:nvSpPr>
        <p:spPr/>
        <p:txBody>
          <a:bodyPr/>
          <a:lstStyle/>
          <a:p>
            <a:r>
              <a:rPr lang="zh-TW" altLang="en-US" dirty="0"/>
              <a:t>將步驟三比對我們的流程就是「製作模型 」這個步驟</a:t>
            </a:r>
            <a:endParaRPr lang="en-US" altLang="zh-TW" dirty="0"/>
          </a:p>
          <a:p>
            <a:r>
              <a:rPr lang="zh-TW" altLang="en-US" dirty="0"/>
              <a:t>我們這邊是直接選用餘弦相似性這個方法來幫助我們看看兩個文本是否相似</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37F8D873-EEBA-4727-89D7-6673DAB33E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142209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D5A749-84A8-4716-BB08-68151081A38F}"/>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D836FE79-4ADF-4313-B8D0-405EBFA5CEAB}"/>
              </a:ext>
            </a:extLst>
          </p:cNvPr>
          <p:cNvSpPr>
            <a:spLocks noGrp="1"/>
          </p:cNvSpPr>
          <p:nvPr>
            <p:ph type="body" idx="1"/>
          </p:nvPr>
        </p:nvSpPr>
        <p:spPr/>
        <p:txBody>
          <a:bodyPr/>
          <a:lstStyle/>
          <a:p>
            <a:r>
              <a:rPr lang="zh-TW" altLang="en-US" dirty="0">
                <a:solidFill>
                  <a:schemeClr val="dk1"/>
                </a:solidFill>
              </a:rPr>
              <a:t>得到的值如下：</a:t>
            </a:r>
          </a:p>
          <a:p>
            <a:endParaRPr lang="en-US" altLang="zh-TW" dirty="0"/>
          </a:p>
          <a:p>
            <a:endParaRPr lang="en-US" altLang="zh-TW" dirty="0"/>
          </a:p>
          <a:p>
            <a:endParaRPr lang="en-US" altLang="zh-TW" dirty="0"/>
          </a:p>
          <a:p>
            <a:r>
              <a:rPr lang="zh-TW" altLang="en-US" dirty="0">
                <a:solidFill>
                  <a:schemeClr val="dk1"/>
                </a:solidFill>
              </a:rPr>
              <a:t>這表示 </a:t>
            </a:r>
            <a:r>
              <a:rPr lang="en-US" altLang="zh-TW" dirty="0">
                <a:solidFill>
                  <a:schemeClr val="dk1"/>
                </a:solidFill>
              </a:rPr>
              <a:t>[</a:t>
            </a:r>
            <a:r>
              <a:rPr lang="zh-TW" altLang="en-US" dirty="0">
                <a:solidFill>
                  <a:schemeClr val="dk1"/>
                </a:solidFill>
              </a:rPr>
              <a:t>棒球文本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之間的相似度，比 </a:t>
            </a:r>
            <a:r>
              <a:rPr lang="en-US" altLang="zh-TW" dirty="0">
                <a:solidFill>
                  <a:schemeClr val="dk1"/>
                </a:solidFill>
              </a:rPr>
              <a:t>[</a:t>
            </a:r>
            <a:r>
              <a:rPr lang="zh-TW" altLang="en-US" dirty="0">
                <a:solidFill>
                  <a:schemeClr val="dk1"/>
                </a:solidFill>
              </a:rPr>
              <a:t>籃球文本</a:t>
            </a:r>
            <a:r>
              <a:rPr lang="en-US" altLang="zh-TW" dirty="0">
                <a:solidFill>
                  <a:schemeClr val="dk1"/>
                </a:solidFill>
              </a:rPr>
              <a:t>] </a:t>
            </a:r>
            <a:r>
              <a:rPr lang="zh-TW" altLang="en-US" dirty="0">
                <a:solidFill>
                  <a:schemeClr val="dk1"/>
                </a:solidFill>
              </a:rPr>
              <a:t>和 </a:t>
            </a:r>
            <a:r>
              <a:rPr lang="en-US" altLang="zh-TW" dirty="0">
                <a:solidFill>
                  <a:schemeClr val="dk1"/>
                </a:solidFill>
              </a:rPr>
              <a:t>[</a:t>
            </a:r>
            <a:r>
              <a:rPr lang="zh-TW" altLang="en-US" dirty="0">
                <a:solidFill>
                  <a:schemeClr val="dk1"/>
                </a:solidFill>
              </a:rPr>
              <a:t>未知文本</a:t>
            </a:r>
            <a:r>
              <a:rPr lang="en-US" altLang="zh-TW" dirty="0">
                <a:solidFill>
                  <a:schemeClr val="dk1"/>
                </a:solidFill>
              </a:rPr>
              <a:t>] </a:t>
            </a:r>
            <a:r>
              <a:rPr lang="zh-TW" altLang="en-US" dirty="0">
                <a:solidFill>
                  <a:schemeClr val="dk1"/>
                </a:solidFill>
              </a:rPr>
              <a:t>之間的相似度來得高。</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9C2E6B6-222B-4687-84D4-6CBEBA93A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pic>
        <p:nvPicPr>
          <p:cNvPr id="6" name="Picture 5">
            <a:extLst>
              <a:ext uri="{FF2B5EF4-FFF2-40B4-BE49-F238E27FC236}">
                <a16:creationId xmlns:a16="http://schemas.microsoft.com/office/drawing/2014/main" id="{BB780A51-783C-4232-AAD8-75AA8B3D71CC}"/>
              </a:ext>
            </a:extLst>
          </p:cNvPr>
          <p:cNvPicPr>
            <a:picLocks noChangeAspect="1"/>
          </p:cNvPicPr>
          <p:nvPr/>
        </p:nvPicPr>
        <p:blipFill>
          <a:blip r:embed="rId2"/>
          <a:stretch>
            <a:fillRect/>
          </a:stretch>
        </p:blipFill>
        <p:spPr>
          <a:xfrm>
            <a:off x="942609" y="2420836"/>
            <a:ext cx="9298671" cy="753451"/>
          </a:xfrm>
          <a:prstGeom prst="rect">
            <a:avLst/>
          </a:prstGeom>
        </p:spPr>
      </p:pic>
    </p:spTree>
    <p:extLst>
      <p:ext uri="{BB962C8B-B14F-4D97-AF65-F5344CB8AC3E}">
        <p14:creationId xmlns:p14="http://schemas.microsoft.com/office/powerpoint/2010/main" val="1398604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62BEB-0AFD-4764-B5B2-21E6227C4616}"/>
              </a:ext>
            </a:extLst>
          </p:cNvPr>
          <p:cNvSpPr>
            <a:spLocks noGrp="1"/>
          </p:cNvSpPr>
          <p:nvPr>
            <p:ph type="title"/>
          </p:nvPr>
        </p:nvSpPr>
        <p:spPr/>
        <p:txBody>
          <a:bodyPr/>
          <a:lstStyle/>
          <a:p>
            <a:r>
              <a:rPr lang="zh-TW" altLang="en-US" dirty="0"/>
              <a:t>課間練習</a:t>
            </a:r>
            <a:r>
              <a:rPr lang="en-US" altLang="zh-TW" dirty="0"/>
              <a:t>3 </a:t>
            </a:r>
            <a:endParaRPr lang="zh-TW" altLang="en-US" dirty="0"/>
          </a:p>
        </p:txBody>
      </p:sp>
      <p:sp>
        <p:nvSpPr>
          <p:cNvPr id="3" name="文字版面配置區 2">
            <a:extLst>
              <a:ext uri="{FF2B5EF4-FFF2-40B4-BE49-F238E27FC236}">
                <a16:creationId xmlns:a16="http://schemas.microsoft.com/office/drawing/2014/main" id="{AC1DE424-24B9-4DDA-B513-21349C44FB21}"/>
              </a:ext>
            </a:extLst>
          </p:cNvPr>
          <p:cNvSpPr>
            <a:spLocks noGrp="1"/>
          </p:cNvSpPr>
          <p:nvPr>
            <p:ph type="body" idx="1"/>
          </p:nvPr>
        </p:nvSpPr>
        <p:spPr/>
        <p:txBody>
          <a:bodyPr/>
          <a:lstStyle/>
          <a:p>
            <a:r>
              <a:rPr lang="zh-TW" altLang="en-US" dirty="0"/>
              <a:t>請問這個結果和你們自己討論出來的結果一致嗎？</a:t>
            </a:r>
            <a:endParaRPr lang="en-US" altLang="zh-TW" dirty="0"/>
          </a:p>
          <a:p>
            <a:r>
              <a:rPr lang="zh-TW" altLang="en-US" dirty="0"/>
              <a:t>請問你也是用動詞來評判一個這個新的文本是不是棒球或是籃球的文本嗎？</a:t>
            </a:r>
          </a:p>
        </p:txBody>
      </p:sp>
      <p:sp>
        <p:nvSpPr>
          <p:cNvPr id="4" name="投影片編號版面配置區 3">
            <a:extLst>
              <a:ext uri="{FF2B5EF4-FFF2-40B4-BE49-F238E27FC236}">
                <a16:creationId xmlns:a16="http://schemas.microsoft.com/office/drawing/2014/main" id="{BAAA2603-1D93-4E38-BCF1-7EB25B650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66601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課間練習</a:t>
            </a:r>
            <a:r>
              <a:rPr lang="en-US" altLang="zh-TW" dirty="0"/>
              <a:t>3 </a:t>
            </a:r>
            <a:r>
              <a:rPr lang="zh-TW" altLang="en-US" dirty="0"/>
              <a:t>的討論其實就是某種評價模型的開始</a:t>
            </a:r>
            <a:endParaRPr lang="en-US" altLang="zh-TW" dirty="0"/>
          </a:p>
          <a:p>
            <a:r>
              <a:rPr lang="zh-TW" altLang="en-US" dirty="0"/>
              <a:t>在得到結果之後，我們可以看看這個評價是不是對的</a:t>
            </a:r>
            <a:endParaRPr lang="en-US" altLang="zh-TW" dirty="0"/>
          </a:p>
          <a:p>
            <a:r>
              <a:rPr lang="zh-TW" altLang="en-US" dirty="0"/>
              <a:t>因為目前我們文本量非常的少，所以還可以用「肉眼」看是不是我們人類自己判斷，也會把他判斷為棒球文本</a:t>
            </a:r>
            <a:endParaRPr lang="en-US" altLang="zh-TW" dirty="0"/>
          </a:p>
          <a:p>
            <a:r>
              <a:rPr lang="zh-TW" altLang="en-US" dirty="0"/>
              <a:t>如果文本量很大，就需要使用不同的統計方式來驗證你的模型判斷的正不正確。有一個簡單的方式就是計算 混淆矩陣</a:t>
            </a:r>
            <a:r>
              <a:rPr lang="en-US" altLang="zh-TW" dirty="0"/>
              <a:t>(confusion matrix)</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135993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5137A-61B4-40B8-BB0E-0D79F329D73F}"/>
              </a:ext>
            </a:extLst>
          </p:cNvPr>
          <p:cNvSpPr>
            <a:spLocks noGrp="1"/>
          </p:cNvSpPr>
          <p:nvPr>
            <p:ph type="title"/>
          </p:nvPr>
        </p:nvSpPr>
        <p:spPr/>
        <p:txBody>
          <a:bodyPr>
            <a:normAutofit fontScale="90000"/>
          </a:bodyPr>
          <a:lstStyle/>
          <a:p>
            <a:r>
              <a:rPr lang="en-US" altLang="zh-TW" sz="4400" dirty="0"/>
              <a:t>Confusion matrix</a:t>
            </a:r>
            <a:r>
              <a:rPr lang="zh-TW" altLang="en-US" sz="4400" dirty="0"/>
              <a:t>混淆矩陣</a:t>
            </a:r>
            <a:br>
              <a:rPr lang="zh-TW" altLang="en-US" dirty="0"/>
            </a:br>
            <a:endParaRPr lang="zh-TW" altLang="en-US" dirty="0"/>
          </a:p>
        </p:txBody>
      </p:sp>
      <p:sp>
        <p:nvSpPr>
          <p:cNvPr id="3" name="文字版面配置區 2">
            <a:extLst>
              <a:ext uri="{FF2B5EF4-FFF2-40B4-BE49-F238E27FC236}">
                <a16:creationId xmlns:a16="http://schemas.microsoft.com/office/drawing/2014/main" id="{28E6604E-15AF-4613-B4A1-A937A162A2E0}"/>
              </a:ext>
            </a:extLst>
          </p:cNvPr>
          <p:cNvSpPr>
            <a:spLocks noGrp="1"/>
          </p:cNvSpPr>
          <p:nvPr>
            <p:ph type="body" idx="1"/>
          </p:nvPr>
        </p:nvSpPr>
        <p:spPr/>
        <p:txBody>
          <a:bodyPr/>
          <a:lstStyle/>
          <a:p>
            <a:r>
              <a:rPr lang="zh-TW" altLang="en-US" dirty="0"/>
              <a:t>混淆矩證就是用來比較</a:t>
            </a:r>
            <a:endParaRPr lang="en-US" altLang="zh-TW" dirty="0"/>
          </a:p>
          <a:p>
            <a:pPr lvl="1"/>
            <a:r>
              <a:rPr lang="en-US" altLang="zh-TW" dirty="0"/>
              <a:t>1.</a:t>
            </a:r>
            <a:r>
              <a:rPr lang="zh-TW" altLang="en-US" dirty="0"/>
              <a:t> 人類自己的判斷結果</a:t>
            </a:r>
            <a:endParaRPr lang="en-US" altLang="zh-TW" dirty="0"/>
          </a:p>
          <a:p>
            <a:pPr lvl="1"/>
            <a:r>
              <a:rPr lang="en-US" altLang="zh-TW" dirty="0"/>
              <a:t>2.</a:t>
            </a:r>
            <a:r>
              <a:rPr lang="zh-TW" altLang="en-US" dirty="0"/>
              <a:t> 電腦的判斷結果 </a:t>
            </a:r>
            <a:endParaRPr lang="en-US" altLang="zh-TW" dirty="0"/>
          </a:p>
          <a:p>
            <a:r>
              <a:rPr lang="zh-TW" altLang="en-US" dirty="0"/>
              <a:t>例如我們判斷未知文本是不是棒球文本</a:t>
            </a:r>
            <a:endParaRPr lang="en-US" altLang="zh-TW" dirty="0"/>
          </a:p>
          <a:p>
            <a:r>
              <a:rPr lang="zh-TW" altLang="en-US" dirty="0"/>
              <a:t>交叉比對人類和電腦的結果，會有以下四種可能</a:t>
            </a:r>
          </a:p>
        </p:txBody>
      </p:sp>
      <p:sp>
        <p:nvSpPr>
          <p:cNvPr id="4" name="投影片編號版面配置區 3">
            <a:extLst>
              <a:ext uri="{FF2B5EF4-FFF2-40B4-BE49-F238E27FC236}">
                <a16:creationId xmlns:a16="http://schemas.microsoft.com/office/drawing/2014/main" id="{5713E574-8028-4AD8-90E0-6CCCCFA96D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1977176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en-US" altLang="zh-TW" dirty="0"/>
              <a:t>True Positive: </a:t>
            </a:r>
            <a:r>
              <a:rPr lang="zh-TW" altLang="en-US" dirty="0"/>
              <a:t>人類和電腦都覺得是。</a:t>
            </a:r>
            <a:endParaRPr lang="en-US" altLang="zh-TW" dirty="0"/>
          </a:p>
          <a:p>
            <a:r>
              <a:rPr lang="en-US" altLang="zh-TW" dirty="0"/>
              <a:t>True Negative: </a:t>
            </a:r>
            <a:r>
              <a:rPr lang="zh-TW" altLang="en-US" dirty="0"/>
              <a:t>人類和電腦都覺得不是</a:t>
            </a:r>
            <a:endParaRPr lang="en-US" altLang="zh-TW" dirty="0"/>
          </a:p>
          <a:p>
            <a:r>
              <a:rPr lang="zh-TW" altLang="en-US" dirty="0"/>
              <a:t>我們以人類判斷為正確的判斷的話，這兩種可能性就代表電腦也判斷對了</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extLst>
              <p:ext uri="{D42A27DB-BD31-4B8C-83A1-F6EECF244321}">
                <p14:modId xmlns:p14="http://schemas.microsoft.com/office/powerpoint/2010/main" val="3184929293"/>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1622050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normAutofit/>
          </a:bodyPr>
          <a:lstStyle/>
          <a:p>
            <a:r>
              <a:rPr lang="en-US" altLang="zh-TW" dirty="0"/>
              <a:t>False Positive: </a:t>
            </a:r>
            <a:r>
              <a:rPr lang="zh-TW" altLang="en-US" dirty="0"/>
              <a:t>人類判斷不是但是電腦判斷是</a:t>
            </a:r>
            <a:endParaRPr lang="en-US" altLang="zh-TW" dirty="0"/>
          </a:p>
          <a:p>
            <a:r>
              <a:rPr lang="en-US" altLang="zh-TW" dirty="0"/>
              <a:t>False Negative: </a:t>
            </a:r>
            <a:r>
              <a:rPr lang="zh-TW" altLang="en-US" dirty="0"/>
              <a:t>人類判斷是，但電腦判斷不是</a:t>
            </a:r>
            <a:endParaRPr lang="en-US" altLang="zh-TW" dirty="0"/>
          </a:p>
          <a:p>
            <a:r>
              <a:rPr lang="zh-TW" altLang="en-US" dirty="0"/>
              <a:t>以上兩種情況就是電腦搞錯了</a:t>
            </a:r>
            <a:endParaRPr lang="en-US" altLang="zh-TW" dirty="0"/>
          </a:p>
          <a:p>
            <a:r>
              <a:rPr lang="zh-TW" altLang="en-US" dirty="0"/>
              <a:t>我們可以計算以上這四種情況的個數，來看看這個模型的預測的情況</a:t>
            </a:r>
            <a:endParaRPr lang="en-US" altLang="zh-TW" dirty="0"/>
          </a:p>
          <a:p>
            <a:endParaRPr lang="en-US" altLang="zh-TW" dirty="0"/>
          </a:p>
          <a:p>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aphicFrame>
        <p:nvGraphicFramePr>
          <p:cNvPr id="6" name="表格 5">
            <a:extLst>
              <a:ext uri="{FF2B5EF4-FFF2-40B4-BE49-F238E27FC236}">
                <a16:creationId xmlns:a16="http://schemas.microsoft.com/office/drawing/2014/main" id="{6BA6EA10-4D92-43D4-8E99-40B383F2D5B6}"/>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45878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800C8-E8BD-4F39-B9F1-CD41DACF3918}"/>
              </a:ext>
            </a:extLst>
          </p:cNvPr>
          <p:cNvSpPr>
            <a:spLocks noGrp="1"/>
          </p:cNvSpPr>
          <p:nvPr>
            <p:ph type="title"/>
          </p:nvPr>
        </p:nvSpPr>
        <p:spPr/>
        <p:txBody>
          <a:bodyPr/>
          <a:lstStyle/>
          <a:p>
            <a:r>
              <a:rPr lang="zh-TW" altLang="en-US" dirty="0"/>
              <a:t>實作 </a:t>
            </a:r>
            <a:r>
              <a:rPr lang="en-US" altLang="zh-TW" dirty="0"/>
              <a:t>-</a:t>
            </a:r>
            <a:r>
              <a:rPr lang="zh-TW" altLang="zh-TW" dirty="0"/>
              <a:t>球類競賽報導新聞分類</a:t>
            </a:r>
            <a:endParaRPr lang="zh-TW" altLang="en-US" dirty="0"/>
          </a:p>
        </p:txBody>
      </p:sp>
      <p:sp>
        <p:nvSpPr>
          <p:cNvPr id="3" name="文字版面配置區 2">
            <a:extLst>
              <a:ext uri="{FF2B5EF4-FFF2-40B4-BE49-F238E27FC236}">
                <a16:creationId xmlns:a16="http://schemas.microsoft.com/office/drawing/2014/main" id="{E9C4F1E2-FDB3-436F-BD04-77430A0E708B}"/>
              </a:ext>
            </a:extLst>
          </p:cNvPr>
          <p:cNvSpPr>
            <a:spLocks noGrp="1"/>
          </p:cNvSpPr>
          <p:nvPr>
            <p:ph type="body" idx="1"/>
          </p:nvPr>
        </p:nvSpPr>
        <p:spPr/>
        <p:txBody>
          <a:bodyPr>
            <a:normAutofit lnSpcReduction="10000"/>
          </a:bodyPr>
          <a:lstStyle/>
          <a:p>
            <a:r>
              <a:rPr lang="zh-TW" altLang="en-US" dirty="0"/>
              <a:t>在前三次課程中，我們知道利用棒球和籃球文章的特徵詞，所以知道那些特徵可以分開棒球和籃球。</a:t>
            </a:r>
            <a:endParaRPr lang="en-US" altLang="zh-TW" dirty="0"/>
          </a:p>
          <a:p>
            <a:r>
              <a:rPr lang="zh-TW" altLang="en-US" dirty="0"/>
              <a:t>我們使用過的特徵包含</a:t>
            </a:r>
            <a:r>
              <a:rPr lang="en-US" altLang="zh-TW" dirty="0"/>
              <a:t>:</a:t>
            </a:r>
          </a:p>
          <a:p>
            <a:pPr marL="137160" indent="0">
              <a:buNone/>
            </a:pPr>
            <a:r>
              <a:rPr lang="en-US" altLang="zh-TW" dirty="0"/>
              <a:t>1. </a:t>
            </a:r>
            <a:r>
              <a:rPr lang="zh-TW" altLang="en-US" dirty="0"/>
              <a:t>將所有的詞進行</a:t>
            </a:r>
            <a:r>
              <a:rPr lang="en-US" altLang="zh-TW" dirty="0"/>
              <a:t>TFIDF</a:t>
            </a:r>
            <a:r>
              <a:rPr lang="zh-TW" altLang="en-US" dirty="0"/>
              <a:t>的加權運算</a:t>
            </a:r>
            <a:endParaRPr lang="en-US" altLang="zh-TW" dirty="0"/>
          </a:p>
          <a:p>
            <a:pPr marL="137160" indent="0">
              <a:buNone/>
            </a:pPr>
            <a:r>
              <a:rPr lang="en-US" altLang="zh-TW" dirty="0"/>
              <a:t>2. </a:t>
            </a:r>
            <a:r>
              <a:rPr lang="zh-TW" altLang="en-US" dirty="0"/>
              <a:t>抽取名詞進行分析</a:t>
            </a:r>
            <a:endParaRPr lang="en-US" altLang="zh-TW" dirty="0"/>
          </a:p>
          <a:p>
            <a:pPr marL="137160" indent="0">
              <a:buNone/>
            </a:pPr>
            <a:r>
              <a:rPr lang="en-US" altLang="zh-TW" dirty="0"/>
              <a:t>3. </a:t>
            </a:r>
            <a:r>
              <a:rPr lang="zh-TW" altLang="en-US" dirty="0"/>
              <a:t>抽取動詞進行分析</a:t>
            </a:r>
            <a:endParaRPr lang="en-US" altLang="zh-TW" dirty="0"/>
          </a:p>
          <a:p>
            <a:pPr marL="137160" indent="0">
              <a:buNone/>
            </a:pPr>
            <a:r>
              <a:rPr lang="en-US" altLang="zh-TW" dirty="0"/>
              <a:t>4. </a:t>
            </a:r>
            <a:r>
              <a:rPr lang="zh-TW" altLang="en-US" dirty="0"/>
              <a:t>抽取事件進行分析</a:t>
            </a:r>
            <a:endParaRPr lang="en-US" altLang="zh-TW" dirty="0"/>
          </a:p>
          <a:p>
            <a:pPr marL="137160" indent="0">
              <a:buNone/>
            </a:pPr>
            <a:r>
              <a:rPr lang="zh-TW" altLang="en-US" dirty="0"/>
              <a:t>而在第三周的功課中我們還學到可以透過</a:t>
            </a:r>
            <a:r>
              <a:rPr lang="en-US" altLang="zh-TW" dirty="0"/>
              <a:t>:</a:t>
            </a:r>
          </a:p>
          <a:p>
            <a:pPr marL="137160" indent="0">
              <a:buNone/>
            </a:pPr>
            <a:r>
              <a:rPr lang="en-US" altLang="zh-TW" dirty="0"/>
              <a:t>5. </a:t>
            </a:r>
            <a:r>
              <a:rPr lang="zh-TW" altLang="en-US" dirty="0"/>
              <a:t>抽取實詞</a:t>
            </a:r>
            <a:r>
              <a:rPr lang="en-US" altLang="zh-TW" dirty="0"/>
              <a:t>(content words)</a:t>
            </a:r>
            <a:r>
              <a:rPr lang="zh-TW" altLang="en-US" dirty="0"/>
              <a:t>進行分析</a:t>
            </a:r>
            <a:endParaRPr lang="en-US" altLang="zh-TW" dirty="0"/>
          </a:p>
          <a:p>
            <a:pPr marL="137160" indent="0">
              <a:buNone/>
            </a:pPr>
            <a:endParaRPr lang="en-US" altLang="zh-TW" dirty="0"/>
          </a:p>
          <a:p>
            <a:pPr marL="137160" indent="0">
              <a:buNone/>
            </a:pPr>
            <a:endParaRPr lang="zh-TW" altLang="en-US" dirty="0"/>
          </a:p>
        </p:txBody>
      </p:sp>
      <p:sp>
        <p:nvSpPr>
          <p:cNvPr id="4" name="投影片編號版面配置區 3">
            <a:extLst>
              <a:ext uri="{FF2B5EF4-FFF2-40B4-BE49-F238E27FC236}">
                <a16:creationId xmlns:a16="http://schemas.microsoft.com/office/drawing/2014/main" id="{412A4710-2DEC-41E4-A40D-45A4AB00B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4101673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如果知道以上這四種數據的多寡，就可以知道我們的模型是否準確</a:t>
            </a:r>
            <a:endParaRPr lang="en-US" altLang="zh-TW" dirty="0"/>
          </a:p>
          <a:p>
            <a:r>
              <a:rPr lang="zh-TW" altLang="en-US" dirty="0"/>
              <a:t>所以我們就可以看：</a:t>
            </a:r>
            <a:endParaRPr lang="en-US" altLang="zh-TW" dirty="0"/>
          </a:p>
          <a:p>
            <a:pPr lvl="1"/>
            <a:r>
              <a:rPr lang="zh-TW" altLang="en-US" dirty="0"/>
              <a:t>精準率 </a:t>
            </a:r>
            <a:r>
              <a:rPr lang="en-US" altLang="zh-TW" dirty="0"/>
              <a:t>(accuracy) </a:t>
            </a:r>
          </a:p>
          <a:p>
            <a:pPr lvl="1"/>
            <a:r>
              <a:rPr lang="zh-TW" altLang="en-US" dirty="0"/>
              <a:t>精準率 </a:t>
            </a:r>
            <a:r>
              <a:rPr lang="en-US" altLang="zh-TW" dirty="0"/>
              <a:t>(precision)</a:t>
            </a:r>
          </a:p>
          <a:p>
            <a:pPr lvl="1"/>
            <a:r>
              <a:rPr lang="zh-TW" altLang="en-US" dirty="0"/>
              <a:t>召回率 </a:t>
            </a:r>
            <a:r>
              <a:rPr lang="en-US" altLang="zh-TW" dirty="0"/>
              <a:t>(recall) </a:t>
            </a:r>
          </a:p>
          <a:p>
            <a:pPr lvl="1"/>
            <a:r>
              <a:rPr lang="en-US" altLang="zh-TW" dirty="0"/>
              <a:t>F1-score </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graphicFrame>
        <p:nvGraphicFramePr>
          <p:cNvPr id="6" name="表格 5">
            <a:extLst>
              <a:ext uri="{FF2B5EF4-FFF2-40B4-BE49-F238E27FC236}">
                <a16:creationId xmlns:a16="http://schemas.microsoft.com/office/drawing/2014/main" id="{0AE9845B-4915-4BC7-AA28-5A805D4C51B9}"/>
              </a:ext>
            </a:extLst>
          </p:cNvPr>
          <p:cNvGraphicFramePr>
            <a:graphicFrameLocks noGrp="1"/>
          </p:cNvGraphicFramePr>
          <p:nvPr>
            <p:extLst>
              <p:ext uri="{D42A27DB-BD31-4B8C-83A1-F6EECF244321}">
                <p14:modId xmlns:p14="http://schemas.microsoft.com/office/powerpoint/2010/main" val="4083321387"/>
              </p:ext>
            </p:extLst>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635615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精準率 </a:t>
            </a:r>
            <a:r>
              <a:rPr lang="en-US" altLang="zh-TW" dirty="0"/>
              <a:t>(accuracy) </a:t>
            </a:r>
          </a:p>
          <a:p>
            <a:pPr lvl="1"/>
            <a:r>
              <a:rPr lang="zh-TW" altLang="en-US" dirty="0"/>
              <a:t>這個模型可以預測多少東西正確</a:t>
            </a:r>
            <a:endParaRPr lang="en-US" altLang="zh-TW" dirty="0"/>
          </a:p>
          <a:p>
            <a:pPr lvl="1"/>
            <a:r>
              <a:rPr lang="zh-TW" altLang="en-US" dirty="0"/>
              <a:t>算法 </a:t>
            </a:r>
            <a:r>
              <a:rPr lang="en-US" altLang="zh-TW" dirty="0"/>
              <a:t>(TP</a:t>
            </a:r>
            <a:r>
              <a:rPr lang="zh-TW" altLang="en-US" dirty="0"/>
              <a:t> </a:t>
            </a:r>
            <a:r>
              <a:rPr lang="en-US" altLang="zh-TW" dirty="0"/>
              <a:t>+</a:t>
            </a:r>
            <a:r>
              <a:rPr lang="zh-TW" altLang="en-US" dirty="0"/>
              <a:t> </a:t>
            </a:r>
            <a:r>
              <a:rPr lang="en-US" altLang="zh-TW" dirty="0"/>
              <a:t>TN)/</a:t>
            </a:r>
            <a:r>
              <a:rPr lang="zh-TW" altLang="en-US" dirty="0"/>
              <a:t>全部</a:t>
            </a:r>
            <a:endParaRPr lang="en-US" altLang="zh-TW" dirty="0"/>
          </a:p>
          <a:p>
            <a:r>
              <a:rPr lang="zh-TW" altLang="en-US" dirty="0"/>
              <a:t>精確率 </a:t>
            </a:r>
            <a:r>
              <a:rPr lang="en-US" altLang="zh-TW" dirty="0"/>
              <a:t>(precision)</a:t>
            </a:r>
          </a:p>
          <a:p>
            <a:pPr lvl="1"/>
            <a:r>
              <a:rPr lang="zh-TW" altLang="en-US" dirty="0"/>
              <a:t>在電腦判斷正確的情況下，判斷「是棒球文本」占多少比率</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FP)</a:t>
            </a:r>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aphicFrame>
        <p:nvGraphicFramePr>
          <p:cNvPr id="6" name="表格 5">
            <a:extLst>
              <a:ext uri="{FF2B5EF4-FFF2-40B4-BE49-F238E27FC236}">
                <a16:creationId xmlns:a16="http://schemas.microsoft.com/office/drawing/2014/main" id="{B3FB3074-1D86-44FF-8037-ED56B4F3098D}"/>
              </a:ext>
            </a:extLst>
          </p:cNvPr>
          <p:cNvGraphicFramePr>
            <a:graphicFrameLocks noGrp="1"/>
          </p:cNvGraphicFramePr>
          <p:nvPr>
            <p:extLst>
              <p:ext uri="{D42A27DB-BD31-4B8C-83A1-F6EECF244321}">
                <p14:modId xmlns:p14="http://schemas.microsoft.com/office/powerpoint/2010/main" val="1009715811"/>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39841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召回率 </a:t>
            </a:r>
            <a:r>
              <a:rPr lang="en-US" altLang="zh-TW" dirty="0"/>
              <a:t>(recall)</a:t>
            </a:r>
          </a:p>
          <a:p>
            <a:pPr lvl="1"/>
            <a:r>
              <a:rPr lang="zh-TW" altLang="en-US" dirty="0"/>
              <a:t>在人類判斷「是棒球文本」的數量中，那些是電腦判斷「是棒球文本」</a:t>
            </a:r>
            <a:endParaRPr lang="en-US" altLang="zh-TW" dirty="0"/>
          </a:p>
          <a:p>
            <a:pPr lvl="1"/>
            <a:r>
              <a:rPr lang="en-US" altLang="zh-TW" dirty="0"/>
              <a:t>TP</a:t>
            </a:r>
            <a:r>
              <a:rPr lang="zh-TW" altLang="en-US" dirty="0"/>
              <a:t> </a:t>
            </a:r>
            <a:r>
              <a:rPr lang="en-US" altLang="zh-TW" dirty="0"/>
              <a:t>/</a:t>
            </a:r>
            <a:r>
              <a:rPr lang="zh-TW" altLang="en-US" dirty="0"/>
              <a:t> </a:t>
            </a:r>
            <a:r>
              <a:rPr lang="en-US" altLang="zh-TW" dirty="0"/>
              <a:t>(TP</a:t>
            </a:r>
            <a:r>
              <a:rPr lang="zh-TW" altLang="en-US" dirty="0"/>
              <a:t> </a:t>
            </a:r>
            <a:r>
              <a:rPr lang="en-US" altLang="zh-TW" dirty="0"/>
              <a:t>+</a:t>
            </a:r>
            <a:r>
              <a:rPr lang="zh-TW" altLang="en-US" dirty="0"/>
              <a:t> </a:t>
            </a:r>
            <a:r>
              <a:rPr lang="en-US" altLang="zh-TW" dirty="0"/>
              <a:t>FN) </a:t>
            </a:r>
          </a:p>
          <a:p>
            <a:r>
              <a:rPr lang="en-US" altLang="zh-TW" dirty="0"/>
              <a:t>F1-score </a:t>
            </a:r>
          </a:p>
          <a:p>
            <a:pPr lvl="1"/>
            <a:r>
              <a:rPr lang="zh-TW" altLang="en-US" dirty="0"/>
              <a:t>是一個兼顧 </a:t>
            </a:r>
            <a:r>
              <a:rPr lang="en-US" altLang="zh-TW" dirty="0"/>
              <a:t>recall </a:t>
            </a:r>
            <a:r>
              <a:rPr lang="zh-TW" altLang="en-US" dirty="0"/>
              <a:t>和 </a:t>
            </a:r>
            <a:r>
              <a:rPr lang="en-US" altLang="zh-TW" dirty="0"/>
              <a:t>precision </a:t>
            </a:r>
            <a:r>
              <a:rPr lang="zh-TW" altLang="en-US" dirty="0"/>
              <a:t>的計算方法</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graphicFrame>
        <p:nvGraphicFramePr>
          <p:cNvPr id="6" name="表格 5">
            <a:extLst>
              <a:ext uri="{FF2B5EF4-FFF2-40B4-BE49-F238E27FC236}">
                <a16:creationId xmlns:a16="http://schemas.microsoft.com/office/drawing/2014/main" id="{C1AB355E-351D-44B4-B891-163DEBDD3A40}"/>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4181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從上述解釋會發現</a:t>
            </a:r>
            <a:r>
              <a:rPr lang="en-US" altLang="zh-TW" dirty="0"/>
              <a:t>recall </a:t>
            </a:r>
            <a:r>
              <a:rPr lang="zh-TW" altLang="en-US" dirty="0"/>
              <a:t>和 </a:t>
            </a:r>
            <a:r>
              <a:rPr lang="en-US" altLang="zh-TW" dirty="0"/>
              <a:t>precision </a:t>
            </a:r>
            <a:r>
              <a:rPr lang="zh-TW" altLang="en-US" dirty="0"/>
              <a:t>看事情的角度不太一樣</a:t>
            </a:r>
            <a:endParaRPr lang="en-US" altLang="zh-TW" dirty="0"/>
          </a:p>
          <a:p>
            <a:r>
              <a:rPr lang="zh-TW" altLang="en-US" dirty="0"/>
              <a:t>所以</a:t>
            </a:r>
            <a:r>
              <a:rPr lang="en-US" altLang="zh-TW" dirty="0"/>
              <a:t>recall</a:t>
            </a:r>
            <a:r>
              <a:rPr lang="zh-TW" altLang="en-US" dirty="0"/>
              <a:t> 和 </a:t>
            </a:r>
            <a:r>
              <a:rPr lang="en-US" altLang="zh-TW" dirty="0"/>
              <a:t>precision </a:t>
            </a:r>
            <a:r>
              <a:rPr lang="zh-TW" altLang="en-US" dirty="0"/>
              <a:t>的比率會受到「電腦判斷錯誤數量」的影響。所以當在看 </a:t>
            </a:r>
            <a:r>
              <a:rPr lang="en-US" altLang="zh-TW" dirty="0"/>
              <a:t>recall </a:t>
            </a:r>
            <a:r>
              <a:rPr lang="zh-TW" altLang="en-US" dirty="0"/>
              <a:t>或是 </a:t>
            </a:r>
            <a:r>
              <a:rPr lang="en-US" altLang="zh-TW" dirty="0"/>
              <a:t>precision </a:t>
            </a:r>
            <a:r>
              <a:rPr lang="zh-TW" altLang="en-US" dirty="0"/>
              <a:t>我們就會想說要不要降低</a:t>
            </a:r>
            <a:r>
              <a:rPr lang="en-US" altLang="zh-TW" dirty="0"/>
              <a:t>FN</a:t>
            </a:r>
            <a:r>
              <a:rPr lang="zh-TW" altLang="en-US" dirty="0"/>
              <a:t> 或是 </a:t>
            </a:r>
            <a:r>
              <a:rPr lang="en-US" altLang="zh-TW" dirty="0"/>
              <a:t>FP</a:t>
            </a:r>
            <a:r>
              <a:rPr lang="zh-TW" altLang="en-US" dirty="0"/>
              <a:t>的量。</a:t>
            </a:r>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6" name="表格 5">
            <a:extLst>
              <a:ext uri="{FF2B5EF4-FFF2-40B4-BE49-F238E27FC236}">
                <a16:creationId xmlns:a16="http://schemas.microsoft.com/office/drawing/2014/main" id="{BD5F9683-8228-4086-8FED-9EC9785FA388}"/>
              </a:ext>
            </a:extLst>
          </p:cNvPr>
          <p:cNvGraphicFramePr>
            <a:graphicFrameLocks noGrp="1"/>
          </p:cNvGraphicFramePr>
          <p:nvPr>
            <p:extLst>
              <p:ext uri="{D42A27DB-BD31-4B8C-83A1-F6EECF244321}">
                <p14:modId xmlns:p14="http://schemas.microsoft.com/office/powerpoint/2010/main" val="3116762568"/>
              </p:ext>
            </p:extLst>
          </p:nvPr>
        </p:nvGraphicFramePr>
        <p:xfrm>
          <a:off x="5391843" y="1828800"/>
          <a:ext cx="5490924" cy="4175760"/>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a:t>
                      </a:r>
                    </a:p>
                    <a:p>
                      <a:r>
                        <a:rPr lang="en-US" altLang="zh-TW" sz="3200" dirty="0"/>
                        <a:t>(TP) </a:t>
                      </a:r>
                    </a:p>
                  </a:txBody>
                  <a:tcPr>
                    <a:solidFill>
                      <a:schemeClr val="accent1">
                        <a:lumMod val="20000"/>
                        <a:lumOff val="80000"/>
                      </a:schemeClr>
                    </a:solidFill>
                  </a:tcPr>
                </a:tc>
                <a:tc>
                  <a:txBody>
                    <a:bodyPr/>
                    <a:lstStyle/>
                    <a:p>
                      <a:r>
                        <a:rPr lang="en-US" altLang="zh-TW" sz="3200" dirty="0"/>
                        <a:t>False Positive</a:t>
                      </a:r>
                    </a:p>
                    <a:p>
                      <a:r>
                        <a:rPr lang="en-US" altLang="zh-TW" sz="3200" dirty="0"/>
                        <a:t>(FP) </a:t>
                      </a:r>
                      <a:endParaRPr lang="zh-TW" altLang="en-US" sz="3200" dirty="0"/>
                    </a:p>
                  </a:txBody>
                  <a:tcPr>
                    <a:solidFill>
                      <a:schemeClr val="bg1"/>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a:t>
                      </a:r>
                    </a:p>
                    <a:p>
                      <a:r>
                        <a:rPr lang="en-US" altLang="zh-TW" sz="3200" dirty="0"/>
                        <a:t>(FN) </a:t>
                      </a:r>
                      <a:endParaRPr lang="zh-TW" altLang="en-US" sz="3200" dirty="0"/>
                    </a:p>
                  </a:txBody>
                  <a:tcPr/>
                </a:tc>
                <a:tc>
                  <a:txBody>
                    <a:bodyPr/>
                    <a:lstStyle/>
                    <a:p>
                      <a:r>
                        <a:rPr lang="en-US" altLang="zh-TW" sz="3200" dirty="0"/>
                        <a:t>True Negative</a:t>
                      </a:r>
                    </a:p>
                    <a:p>
                      <a:r>
                        <a:rPr lang="en-US" altLang="zh-TW" sz="3200" dirty="0"/>
                        <a:t>(TN)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2839680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1101-1C12-4C35-BA14-899BB919B558}"/>
              </a:ext>
            </a:extLst>
          </p:cNvPr>
          <p:cNvSpPr>
            <a:spLocks noGrp="1"/>
          </p:cNvSpPr>
          <p:nvPr>
            <p:ph type="title"/>
          </p:nvPr>
        </p:nvSpPr>
        <p:spPr/>
        <p:txBody>
          <a:bodyPr/>
          <a:lstStyle/>
          <a:p>
            <a:r>
              <a:rPr lang="en-US" altLang="zh-TW" dirty="0"/>
              <a:t>Confusion matrix</a:t>
            </a:r>
            <a:r>
              <a:rPr lang="zh-TW" altLang="en-US" dirty="0"/>
              <a:t>混淆矩陣</a:t>
            </a:r>
          </a:p>
        </p:txBody>
      </p:sp>
      <p:sp>
        <p:nvSpPr>
          <p:cNvPr id="3" name="文字版面配置區 2">
            <a:extLst>
              <a:ext uri="{FF2B5EF4-FFF2-40B4-BE49-F238E27FC236}">
                <a16:creationId xmlns:a16="http://schemas.microsoft.com/office/drawing/2014/main" id="{373FCF2F-7BB2-4AF8-A26B-E8C5F226E8A3}"/>
              </a:ext>
            </a:extLst>
          </p:cNvPr>
          <p:cNvSpPr>
            <a:spLocks noGrp="1"/>
          </p:cNvSpPr>
          <p:nvPr>
            <p:ph type="body" idx="1"/>
          </p:nvPr>
        </p:nvSpPr>
        <p:spPr>
          <a:xfrm>
            <a:off x="677334" y="1381655"/>
            <a:ext cx="4438952" cy="4659707"/>
          </a:xfrm>
        </p:spPr>
        <p:txBody>
          <a:bodyPr/>
          <a:lstStyle/>
          <a:p>
            <a:r>
              <a:rPr lang="zh-TW" altLang="en-US" dirty="0"/>
              <a:t>那因為</a:t>
            </a:r>
            <a:r>
              <a:rPr lang="en-US" altLang="zh-TW" dirty="0"/>
              <a:t>recall </a:t>
            </a:r>
            <a:r>
              <a:rPr lang="zh-TW" altLang="en-US" dirty="0"/>
              <a:t>和 </a:t>
            </a:r>
            <a:r>
              <a:rPr lang="en-US" altLang="zh-TW" dirty="0"/>
              <a:t>precision </a:t>
            </a:r>
            <a:r>
              <a:rPr lang="zh-TW" altLang="en-US" dirty="0"/>
              <a:t>其實只是看到其中一個角度，如果使用</a:t>
            </a:r>
            <a:r>
              <a:rPr lang="en-US" altLang="zh-TW" dirty="0"/>
              <a:t>F1-score </a:t>
            </a:r>
            <a:r>
              <a:rPr lang="zh-TW" altLang="en-US" dirty="0"/>
              <a:t>就可以有一個比較全觀的數值來觀察</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EC68A292-AB5F-41CA-B257-93DBD0056B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graphicFrame>
        <p:nvGraphicFramePr>
          <p:cNvPr id="5" name="表格 4">
            <a:extLst>
              <a:ext uri="{FF2B5EF4-FFF2-40B4-BE49-F238E27FC236}">
                <a16:creationId xmlns:a16="http://schemas.microsoft.com/office/drawing/2014/main" id="{B751C97E-D282-4962-920F-520EE0336D82}"/>
              </a:ext>
            </a:extLst>
          </p:cNvPr>
          <p:cNvGraphicFramePr>
            <a:graphicFrameLocks noGrp="1"/>
          </p:cNvGraphicFramePr>
          <p:nvPr/>
        </p:nvGraphicFramePr>
        <p:xfrm>
          <a:off x="5391843" y="1828800"/>
          <a:ext cx="5490924" cy="3264503"/>
        </p:xfrm>
        <a:graphic>
          <a:graphicData uri="http://schemas.openxmlformats.org/drawingml/2006/table">
            <a:tbl>
              <a:tblPr firstRow="1" bandRow="1">
                <a:tableStyleId>{5940675A-B579-460E-94D1-54222C63F5DA}</a:tableStyleId>
              </a:tblPr>
              <a:tblGrid>
                <a:gridCol w="1830308">
                  <a:extLst>
                    <a:ext uri="{9D8B030D-6E8A-4147-A177-3AD203B41FA5}">
                      <a16:colId xmlns:a16="http://schemas.microsoft.com/office/drawing/2014/main" val="59888444"/>
                    </a:ext>
                  </a:extLst>
                </a:gridCol>
                <a:gridCol w="1830308">
                  <a:extLst>
                    <a:ext uri="{9D8B030D-6E8A-4147-A177-3AD203B41FA5}">
                      <a16:colId xmlns:a16="http://schemas.microsoft.com/office/drawing/2014/main" val="400286579"/>
                    </a:ext>
                  </a:extLst>
                </a:gridCol>
                <a:gridCol w="1830308">
                  <a:extLst>
                    <a:ext uri="{9D8B030D-6E8A-4147-A177-3AD203B41FA5}">
                      <a16:colId xmlns:a16="http://schemas.microsoft.com/office/drawing/2014/main" val="32179612"/>
                    </a:ext>
                  </a:extLst>
                </a:gridCol>
              </a:tblGrid>
              <a:tr h="750567">
                <a:tc>
                  <a:txBody>
                    <a:bodyPr/>
                    <a:lstStyle/>
                    <a:p>
                      <a:endParaRPr lang="zh-TW" altLang="en-US" sz="3200" dirty="0"/>
                    </a:p>
                  </a:txBody>
                  <a:tcPr>
                    <a:solidFill>
                      <a:srgbClr val="00B0F0"/>
                    </a:solidFill>
                  </a:tcPr>
                </a:tc>
                <a:tc>
                  <a:txBody>
                    <a:bodyPr/>
                    <a:lstStyle/>
                    <a:p>
                      <a:r>
                        <a:rPr lang="zh-TW" altLang="en-US" sz="3200" dirty="0"/>
                        <a:t>人類判斷</a:t>
                      </a:r>
                      <a:endParaRPr lang="en-US" altLang="zh-TW" sz="3200" dirty="0"/>
                    </a:p>
                    <a:p>
                      <a:r>
                        <a:rPr lang="zh-TW" altLang="en-US" sz="3200" dirty="0"/>
                        <a:t>是</a:t>
                      </a:r>
                    </a:p>
                  </a:txBody>
                  <a:tcPr>
                    <a:solidFill>
                      <a:srgbClr val="00B0F0"/>
                    </a:solidFill>
                  </a:tcPr>
                </a:tc>
                <a:tc>
                  <a:txBody>
                    <a:bodyPr/>
                    <a:lstStyle/>
                    <a:p>
                      <a:r>
                        <a:rPr lang="zh-TW" altLang="en-US" sz="3200"/>
                        <a:t>人類判斷</a:t>
                      </a:r>
                      <a:endParaRPr lang="en-US" altLang="zh-TW" sz="3200"/>
                    </a:p>
                    <a:p>
                      <a:r>
                        <a:rPr lang="zh-TW" altLang="en-US" sz="3200"/>
                        <a:t>不是</a:t>
                      </a:r>
                    </a:p>
                  </a:txBody>
                  <a:tcPr>
                    <a:solidFill>
                      <a:srgbClr val="00B0F0"/>
                    </a:solidFill>
                  </a:tcPr>
                </a:tc>
                <a:extLst>
                  <a:ext uri="{0D108BD9-81ED-4DB2-BD59-A6C34878D82A}">
                    <a16:rowId xmlns:a16="http://schemas.microsoft.com/office/drawing/2014/main" val="1581179570"/>
                  </a:ext>
                </a:extLst>
              </a:tr>
              <a:tr h="1130903">
                <a:tc>
                  <a:txBody>
                    <a:bodyPr/>
                    <a:lstStyle/>
                    <a:p>
                      <a:r>
                        <a:rPr lang="zh-TW" altLang="en-US" sz="3200" dirty="0"/>
                        <a:t>電腦判斷</a:t>
                      </a:r>
                      <a:endParaRPr lang="en-US" altLang="zh-TW" sz="3200" dirty="0"/>
                    </a:p>
                    <a:p>
                      <a:r>
                        <a:rPr lang="zh-TW" altLang="en-US" sz="3200" dirty="0"/>
                        <a:t>是</a:t>
                      </a:r>
                    </a:p>
                  </a:txBody>
                  <a:tcPr>
                    <a:solidFill>
                      <a:srgbClr val="00B0F0"/>
                    </a:solidFill>
                  </a:tcPr>
                </a:tc>
                <a:tc>
                  <a:txBody>
                    <a:bodyPr/>
                    <a:lstStyle/>
                    <a:p>
                      <a:r>
                        <a:rPr lang="en-US" altLang="zh-TW" sz="3200" dirty="0"/>
                        <a:t>True positive </a:t>
                      </a:r>
                    </a:p>
                  </a:txBody>
                  <a:tcPr>
                    <a:solidFill>
                      <a:schemeClr val="accent1">
                        <a:lumMod val="20000"/>
                        <a:lumOff val="80000"/>
                      </a:schemeClr>
                    </a:solidFill>
                  </a:tcPr>
                </a:tc>
                <a:tc>
                  <a:txBody>
                    <a:bodyPr/>
                    <a:lstStyle/>
                    <a:p>
                      <a:r>
                        <a:rPr lang="en-US" altLang="zh-TW" sz="3200" dirty="0"/>
                        <a:t>False Positive </a:t>
                      </a:r>
                      <a:endParaRPr lang="zh-TW" altLang="en-US" sz="3200" dirty="0"/>
                    </a:p>
                  </a:txBody>
                  <a:tcPr>
                    <a:solidFill>
                      <a:schemeClr val="accent1">
                        <a:lumMod val="20000"/>
                        <a:lumOff val="80000"/>
                      </a:schemeClr>
                    </a:solidFill>
                  </a:tcPr>
                </a:tc>
                <a:extLst>
                  <a:ext uri="{0D108BD9-81ED-4DB2-BD59-A6C34878D82A}">
                    <a16:rowId xmlns:a16="http://schemas.microsoft.com/office/drawing/2014/main" val="836234262"/>
                  </a:ext>
                </a:extLst>
              </a:tr>
              <a:tr h="913189">
                <a:tc>
                  <a:txBody>
                    <a:bodyPr/>
                    <a:lstStyle/>
                    <a:p>
                      <a:r>
                        <a:rPr lang="zh-TW" altLang="en-US" sz="3200"/>
                        <a:t>電腦判斷</a:t>
                      </a:r>
                      <a:endParaRPr lang="en-US" altLang="zh-TW" sz="3200"/>
                    </a:p>
                    <a:p>
                      <a:r>
                        <a:rPr lang="zh-TW" altLang="en-US" sz="3200"/>
                        <a:t>不是</a:t>
                      </a:r>
                      <a:endParaRPr lang="zh-TW" altLang="en-US" sz="3200" dirty="0"/>
                    </a:p>
                  </a:txBody>
                  <a:tcPr>
                    <a:solidFill>
                      <a:srgbClr val="00B0F0"/>
                    </a:solidFill>
                  </a:tcPr>
                </a:tc>
                <a:tc>
                  <a:txBody>
                    <a:bodyPr/>
                    <a:lstStyle/>
                    <a:p>
                      <a:r>
                        <a:rPr lang="en-US" altLang="zh-TW" sz="3200" dirty="0"/>
                        <a:t>False Negative </a:t>
                      </a:r>
                      <a:endParaRPr lang="zh-TW" altLang="en-US" sz="3200" dirty="0"/>
                    </a:p>
                  </a:txBody>
                  <a:tcPr/>
                </a:tc>
                <a:tc>
                  <a:txBody>
                    <a:bodyPr/>
                    <a:lstStyle/>
                    <a:p>
                      <a:r>
                        <a:rPr lang="en-US" altLang="zh-TW" sz="3200" dirty="0"/>
                        <a:t>True Negative </a:t>
                      </a:r>
                      <a:endParaRPr lang="zh-TW" altLang="en-US" sz="3200" dirty="0"/>
                    </a:p>
                  </a:txBody>
                  <a:tcPr/>
                </a:tc>
                <a:extLst>
                  <a:ext uri="{0D108BD9-81ED-4DB2-BD59-A6C34878D82A}">
                    <a16:rowId xmlns:a16="http://schemas.microsoft.com/office/drawing/2014/main" val="2798068917"/>
                  </a:ext>
                </a:extLst>
              </a:tr>
            </a:tbl>
          </a:graphicData>
        </a:graphic>
      </p:graphicFrame>
    </p:spTree>
    <p:extLst>
      <p:ext uri="{BB962C8B-B14F-4D97-AF65-F5344CB8AC3E}">
        <p14:creationId xmlns:p14="http://schemas.microsoft.com/office/powerpoint/2010/main" val="3566510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8A44C-5915-4678-A146-ADC082A94BA2}"/>
              </a:ext>
            </a:extLst>
          </p:cNvPr>
          <p:cNvSpPr>
            <a:spLocks noGrp="1"/>
          </p:cNvSpPr>
          <p:nvPr>
            <p:ph type="title"/>
          </p:nvPr>
        </p:nvSpPr>
        <p:spPr/>
        <p:txBody>
          <a:bodyPr>
            <a:normAutofit/>
          </a:bodyPr>
          <a:lstStyle/>
          <a:p>
            <a:r>
              <a:rPr lang="en-US" altLang="zh-TW" dirty="0"/>
              <a:t>Confusion matrix</a:t>
            </a:r>
            <a:r>
              <a:rPr lang="zh-TW" altLang="en-US" dirty="0"/>
              <a:t>混淆矩陣延伸閱讀</a:t>
            </a:r>
          </a:p>
        </p:txBody>
      </p:sp>
      <p:sp>
        <p:nvSpPr>
          <p:cNvPr id="3" name="文字版面配置區 2">
            <a:extLst>
              <a:ext uri="{FF2B5EF4-FFF2-40B4-BE49-F238E27FC236}">
                <a16:creationId xmlns:a16="http://schemas.microsoft.com/office/drawing/2014/main" id="{2F24A691-DE14-4547-B005-A99080CD6E9F}"/>
              </a:ext>
            </a:extLst>
          </p:cNvPr>
          <p:cNvSpPr>
            <a:spLocks noGrp="1"/>
          </p:cNvSpPr>
          <p:nvPr>
            <p:ph type="body" idx="1"/>
          </p:nvPr>
        </p:nvSpPr>
        <p:spPr/>
        <p:txBody>
          <a:bodyPr>
            <a:normAutofit lnSpcReduction="10000"/>
          </a:bodyPr>
          <a:lstStyle/>
          <a:p>
            <a:r>
              <a:rPr lang="zh-TW" altLang="en-US" sz="2000" dirty="0"/>
              <a:t>如果想要更了解以上內容可以讀</a:t>
            </a:r>
            <a:endParaRPr lang="en-US" altLang="zh-TW" sz="2000" dirty="0"/>
          </a:p>
          <a:p>
            <a:r>
              <a:rPr lang="en-US" altLang="zh-TW" sz="2000" dirty="0"/>
              <a:t>1.</a:t>
            </a:r>
            <a:r>
              <a:rPr lang="zh-TW" altLang="en-US" sz="2000" dirty="0"/>
              <a:t>如何辨別機器學習模型的好壞？秒懂</a:t>
            </a:r>
            <a:r>
              <a:rPr lang="en-US" altLang="zh-TW" sz="2000" dirty="0"/>
              <a:t>Confusion Matrix</a:t>
            </a:r>
            <a:br>
              <a:rPr lang="en-US" altLang="zh-TW" sz="2000" dirty="0"/>
            </a:br>
            <a:r>
              <a:rPr lang="en-US" altLang="zh-TW" sz="2000" dirty="0">
                <a:hlinkClick r:id="rId2"/>
              </a:rPr>
              <a:t>https://www.ycc.idv.tw/confusion-matrix.html</a:t>
            </a:r>
            <a:endParaRPr lang="en-US" altLang="zh-TW" sz="2000" dirty="0"/>
          </a:p>
          <a:p>
            <a:r>
              <a:rPr lang="en-US" altLang="zh-TW" sz="2000" dirty="0"/>
              <a:t>2.</a:t>
            </a:r>
            <a:r>
              <a:rPr lang="zh-TW" altLang="en-US" sz="2000" dirty="0"/>
              <a:t>心理學和機器學習中的 </a:t>
            </a:r>
            <a:r>
              <a:rPr lang="en-US" altLang="zh-TW" sz="2000" dirty="0"/>
              <a:t>Accuracy</a:t>
            </a:r>
            <a:r>
              <a:rPr lang="zh-TW" altLang="en-US" sz="2000" dirty="0"/>
              <a:t>、</a:t>
            </a:r>
            <a:r>
              <a:rPr lang="en-US" altLang="zh-TW" sz="2000" dirty="0"/>
              <a:t>Precision</a:t>
            </a:r>
            <a:r>
              <a:rPr lang="zh-TW" altLang="en-US" sz="2000" dirty="0"/>
              <a:t>、</a:t>
            </a:r>
            <a:r>
              <a:rPr lang="en-US" altLang="zh-TW" sz="2000" dirty="0"/>
              <a:t>Recall Rate </a:t>
            </a:r>
            <a:r>
              <a:rPr lang="zh-TW" altLang="en-US" sz="2000" dirty="0"/>
              <a:t>和 </a:t>
            </a:r>
            <a:r>
              <a:rPr lang="en-US" altLang="zh-TW" sz="2000" dirty="0"/>
              <a:t>Confusion Matrix</a:t>
            </a:r>
            <a:br>
              <a:rPr lang="en-US" altLang="zh-TW" sz="2000" dirty="0"/>
            </a:br>
            <a:r>
              <a:rPr lang="en-US" altLang="zh-TW" sz="2000" dirty="0">
                <a:hlinkClick r:id="rId3"/>
              </a:rPr>
              <a:t>https://chingtien.medium.com/%E5%BF%83%E7%90%86%E5%AD%B8%E5%92%8C%E6%A9%9F%E5%99%A8%E5%AD%B8%E7%BF%92%E4%B8%AD%E7%9A%84-accuracy-precision-recall-rate-%E5%92%8C-confusion-matrix-529d18abc3a</a:t>
            </a:r>
            <a:endParaRPr lang="en-US" altLang="zh-TW" sz="2000" dirty="0"/>
          </a:p>
          <a:p>
            <a:r>
              <a:rPr lang="en-US" altLang="zh-TW" sz="2000" dirty="0"/>
              <a:t>Day 11 - Confusion Matrix </a:t>
            </a:r>
            <a:r>
              <a:rPr lang="zh-TW" altLang="en-US" sz="2000" dirty="0"/>
              <a:t>混淆矩陣</a:t>
            </a:r>
            <a:r>
              <a:rPr lang="en-US" altLang="zh-TW" sz="2000" dirty="0"/>
              <a:t>-</a:t>
            </a:r>
            <a:r>
              <a:rPr lang="zh-TW" altLang="en-US" sz="2000" dirty="0"/>
              <a:t>模型的好壞 </a:t>
            </a:r>
            <a:r>
              <a:rPr lang="en-US" altLang="zh-TW" sz="2000" dirty="0"/>
              <a:t>(1)</a:t>
            </a:r>
            <a:br>
              <a:rPr lang="en-US" altLang="zh-TW" sz="2000" dirty="0"/>
            </a:br>
            <a:r>
              <a:rPr lang="en-US" altLang="zh-TW" sz="2000" dirty="0">
                <a:hlinkClick r:id="rId4"/>
              </a:rPr>
              <a:t>https://ithelp.ithome.com.tw/articles/10254593</a:t>
            </a:r>
            <a:endParaRPr lang="en-US" altLang="zh-TW" sz="2000" dirty="0"/>
          </a:p>
          <a:p>
            <a:r>
              <a:rPr lang="en-US" altLang="zh-TW" sz="2000" dirty="0"/>
              <a:t>Day 12 - Confusion Matrix </a:t>
            </a:r>
            <a:r>
              <a:rPr lang="zh-TW" altLang="en-US" sz="2000" dirty="0"/>
              <a:t>混淆矩陣</a:t>
            </a:r>
            <a:r>
              <a:rPr lang="en-US" altLang="zh-TW" sz="2000" dirty="0"/>
              <a:t>-</a:t>
            </a:r>
            <a:r>
              <a:rPr lang="zh-TW" altLang="en-US" sz="2000" dirty="0"/>
              <a:t>模型的好壞 </a:t>
            </a:r>
            <a:r>
              <a:rPr lang="en-US" altLang="zh-TW" sz="2000" dirty="0"/>
              <a:t>(2)</a:t>
            </a:r>
            <a:br>
              <a:rPr lang="en-US" altLang="zh-TW" sz="2000" dirty="0"/>
            </a:br>
            <a:r>
              <a:rPr lang="en-US" altLang="zh-TW" sz="2000" dirty="0">
                <a:hlinkClick r:id="rId5"/>
              </a:rPr>
              <a:t>https://ithelp.ithome.com.tw/articles/10254671</a:t>
            </a:r>
            <a:endParaRPr lang="en-US" altLang="zh-TW" sz="2000" dirty="0"/>
          </a:p>
          <a:p>
            <a:endParaRPr lang="en-US" altLang="zh-TW" sz="2000" dirty="0"/>
          </a:p>
        </p:txBody>
      </p:sp>
      <p:sp>
        <p:nvSpPr>
          <p:cNvPr id="4" name="投影片編號版面配置區 3">
            <a:extLst>
              <a:ext uri="{FF2B5EF4-FFF2-40B4-BE49-F238E27FC236}">
                <a16:creationId xmlns:a16="http://schemas.microsoft.com/office/drawing/2014/main" id="{DD6FC890-615A-4628-B224-08B58579F0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3414105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8F6D5-710A-4775-92F9-D4D840C085D6}"/>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1F7472B7-F350-4B9B-AD80-B9777D6432D9}"/>
              </a:ext>
            </a:extLst>
          </p:cNvPr>
          <p:cNvSpPr>
            <a:spLocks noGrp="1"/>
          </p:cNvSpPr>
          <p:nvPr>
            <p:ph type="body" idx="1"/>
          </p:nvPr>
        </p:nvSpPr>
        <p:spPr/>
        <p:txBody>
          <a:bodyPr>
            <a:normAutofit/>
          </a:bodyPr>
          <a:lstStyle/>
          <a:p>
            <a:r>
              <a:rPr lang="zh-TW" altLang="en-US" dirty="0"/>
              <a:t>人類自己比較出來的結果和電腦計算後的結果來做比較，這個就是評價我們的模型</a:t>
            </a:r>
            <a:endParaRPr lang="en-US" altLang="zh-TW" dirty="0"/>
          </a:p>
          <a:p>
            <a:r>
              <a:rPr lang="zh-TW" altLang="en-US" dirty="0"/>
              <a:t>如果你多重複幾次看看不同的文本然後發現結果沒有達到你的理想，那麼這樣就需要做到流程圖所說的調整模型和更新模型</a:t>
            </a:r>
          </a:p>
        </p:txBody>
      </p:sp>
      <p:sp>
        <p:nvSpPr>
          <p:cNvPr id="4" name="投影片編號版面配置區 3">
            <a:extLst>
              <a:ext uri="{FF2B5EF4-FFF2-40B4-BE49-F238E27FC236}">
                <a16:creationId xmlns:a16="http://schemas.microsoft.com/office/drawing/2014/main" id="{A455F7E0-58D5-462F-8798-2B44A18DC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4160382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00EC0-C61D-456D-BB56-BF073B20A1DE}"/>
              </a:ext>
            </a:extLst>
          </p:cNvPr>
          <p:cNvSpPr>
            <a:spLocks noGrp="1"/>
          </p:cNvSpPr>
          <p:nvPr>
            <p:ph type="title"/>
          </p:nvPr>
        </p:nvSpPr>
        <p:spPr/>
        <p:txBody>
          <a:bodyPr/>
          <a:lstStyle/>
          <a:p>
            <a:r>
              <a:rPr lang="zh-TW" altLang="en-US" dirty="0"/>
              <a:t>實作範例 </a:t>
            </a:r>
            <a:r>
              <a:rPr lang="en-US" altLang="zh-TW" dirty="0"/>
              <a:t>–</a:t>
            </a:r>
            <a:r>
              <a:rPr lang="zh-TW" altLang="en-US" dirty="0"/>
              <a:t> 動詞為特徵詞</a:t>
            </a:r>
          </a:p>
        </p:txBody>
      </p:sp>
      <p:sp>
        <p:nvSpPr>
          <p:cNvPr id="3" name="文字版面配置區 2">
            <a:extLst>
              <a:ext uri="{FF2B5EF4-FFF2-40B4-BE49-F238E27FC236}">
                <a16:creationId xmlns:a16="http://schemas.microsoft.com/office/drawing/2014/main" id="{C6FA1820-B4BF-4171-8B4A-E86651D673C5}"/>
              </a:ext>
            </a:extLst>
          </p:cNvPr>
          <p:cNvSpPr>
            <a:spLocks noGrp="1"/>
          </p:cNvSpPr>
          <p:nvPr>
            <p:ph type="body" idx="1"/>
          </p:nvPr>
        </p:nvSpPr>
        <p:spPr/>
        <p:txBody>
          <a:bodyPr/>
          <a:lstStyle/>
          <a:p>
            <a:r>
              <a:rPr lang="zh-TW" altLang="en-US" dirty="0">
                <a:solidFill>
                  <a:schemeClr val="dk1"/>
                </a:solidFill>
              </a:rPr>
              <a:t>因為我們是使用「動詞」來計算的，因此我們可以將這次的分類結果解釋為：「未知文本中，描述發生什麼事件使用的動詞，和棒球文本相比，較為相似。」</a:t>
            </a:r>
          </a:p>
          <a:p>
            <a:endParaRPr lang="zh-TW" altLang="en-US" dirty="0"/>
          </a:p>
        </p:txBody>
      </p:sp>
      <p:sp>
        <p:nvSpPr>
          <p:cNvPr id="4" name="投影片編號版面配置區 3">
            <a:extLst>
              <a:ext uri="{FF2B5EF4-FFF2-40B4-BE49-F238E27FC236}">
                <a16:creationId xmlns:a16="http://schemas.microsoft.com/office/drawing/2014/main" id="{6269C0B5-1928-42CC-947B-AD102F3E1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34014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55F30-3026-42B1-89D5-744851B5F8CF}"/>
              </a:ext>
            </a:extLst>
          </p:cNvPr>
          <p:cNvSpPr>
            <a:spLocks noGrp="1"/>
          </p:cNvSpPr>
          <p:nvPr>
            <p:ph type="title"/>
          </p:nvPr>
        </p:nvSpPr>
        <p:spPr/>
        <p:txBody>
          <a:bodyPr/>
          <a:lstStyle/>
          <a:p>
            <a:r>
              <a:rPr lang="zh-TW" altLang="en-US" dirty="0"/>
              <a:t>實作範例 </a:t>
            </a:r>
            <a:r>
              <a:rPr lang="en-US" altLang="zh-TW" dirty="0"/>
              <a:t>–</a:t>
            </a:r>
            <a:r>
              <a:rPr lang="zh-TW" altLang="en-US" dirty="0"/>
              <a:t> 名詞為特徵詞</a:t>
            </a:r>
          </a:p>
        </p:txBody>
      </p:sp>
      <p:sp>
        <p:nvSpPr>
          <p:cNvPr id="3" name="文字版面配置區 2">
            <a:extLst>
              <a:ext uri="{FF2B5EF4-FFF2-40B4-BE49-F238E27FC236}">
                <a16:creationId xmlns:a16="http://schemas.microsoft.com/office/drawing/2014/main" id="{A9854763-FD6C-46D9-8610-E650B85A642C}"/>
              </a:ext>
            </a:extLst>
          </p:cNvPr>
          <p:cNvSpPr>
            <a:spLocks noGrp="1"/>
          </p:cNvSpPr>
          <p:nvPr>
            <p:ph type="body" idx="1"/>
          </p:nvPr>
        </p:nvSpPr>
        <p:spPr/>
        <p:txBody>
          <a:bodyPr/>
          <a:lstStyle/>
          <a:p>
            <a:r>
              <a:rPr lang="zh-TW" altLang="zh-TW" dirty="0">
                <a:solidFill>
                  <a:schemeClr val="dk1"/>
                </a:solidFill>
              </a:rPr>
              <a:t>同樣的步驟，除了在「動詞」上操作以外，我們也能在「名詞」上依樣畫葫蘆。</a:t>
            </a:r>
            <a:endParaRPr lang="zh-TW" altLang="en-US" dirty="0"/>
          </a:p>
        </p:txBody>
      </p:sp>
      <p:sp>
        <p:nvSpPr>
          <p:cNvPr id="4" name="投影片編號版面配置區 3">
            <a:extLst>
              <a:ext uri="{FF2B5EF4-FFF2-40B4-BE49-F238E27FC236}">
                <a16:creationId xmlns:a16="http://schemas.microsoft.com/office/drawing/2014/main" id="{A0828E8C-F322-47B1-8C0F-A0BA1D5C7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259513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1.</a:t>
            </a:r>
            <a:r>
              <a:rPr lang="zh-TW" altLang="en-US" dirty="0"/>
              <a:t> 請依照以下步驟，來以名詞為特徵來看看棒球和籃球文本的相似程度</a:t>
            </a:r>
            <a:endParaRPr lang="en-US" altLang="zh-TW" dirty="0"/>
          </a:p>
          <a:p>
            <a:pPr lvl="1"/>
            <a:r>
              <a:rPr lang="en-US" altLang="zh-TW" dirty="0"/>
              <a:t>1)</a:t>
            </a:r>
            <a:r>
              <a:rPr lang="zh-TW" altLang="en-US" dirty="0"/>
              <a:t> </a:t>
            </a:r>
            <a:r>
              <a:rPr lang="zh-TW" altLang="zh-TW" dirty="0">
                <a:solidFill>
                  <a:schemeClr val="dk1"/>
                </a:solidFill>
              </a:rPr>
              <a:t>取出做為基準文本的「棒球類文本」和「籃球類文本」的「名詞列表」</a:t>
            </a:r>
            <a:endParaRPr lang="en-US" altLang="zh-TW" dirty="0">
              <a:solidFill>
                <a:schemeClr val="dk1"/>
              </a:solidFill>
            </a:endParaRPr>
          </a:p>
          <a:p>
            <a:pPr lvl="1"/>
            <a:r>
              <a:rPr lang="en-US" altLang="zh-TW" dirty="0"/>
              <a:t>2) </a:t>
            </a:r>
            <a:r>
              <a:rPr lang="zh-TW" altLang="zh-TW" dirty="0"/>
              <a:t>用一樣的方法取出「未知文本」的名詞列表</a:t>
            </a:r>
            <a:endParaRPr lang="en-US" altLang="zh-TW" dirty="0"/>
          </a:p>
          <a:p>
            <a:pPr lvl="1"/>
            <a:r>
              <a:rPr lang="en-US" altLang="zh-TW" dirty="0"/>
              <a:t>3)</a:t>
            </a:r>
            <a:r>
              <a:rPr lang="zh-TW" altLang="zh-TW" dirty="0"/>
              <a:t>利用 Counter() 模組將列表中的每個名詞出現的次數，各自累加起來。再用 counterCosinSimilarity() 函式計算 [棒球類文本 vs. 未知文本」的名詞餘弦相似度，以及 [籃球類文本 vs. 未知文本] 的名詞餘弦相似度。</a:t>
            </a:r>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7791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8160F-88BD-44FB-8F56-BD0B9CDEA91A}"/>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8B413829-BA88-42C0-B133-A86F7DFEB07A}"/>
              </a:ext>
            </a:extLst>
          </p:cNvPr>
          <p:cNvSpPr>
            <a:spLocks noGrp="1"/>
          </p:cNvSpPr>
          <p:nvPr>
            <p:ph type="body" idx="1"/>
          </p:nvPr>
        </p:nvSpPr>
        <p:spPr>
          <a:xfrm>
            <a:off x="677333" y="1381655"/>
            <a:ext cx="9446381" cy="4659707"/>
          </a:xfrm>
        </p:spPr>
        <p:txBody>
          <a:bodyPr>
            <a:normAutofit/>
          </a:bodyPr>
          <a:lstStyle/>
          <a:p>
            <a:r>
              <a:rPr lang="zh-TW" altLang="en-US" dirty="0"/>
              <a:t>在這次課程中，我們的目標是可以讓電腦主動分辨哪些文本是屬於籃球，那些是棒球。</a:t>
            </a:r>
            <a:endParaRPr lang="en-US" altLang="zh-TW" dirty="0"/>
          </a:p>
          <a:p>
            <a:pPr marL="137160" indent="0">
              <a:buNone/>
            </a:pPr>
            <a:endParaRPr lang="en-US" altLang="zh-TW" dirty="0"/>
          </a:p>
          <a:p>
            <a:r>
              <a:rPr lang="zh-TW" altLang="en-US" dirty="0"/>
              <a:t>這部分跟上周的作業有所連結，換句話說，我們把判斷的工作交給電腦，而非人工檢查判斷。例如</a:t>
            </a:r>
            <a:r>
              <a:rPr lang="en-US" altLang="zh-TW" dirty="0"/>
              <a:t>:</a:t>
            </a:r>
            <a:r>
              <a:rPr lang="zh-TW" altLang="en-US" dirty="0"/>
              <a:t>上週作業裡，我們請電腦幫我們判斷</a:t>
            </a:r>
            <a:r>
              <a:rPr lang="en-US" altLang="zh-TW" dirty="0"/>
              <a:t>:</a:t>
            </a:r>
            <a:r>
              <a:rPr lang="zh-TW" altLang="en-US" dirty="0"/>
              <a:t> 這篇是不是有關股票上漲</a:t>
            </a:r>
            <a:r>
              <a:rPr lang="en-US" altLang="zh-TW" dirty="0"/>
              <a:t>? </a:t>
            </a:r>
          </a:p>
          <a:p>
            <a:endParaRPr lang="en-US" altLang="zh-TW" dirty="0"/>
          </a:p>
          <a:p>
            <a:pPr marL="137160" indent="0">
              <a:buNone/>
            </a:pPr>
            <a:r>
              <a:rPr lang="zh-TW" altLang="en-US" dirty="0"/>
              <a:t>今天就讓我們更深一步來討論這個議題吧</a:t>
            </a:r>
            <a:r>
              <a:rPr lang="en-US" altLang="zh-TW" dirty="0"/>
              <a:t>!!</a:t>
            </a:r>
          </a:p>
          <a:p>
            <a:pPr marL="137160" indent="0">
              <a:buNone/>
            </a:pPr>
            <a:endParaRPr lang="en-US" altLang="zh-TW" dirty="0"/>
          </a:p>
        </p:txBody>
      </p:sp>
      <p:sp>
        <p:nvSpPr>
          <p:cNvPr id="4" name="投影片編號版面配置區 3">
            <a:extLst>
              <a:ext uri="{FF2B5EF4-FFF2-40B4-BE49-F238E27FC236}">
                <a16:creationId xmlns:a16="http://schemas.microsoft.com/office/drawing/2014/main" id="{D6220EA1-5AC9-46AE-828B-D5B723841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1164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4B1EE-FA5F-46E7-88D0-CDE95238ADA7}"/>
              </a:ext>
            </a:extLst>
          </p:cNvPr>
          <p:cNvSpPr>
            <a:spLocks noGrp="1"/>
          </p:cNvSpPr>
          <p:nvPr>
            <p:ph type="title"/>
          </p:nvPr>
        </p:nvSpPr>
        <p:spPr/>
        <p:txBody>
          <a:bodyPr/>
          <a:lstStyle/>
          <a:p>
            <a:r>
              <a:rPr lang="zh-TW" altLang="en-US" dirty="0"/>
              <a:t>課間練習</a:t>
            </a:r>
            <a:r>
              <a:rPr lang="en-US" altLang="zh-TW" dirty="0"/>
              <a:t>4</a:t>
            </a:r>
            <a:endParaRPr lang="zh-TW" altLang="en-US" dirty="0"/>
          </a:p>
        </p:txBody>
      </p:sp>
      <p:sp>
        <p:nvSpPr>
          <p:cNvPr id="3" name="文字版面配置區 2">
            <a:extLst>
              <a:ext uri="{FF2B5EF4-FFF2-40B4-BE49-F238E27FC236}">
                <a16:creationId xmlns:a16="http://schemas.microsoft.com/office/drawing/2014/main" id="{A2F4C707-610A-4F93-8458-654AC671B79B}"/>
              </a:ext>
            </a:extLst>
          </p:cNvPr>
          <p:cNvSpPr>
            <a:spLocks noGrp="1"/>
          </p:cNvSpPr>
          <p:nvPr>
            <p:ph type="body" idx="1"/>
          </p:nvPr>
        </p:nvSpPr>
        <p:spPr/>
        <p:txBody>
          <a:bodyPr>
            <a:normAutofit/>
          </a:bodyPr>
          <a:lstStyle/>
          <a:p>
            <a:r>
              <a:rPr lang="en-US" altLang="zh-TW" dirty="0"/>
              <a:t>2.</a:t>
            </a:r>
            <a:r>
              <a:rPr lang="zh-TW" altLang="en-US" dirty="0"/>
              <a:t> 請問透過上面步驟，未知文本是哪一種文本呢？</a:t>
            </a:r>
            <a:endParaRPr lang="en-US" altLang="zh-TW" dirty="0"/>
          </a:p>
          <a:p>
            <a:r>
              <a:rPr lang="en-US" altLang="zh-TW" dirty="0"/>
              <a:t>3.</a:t>
            </a:r>
            <a:r>
              <a:rPr lang="zh-TW" altLang="en-US" dirty="0"/>
              <a:t> 你覺得透過「名詞」和「動詞」可以來分類文本嗎？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723074B-B032-4844-A543-1C56F3CB8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721212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5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en-US" altLang="zh-TW" dirty="0"/>
              <a:t>1.</a:t>
            </a:r>
            <a:r>
              <a:rPr lang="zh-TW" altLang="en-US" dirty="0"/>
              <a:t> 請參考利用名詞和動詞來當作特徵的文本分類步驟，使用計算</a:t>
            </a:r>
            <a:r>
              <a:rPr lang="en-US" altLang="zh-TW" dirty="0"/>
              <a:t>TF-IDF </a:t>
            </a:r>
            <a:r>
              <a:rPr lang="zh-TW" altLang="en-US" dirty="0"/>
              <a:t>為特徵，來比對未知文本和棒球還是籃球的餘弦相似性。</a:t>
            </a:r>
            <a:endParaRPr lang="en-US" altLang="zh-TW" dirty="0"/>
          </a:p>
          <a:p>
            <a:r>
              <a:rPr lang="en-US" altLang="zh-TW" dirty="0"/>
              <a:t>2.</a:t>
            </a:r>
            <a:r>
              <a:rPr lang="zh-TW" altLang="en-US" dirty="0"/>
              <a:t> 請問利用</a:t>
            </a:r>
            <a:r>
              <a:rPr lang="en-US" altLang="zh-TW" dirty="0"/>
              <a:t>TF-IDF </a:t>
            </a:r>
            <a:r>
              <a:rPr lang="zh-TW" altLang="en-US" dirty="0"/>
              <a:t>可以告訴你未知文本與哪一種文本比較相似嗎？</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Tree>
    <p:extLst>
      <p:ext uri="{BB962C8B-B14F-4D97-AF65-F5344CB8AC3E}">
        <p14:creationId xmlns:p14="http://schemas.microsoft.com/office/powerpoint/2010/main" val="1137041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9CD14-2AFD-4E8B-B346-76F157479FD6}"/>
              </a:ext>
            </a:extLst>
          </p:cNvPr>
          <p:cNvSpPr>
            <a:spLocks noGrp="1"/>
          </p:cNvSpPr>
          <p:nvPr>
            <p:ph type="title"/>
          </p:nvPr>
        </p:nvSpPr>
        <p:spPr/>
        <p:txBody>
          <a:bodyPr/>
          <a:lstStyle/>
          <a:p>
            <a:r>
              <a:rPr lang="zh-TW" altLang="en-US" dirty="0"/>
              <a:t>課間練習</a:t>
            </a:r>
            <a:r>
              <a:rPr lang="en-US" altLang="zh-TW" dirty="0"/>
              <a:t>6 </a:t>
            </a:r>
            <a:endParaRPr lang="zh-TW" altLang="en-US" dirty="0"/>
          </a:p>
        </p:txBody>
      </p:sp>
      <p:sp>
        <p:nvSpPr>
          <p:cNvPr id="3" name="文字版面配置區 2">
            <a:extLst>
              <a:ext uri="{FF2B5EF4-FFF2-40B4-BE49-F238E27FC236}">
                <a16:creationId xmlns:a16="http://schemas.microsoft.com/office/drawing/2014/main" id="{1E094384-3390-44EC-883F-B5449E410208}"/>
              </a:ext>
            </a:extLst>
          </p:cNvPr>
          <p:cNvSpPr>
            <a:spLocks noGrp="1"/>
          </p:cNvSpPr>
          <p:nvPr>
            <p:ph type="body" idx="1"/>
          </p:nvPr>
        </p:nvSpPr>
        <p:spPr/>
        <p:txBody>
          <a:bodyPr/>
          <a:lstStyle/>
          <a:p>
            <a:r>
              <a:rPr lang="zh-TW" altLang="en-US" dirty="0"/>
              <a:t>目前你已經有用「動詞」、「名詞」以及「</a:t>
            </a:r>
            <a:r>
              <a:rPr lang="en-US" altLang="zh-TW" dirty="0"/>
              <a:t>TF-IDF</a:t>
            </a:r>
            <a:r>
              <a:rPr lang="zh-TW" altLang="en-US" dirty="0"/>
              <a:t>」所得到的特徵詞和未知文本和棒球文本及籃球文本比對而得出的餘弦相似性。請問看到目前電腦給你的分析成果，哪一種你覺得比較好解釋「為什麼未知文本和棒球文本比較像」？</a:t>
            </a:r>
          </a:p>
        </p:txBody>
      </p:sp>
      <p:sp>
        <p:nvSpPr>
          <p:cNvPr id="4" name="投影片編號版面配置區 3">
            <a:extLst>
              <a:ext uri="{FF2B5EF4-FFF2-40B4-BE49-F238E27FC236}">
                <a16:creationId xmlns:a16="http://schemas.microsoft.com/office/drawing/2014/main" id="{C1F80AE2-9852-4B27-8869-592FB21FB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1006940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69D76-9EB0-4EB8-9BCA-59284A5C343C}"/>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A2B3434F-B302-4502-BF3D-E6DEF6458EEE}"/>
              </a:ext>
            </a:extLst>
          </p:cNvPr>
          <p:cNvSpPr>
            <a:spLocks noGrp="1"/>
          </p:cNvSpPr>
          <p:nvPr>
            <p:ph type="body" idx="1"/>
          </p:nvPr>
        </p:nvSpPr>
        <p:spPr/>
        <p:txBody>
          <a:bodyPr/>
          <a:lstStyle/>
          <a:p>
            <a:r>
              <a:rPr lang="zh-TW" altLang="en-US" dirty="0"/>
              <a:t>我們可以比較我們會怎麼解釋從三種不同特徵詞得出的</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F26D881-BCE7-40AB-8A5A-AE2EBE9D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graphicFrame>
        <p:nvGraphicFramePr>
          <p:cNvPr id="5" name="表格 4">
            <a:extLst>
              <a:ext uri="{FF2B5EF4-FFF2-40B4-BE49-F238E27FC236}">
                <a16:creationId xmlns:a16="http://schemas.microsoft.com/office/drawing/2014/main" id="{248CCC2A-2407-458A-A7FA-8F04CAEF3ACC}"/>
              </a:ext>
            </a:extLst>
          </p:cNvPr>
          <p:cNvGraphicFramePr>
            <a:graphicFrameLocks noGrp="1"/>
          </p:cNvGraphicFramePr>
          <p:nvPr>
            <p:extLst>
              <p:ext uri="{D42A27DB-BD31-4B8C-83A1-F6EECF244321}">
                <p14:modId xmlns:p14="http://schemas.microsoft.com/office/powerpoint/2010/main" val="96037684"/>
              </p:ext>
            </p:extLst>
          </p:nvPr>
        </p:nvGraphicFramePr>
        <p:xfrm>
          <a:off x="1161050" y="2562629"/>
          <a:ext cx="8803833" cy="2743200"/>
        </p:xfrm>
        <a:graphic>
          <a:graphicData uri="http://schemas.openxmlformats.org/drawingml/2006/table">
            <a:tbl>
              <a:tblPr firstRow="1" bandRow="1">
                <a:tableStyleId>{5C22544A-7EE6-4342-B048-85BDC9FD1C3A}</a:tableStyleId>
              </a:tblPr>
              <a:tblGrid>
                <a:gridCol w="2934611">
                  <a:extLst>
                    <a:ext uri="{9D8B030D-6E8A-4147-A177-3AD203B41FA5}">
                      <a16:colId xmlns:a16="http://schemas.microsoft.com/office/drawing/2014/main" val="2191803411"/>
                    </a:ext>
                  </a:extLst>
                </a:gridCol>
                <a:gridCol w="2934611">
                  <a:extLst>
                    <a:ext uri="{9D8B030D-6E8A-4147-A177-3AD203B41FA5}">
                      <a16:colId xmlns:a16="http://schemas.microsoft.com/office/drawing/2014/main" val="889599301"/>
                    </a:ext>
                  </a:extLst>
                </a:gridCol>
                <a:gridCol w="2934611">
                  <a:extLst>
                    <a:ext uri="{9D8B030D-6E8A-4147-A177-3AD203B41FA5}">
                      <a16:colId xmlns:a16="http://schemas.microsoft.com/office/drawing/2014/main" val="649430718"/>
                    </a:ext>
                  </a:extLst>
                </a:gridCol>
              </a:tblGrid>
              <a:tr h="370840">
                <a:tc>
                  <a:txBody>
                    <a:bodyPr/>
                    <a:lstStyle/>
                    <a:p>
                      <a:r>
                        <a:rPr lang="zh-TW" altLang="en-US" sz="2800" dirty="0">
                          <a:latin typeface="微軟正黑體" panose="020B0604030504040204" pitchFamily="34" charset="-120"/>
                          <a:ea typeface="微軟正黑體" panose="020B0604030504040204" pitchFamily="34" charset="-120"/>
                        </a:rPr>
                        <a:t>用動詞當特徵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用名詞當特徵</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2800" dirty="0">
                          <a:latin typeface="微軟正黑體" panose="020B0604030504040204" pitchFamily="34" charset="-120"/>
                          <a:ea typeface="微軟正黑體" panose="020B0604030504040204" pitchFamily="34" charset="-120"/>
                        </a:rPr>
                        <a:t>用</a:t>
                      </a:r>
                      <a:r>
                        <a:rPr lang="en-US" altLang="zh-TW" sz="2800" dirty="0">
                          <a:latin typeface="微軟正黑體" panose="020B0604030504040204" pitchFamily="34" charset="-120"/>
                          <a:ea typeface="微軟正黑體" panose="020B0604030504040204" pitchFamily="34" charset="-120"/>
                        </a:rPr>
                        <a:t>TF-IDF</a:t>
                      </a:r>
                      <a:r>
                        <a:rPr lang="zh-TW" altLang="en-US" sz="2800" dirty="0">
                          <a:latin typeface="微軟正黑體" panose="020B0604030504040204" pitchFamily="34" charset="-120"/>
                          <a:ea typeface="微軟正黑體" panose="020B0604030504040204" pitchFamily="34" charset="-120"/>
                        </a:rPr>
                        <a:t>當特徵</a:t>
                      </a:r>
                    </a:p>
                  </a:txBody>
                  <a:tcPr/>
                </a:tc>
                <a:extLst>
                  <a:ext uri="{0D108BD9-81ED-4DB2-BD59-A6C34878D82A}">
                    <a16:rowId xmlns:a16="http://schemas.microsoft.com/office/drawing/2014/main" val="2979919033"/>
                  </a:ext>
                </a:extLst>
              </a:tr>
              <a:tr h="370840">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未知文本中，描述發生什麼事件使用的</a:t>
                      </a:r>
                      <a:r>
                        <a:rPr lang="zh-TW" altLang="zh-TW" sz="2800" b="1" dirty="0">
                          <a:solidFill>
                            <a:schemeClr val="dk1"/>
                          </a:solidFill>
                          <a:latin typeface="微軟正黑體" panose="020B0604030504040204" pitchFamily="34" charset="-120"/>
                          <a:ea typeface="微軟正黑體" panose="020B0604030504040204" pitchFamily="34" charset="-120"/>
                        </a:rPr>
                        <a:t>動詞</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未知文本中，涉及的</a:t>
                      </a:r>
                      <a:r>
                        <a:rPr lang="zh-TW" altLang="zh-TW" sz="2800" b="1" dirty="0">
                          <a:solidFill>
                            <a:schemeClr val="dk1"/>
                          </a:solidFill>
                          <a:latin typeface="微軟正黑體" panose="020B0604030504040204" pitchFamily="34" charset="-120"/>
                          <a:ea typeface="微軟正黑體" panose="020B0604030504040204" pitchFamily="34" charset="-120"/>
                        </a:rPr>
                        <a:t>物體或人物</a:t>
                      </a:r>
                      <a:r>
                        <a:rPr lang="zh-TW" altLang="zh-TW" sz="2800" dirty="0">
                          <a:solidFill>
                            <a:schemeClr val="dk1"/>
                          </a:solidFill>
                          <a:latin typeface="微軟正黑體" panose="020B0604030504040204" pitchFamily="34" charset="-120"/>
                          <a:ea typeface="微軟正黑體" panose="020B0604030504040204" pitchFamily="34" charset="-120"/>
                        </a:rPr>
                        <a:t>，和棒球文本相比，較為相似。</a:t>
                      </a:r>
                      <a:endParaRPr lang="zh-TW" altLang="en-US" sz="2800" dirty="0">
                        <a:latin typeface="微軟正黑體" panose="020B0604030504040204" pitchFamily="34" charset="-120"/>
                        <a:ea typeface="微軟正黑體" panose="020B0604030504040204" pitchFamily="34" charset="-120"/>
                      </a:endParaRPr>
                    </a:p>
                  </a:txBody>
                  <a:tcPr/>
                </a:tc>
                <a:tc>
                  <a:txBody>
                    <a:bodyPr/>
                    <a:lstStyle/>
                    <a:p>
                      <a:r>
                        <a:rPr lang="zh-TW" altLang="zh-TW" sz="2800" dirty="0">
                          <a:solidFill>
                            <a:schemeClr val="dk1"/>
                          </a:solidFill>
                          <a:latin typeface="微軟正黑體" panose="020B0604030504040204" pitchFamily="34" charset="-120"/>
                          <a:ea typeface="微軟正黑體" panose="020B0604030504040204" pitchFamily="34" charset="-120"/>
                        </a:rPr>
                        <a:t>文本特徵很像</a:t>
                      </a:r>
                      <a:endParaRPr lang="zh-TW" altLang="en-US" sz="2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868416624"/>
                  </a:ext>
                </a:extLst>
              </a:tr>
            </a:tbl>
          </a:graphicData>
        </a:graphic>
      </p:graphicFrame>
    </p:spTree>
    <p:extLst>
      <p:ext uri="{BB962C8B-B14F-4D97-AF65-F5344CB8AC3E}">
        <p14:creationId xmlns:p14="http://schemas.microsoft.com/office/powerpoint/2010/main" val="1373065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1.</a:t>
            </a:r>
            <a:r>
              <a:rPr lang="zh-TW" altLang="en-US" dirty="0">
                <a:solidFill>
                  <a:schemeClr val="dk1"/>
                </a:solidFill>
              </a:rPr>
              <a:t>因為</a:t>
            </a:r>
            <a:r>
              <a:rPr lang="zh-TW" altLang="en-US" b="1" dirty="0">
                <a:solidFill>
                  <a:schemeClr val="dk1"/>
                </a:solidFill>
              </a:rPr>
              <a:t>詞性有其解釋性</a:t>
            </a:r>
            <a:r>
              <a:rPr lang="zh-TW" altLang="en-US" dirty="0">
                <a:solidFill>
                  <a:schemeClr val="dk1"/>
                </a:solidFill>
              </a:rPr>
              <a:t>，我們知道「動詞」代表著涉及的事件、「名詞」代表著事件中的物體或人物。因此我們做出來的結果也具有解釋性。</a:t>
            </a:r>
            <a:endParaRPr lang="en-US" altLang="zh-TW" dirty="0">
              <a:solidFill>
                <a:schemeClr val="dk1"/>
              </a:solidFill>
            </a:endParaRPr>
          </a:p>
          <a:p>
            <a:pPr lvl="1"/>
            <a:r>
              <a:rPr lang="zh-TW" altLang="en-US" dirty="0">
                <a:solidFill>
                  <a:schemeClr val="dk1"/>
                </a:solidFill>
              </a:rPr>
              <a:t>詞性有解釋性是因為我們知道「詞性」背後是代表什麼意思。例如動詞是一個描述動作的總類。而名詞大多是代表人物和物品。所以如果一篇文章中他們使用類似數量的動詞和名詞，應該就可以說這兩篇的本質比較相似</a:t>
            </a:r>
            <a:endParaRPr lang="en-US" altLang="zh-TW" dirty="0">
              <a:solidFill>
                <a:schemeClr val="dk1"/>
              </a:solidFill>
            </a:endParaRPr>
          </a:p>
          <a:p>
            <a:pPr lvl="1"/>
            <a:endParaRPr lang="zh-TW" altLang="en-US" dirty="0">
              <a:solidFill>
                <a:schemeClr val="dk1"/>
              </a:solidFill>
            </a:endParaRP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3665129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a:xfrm>
            <a:off x="677334" y="1381655"/>
            <a:ext cx="10486482" cy="4659707"/>
          </a:xfrm>
        </p:spPr>
        <p:txBody>
          <a:bodyPr>
            <a:normAutofit/>
          </a:bodyPr>
          <a:lstStyle/>
          <a:p>
            <a:r>
              <a:rPr lang="zh-TW" altLang="en-US" dirty="0"/>
              <a:t>從上述的根據不同特徵詞解釋的比較，我們可以發現</a:t>
            </a:r>
            <a:endParaRPr lang="en-US" altLang="zh-TW" dirty="0"/>
          </a:p>
          <a:p>
            <a:r>
              <a:rPr lang="en-US" altLang="zh-TW" dirty="0">
                <a:solidFill>
                  <a:schemeClr val="dk1"/>
                </a:solidFill>
              </a:rPr>
              <a:t>2.</a:t>
            </a:r>
            <a:r>
              <a:rPr lang="zh-TW" altLang="en-US" dirty="0">
                <a:solidFill>
                  <a:schemeClr val="dk1"/>
                </a:solidFill>
              </a:rPr>
              <a:t>利用 </a:t>
            </a:r>
            <a:r>
              <a:rPr lang="en-US" altLang="zh-TW" dirty="0">
                <a:solidFill>
                  <a:schemeClr val="dk1"/>
                </a:solidFill>
              </a:rPr>
              <a:t>TF-IDF </a:t>
            </a:r>
            <a:r>
              <a:rPr lang="zh-TW" altLang="en-US" dirty="0">
                <a:solidFill>
                  <a:schemeClr val="dk1"/>
                </a:solidFill>
              </a:rPr>
              <a:t>來做分類，一樣有效果。但是如果要解釋究竟「未知文本」和「棒球文本」之間「什麼東西很相似？」我們只能說「文本特徵很像」，而無法像前面的例子中所說明的「它們描述的事件很像」或是「它們涉及的物體</a:t>
            </a:r>
            <a:r>
              <a:rPr lang="en-US" altLang="zh-TW" dirty="0">
                <a:solidFill>
                  <a:schemeClr val="dk1"/>
                </a:solidFill>
              </a:rPr>
              <a:t>/</a:t>
            </a:r>
            <a:r>
              <a:rPr lang="zh-TW" altLang="en-US" dirty="0">
                <a:solidFill>
                  <a:schemeClr val="dk1"/>
                </a:solidFill>
              </a:rPr>
              <a:t>人名」很相似。</a:t>
            </a:r>
          </a:p>
          <a:p>
            <a:pPr lvl="1"/>
            <a:r>
              <a:rPr lang="zh-TW" altLang="en-US" dirty="0">
                <a:solidFill>
                  <a:schemeClr val="dk1"/>
                </a:solidFill>
              </a:rPr>
              <a:t>因為</a:t>
            </a:r>
            <a:r>
              <a:rPr lang="en-US" altLang="zh-TW" dirty="0">
                <a:solidFill>
                  <a:schemeClr val="dk1"/>
                </a:solidFill>
              </a:rPr>
              <a:t>TF-IDF </a:t>
            </a:r>
            <a:r>
              <a:rPr lang="zh-TW" altLang="en-US" dirty="0">
                <a:solidFill>
                  <a:schemeClr val="dk1"/>
                </a:solidFill>
              </a:rPr>
              <a:t>只是把每篇文章最特殊的地方選出來，但這個選出機制是頻率來計算，如同在第三週的討論中，我們會發現頻率並非完全是人類判斷文本種類的依準。</a:t>
            </a:r>
          </a:p>
          <a:p>
            <a:pPr lvl="1"/>
            <a:endParaRPr lang="zh-TW" altLang="en-US" dirty="0"/>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2169398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A7CF0-2192-4A75-867B-49D6FA654017}"/>
              </a:ext>
            </a:extLst>
          </p:cNvPr>
          <p:cNvSpPr>
            <a:spLocks noGrp="1"/>
          </p:cNvSpPr>
          <p:nvPr>
            <p:ph type="title"/>
          </p:nvPr>
        </p:nvSpPr>
        <p:spPr/>
        <p:txBody>
          <a:bodyPr/>
          <a:lstStyle/>
          <a:p>
            <a:r>
              <a:rPr lang="zh-TW" altLang="en-US" dirty="0"/>
              <a:t>分析成果</a:t>
            </a:r>
          </a:p>
        </p:txBody>
      </p:sp>
      <p:sp>
        <p:nvSpPr>
          <p:cNvPr id="3" name="文字版面配置區 2">
            <a:extLst>
              <a:ext uri="{FF2B5EF4-FFF2-40B4-BE49-F238E27FC236}">
                <a16:creationId xmlns:a16="http://schemas.microsoft.com/office/drawing/2014/main" id="{4F633EBC-4CC8-45C2-85ED-E821BBB1D6F7}"/>
              </a:ext>
            </a:extLst>
          </p:cNvPr>
          <p:cNvSpPr>
            <a:spLocks noGrp="1"/>
          </p:cNvSpPr>
          <p:nvPr>
            <p:ph type="body" idx="1"/>
          </p:nvPr>
        </p:nvSpPr>
        <p:spPr/>
        <p:txBody>
          <a:bodyPr/>
          <a:lstStyle/>
          <a:p>
            <a:r>
              <a:rPr lang="zh-TW" altLang="en-US" dirty="0"/>
              <a:t>從上述的根據不同特徵詞解釋的比較，我們可以發現</a:t>
            </a:r>
            <a:endParaRPr lang="en-US" altLang="zh-TW" dirty="0"/>
          </a:p>
          <a:p>
            <a:r>
              <a:rPr lang="en-US" altLang="zh-TW" dirty="0"/>
              <a:t>3.</a:t>
            </a:r>
            <a:r>
              <a:rPr lang="zh-TW" altLang="en-US" dirty="0">
                <a:solidFill>
                  <a:schemeClr val="dk1"/>
                </a:solidFill>
              </a:rPr>
              <a:t>利用詞性 </a:t>
            </a:r>
            <a:r>
              <a:rPr lang="en-US" altLang="zh-TW" dirty="0">
                <a:solidFill>
                  <a:schemeClr val="dk1"/>
                </a:solidFill>
              </a:rPr>
              <a:t>(</a:t>
            </a:r>
            <a:r>
              <a:rPr lang="zh-TW" altLang="en-US" dirty="0">
                <a:solidFill>
                  <a:schemeClr val="dk1"/>
                </a:solidFill>
              </a:rPr>
              <a:t>動詞</a:t>
            </a:r>
            <a:r>
              <a:rPr lang="en-US" altLang="zh-TW" dirty="0">
                <a:solidFill>
                  <a:schemeClr val="dk1"/>
                </a:solidFill>
              </a:rPr>
              <a:t>/</a:t>
            </a:r>
            <a:r>
              <a:rPr lang="zh-TW" altLang="en-US" dirty="0">
                <a:solidFill>
                  <a:schemeClr val="dk1"/>
                </a:solidFill>
              </a:rPr>
              <a:t>名詞</a:t>
            </a:r>
            <a:r>
              <a:rPr lang="en-US" altLang="zh-TW" dirty="0">
                <a:solidFill>
                  <a:schemeClr val="dk1"/>
                </a:solidFill>
              </a:rPr>
              <a:t>) </a:t>
            </a:r>
            <a:r>
              <a:rPr lang="zh-TW" altLang="en-US" dirty="0">
                <a:solidFill>
                  <a:schemeClr val="dk1"/>
                </a:solidFill>
              </a:rPr>
              <a:t>做出的抽詞技術，我們可以用很少量的資料就做出文本分類模型。</a:t>
            </a:r>
          </a:p>
          <a:p>
            <a:pPr lvl="1"/>
            <a:r>
              <a:rPr lang="zh-TW" altLang="en-US" dirty="0"/>
              <a:t>其實一般在做文本分析訓練時，僅用一篇是不太夠的，因為資料量太少。所以通常都會用「大量」的文本。通常如果做一個學術研究用上幾百篇的新聞，可能都不太算大量的資料。可能要到幾千或是幾萬篇才可能明確的相似度比較。不過目前使用三篇就可以有這樣的成果。</a:t>
            </a:r>
          </a:p>
        </p:txBody>
      </p:sp>
      <p:sp>
        <p:nvSpPr>
          <p:cNvPr id="4" name="投影片編號版面配置區 3">
            <a:extLst>
              <a:ext uri="{FF2B5EF4-FFF2-40B4-BE49-F238E27FC236}">
                <a16:creationId xmlns:a16="http://schemas.microsoft.com/office/drawing/2014/main" id="{7841B9D4-BC4F-43C2-A383-D0BE398CA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2488952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DB02A-AE28-42D4-B9CF-9159613E347F}"/>
              </a:ext>
            </a:extLst>
          </p:cNvPr>
          <p:cNvSpPr>
            <a:spLocks noGrp="1"/>
          </p:cNvSpPr>
          <p:nvPr>
            <p:ph type="title"/>
          </p:nvPr>
        </p:nvSpPr>
        <p:spPr/>
        <p:txBody>
          <a:bodyPr/>
          <a:lstStyle/>
          <a:p>
            <a:r>
              <a:rPr lang="zh-TW" altLang="en-US" dirty="0"/>
              <a:t>課間練習</a:t>
            </a:r>
            <a:r>
              <a:rPr lang="en-US" altLang="zh-TW" dirty="0"/>
              <a:t>7</a:t>
            </a:r>
            <a:endParaRPr lang="zh-TW" altLang="en-US" dirty="0"/>
          </a:p>
        </p:txBody>
      </p:sp>
      <p:sp>
        <p:nvSpPr>
          <p:cNvPr id="3" name="文字版面配置區 2">
            <a:extLst>
              <a:ext uri="{FF2B5EF4-FFF2-40B4-BE49-F238E27FC236}">
                <a16:creationId xmlns:a16="http://schemas.microsoft.com/office/drawing/2014/main" id="{7BF143E7-1FD6-47D0-AFB5-A7CF68CE0F21}"/>
              </a:ext>
            </a:extLst>
          </p:cNvPr>
          <p:cNvSpPr>
            <a:spLocks noGrp="1"/>
          </p:cNvSpPr>
          <p:nvPr>
            <p:ph type="body" idx="1"/>
          </p:nvPr>
        </p:nvSpPr>
        <p:spPr/>
        <p:txBody>
          <a:bodyPr/>
          <a:lstStyle/>
          <a:p>
            <a:r>
              <a:rPr lang="en-US" altLang="zh-TW" dirty="0"/>
              <a:t>1.</a:t>
            </a:r>
            <a:r>
              <a:rPr lang="zh-TW" altLang="en-US" dirty="0"/>
              <a:t> 仿照前例，請在網路上找到十篇籃球比賽報導，十篇棒球比賽報導以及十篇「非」籃球亦「非」棒球的比賽報告，試試看透過 </a:t>
            </a:r>
            <a:r>
              <a:rPr lang="en-US" altLang="zh-TW" dirty="0"/>
              <a:t>[</a:t>
            </a:r>
            <a:r>
              <a:rPr lang="zh-TW" altLang="en-US" dirty="0"/>
              <a:t>名詞</a:t>
            </a:r>
            <a:r>
              <a:rPr lang="en-US" altLang="zh-TW" dirty="0"/>
              <a:t>] </a:t>
            </a:r>
            <a:r>
              <a:rPr lang="zh-TW" altLang="en-US" dirty="0"/>
              <a:t>、</a:t>
            </a:r>
            <a:r>
              <a:rPr lang="en-US" altLang="zh-TW" dirty="0"/>
              <a:t>[</a:t>
            </a:r>
            <a:r>
              <a:rPr lang="zh-TW" altLang="en-US" dirty="0"/>
              <a:t>動詞</a:t>
            </a:r>
            <a:r>
              <a:rPr lang="en-US" altLang="zh-TW" dirty="0"/>
              <a:t>] </a:t>
            </a:r>
            <a:r>
              <a:rPr lang="zh-TW" altLang="en-US" dirty="0"/>
              <a:t>或其它特徵詞抽取方式來分類。</a:t>
            </a:r>
          </a:p>
          <a:p>
            <a:r>
              <a:rPr lang="en-US" altLang="zh-TW" dirty="0"/>
              <a:t>2.</a:t>
            </a:r>
            <a:r>
              <a:rPr lang="zh-TW" altLang="en-US" dirty="0"/>
              <a:t> 試著解釋你的分類依據。</a:t>
            </a:r>
          </a:p>
          <a:p>
            <a:r>
              <a:rPr lang="en-US" altLang="zh-TW" dirty="0"/>
              <a:t>3.</a:t>
            </a:r>
            <a:r>
              <a:rPr lang="zh-TW" altLang="en-US" dirty="0"/>
              <a:t> 請思考，若做為分類基準的文本和測試的文本長度相差過大時，是否會造成分類效果的影響？該如何調整？</a:t>
            </a:r>
          </a:p>
          <a:p>
            <a:endParaRPr lang="zh-TW" altLang="en-US" dirty="0"/>
          </a:p>
        </p:txBody>
      </p:sp>
      <p:sp>
        <p:nvSpPr>
          <p:cNvPr id="4" name="投影片編號版面配置區 3">
            <a:extLst>
              <a:ext uri="{FF2B5EF4-FFF2-40B4-BE49-F238E27FC236}">
                <a16:creationId xmlns:a16="http://schemas.microsoft.com/office/drawing/2014/main" id="{5F800804-4C05-465D-93BF-1B0103A9B0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1462891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840C-563E-44D3-BA0C-52C1C04EBE18}"/>
              </a:ext>
            </a:extLst>
          </p:cNvPr>
          <p:cNvSpPr>
            <a:spLocks noGrp="1"/>
          </p:cNvSpPr>
          <p:nvPr>
            <p:ph type="title"/>
          </p:nvPr>
        </p:nvSpPr>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74BBE142-AC75-4A34-B64A-86AE545DD8FE}"/>
              </a:ext>
            </a:extLst>
          </p:cNvPr>
          <p:cNvSpPr>
            <a:spLocks noGrp="1"/>
          </p:cNvSpPr>
          <p:nvPr>
            <p:ph type="body" idx="1"/>
          </p:nvPr>
        </p:nvSpPr>
        <p:spPr/>
        <p:txBody>
          <a:bodyPr>
            <a:normAutofit fontScale="92500" lnSpcReduction="10000"/>
          </a:bodyPr>
          <a:lstStyle/>
          <a:p>
            <a:r>
              <a:rPr lang="zh-TW" altLang="en-US" dirty="0"/>
              <a:t>最後一週希望大家都能夠有所收穫，複習一下我們至今所學習的工具們</a:t>
            </a:r>
            <a:r>
              <a:rPr lang="en-US" altLang="zh-TW" dirty="0"/>
              <a:t>:</a:t>
            </a:r>
          </a:p>
          <a:p>
            <a:endParaRPr lang="en-US" altLang="zh-TW" dirty="0"/>
          </a:p>
          <a:p>
            <a:pPr marL="137160" indent="0">
              <a:buNone/>
            </a:pPr>
            <a:r>
              <a:rPr lang="zh-TW" altLang="en-US" dirty="0">
                <a:highlight>
                  <a:srgbClr val="00FFFF"/>
                </a:highlight>
              </a:rPr>
              <a:t>斷詞工具</a:t>
            </a:r>
            <a:r>
              <a:rPr lang="en-US" altLang="zh-TW" dirty="0">
                <a:highlight>
                  <a:srgbClr val="00FFFF"/>
                </a:highlight>
              </a:rPr>
              <a:t>:</a:t>
            </a:r>
            <a:r>
              <a:rPr lang="zh-TW" altLang="en-US" dirty="0">
                <a:highlight>
                  <a:srgbClr val="00FFFF"/>
                </a:highlight>
              </a:rPr>
              <a:t> </a:t>
            </a:r>
            <a:endParaRPr lang="en-US" altLang="zh-TW" dirty="0">
              <a:highlight>
                <a:srgbClr val="00FFFF"/>
              </a:highlight>
            </a:endParaRPr>
          </a:p>
          <a:p>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inputSTR</a:t>
            </a:r>
            <a:r>
              <a:rPr lang="en-US" altLang="zh-TW" dirty="0">
                <a:solidFill>
                  <a:schemeClr val="dk1"/>
                </a:solidFill>
                <a:latin typeface="Courier New"/>
                <a:ea typeface="Courier New"/>
                <a:cs typeface="Courier New"/>
                <a:sym typeface="Courier New"/>
              </a:rPr>
              <a:t>)</a:t>
            </a:r>
          </a:p>
          <a:p>
            <a:r>
              <a:rPr lang="zh-TW" altLang="en-US" dirty="0">
                <a:solidFill>
                  <a:schemeClr val="dk1"/>
                </a:solidFill>
                <a:latin typeface="Courier New"/>
                <a:ea typeface="Courier New"/>
                <a:cs typeface="Courier New"/>
                <a:sym typeface="Courier New"/>
              </a:rPr>
              <a:t>在這個功能裏頭，我們可以調參數成</a:t>
            </a:r>
            <a:r>
              <a:rPr lang="en-US" altLang="zh-TW" dirty="0">
                <a:solidFill>
                  <a:schemeClr val="dk1"/>
                </a:solidFill>
                <a:latin typeface="Courier New"/>
                <a:ea typeface="Courier New"/>
                <a:cs typeface="Courier New"/>
                <a:sym typeface="Courier New"/>
              </a:rPr>
              <a:t>lv2 </a:t>
            </a:r>
            <a:r>
              <a:rPr lang="zh-TW" altLang="en-US" dirty="0">
                <a:solidFill>
                  <a:schemeClr val="dk1"/>
                </a:solidFill>
                <a:latin typeface="Courier New"/>
                <a:ea typeface="Courier New"/>
                <a:cs typeface="Courier New"/>
                <a:sym typeface="Courier New"/>
              </a:rPr>
              <a:t>或 </a:t>
            </a:r>
            <a:r>
              <a:rPr lang="en-US" altLang="zh-TW" dirty="0">
                <a:solidFill>
                  <a:schemeClr val="dk1"/>
                </a:solidFill>
                <a:latin typeface="Courier New"/>
                <a:ea typeface="Courier New"/>
                <a:cs typeface="Courier New"/>
                <a:sym typeface="Courier New"/>
              </a:rPr>
              <a:t>lv3</a:t>
            </a:r>
            <a:r>
              <a:rPr lang="zh-TW" altLang="en-US" dirty="0">
                <a:solidFill>
                  <a:schemeClr val="dk1"/>
                </a:solidFill>
                <a:latin typeface="Courier New"/>
                <a:ea typeface="Courier New"/>
                <a:cs typeface="Courier New"/>
                <a:sym typeface="Courier New"/>
              </a:rPr>
              <a:t>，來進行不同細緻程度的斷詞分析。</a:t>
            </a:r>
            <a:endParaRPr lang="en-US" altLang="zh-TW" dirty="0">
              <a:solidFill>
                <a:schemeClr val="dk1"/>
              </a:solidFill>
              <a:latin typeface="Courier New"/>
              <a:ea typeface="Courier New"/>
              <a:cs typeface="Courier New"/>
              <a:sym typeface="Courier New"/>
            </a:endParaRPr>
          </a:p>
          <a:p>
            <a:r>
              <a:rPr lang="zh-TW" altLang="en-US" dirty="0">
                <a:solidFill>
                  <a:schemeClr val="dk1"/>
                </a:solidFill>
                <a:latin typeface="Courier New"/>
                <a:ea typeface="Courier New"/>
                <a:cs typeface="Courier New"/>
                <a:sym typeface="Courier New"/>
              </a:rPr>
              <a:t>我們也可以在其中加入自定義的辭典來處理一些比較不好斷詞的專有名詞。</a:t>
            </a:r>
            <a:endParaRPr lang="en-US" altLang="zh-TW" dirty="0">
              <a:solidFill>
                <a:schemeClr val="dk1"/>
              </a:solidFill>
              <a:latin typeface="Courier New"/>
              <a:ea typeface="Courier New"/>
              <a:cs typeface="Courier New"/>
              <a:sym typeface="Courier New"/>
            </a:endParaRPr>
          </a:p>
          <a:p>
            <a:pPr marL="137160" indent="0">
              <a:buNone/>
            </a:pPr>
            <a:r>
              <a:rPr lang="zh-TW" altLang="en-US" dirty="0">
                <a:solidFill>
                  <a:schemeClr val="dk1"/>
                </a:solidFill>
                <a:latin typeface="Courier New"/>
                <a:ea typeface="Courier New"/>
                <a:cs typeface="Courier New"/>
                <a:sym typeface="Courier New"/>
              </a:rPr>
              <a:t> </a:t>
            </a:r>
            <a:endParaRPr lang="en-US" altLang="zh-TW" dirty="0"/>
          </a:p>
          <a:p>
            <a:endParaRPr lang="zh-TW" altLang="en-US" dirty="0"/>
          </a:p>
        </p:txBody>
      </p:sp>
      <p:sp>
        <p:nvSpPr>
          <p:cNvPr id="4" name="Slide Number Placeholder 3">
            <a:extLst>
              <a:ext uri="{FF2B5EF4-FFF2-40B4-BE49-F238E27FC236}">
                <a16:creationId xmlns:a16="http://schemas.microsoft.com/office/drawing/2014/main" id="{FD00DE5F-E5EF-4921-BD04-153DD35987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spTree>
    <p:extLst>
      <p:ext uri="{BB962C8B-B14F-4D97-AF65-F5344CB8AC3E}">
        <p14:creationId xmlns:p14="http://schemas.microsoft.com/office/powerpoint/2010/main" val="2424282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E572FE-2F55-456A-9A30-A50B4B98494E}"/>
              </a:ext>
            </a:extLst>
          </p:cNvPr>
          <p:cNvSpPr>
            <a:spLocks noGrp="1"/>
          </p:cNvSpPr>
          <p:nvPr>
            <p:ph type="body" idx="1"/>
          </p:nvPr>
        </p:nvSpPr>
        <p:spPr>
          <a:xfrm>
            <a:off x="677333" y="1381655"/>
            <a:ext cx="10231299" cy="4659707"/>
          </a:xfrm>
        </p:spPr>
        <p:txBody>
          <a:bodyPr>
            <a:normAutofit fontScale="92500" lnSpcReduction="10000"/>
          </a:bodyPr>
          <a:lstStyle/>
          <a:p>
            <a:r>
              <a:rPr lang="en-US" altLang="zh-TW" dirty="0" err="1"/>
              <a:t>Articut</a:t>
            </a:r>
            <a:r>
              <a:rPr lang="zh-TW" altLang="en-US" dirty="0"/>
              <a:t> </a:t>
            </a:r>
            <a:r>
              <a:rPr lang="en-US" altLang="zh-TW" dirty="0"/>
              <a:t>lv2 </a:t>
            </a:r>
            <a:r>
              <a:rPr lang="zh-TW" altLang="en-US" dirty="0"/>
              <a:t>回傳的字典檔，我們可以做以下不同的分析</a:t>
            </a:r>
            <a:r>
              <a:rPr lang="en-US" altLang="zh-TW" dirty="0"/>
              <a:t>:</a:t>
            </a:r>
          </a:p>
          <a:p>
            <a:pPr marL="137160" indent="0">
              <a:buNone/>
            </a:pPr>
            <a:r>
              <a:rPr lang="zh-TW" altLang="en-US" dirty="0">
                <a:highlight>
                  <a:srgbClr val="00FFFF"/>
                </a:highlight>
              </a:rPr>
              <a:t>找出每個字詞的值</a:t>
            </a:r>
            <a:r>
              <a:rPr lang="en-US" altLang="zh-TW" dirty="0">
                <a:highlight>
                  <a:srgbClr val="00FFFF"/>
                </a:highlight>
              </a:rPr>
              <a:t>TFIDF</a:t>
            </a:r>
          </a:p>
          <a:p>
            <a:r>
              <a:rPr lang="en-US" altLang="zh-TW" dirty="0" err="1">
                <a:solidFill>
                  <a:schemeClr val="dk1"/>
                </a:solidFill>
                <a:latin typeface="Courier New"/>
                <a:ea typeface="Courier New"/>
                <a:cs typeface="Courier New"/>
                <a:sym typeface="Courier New"/>
              </a:rPr>
              <a:t>articut.analyse.extract_tags</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找出名詞</a:t>
            </a:r>
            <a:endParaRPr lang="en-US" altLang="zh-TW" dirty="0">
              <a:solidFill>
                <a:schemeClr val="dk1"/>
              </a:solidFill>
              <a:highlight>
                <a:srgbClr val="00FFFF"/>
              </a:highlight>
              <a:latin typeface="Courier New"/>
              <a:ea typeface="Courier New"/>
              <a:cs typeface="Courier New"/>
              <a:sym typeface="Courier New"/>
            </a:endParaRPr>
          </a:p>
          <a:p>
            <a:r>
              <a:rPr lang="en-US" altLang="zh-TW" dirty="0" err="1">
                <a:solidFill>
                  <a:schemeClr val="dk1"/>
                </a:solidFill>
                <a:latin typeface="Courier New"/>
                <a:ea typeface="Courier New"/>
                <a:cs typeface="Courier New"/>
                <a:sym typeface="Courier New"/>
              </a:rPr>
              <a:t>articut.getNounStemLIST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找出動詞</a:t>
            </a:r>
            <a:endParaRPr lang="en-US" altLang="zh-TW" dirty="0">
              <a:solidFill>
                <a:schemeClr val="dk1"/>
              </a:solidFill>
              <a:highlight>
                <a:srgbClr val="00FFFF"/>
              </a:highlight>
              <a:latin typeface="Courier New"/>
              <a:ea typeface="Courier New"/>
              <a:cs typeface="Courier New"/>
              <a:sym typeface="Courier New"/>
            </a:endParaRPr>
          </a:p>
          <a:p>
            <a:r>
              <a:rPr lang="en-US" altLang="zh-TW" dirty="0" err="1">
                <a:solidFill>
                  <a:schemeClr val="dk1"/>
                </a:solidFill>
                <a:latin typeface="Courier New"/>
                <a:ea typeface="Courier New"/>
                <a:cs typeface="Courier New"/>
                <a:sym typeface="Courier New"/>
              </a:rPr>
              <a:t>articut.getNounStemLIST</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r>
              <a:rPr lang="zh-TW" altLang="en-US" dirty="0">
                <a:solidFill>
                  <a:schemeClr val="dk1"/>
                </a:solidFill>
                <a:highlight>
                  <a:srgbClr val="00FFFF"/>
                </a:highlight>
                <a:latin typeface="Courier New"/>
                <a:ea typeface="Courier New"/>
                <a:cs typeface="Courier New"/>
                <a:sym typeface="Courier New"/>
              </a:rPr>
              <a:t>找出實詞</a:t>
            </a:r>
            <a:endParaRPr lang="en-US" altLang="zh-TW" dirty="0">
              <a:solidFill>
                <a:schemeClr val="dk1"/>
              </a:solidFill>
              <a:highlight>
                <a:srgbClr val="00FFFF"/>
              </a:highlight>
              <a:latin typeface="Courier New"/>
              <a:ea typeface="Courier New"/>
              <a:cs typeface="Courier New"/>
              <a:sym typeface="Courier New"/>
            </a:endParaRPr>
          </a:p>
          <a:p>
            <a:r>
              <a:rPr lang="zh-TW" altLang="zh-TW" dirty="0">
                <a:latin typeface="Courier New" panose="02070309020205020404" pitchFamily="49" charset="0"/>
                <a:ea typeface="微軟正黑體" panose="020B0604030504040204" pitchFamily="34" charset="-120"/>
                <a:cs typeface="Courier New" panose="02070309020205020404" pitchFamily="49" charset="0"/>
              </a:rPr>
              <a:t>articut.getContentWordLIST(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ResultDICT</a:t>
            </a:r>
            <a:r>
              <a:rPr lang="zh-TW" altLang="zh-TW" dirty="0">
                <a:latin typeface="Courier New" panose="02070309020205020404" pitchFamily="49" charset="0"/>
                <a:ea typeface="微軟正黑體" panose="020B0604030504040204" pitchFamily="34" charset="-120"/>
                <a:cs typeface="Courier New" panose="02070309020205020404" pitchFamily="49" charset="0"/>
              </a:rPr>
              <a:t>)</a:t>
            </a:r>
            <a:endParaRPr lang="en-US" altLang="zh-TW" dirty="0">
              <a:solidFill>
                <a:schemeClr val="dk1"/>
              </a:solidFill>
              <a:latin typeface="Courier New" panose="02070309020205020404" pitchFamily="49" charset="0"/>
              <a:ea typeface="Courier New"/>
              <a:cs typeface="Courier New" panose="02070309020205020404" pitchFamily="49" charset="0"/>
              <a:sym typeface="Courier New"/>
            </a:endParaRPr>
          </a:p>
          <a:p>
            <a:pPr marL="137160" indent="0">
              <a:buNone/>
            </a:pPr>
            <a:endParaRPr lang="en-US" altLang="zh-TW" dirty="0">
              <a:solidFill>
                <a:schemeClr val="dk1"/>
              </a:solidFill>
              <a:latin typeface="Courier New"/>
              <a:ea typeface="Courier New"/>
              <a:cs typeface="Courier New"/>
              <a:sym typeface="Courier New"/>
            </a:endParaRPr>
          </a:p>
          <a:p>
            <a:pPr marL="137160" indent="0">
              <a:buNone/>
            </a:pPr>
            <a:endParaRPr lang="en-US" altLang="zh-TW" dirty="0">
              <a:solidFill>
                <a:schemeClr val="dk1"/>
              </a:solidFill>
              <a:latin typeface="Courier New"/>
              <a:ea typeface="Courier New"/>
              <a:cs typeface="Courier New"/>
              <a:sym typeface="Courier New"/>
            </a:endParaRPr>
          </a:p>
          <a:p>
            <a:endParaRPr lang="en-US" altLang="zh-TW" dirty="0"/>
          </a:p>
          <a:p>
            <a:endParaRPr lang="zh-TW" altLang="en-US" dirty="0"/>
          </a:p>
        </p:txBody>
      </p:sp>
      <p:sp>
        <p:nvSpPr>
          <p:cNvPr id="4" name="Slide Number Placeholder 3">
            <a:extLst>
              <a:ext uri="{FF2B5EF4-FFF2-40B4-BE49-F238E27FC236}">
                <a16:creationId xmlns:a16="http://schemas.microsoft.com/office/drawing/2014/main" id="{9611F0CB-7CEC-4881-9DF5-BD4AF739F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sp>
        <p:nvSpPr>
          <p:cNvPr id="5" name="Title 1">
            <a:extLst>
              <a:ext uri="{FF2B5EF4-FFF2-40B4-BE49-F238E27FC236}">
                <a16:creationId xmlns:a16="http://schemas.microsoft.com/office/drawing/2014/main" id="{68CEB32B-FAAC-4442-B26F-3E0ED14D0D1B}"/>
              </a:ext>
            </a:extLst>
          </p:cNvPr>
          <p:cNvSpPr>
            <a:spLocks noGrp="1"/>
          </p:cNvSpPr>
          <p:nvPr>
            <p:ph type="title"/>
          </p:nvPr>
        </p:nvSpPr>
        <p:spPr>
          <a:xfrm>
            <a:off x="658813" y="316548"/>
            <a:ext cx="8596312" cy="760412"/>
          </a:xfrm>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6" name="Title 1">
            <a:extLst>
              <a:ext uri="{FF2B5EF4-FFF2-40B4-BE49-F238E27FC236}">
                <a16:creationId xmlns:a16="http://schemas.microsoft.com/office/drawing/2014/main" id="{E49BD149-3FB7-4B0E-9316-B0CDE1FA738D}"/>
              </a:ext>
            </a:extLst>
          </p:cNvPr>
          <p:cNvSpPr txBox="1">
            <a:spLocks/>
          </p:cNvSpPr>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34529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72DB76-510A-4890-BD97-FE58B8D279AD}"/>
              </a:ext>
            </a:extLst>
          </p:cNvPr>
          <p:cNvSpPr>
            <a:spLocks noGrp="1"/>
          </p:cNvSpPr>
          <p:nvPr>
            <p:ph type="title"/>
          </p:nvPr>
        </p:nvSpPr>
        <p:spPr/>
        <p:txBody>
          <a:bodyPr/>
          <a:lstStyle/>
          <a:p>
            <a:r>
              <a:rPr lang="zh-TW" altLang="en-US" dirty="0"/>
              <a:t>實作目標</a:t>
            </a:r>
          </a:p>
        </p:txBody>
      </p:sp>
      <p:sp>
        <p:nvSpPr>
          <p:cNvPr id="3" name="文字版面配置區 2">
            <a:extLst>
              <a:ext uri="{FF2B5EF4-FFF2-40B4-BE49-F238E27FC236}">
                <a16:creationId xmlns:a16="http://schemas.microsoft.com/office/drawing/2014/main" id="{DD001428-5243-47BA-B676-BCE16A229DF3}"/>
              </a:ext>
            </a:extLst>
          </p:cNvPr>
          <p:cNvSpPr>
            <a:spLocks noGrp="1"/>
          </p:cNvSpPr>
          <p:nvPr>
            <p:ph type="body" idx="1"/>
          </p:nvPr>
        </p:nvSpPr>
        <p:spPr>
          <a:xfrm>
            <a:off x="677333" y="1381654"/>
            <a:ext cx="10208381" cy="4894849"/>
          </a:xfrm>
        </p:spPr>
        <p:txBody>
          <a:bodyPr>
            <a:normAutofit lnSpcReduction="10000"/>
          </a:bodyPr>
          <a:lstStyle/>
          <a:p>
            <a:r>
              <a:rPr lang="zh-TW" altLang="en-US" dirty="0"/>
              <a:t>例如我們有以下一篇需要被分類的文本</a:t>
            </a:r>
            <a:r>
              <a:rPr lang="en-US" altLang="zh-TW" dirty="0"/>
              <a:t>:</a:t>
            </a:r>
          </a:p>
          <a:p>
            <a:endParaRPr lang="en-US" altLang="zh-TW" dirty="0"/>
          </a:p>
          <a:p>
            <a:r>
              <a:rPr lang="zh-TW" altLang="en-US" dirty="0"/>
              <a:t>我們希望電腦回答我們</a:t>
            </a:r>
            <a:r>
              <a:rPr lang="en-US" altLang="zh-TW" dirty="0"/>
              <a:t>:</a:t>
            </a:r>
          </a:p>
          <a:p>
            <a:r>
              <a:rPr lang="zh-TW" altLang="en-US" dirty="0"/>
              <a:t>請問這篇是屬於哪一種球類新聞呢？</a:t>
            </a:r>
            <a:r>
              <a:rPr lang="en-US" altLang="zh-TW" dirty="0"/>
              <a:t>(</a:t>
            </a:r>
            <a:r>
              <a:rPr lang="zh-TW" altLang="en-US" dirty="0"/>
              <a:t>以下這篇我們給他的代稱為「未知文本」</a:t>
            </a:r>
            <a:r>
              <a:rPr lang="en-US" altLang="zh-TW" dirty="0"/>
              <a:t>)</a:t>
            </a:r>
          </a:p>
          <a:p>
            <a:r>
              <a:rPr lang="zh-TW" altLang="en-US" sz="2000" i="1" dirty="0"/>
              <a:t>金鶯隊左投 </a:t>
            </a:r>
            <a:r>
              <a:rPr lang="en-US" altLang="zh-TW" sz="2000" i="1" dirty="0"/>
              <a:t>John Means </a:t>
            </a:r>
            <a:r>
              <a:rPr lang="zh-TW" altLang="en-US" sz="2000" i="1" dirty="0"/>
              <a:t>今天在面對水手隊比賽中，完成一項大紀錄，那就是以 </a:t>
            </a:r>
            <a:r>
              <a:rPr lang="en-US" altLang="zh-TW" sz="2000" i="1" dirty="0"/>
              <a:t>27 </a:t>
            </a:r>
            <a:r>
              <a:rPr lang="zh-TW" altLang="en-US" sz="2000" i="1" dirty="0"/>
              <a:t>個出局數，在沒有保送、觸身球、失誤的狀況下完成無安打比賽，而 </a:t>
            </a:r>
            <a:r>
              <a:rPr lang="en-US" altLang="zh-TW" sz="2000" i="1" dirty="0"/>
              <a:t>John Means </a:t>
            </a:r>
            <a:r>
              <a:rPr lang="zh-TW" altLang="en-US" sz="2000" i="1" dirty="0"/>
              <a:t>差一點就有完全比賽，主要是 </a:t>
            </a:r>
            <a:r>
              <a:rPr lang="en-US" altLang="zh-TW" sz="2000" i="1" dirty="0"/>
              <a:t>3 </a:t>
            </a:r>
            <a:r>
              <a:rPr lang="zh-TW" altLang="en-US" sz="2000" i="1" dirty="0"/>
              <a:t>局下對 </a:t>
            </a:r>
            <a:r>
              <a:rPr lang="en-US" altLang="zh-TW" sz="2000" i="1" dirty="0"/>
              <a:t>Sam Haggerty </a:t>
            </a:r>
            <a:r>
              <a:rPr lang="zh-TW" altLang="en-US" sz="2000" i="1" dirty="0"/>
              <a:t>投出不死三振，差點就可以完成「完全比賽」，金鶯最終以 </a:t>
            </a:r>
            <a:r>
              <a:rPr lang="en-US" altLang="zh-TW" sz="2000" i="1" dirty="0"/>
              <a:t>6:0 </a:t>
            </a:r>
            <a:r>
              <a:rPr lang="zh-TW" altLang="en-US" sz="2000" i="1" dirty="0"/>
              <a:t>贏球。根據紀錄，金鶯隊上次左投投出無安打比賽已經是 </a:t>
            </a:r>
            <a:r>
              <a:rPr lang="en-US" altLang="zh-TW" sz="2000" i="1" dirty="0"/>
              <a:t>1969 </a:t>
            </a:r>
            <a:r>
              <a:rPr lang="zh-TW" altLang="en-US" sz="2000" i="1" dirty="0"/>
              <a:t>年，也是大聯盟本季第三場無安打比賽，球隊史上第 </a:t>
            </a:r>
            <a:r>
              <a:rPr lang="en-US" altLang="zh-TW" sz="2000" i="1" dirty="0"/>
              <a:t>10 </a:t>
            </a:r>
            <a:r>
              <a:rPr lang="zh-TW" altLang="en-US" sz="2000" i="1" dirty="0"/>
              <a:t>位投出無安打比賽的投手，而他也是第一位在沒有投出保送、安打、失誤，卻投出無安打比賽的投手。</a:t>
            </a:r>
          </a:p>
          <a:p>
            <a:r>
              <a:rPr lang="zh-TW" altLang="en-US" sz="2000" dirty="0"/>
              <a:t>本篇取自於 </a:t>
            </a:r>
            <a:r>
              <a:rPr lang="en-US" altLang="zh-TW" sz="2000" dirty="0" err="1"/>
              <a:t>NewTalk</a:t>
            </a:r>
            <a:r>
              <a:rPr lang="en-US" altLang="zh-TW" sz="2000" dirty="0"/>
              <a:t> </a:t>
            </a:r>
            <a:r>
              <a:rPr lang="zh-TW" altLang="en-US" sz="2000" dirty="0"/>
              <a:t>新聞  </a:t>
            </a:r>
            <a:r>
              <a:rPr lang="en-US" altLang="zh-TW" sz="2000" dirty="0"/>
              <a:t>https://newtalk.tw/news/view/2021-05-06/570369</a:t>
            </a:r>
            <a:endParaRPr lang="zh-TW" altLang="en-US" sz="2000" dirty="0"/>
          </a:p>
          <a:p>
            <a:endParaRPr lang="zh-TW" altLang="en-US" dirty="0"/>
          </a:p>
        </p:txBody>
      </p:sp>
      <p:sp>
        <p:nvSpPr>
          <p:cNvPr id="4" name="投影片編號版面配置區 3">
            <a:extLst>
              <a:ext uri="{FF2B5EF4-FFF2-40B4-BE49-F238E27FC236}">
                <a16:creationId xmlns:a16="http://schemas.microsoft.com/office/drawing/2014/main" id="{26631932-E046-44DA-9867-AF923889E0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785051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084D32-8DCD-4A38-9CE9-6DDB52777D9F}"/>
              </a:ext>
            </a:extLst>
          </p:cNvPr>
          <p:cNvSpPr>
            <a:spLocks noGrp="1"/>
          </p:cNvSpPr>
          <p:nvPr>
            <p:ph type="body" idx="1"/>
          </p:nvPr>
        </p:nvSpPr>
        <p:spPr/>
        <p:txBody>
          <a:bodyPr>
            <a:normAutofit/>
          </a:bodyPr>
          <a:lstStyle/>
          <a:p>
            <a:r>
              <a:rPr lang="en-US" altLang="zh-TW" dirty="0" err="1"/>
              <a:t>Articut</a:t>
            </a:r>
            <a:r>
              <a:rPr lang="zh-TW" altLang="en-US" dirty="0"/>
              <a:t> </a:t>
            </a:r>
            <a:r>
              <a:rPr lang="en-US" altLang="zh-TW" dirty="0"/>
              <a:t>lv2 </a:t>
            </a:r>
            <a:r>
              <a:rPr lang="zh-TW" altLang="en-US" dirty="0"/>
              <a:t>回傳的字典檔，我們可以做以下不同的分析</a:t>
            </a:r>
            <a:r>
              <a:rPr lang="en-US" altLang="zh-TW" dirty="0"/>
              <a:t>:</a:t>
            </a:r>
          </a:p>
          <a:p>
            <a:endParaRPr lang="en-US" altLang="zh-TW" dirty="0">
              <a:highlight>
                <a:srgbClr val="00FFFF"/>
              </a:highlight>
            </a:endParaRPr>
          </a:p>
          <a:p>
            <a:pPr marL="137160" indent="0">
              <a:buNone/>
            </a:pPr>
            <a:r>
              <a:rPr lang="zh-TW" altLang="en-US" dirty="0">
                <a:highlight>
                  <a:srgbClr val="00FFFF"/>
                </a:highlight>
              </a:rPr>
              <a:t>地點</a:t>
            </a:r>
            <a:endParaRPr lang="en-US" altLang="zh-TW" dirty="0">
              <a:highlight>
                <a:srgbClr val="00FFFF"/>
              </a:highlight>
            </a:endParaRPr>
          </a:p>
          <a:p>
            <a:r>
              <a:rPr lang="en-US" altLang="zh-TW" dirty="0" err="1">
                <a:latin typeface="Courier New" panose="02070309020205020404" pitchFamily="49" charset="0"/>
                <a:ea typeface="微軟正黑體" panose="020B0604030504040204" pitchFamily="34" charset="-120"/>
                <a:cs typeface="Courier New" panose="02070309020205020404" pitchFamily="49" charset="0"/>
              </a:rPr>
              <a:t>articut.getLocationStemLIST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ResultDICT</a:t>
            </a:r>
            <a:r>
              <a:rPr lang="en-US" altLang="zh-TW" dirty="0">
                <a:latin typeface="Courier New" panose="02070309020205020404" pitchFamily="49" charset="0"/>
                <a:ea typeface="微軟正黑體" panose="020B0604030504040204" pitchFamily="34" charset="-120"/>
                <a:cs typeface="Courier New" panose="02070309020205020404" pitchFamily="49" charset="0"/>
              </a:rPr>
              <a:t>)</a:t>
            </a:r>
          </a:p>
          <a:p>
            <a:pPr marL="137160" indent="0">
              <a:buNone/>
            </a:pPr>
            <a:r>
              <a:rPr lang="zh-TW" altLang="en-US" dirty="0">
                <a:highlight>
                  <a:srgbClr val="00FFFF"/>
                </a:highlight>
                <a:ea typeface="微軟正黑體" panose="020B0604030504040204" pitchFamily="34" charset="-120"/>
              </a:rPr>
              <a:t>人名</a:t>
            </a:r>
            <a:endParaRPr lang="en-US" altLang="zh-TW" dirty="0">
              <a:highlight>
                <a:srgbClr val="00FFFF"/>
              </a:highlight>
              <a:ea typeface="微軟正黑體" panose="020B0604030504040204" pitchFamily="34" charset="-120"/>
            </a:endParaRPr>
          </a:p>
          <a:p>
            <a:r>
              <a:rPr lang="en-US" altLang="zh-TW" dirty="0" err="1">
                <a:latin typeface="Courier New" panose="02070309020205020404" pitchFamily="49" charset="0"/>
                <a:cs typeface="Courier New" panose="02070309020205020404" pitchFamily="49" charset="0"/>
              </a:rPr>
              <a:t>articut.getPersonLIST</a:t>
            </a:r>
            <a:r>
              <a:rPr lang="en-US" altLang="zh-TW" dirty="0">
                <a:latin typeface="Courier New" panose="02070309020205020404" pitchFamily="49" charset="0"/>
                <a:cs typeface="Courier New" panose="02070309020205020404" pitchFamily="49" charset="0"/>
              </a:rPr>
              <a:t>(</a:t>
            </a:r>
            <a:r>
              <a:rPr lang="en-US" altLang="zh-TW" dirty="0" err="1">
                <a:solidFill>
                  <a:schemeClr val="dk1"/>
                </a:solidFill>
                <a:latin typeface="Courier New"/>
                <a:ea typeface="Courier New"/>
                <a:cs typeface="Courier New"/>
                <a:sym typeface="Courier New"/>
              </a:rPr>
              <a:t>ResultDICT</a:t>
            </a:r>
            <a:r>
              <a:rPr lang="en-US" altLang="zh-TW" dirty="0">
                <a:solidFill>
                  <a:schemeClr val="dk1"/>
                </a:solidFill>
                <a:latin typeface="Courier New"/>
                <a:ea typeface="Courier New"/>
                <a:cs typeface="Courier New"/>
                <a:sym typeface="Courier New"/>
              </a:rPr>
              <a:t>)</a:t>
            </a:r>
          </a:p>
          <a:p>
            <a:pPr marL="137160" indent="0">
              <a:buNone/>
            </a:pPr>
            <a:endParaRPr lang="en-US" altLang="zh-TW" dirty="0">
              <a:solidFill>
                <a:schemeClr val="dk1"/>
              </a:solidFill>
              <a:latin typeface="Courier New"/>
              <a:cs typeface="Courier New"/>
              <a:sym typeface="Courier New"/>
            </a:endParaRPr>
          </a:p>
        </p:txBody>
      </p:sp>
      <p:sp>
        <p:nvSpPr>
          <p:cNvPr id="4" name="Slide Number Placeholder 3">
            <a:extLst>
              <a:ext uri="{FF2B5EF4-FFF2-40B4-BE49-F238E27FC236}">
                <a16:creationId xmlns:a16="http://schemas.microsoft.com/office/drawing/2014/main" id="{A2CA2BB4-9809-4BB3-B42E-9F6848CE1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60</a:t>
            </a:fld>
            <a:endParaRPr lang="zh-TW" altLang="en-US"/>
          </a:p>
        </p:txBody>
      </p:sp>
      <p:sp>
        <p:nvSpPr>
          <p:cNvPr id="6" name="Title 1">
            <a:extLst>
              <a:ext uri="{FF2B5EF4-FFF2-40B4-BE49-F238E27FC236}">
                <a16:creationId xmlns:a16="http://schemas.microsoft.com/office/drawing/2014/main" id="{E970C1EB-DB14-4257-8626-8E8742D5B6C2}"/>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2904534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CD39E0-D8E1-4AEF-AB40-F4E1A9828F49}"/>
              </a:ext>
            </a:extLst>
          </p:cNvPr>
          <p:cNvSpPr>
            <a:spLocks noGrp="1"/>
          </p:cNvSpPr>
          <p:nvPr>
            <p:ph type="body" idx="1"/>
          </p:nvPr>
        </p:nvSpPr>
        <p:spPr/>
        <p:txBody>
          <a:bodyPr/>
          <a:lstStyle/>
          <a:p>
            <a:r>
              <a:rPr lang="zh-TW" altLang="en-US" dirty="0">
                <a:solidFill>
                  <a:schemeClr val="dk1"/>
                </a:solidFill>
                <a:latin typeface="Courier New"/>
                <a:cs typeface="Courier New"/>
                <a:sym typeface="Courier New"/>
              </a:rPr>
              <a:t>也可以透過</a:t>
            </a:r>
            <a:r>
              <a:rPr lang="en-US" altLang="zh-TW" dirty="0">
                <a:solidFill>
                  <a:schemeClr val="dk1"/>
                </a:solidFill>
                <a:latin typeface="Courier New"/>
                <a:cs typeface="Courier New"/>
                <a:sym typeface="Courier New"/>
              </a:rPr>
              <a:t>lv3</a:t>
            </a:r>
            <a:r>
              <a:rPr lang="zh-TW" altLang="en-US" dirty="0">
                <a:solidFill>
                  <a:schemeClr val="dk1"/>
                </a:solidFill>
                <a:latin typeface="Courier New"/>
                <a:cs typeface="Courier New"/>
                <a:sym typeface="Courier New"/>
              </a:rPr>
              <a:t>的回傳結果分析</a:t>
            </a:r>
            <a:r>
              <a:rPr lang="en-US" altLang="zh-TW" dirty="0">
                <a:solidFill>
                  <a:schemeClr val="dk1"/>
                </a:solidFill>
                <a:latin typeface="Courier New"/>
                <a:cs typeface="Courier New"/>
                <a:sym typeface="Courier New"/>
              </a:rPr>
              <a:t>:</a:t>
            </a:r>
          </a:p>
          <a:p>
            <a:pPr marL="137160" indent="0">
              <a:buNone/>
            </a:pPr>
            <a:r>
              <a:rPr lang="zh-TW" altLang="en-US" dirty="0">
                <a:solidFill>
                  <a:schemeClr val="dk1"/>
                </a:solidFill>
                <a:highlight>
                  <a:srgbClr val="00FFFF"/>
                </a:highlight>
                <a:latin typeface="Courier New"/>
                <a:cs typeface="Courier New"/>
                <a:sym typeface="Courier New"/>
              </a:rPr>
              <a:t>動詞事件</a:t>
            </a:r>
            <a:endParaRPr lang="en-US" altLang="zh-TW" dirty="0">
              <a:solidFill>
                <a:schemeClr val="dk1"/>
              </a:solidFill>
              <a:highlight>
                <a:srgbClr val="00FFFF"/>
              </a:highlight>
              <a:latin typeface="Courier New"/>
              <a:cs typeface="Courier New"/>
              <a:sym typeface="Courier New"/>
            </a:endParaRPr>
          </a:p>
          <a:p>
            <a:r>
              <a:rPr lang="en-US" altLang="zh-TW" dirty="0" err="1">
                <a:solidFill>
                  <a:schemeClr val="dk1"/>
                </a:solidFill>
                <a:latin typeface="Courier New"/>
                <a:cs typeface="Courier New"/>
                <a:sym typeface="Courier New"/>
              </a:rPr>
              <a:t>articut.parse</a:t>
            </a:r>
            <a:r>
              <a:rPr lang="en-US" altLang="zh-TW" dirty="0">
                <a:solidFill>
                  <a:schemeClr val="dk1"/>
                </a:solidFill>
                <a:latin typeface="Courier New"/>
                <a:cs typeface="Courier New"/>
                <a:sym typeface="Courier New"/>
              </a:rPr>
              <a:t>(</a:t>
            </a:r>
            <a:r>
              <a:rPr lang="en-US" altLang="zh-TW" dirty="0" err="1">
                <a:solidFill>
                  <a:schemeClr val="dk1"/>
                </a:solidFill>
                <a:latin typeface="Courier New"/>
                <a:cs typeface="Courier New"/>
                <a:sym typeface="Courier New"/>
              </a:rPr>
              <a:t>baseballSTR</a:t>
            </a:r>
            <a:r>
              <a:rPr lang="en-US" altLang="zh-TW" dirty="0">
                <a:solidFill>
                  <a:schemeClr val="dk1"/>
                </a:solidFill>
                <a:latin typeface="Courier New"/>
                <a:cs typeface="Courier New"/>
                <a:sym typeface="Courier New"/>
              </a:rPr>
              <a:t>, level = “lv3”)[“event”]</a:t>
            </a:r>
          </a:p>
          <a:p>
            <a:pPr marL="137160" indent="0">
              <a:buNone/>
            </a:pPr>
            <a:r>
              <a:rPr lang="zh-TW" altLang="en-US" dirty="0">
                <a:solidFill>
                  <a:schemeClr val="dk1"/>
                </a:solidFill>
                <a:highlight>
                  <a:srgbClr val="00FFFF"/>
                </a:highlight>
                <a:latin typeface="Courier New"/>
                <a:cs typeface="Courier New"/>
                <a:sym typeface="Courier New"/>
              </a:rPr>
              <a:t>時間</a:t>
            </a:r>
            <a:endParaRPr lang="en-US" altLang="zh-TW" dirty="0">
              <a:solidFill>
                <a:schemeClr val="dk1"/>
              </a:solidFill>
              <a:highlight>
                <a:srgbClr val="00FFFF"/>
              </a:highlight>
              <a:latin typeface="Courier New"/>
              <a:cs typeface="Courier New"/>
              <a:sym typeface="Courier New"/>
            </a:endParaRPr>
          </a:p>
          <a:p>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articut.parse</a:t>
            </a:r>
            <a:r>
              <a:rPr lang="en-US" altLang="zh-TW" dirty="0">
                <a:solidFill>
                  <a:schemeClr val="dk1"/>
                </a:solidFill>
                <a:latin typeface="Courier New" panose="02070309020205020404" pitchFamily="49" charset="0"/>
                <a:ea typeface="Courier New"/>
                <a:cs typeface="Courier New" panose="02070309020205020404" pitchFamily="49" charset="0"/>
                <a:sym typeface="Courier New"/>
              </a:rPr>
              <a:t>(</a:t>
            </a:r>
            <a:r>
              <a:rPr lang="en-US" altLang="zh-TW" dirty="0" err="1">
                <a:solidFill>
                  <a:schemeClr val="dk1"/>
                </a:solidFill>
                <a:latin typeface="Courier New" panose="02070309020205020404" pitchFamily="49" charset="0"/>
                <a:ea typeface="Courier New"/>
                <a:cs typeface="Courier New" panose="02070309020205020404" pitchFamily="49" charset="0"/>
                <a:sym typeface="Courier New"/>
              </a:rPr>
              <a:t>baseballSTR</a:t>
            </a:r>
            <a:r>
              <a:rPr lang="en-US" altLang="zh-TW" dirty="0">
                <a:solidFill>
                  <a:schemeClr val="dk1"/>
                </a:solidFill>
                <a:latin typeface="Courier New" panose="02070309020205020404" pitchFamily="49" charset="0"/>
                <a:ea typeface="Courier New"/>
                <a:cs typeface="Courier New" panose="02070309020205020404" pitchFamily="49" charset="0"/>
                <a:sym typeface="Courier New"/>
              </a:rPr>
              <a:t>, level = “lv3”)[“time”]</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a:p>
            <a:endParaRPr lang="zh-TW" altLang="en-US" dirty="0"/>
          </a:p>
        </p:txBody>
      </p:sp>
      <p:sp>
        <p:nvSpPr>
          <p:cNvPr id="4" name="Slide Number Placeholder 3">
            <a:extLst>
              <a:ext uri="{FF2B5EF4-FFF2-40B4-BE49-F238E27FC236}">
                <a16:creationId xmlns:a16="http://schemas.microsoft.com/office/drawing/2014/main" id="{711B7A7A-8020-4ECA-8439-6C102B57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61</a:t>
            </a:fld>
            <a:endParaRPr lang="zh-TW" altLang="en-US"/>
          </a:p>
        </p:txBody>
      </p:sp>
      <p:sp>
        <p:nvSpPr>
          <p:cNvPr id="5" name="Title 1">
            <a:extLst>
              <a:ext uri="{FF2B5EF4-FFF2-40B4-BE49-F238E27FC236}">
                <a16:creationId xmlns:a16="http://schemas.microsoft.com/office/drawing/2014/main" id="{54EA7238-08A3-42B2-A4C5-EBF6B43F4A78}"/>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1297490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106291-2667-4950-BC99-AB7CADB67176}"/>
              </a:ext>
            </a:extLst>
          </p:cNvPr>
          <p:cNvSpPr>
            <a:spLocks noGrp="1"/>
          </p:cNvSpPr>
          <p:nvPr>
            <p:ph type="body" idx="1"/>
          </p:nvPr>
        </p:nvSpPr>
        <p:spPr/>
        <p:txBody>
          <a:bodyPr/>
          <a:lstStyle/>
          <a:p>
            <a:r>
              <a:rPr lang="zh-TW" altLang="en-US" dirty="0"/>
              <a:t>而透過這些工具所得到的結果，我們很多不同的分析方式，像是之前學到的文字雲，功課中計算股市為漲的分數的方式，又或是今天所學算餘弦相似度，這些分析方法都只是冰山一角，而這些方法要有效的前提是要可靠的斷詞結果，還有充分的詞性知識，我們才能順利找出關鍵的切入點。</a:t>
            </a:r>
            <a:endParaRPr lang="en-US" altLang="zh-TW" dirty="0"/>
          </a:p>
        </p:txBody>
      </p:sp>
      <p:sp>
        <p:nvSpPr>
          <p:cNvPr id="4" name="Slide Number Placeholder 3">
            <a:extLst>
              <a:ext uri="{FF2B5EF4-FFF2-40B4-BE49-F238E27FC236}">
                <a16:creationId xmlns:a16="http://schemas.microsoft.com/office/drawing/2014/main" id="{68F9398D-FF74-4AD8-94B2-BDC62E0AFE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62</a:t>
            </a:fld>
            <a:endParaRPr lang="zh-TW" altLang="en-US"/>
          </a:p>
        </p:txBody>
      </p:sp>
      <p:sp>
        <p:nvSpPr>
          <p:cNvPr id="5" name="Title 1">
            <a:extLst>
              <a:ext uri="{FF2B5EF4-FFF2-40B4-BE49-F238E27FC236}">
                <a16:creationId xmlns:a16="http://schemas.microsoft.com/office/drawing/2014/main" id="{9372A016-B54A-4718-8C44-D41DA23DB6DB}"/>
              </a:ext>
            </a:extLst>
          </p:cNvPr>
          <p:cNvSpPr txBox="1">
            <a:spLocks noGrp="1"/>
          </p:cNvSpPr>
          <p:nvPr>
            <p:ph type="title"/>
          </p:nvPr>
        </p:nvSpPr>
        <p:spPr>
          <a:xfrm>
            <a:off x="658813" y="306388"/>
            <a:ext cx="8596312" cy="7604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zh-TW" altLang="en-US" dirty="0"/>
              <a:t>作業</a:t>
            </a:r>
            <a:r>
              <a:rPr lang="en-US" altLang="zh-TW" dirty="0"/>
              <a:t>:</a:t>
            </a:r>
            <a:r>
              <a:rPr lang="zh-TW" altLang="en-US" dirty="0"/>
              <a:t>個人</a:t>
            </a:r>
            <a:r>
              <a:rPr lang="en-US" altLang="zh-TW" dirty="0"/>
              <a:t>Project</a:t>
            </a:r>
            <a:r>
              <a:rPr lang="zh-TW" altLang="en-US" dirty="0"/>
              <a:t>設計</a:t>
            </a:r>
          </a:p>
        </p:txBody>
      </p:sp>
    </p:spTree>
    <p:extLst>
      <p:ext uri="{BB962C8B-B14F-4D97-AF65-F5344CB8AC3E}">
        <p14:creationId xmlns:p14="http://schemas.microsoft.com/office/powerpoint/2010/main" val="2572491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E2C8-9E36-4043-8D8D-FAD38E38BE32}"/>
              </a:ext>
            </a:extLst>
          </p:cNvPr>
          <p:cNvSpPr>
            <a:spLocks noGrp="1"/>
          </p:cNvSpPr>
          <p:nvPr>
            <p:ph type="title"/>
          </p:nvPr>
        </p:nvSpPr>
        <p:spPr/>
        <p:txBody>
          <a:bodyPr/>
          <a:lstStyle/>
          <a:p>
            <a:r>
              <a:rPr lang="zh-TW" altLang="en-US" dirty="0"/>
              <a:t>作業</a:t>
            </a:r>
            <a:r>
              <a:rPr lang="en-US" altLang="zh-TW" dirty="0"/>
              <a:t>:</a:t>
            </a:r>
            <a:r>
              <a:rPr lang="zh-TW" altLang="en-US" dirty="0"/>
              <a:t>個人</a:t>
            </a:r>
            <a:r>
              <a:rPr lang="en-US" altLang="zh-TW" dirty="0"/>
              <a:t>Project</a:t>
            </a:r>
            <a:r>
              <a:rPr lang="zh-TW" altLang="en-US" dirty="0"/>
              <a:t>設計</a:t>
            </a:r>
          </a:p>
        </p:txBody>
      </p:sp>
      <p:sp>
        <p:nvSpPr>
          <p:cNvPr id="3" name="Text Placeholder 2">
            <a:extLst>
              <a:ext uri="{FF2B5EF4-FFF2-40B4-BE49-F238E27FC236}">
                <a16:creationId xmlns:a16="http://schemas.microsoft.com/office/drawing/2014/main" id="{0FA5B635-64B7-4301-A390-886D8CD30126}"/>
              </a:ext>
            </a:extLst>
          </p:cNvPr>
          <p:cNvSpPr>
            <a:spLocks noGrp="1"/>
          </p:cNvSpPr>
          <p:nvPr>
            <p:ph type="body" idx="1"/>
          </p:nvPr>
        </p:nvSpPr>
        <p:spPr/>
        <p:txBody>
          <a:bodyPr/>
          <a:lstStyle/>
          <a:p>
            <a:r>
              <a:rPr lang="zh-TW" altLang="en-US" dirty="0"/>
              <a:t>在這次的</a:t>
            </a:r>
            <a:r>
              <a:rPr lang="en-US" altLang="zh-TW" dirty="0"/>
              <a:t>project</a:t>
            </a:r>
            <a:r>
              <a:rPr lang="zh-TW" altLang="en-US" dirty="0"/>
              <a:t>中，希望同學們達到的條件</a:t>
            </a:r>
            <a:r>
              <a:rPr lang="en-US" altLang="zh-TW" dirty="0"/>
              <a:t>:</a:t>
            </a:r>
          </a:p>
          <a:p>
            <a:r>
              <a:rPr lang="en-US" altLang="zh-TW" dirty="0"/>
              <a:t>1. </a:t>
            </a:r>
            <a:r>
              <a:rPr lang="zh-TW" altLang="en-US" dirty="0"/>
              <a:t>選用中文文本</a:t>
            </a:r>
            <a:endParaRPr lang="en-US" altLang="zh-TW" dirty="0"/>
          </a:p>
          <a:p>
            <a:r>
              <a:rPr lang="en-US" altLang="zh-TW" dirty="0"/>
              <a:t>2. </a:t>
            </a:r>
            <a:r>
              <a:rPr lang="zh-TW" altLang="en-US" dirty="0"/>
              <a:t>請蒐集起碼兩中種類的文本起碼</a:t>
            </a:r>
            <a:r>
              <a:rPr lang="en-US" altLang="zh-TW" dirty="0"/>
              <a:t>10</a:t>
            </a:r>
            <a:r>
              <a:rPr lang="zh-TW" altLang="en-US" dirty="0"/>
              <a:t>篇，選文本總數的</a:t>
            </a:r>
            <a:r>
              <a:rPr lang="en-US" altLang="zh-TW" dirty="0"/>
              <a:t>80%</a:t>
            </a:r>
            <a:r>
              <a:rPr lang="zh-TW" altLang="en-US" dirty="0"/>
              <a:t>作為你的訓練集，透過對文本的觀察，請你做出自己的分類器。</a:t>
            </a:r>
            <a:endParaRPr lang="en-US" altLang="zh-TW" dirty="0"/>
          </a:p>
          <a:p>
            <a:r>
              <a:rPr lang="en-US" altLang="zh-TW" dirty="0"/>
              <a:t>3. </a:t>
            </a:r>
            <a:r>
              <a:rPr lang="zh-TW" altLang="en-US" dirty="0"/>
              <a:t>將剩下的</a:t>
            </a:r>
            <a:r>
              <a:rPr lang="en-US" altLang="zh-TW" dirty="0"/>
              <a:t>20%</a:t>
            </a:r>
            <a:r>
              <a:rPr lang="zh-TW" altLang="en-US" dirty="0"/>
              <a:t>的文本當作測試集，看看你訓練出來的分類器能不能正確區分出這些文本，並計算</a:t>
            </a:r>
            <a:r>
              <a:rPr lang="en-US" altLang="zh-TW" dirty="0"/>
              <a:t>f1 score</a:t>
            </a:r>
            <a:r>
              <a:rPr lang="zh-TW" altLang="en-US" dirty="0"/>
              <a:t>與準確率。</a:t>
            </a:r>
            <a:endParaRPr lang="en-US" altLang="zh-TW" dirty="0"/>
          </a:p>
          <a:p>
            <a:pPr marL="137160" indent="0">
              <a:buNone/>
            </a:pPr>
            <a:r>
              <a:rPr lang="zh-TW" altLang="en-US" dirty="0"/>
              <a:t>加油</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2DA171E1-DEDA-4925-A316-2BC0F7AAE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63</a:t>
            </a:fld>
            <a:endParaRPr lang="zh-TW" altLang="en-US"/>
          </a:p>
        </p:txBody>
      </p:sp>
    </p:spTree>
    <p:extLst>
      <p:ext uri="{BB962C8B-B14F-4D97-AF65-F5344CB8AC3E}">
        <p14:creationId xmlns:p14="http://schemas.microsoft.com/office/powerpoint/2010/main" val="109876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42695-CFF6-490E-9651-BFBF9209104D}"/>
              </a:ext>
            </a:extLst>
          </p:cNvPr>
          <p:cNvSpPr>
            <a:spLocks noGrp="1"/>
          </p:cNvSpPr>
          <p:nvPr>
            <p:ph type="title"/>
          </p:nvPr>
        </p:nvSpPr>
        <p:spPr/>
        <p:txBody>
          <a:bodyPr/>
          <a:lstStyle/>
          <a:p>
            <a:r>
              <a:rPr lang="zh-TW" altLang="en-US" dirty="0"/>
              <a:t>課間練習</a:t>
            </a:r>
            <a:r>
              <a:rPr lang="en-US" altLang="zh-TW" dirty="0"/>
              <a:t>2</a:t>
            </a:r>
            <a:endParaRPr lang="zh-TW" altLang="en-US" dirty="0"/>
          </a:p>
        </p:txBody>
      </p:sp>
      <p:sp>
        <p:nvSpPr>
          <p:cNvPr id="3" name="文字版面配置區 2">
            <a:extLst>
              <a:ext uri="{FF2B5EF4-FFF2-40B4-BE49-F238E27FC236}">
                <a16:creationId xmlns:a16="http://schemas.microsoft.com/office/drawing/2014/main" id="{3ABE57F5-2CE2-4A73-999D-8C8666497978}"/>
              </a:ext>
            </a:extLst>
          </p:cNvPr>
          <p:cNvSpPr>
            <a:spLocks noGrp="1"/>
          </p:cNvSpPr>
          <p:nvPr>
            <p:ph type="body" idx="1"/>
          </p:nvPr>
        </p:nvSpPr>
        <p:spPr/>
        <p:txBody>
          <a:bodyPr/>
          <a:lstStyle/>
          <a:p>
            <a:r>
              <a:rPr lang="zh-TW" altLang="en-US" dirty="0"/>
              <a:t>那在設計電腦的判斷邏輯之前，我們先看看人是怎麼判斷的。</a:t>
            </a:r>
            <a:endParaRPr lang="en-US" altLang="zh-TW" dirty="0"/>
          </a:p>
          <a:p>
            <a:endParaRPr lang="en-US" altLang="zh-TW" dirty="0"/>
          </a:p>
          <a:p>
            <a:r>
              <a:rPr lang="zh-TW" altLang="en-US" sz="3600" dirty="0"/>
              <a:t>請看剛剛的未知文本，請和同學討論看看這是屬於棒球還是籃球呢？你是怎麼知道的呢？</a:t>
            </a:r>
          </a:p>
        </p:txBody>
      </p:sp>
      <p:sp>
        <p:nvSpPr>
          <p:cNvPr id="4" name="投影片編號版面配置區 3">
            <a:extLst>
              <a:ext uri="{FF2B5EF4-FFF2-40B4-BE49-F238E27FC236}">
                <a16:creationId xmlns:a16="http://schemas.microsoft.com/office/drawing/2014/main" id="{9FBFF772-B111-41F2-A131-7171C2B39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54521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D37BA94-2A55-41E4-9639-49926622D84D}"/>
              </a:ext>
            </a:extLst>
          </p:cNvPr>
          <p:cNvSpPr>
            <a:spLocks noGrp="1"/>
          </p:cNvSpPr>
          <p:nvPr>
            <p:ph type="title"/>
          </p:nvPr>
        </p:nvSpPr>
        <p:spPr/>
        <p:txBody>
          <a:bodyPr/>
          <a:lstStyle/>
          <a:p>
            <a:r>
              <a:rPr lang="zh-TW" altLang="en-US" dirty="0"/>
              <a:t>文本分析流程</a:t>
            </a:r>
          </a:p>
        </p:txBody>
      </p:sp>
      <p:sp>
        <p:nvSpPr>
          <p:cNvPr id="6" name="文字版面配置區 5">
            <a:extLst>
              <a:ext uri="{FF2B5EF4-FFF2-40B4-BE49-F238E27FC236}">
                <a16:creationId xmlns:a16="http://schemas.microsoft.com/office/drawing/2014/main" id="{091F98F5-5765-4AC4-BD63-AC0C1A82A3F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90A5956-050F-4804-B47B-BC6FBF09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9117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53EC3D-AC37-4C18-BEC0-E4FDDB9ABB8E}"/>
              </a:ext>
            </a:extLst>
          </p:cNvPr>
          <p:cNvSpPr>
            <a:spLocks noGrp="1"/>
          </p:cNvSpPr>
          <p:nvPr>
            <p:ph type="title"/>
          </p:nvPr>
        </p:nvSpPr>
        <p:spPr/>
        <p:txBody>
          <a:bodyPr/>
          <a:lstStyle/>
          <a:p>
            <a:r>
              <a:rPr lang="zh-TW" altLang="en-US" dirty="0"/>
              <a:t>文本分析流程</a:t>
            </a:r>
          </a:p>
        </p:txBody>
      </p:sp>
      <p:sp>
        <p:nvSpPr>
          <p:cNvPr id="3" name="文字版面配置區 2">
            <a:extLst>
              <a:ext uri="{FF2B5EF4-FFF2-40B4-BE49-F238E27FC236}">
                <a16:creationId xmlns:a16="http://schemas.microsoft.com/office/drawing/2014/main" id="{B9520B48-90D6-4023-A64C-34E73021FD4E}"/>
              </a:ext>
            </a:extLst>
          </p:cNvPr>
          <p:cNvSpPr>
            <a:spLocks noGrp="1"/>
          </p:cNvSpPr>
          <p:nvPr>
            <p:ph type="body" idx="1"/>
          </p:nvPr>
        </p:nvSpPr>
        <p:spPr/>
        <p:txBody>
          <a:bodyPr/>
          <a:lstStyle/>
          <a:p>
            <a:r>
              <a:rPr lang="zh-TW" altLang="en-US" dirty="0"/>
              <a:t>通常做文本分析時，我們會有以下的流程</a:t>
            </a:r>
            <a:endParaRPr lang="en-US" altLang="zh-TW" dirty="0"/>
          </a:p>
          <a:p>
            <a:r>
              <a:rPr lang="zh-TW" altLang="en-US" dirty="0"/>
              <a:t>這些是什麼意思呢？</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2CF88403-DC7F-4B66-AEEB-9F9B6B98F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graphicFrame>
        <p:nvGraphicFramePr>
          <p:cNvPr id="5" name="資料庫圖表 4">
            <a:extLst>
              <a:ext uri="{FF2B5EF4-FFF2-40B4-BE49-F238E27FC236}">
                <a16:creationId xmlns:a16="http://schemas.microsoft.com/office/drawing/2014/main" id="{CA1CA7EE-7FB5-42C8-A822-7656DB0BDD5F}"/>
              </a:ext>
            </a:extLst>
          </p:cNvPr>
          <p:cNvGraphicFramePr/>
          <p:nvPr>
            <p:extLst>
              <p:ext uri="{D42A27DB-BD31-4B8C-83A1-F6EECF244321}">
                <p14:modId xmlns:p14="http://schemas.microsoft.com/office/powerpoint/2010/main" val="1267222445"/>
              </p:ext>
            </p:extLst>
          </p:nvPr>
        </p:nvGraphicFramePr>
        <p:xfrm>
          <a:off x="930729" y="2122713"/>
          <a:ext cx="9936712" cy="366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101126"/>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924</TotalTime>
  <Words>7696</Words>
  <Application>Microsoft Office PowerPoint</Application>
  <PresentationFormat>Widescreen</PresentationFormat>
  <Paragraphs>564</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Noto Sans Symbols</vt:lpstr>
      <vt:lpstr>微軟正黑體</vt:lpstr>
      <vt:lpstr>新細明體</vt:lpstr>
      <vt:lpstr>Arial</vt:lpstr>
      <vt:lpstr>Calibri</vt:lpstr>
      <vt:lpstr>Courier New</vt:lpstr>
      <vt:lpstr>Trebuchet MS</vt:lpstr>
      <vt:lpstr>pyhton-class</vt:lpstr>
      <vt:lpstr>文本分析與程式設計 Week04</vt:lpstr>
      <vt:lpstr>學習目標 </vt:lpstr>
      <vt:lpstr>課間練習1：複習</vt:lpstr>
      <vt:lpstr>實作 -球類競賽報導新聞分類</vt:lpstr>
      <vt:lpstr>實作目標</vt:lpstr>
      <vt:lpstr>實作目標</vt:lpstr>
      <vt:lpstr>課間練習2</vt:lpstr>
      <vt:lpstr>文本分析流程</vt:lpstr>
      <vt:lpstr>文本分析流程</vt:lpstr>
      <vt:lpstr>文本分析流程</vt:lpstr>
      <vt:lpstr>文本分析流程</vt:lpstr>
      <vt:lpstr>實作範例</vt:lpstr>
      <vt:lpstr>實作範例 – 動詞為特徵詞</vt:lpstr>
      <vt:lpstr>什麼是餘弦相似性</vt:lpstr>
      <vt:lpstr>餘弦相似性限制</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實作範例 – 動詞為特徵詞</vt:lpstr>
      <vt:lpstr>課間練習3 </vt:lpstr>
      <vt:lpstr>實作範例 – 動詞為特徵詞</vt:lpstr>
      <vt:lpstr>Confusion matrix混淆矩陣 </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vt:lpstr>
      <vt:lpstr>Confusion matrix混淆矩陣延伸閱讀</vt:lpstr>
      <vt:lpstr>實作範例 – 動詞為特徵詞</vt:lpstr>
      <vt:lpstr>實作範例 – 動詞為特徵詞</vt:lpstr>
      <vt:lpstr>實作範例 – 名詞為特徵詞</vt:lpstr>
      <vt:lpstr>課間練習4</vt:lpstr>
      <vt:lpstr>課間練習4</vt:lpstr>
      <vt:lpstr>課間練習5 </vt:lpstr>
      <vt:lpstr>課間練習6 </vt:lpstr>
      <vt:lpstr>分析成果</vt:lpstr>
      <vt:lpstr>分析成果</vt:lpstr>
      <vt:lpstr>分析成果</vt:lpstr>
      <vt:lpstr>分析成果</vt:lpstr>
      <vt:lpstr>課間練習7</vt:lpstr>
      <vt:lpstr>作業:個人Project設計</vt:lpstr>
      <vt:lpstr>作業:個人Project設計</vt:lpstr>
      <vt:lpstr>作業:個人Project設計</vt:lpstr>
      <vt:lpstr>作業:個人Project設計</vt:lpstr>
      <vt:lpstr>作業:個人Project設計</vt:lpstr>
      <vt:lpstr>作業:個人Project設計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蘇 洪寬</cp:lastModifiedBy>
  <cp:revision>43</cp:revision>
  <dcterms:created xsi:type="dcterms:W3CDTF">2018-07-13T08:28:57Z</dcterms:created>
  <dcterms:modified xsi:type="dcterms:W3CDTF">2021-07-09T09:01:49Z</dcterms:modified>
</cp:coreProperties>
</file>