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62"/>
  </p:notesMasterIdLst>
  <p:sldIdLst>
    <p:sldId id="256" r:id="rId2"/>
    <p:sldId id="323" r:id="rId3"/>
    <p:sldId id="257" r:id="rId4"/>
    <p:sldId id="261" r:id="rId5"/>
    <p:sldId id="268" r:id="rId6"/>
    <p:sldId id="269" r:id="rId7"/>
    <p:sldId id="270" r:id="rId8"/>
    <p:sldId id="271" r:id="rId9"/>
    <p:sldId id="272" r:id="rId10"/>
    <p:sldId id="273" r:id="rId11"/>
    <p:sldId id="264" r:id="rId12"/>
    <p:sldId id="274" r:id="rId13"/>
    <p:sldId id="276" r:id="rId14"/>
    <p:sldId id="275" r:id="rId15"/>
    <p:sldId id="265" r:id="rId16"/>
    <p:sldId id="267" r:id="rId17"/>
    <p:sldId id="278" r:id="rId18"/>
    <p:sldId id="279" r:id="rId19"/>
    <p:sldId id="280" r:id="rId20"/>
    <p:sldId id="281" r:id="rId21"/>
    <p:sldId id="282" r:id="rId22"/>
    <p:sldId id="283" r:id="rId23"/>
    <p:sldId id="284" r:id="rId24"/>
    <p:sldId id="285" r:id="rId25"/>
    <p:sldId id="287" r:id="rId26"/>
    <p:sldId id="286" r:id="rId27"/>
    <p:sldId id="317" r:id="rId28"/>
    <p:sldId id="301" r:id="rId29"/>
    <p:sldId id="302" r:id="rId30"/>
    <p:sldId id="318" r:id="rId31"/>
    <p:sldId id="319" r:id="rId32"/>
    <p:sldId id="316" r:id="rId33"/>
    <p:sldId id="320" r:id="rId34"/>
    <p:sldId id="321" r:id="rId35"/>
    <p:sldId id="322" r:id="rId36"/>
    <p:sldId id="305" r:id="rId37"/>
    <p:sldId id="288" r:id="rId38"/>
    <p:sldId id="289" r:id="rId39"/>
    <p:sldId id="290" r:id="rId40"/>
    <p:sldId id="291" r:id="rId41"/>
    <p:sldId id="292" r:id="rId42"/>
    <p:sldId id="293" r:id="rId43"/>
    <p:sldId id="263" r:id="rId44"/>
    <p:sldId id="294" r:id="rId45"/>
    <p:sldId id="306" r:id="rId46"/>
    <p:sldId id="297" r:id="rId47"/>
    <p:sldId id="298" r:id="rId48"/>
    <p:sldId id="307" r:id="rId49"/>
    <p:sldId id="299" r:id="rId50"/>
    <p:sldId id="300" r:id="rId51"/>
    <p:sldId id="303" r:id="rId52"/>
    <p:sldId id="304" r:id="rId53"/>
    <p:sldId id="308" r:id="rId54"/>
    <p:sldId id="309" r:id="rId55"/>
    <p:sldId id="314" r:id="rId56"/>
    <p:sldId id="310" r:id="rId57"/>
    <p:sldId id="311" r:id="rId58"/>
    <p:sldId id="312" r:id="rId59"/>
    <p:sldId id="313" r:id="rId60"/>
    <p:sldId id="315" r:id="rId61"/>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jdcmhsf5qhXmMRw4mkjP7VT7/U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4D6"/>
    <a:srgbClr val="28B4E4"/>
    <a:srgbClr val="20A2D5"/>
    <a:srgbClr val="1D9DD0"/>
    <a:srgbClr val="86D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7"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zh-TW"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709930" y="4925407"/>
            <a:ext cx="5679440" cy="4029879"/>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405383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79352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324633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395355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82367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424483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282995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78744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53</a:t>
            </a:fld>
            <a:endParaRPr/>
          </a:p>
        </p:txBody>
      </p:sp>
    </p:spTree>
    <p:extLst>
      <p:ext uri="{BB962C8B-B14F-4D97-AF65-F5344CB8AC3E}">
        <p14:creationId xmlns:p14="http://schemas.microsoft.com/office/powerpoint/2010/main" val="403646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33611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101149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196679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369690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210203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151156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89" name="Google Shape;189;p2:notes"/>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57872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8467"/>
            <a:ext cx="12192000" cy="6866467"/>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a:solidFill>
                  <a:srgbClr val="7F7F7F"/>
                </a:solidFill>
              </a:defRPr>
            </a:lvl1pPr>
            <a:lvl2pPr lvl="1" algn="ctr">
              <a:spcBef>
                <a:spcPts val="1000"/>
              </a:spcBef>
              <a:spcAft>
                <a:spcPts val="0"/>
              </a:spcAft>
              <a:buSzPts val="1920"/>
              <a:buNone/>
              <a:defRPr>
                <a:solidFill>
                  <a:srgbClr val="888888"/>
                </a:solidFill>
              </a:defRPr>
            </a:lvl2pPr>
            <a:lvl3pPr lvl="2" algn="ctr">
              <a:spcBef>
                <a:spcPts val="1000"/>
              </a:spcBef>
              <a:spcAft>
                <a:spcPts val="0"/>
              </a:spcAft>
              <a:buSzPts val="1600"/>
              <a:buNone/>
              <a:defRPr>
                <a:solidFill>
                  <a:srgbClr val="888888"/>
                </a:solidFill>
              </a:defRPr>
            </a:lvl3pPr>
            <a:lvl4pPr lvl="3" algn="ctr">
              <a:spcBef>
                <a:spcPts val="1000"/>
              </a:spcBef>
              <a:spcAft>
                <a:spcPts val="0"/>
              </a:spcAft>
              <a:buSzPts val="1440"/>
              <a:buNone/>
              <a:defRPr>
                <a:solidFill>
                  <a:srgbClr val="888888"/>
                </a:solidFill>
              </a:defRPr>
            </a:lvl4pPr>
            <a:lvl5pPr lvl="4" algn="ctr">
              <a:spcBef>
                <a:spcPts val="1000"/>
              </a:spcBef>
              <a:spcAft>
                <a:spcPts val="0"/>
              </a:spcAft>
              <a:buSzPts val="144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1" name="Google Shape;4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2" name="Google Shape;42;p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97677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2" name="Google Shape;10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3" name="Google Shape;103;p1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083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0" name="Google Shape;110;p16"/>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12" name="Google Shape;112;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44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7" name="Google Shape;11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18" name="Google Shape;118;p1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0682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4" name="Google Shape;12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25" name="Google Shape;125;p1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
        <p:nvSpPr>
          <p:cNvPr id="127" name="Google Shape;127;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zh-TW" sz="8000">
                <a:solidFill>
                  <a:srgbClr val="9EDFF5"/>
                </a:solidFill>
                <a:latin typeface="Arial"/>
                <a:ea typeface="Arial"/>
                <a:cs typeface="Arial"/>
                <a:sym typeface="Arial"/>
              </a:rPr>
              <a:t>”</a:t>
            </a:r>
            <a:endParaRPr/>
          </a:p>
        </p:txBody>
      </p:sp>
    </p:spTree>
    <p:extLst>
      <p:ext uri="{BB962C8B-B14F-4D97-AF65-F5344CB8AC3E}">
        <p14:creationId xmlns:p14="http://schemas.microsoft.com/office/powerpoint/2010/main" val="11707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920"/>
              <a:buFont typeface="Trebuchet MS"/>
              <a:buNone/>
              <a:defRPr/>
            </a:lvl2pPr>
            <a:lvl3pPr marL="1371600" lvl="2" indent="-228600" algn="l">
              <a:spcBef>
                <a:spcPts val="1000"/>
              </a:spcBef>
              <a:spcAft>
                <a:spcPts val="0"/>
              </a:spcAft>
              <a:buSzPts val="1600"/>
              <a:buFont typeface="Trebuchet MS"/>
              <a:buNone/>
              <a:defRPr/>
            </a:lvl3pPr>
            <a:lvl4pPr marL="1828800" lvl="3" indent="-228600" algn="l">
              <a:spcBef>
                <a:spcPts val="1000"/>
              </a:spcBef>
              <a:spcAft>
                <a:spcPts val="0"/>
              </a:spcAft>
              <a:buSzPts val="1440"/>
              <a:buFont typeface="Trebuchet MS"/>
              <a:buNone/>
              <a:defRPr/>
            </a:lvl4pPr>
            <a:lvl5pPr marL="2286000" lvl="4" indent="-228600" algn="l">
              <a:spcBef>
                <a:spcPts val="1000"/>
              </a:spcBef>
              <a:spcAft>
                <a:spcPts val="0"/>
              </a:spcAft>
              <a:buSzPts val="144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3" name="Google Shape;133;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4" name="Google Shape;134;p1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88445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2645815" y="-586826"/>
            <a:ext cx="4659707"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39" name="Google Shape;13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0" name="Google Shape;140;p2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40394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5" name="Google Shape;14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146" name="Google Shape;146;p2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31172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49" name="Google Shape;149;p22"/>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22"/>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1" name="Google Shape;151;p22"/>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2" name="Google Shape;152;p22"/>
          <p:cNvSpPr/>
          <p:nvPr/>
        </p:nvSpPr>
        <p:spPr>
          <a:xfrm>
            <a:off x="1363526"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026597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57" name="Google Shape;157;p23"/>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8" name="Google Shape;158;p23"/>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9" name="Google Shape;159;p23"/>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23"/>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754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65" name="Google Shape;165;p24"/>
          <p:cNvSpPr/>
          <p:nvPr/>
        </p:nvSpPr>
        <p:spPr>
          <a:xfrm>
            <a:off x="210152"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24"/>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7" name="Google Shape;167;p24"/>
          <p:cNvSpPr/>
          <p:nvPr/>
        </p:nvSpPr>
        <p:spPr>
          <a:xfrm>
            <a:off x="1940213"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24"/>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1598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6406487"/>
            <a:ext cx="12192000" cy="451513"/>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8" name="Google Shape;4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49" name="Google Shape;49;p7"/>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503163" y="6473196"/>
            <a:ext cx="92726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2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12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83797" y="6406487"/>
            <a:ext cx="383470" cy="387496"/>
          </a:xfrm>
          <a:prstGeom prst="rect">
            <a:avLst/>
          </a:prstGeom>
          <a:noFill/>
          <a:ln>
            <a:noFill/>
          </a:ln>
        </p:spPr>
      </p:pic>
      <p:pic>
        <p:nvPicPr>
          <p:cNvPr id="52" name="Google Shape;52;p7"/>
          <p:cNvPicPr preferRelativeResize="0"/>
          <p:nvPr/>
        </p:nvPicPr>
        <p:blipFill rotWithShape="1">
          <a:blip r:embed="rId3">
            <a:alphaModFix/>
          </a:blip>
          <a:srcRect/>
          <a:stretch/>
        </p:blipFill>
        <p:spPr>
          <a:xfrm>
            <a:off x="658129" y="6468748"/>
            <a:ext cx="754172" cy="325235"/>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userDrawn="1"/>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96462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a:solidFill>
                  <a:schemeClr val="lt1"/>
                </a:solidFill>
              </a:defRPr>
            </a:lvl1pPr>
            <a:lvl2pPr marL="0" lvl="1" indent="0" algn="r">
              <a:spcBef>
                <a:spcPts val="0"/>
              </a:spcBef>
              <a:buNone/>
              <a:defRPr sz="1600">
                <a:solidFill>
                  <a:schemeClr val="lt1"/>
                </a:solidFill>
              </a:defRPr>
            </a:lvl2pPr>
            <a:lvl3pPr marL="0" lvl="2" indent="0" algn="r">
              <a:spcBef>
                <a:spcPts val="0"/>
              </a:spcBef>
              <a:buNone/>
              <a:defRPr sz="1600">
                <a:solidFill>
                  <a:schemeClr val="lt1"/>
                </a:solidFill>
              </a:defRPr>
            </a:lvl3pPr>
            <a:lvl4pPr marL="0" lvl="3" indent="0" algn="r">
              <a:spcBef>
                <a:spcPts val="0"/>
              </a:spcBef>
              <a:buNone/>
              <a:defRPr sz="1600">
                <a:solidFill>
                  <a:schemeClr val="lt1"/>
                </a:solidFill>
              </a:defRPr>
            </a:lvl4pPr>
            <a:lvl5pPr marL="0" lvl="4" indent="0" algn="r">
              <a:spcBef>
                <a:spcPts val="0"/>
              </a:spcBef>
              <a:buNone/>
              <a:defRPr sz="1600">
                <a:solidFill>
                  <a:schemeClr val="lt1"/>
                </a:solidFill>
              </a:defRPr>
            </a:lvl5pPr>
            <a:lvl6pPr marL="0" lvl="5" indent="0" algn="r">
              <a:spcBef>
                <a:spcPts val="0"/>
              </a:spcBef>
              <a:buNone/>
              <a:defRPr sz="1600">
                <a:solidFill>
                  <a:schemeClr val="lt1"/>
                </a:solidFill>
              </a:defRPr>
            </a:lvl6pPr>
            <a:lvl7pPr marL="0" lvl="6" indent="0" algn="r">
              <a:spcBef>
                <a:spcPts val="0"/>
              </a:spcBef>
              <a:buNone/>
              <a:defRPr sz="1600">
                <a:solidFill>
                  <a:schemeClr val="lt1"/>
                </a:solidFill>
              </a:defRPr>
            </a:lvl7pPr>
            <a:lvl8pPr marL="0" lvl="7" indent="0" algn="r">
              <a:spcBef>
                <a:spcPts val="0"/>
              </a:spcBef>
              <a:buNone/>
              <a:defRPr sz="1600">
                <a:solidFill>
                  <a:schemeClr val="lt1"/>
                </a:solidFill>
              </a:defRPr>
            </a:lvl8pPr>
            <a:lvl9pPr marL="0" lvl="8" indent="0" algn="r">
              <a:spcBef>
                <a:spcPts val="0"/>
              </a:spcBef>
              <a:buNone/>
              <a:defRPr sz="1600">
                <a:solidFill>
                  <a:schemeClr val="lt1"/>
                </a:solidFill>
              </a:defRPr>
            </a:lvl9pPr>
          </a:lstStyle>
          <a:p>
            <a:pPr marL="0" lvl="0" indent="0" algn="r" rtl="0">
              <a:spcBef>
                <a:spcPts val="0"/>
              </a:spcBef>
              <a:spcAft>
                <a:spcPts val="0"/>
              </a:spcAft>
              <a:buNone/>
            </a:pPr>
            <a:r>
              <a:rPr lang="en-US" altLang="zh-TW"/>
              <a:t>— </a:t>
            </a:r>
            <a:fld id="{00000000-1234-1234-1234-123412341234}" type="slidenum">
              <a:rPr lang="zh-TW" sz="1800" smtClean="0"/>
              <a:t>‹#›</a:t>
            </a:fld>
            <a:r>
              <a:rPr lang="zh-TW"/>
              <a:t> —</a:t>
            </a:r>
            <a:endParaRPr sz="1800"/>
          </a:p>
        </p:txBody>
      </p:sp>
      <p:sp>
        <p:nvSpPr>
          <p:cNvPr id="173" name="Google Shape;173;p25"/>
          <p:cNvSpPr/>
          <p:nvPr/>
        </p:nvSpPr>
        <p:spPr>
          <a:xfrm>
            <a:off x="210152"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4" name="Google Shape;174;p25"/>
          <p:cNvSpPr/>
          <p:nvPr/>
        </p:nvSpPr>
        <p:spPr>
          <a:xfrm>
            <a:off x="786839"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5" name="Google Shape;175;p25"/>
          <p:cNvSpPr/>
          <p:nvPr/>
        </p:nvSpPr>
        <p:spPr>
          <a:xfrm>
            <a:off x="1940213" y="6467060"/>
            <a:ext cx="431936" cy="192101"/>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6" name="Google Shape;176;p25"/>
          <p:cNvSpPr/>
          <p:nvPr/>
        </p:nvSpPr>
        <p:spPr>
          <a:xfrm>
            <a:off x="1363526" y="6467060"/>
            <a:ext cx="431936" cy="192101"/>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108010"/>
            <a:ext cx="3511826" cy="739775"/>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2880"/>
              <a:buNone/>
              <a:defRPr sz="36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3604167" y="338879"/>
            <a:ext cx="3300216" cy="73977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920"/>
              <a:buNone/>
              <a:defRPr sz="24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45083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7" name="Google Shape;5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58" name="Google Shape;58;p8"/>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0650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4" name="Google Shape;64;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65" name="Google Shape;65;p9"/>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407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69" name="Google Shape;69;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pPr lvl="0"/>
            <a:r>
              <a:rPr lang="en-US" altLang="zh-TW"/>
              <a:t>Edit Master text styles</a:t>
            </a:r>
          </a:p>
        </p:txBody>
      </p:sp>
      <p:sp>
        <p:nvSpPr>
          <p:cNvPr id="71" name="Google Shape;71;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3" name="Google Shape;7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4" name="Google Shape;74;p10"/>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9000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8" name="Google Shape;7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79" name="Google Shape;79;p11"/>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35288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2" name="Google Shape;82;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3" name="Google Shape;83;p12"/>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54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pPr lvl="0"/>
            <a:r>
              <a:rPr lang="en-US" altLang="zh-TW"/>
              <a:t>Edit Master text styles</a:t>
            </a:r>
          </a:p>
        </p:txBody>
      </p:sp>
      <p:sp>
        <p:nvSpPr>
          <p:cNvPr id="88" name="Google Shape;8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89" name="Google Shape;8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0" name="Google Shape;90;p13"/>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62966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pPr lvl="0"/>
            <a:r>
              <a:rPr lang="en-US" altLang="zh-TW"/>
              <a:t>Edit Master text styles</a:t>
            </a:r>
          </a:p>
        </p:txBody>
      </p:sp>
      <p:sp>
        <p:nvSpPr>
          <p:cNvPr id="95" name="Google Shape;9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
        <p:nvSpPr>
          <p:cNvPr id="96" name="Google Shape;96;p14"/>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zh-TW" altLang="en-US"/>
          </a:p>
        </p:txBody>
      </p:sp>
    </p:spTree>
    <p:extLst>
      <p:ext uri="{BB962C8B-B14F-4D97-AF65-F5344CB8AC3E}">
        <p14:creationId xmlns:p14="http://schemas.microsoft.com/office/powerpoint/2010/main" val="259108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8467"/>
            <a:ext cx="12192000" cy="6866467"/>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5"/>
          <p:cNvSpPr txBox="1">
            <a:spLocks noGrp="1"/>
          </p:cNvSpPr>
          <p:nvPr>
            <p:ph type="title"/>
          </p:nvPr>
        </p:nvSpPr>
        <p:spPr>
          <a:xfrm>
            <a:off x="658129" y="306388"/>
            <a:ext cx="8596668" cy="760412"/>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677334" y="1381655"/>
            <a:ext cx="8596668" cy="4659707"/>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4" name="Google Shape;2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zh-TW" altLang="en-US"/>
          </a:p>
        </p:txBody>
      </p:sp>
      <p:sp>
        <p:nvSpPr>
          <p:cNvPr id="25" name="Google Shape;25;p5"/>
          <p:cNvSpPr txBox="1">
            <a:spLocks noGrp="1"/>
          </p:cNvSpPr>
          <p:nvPr>
            <p:ph type="sldNum" idx="12"/>
          </p:nvPr>
        </p:nvSpPr>
        <p:spPr>
          <a:xfrm>
            <a:off x="11163816" y="6276503"/>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80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80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80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80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80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80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80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8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987113351"/>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droidtown.co/post/186883773617/tf-idf" TargetMode="External"/><Relationship Id="rId2" Type="http://schemas.openxmlformats.org/officeDocument/2006/relationships/hyperlink" Target="https://www.cc.ntu.edu.tw/chinese/epaper/0031/20141220_310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dn.com/news/index"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localhost:8888/notebooks/Documents/GitHub/new/textual-data-analysis-python/week02/%E6%96%87%E6%9C%AC%E5%88%86%E6%9E%90%E8%88%87%E7%A8%8B%E5%BC%8F%E8%A8%AD%E8%A8%88Week2-%E8%AA%B2%E5%BE%8C%E7%B7%B4%E7%BF%92-%E5%8F%83%E8%80%83%E7%AD%94%E6%A1%88.ipynb#%E4%BB%BB%E5%8B%994:-%E6%A0%B9%E6%93%9A%E7%89%B9%E5%BE%B5%E8%A9%9E%E5%B0%87%E6%96%87%E6%9C%AC%E9%80%B2%E8%A1%8C%E6%AD%B8%E9%A1%9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787400" y="2322890"/>
            <a:ext cx="9461500" cy="1646302"/>
          </a:xfrm>
          <a:prstGeom prst="rect">
            <a:avLst/>
          </a:prstGeom>
          <a:noFill/>
          <a:ln>
            <a:noFill/>
          </a:ln>
        </p:spPr>
        <p:txBody>
          <a:bodyPr spcFirstLastPara="1" wrap="square" lIns="91425" tIns="45700" rIns="91425" bIns="45700" anchor="b" anchorCtr="0">
            <a:noAutofit/>
          </a:bodyPr>
          <a:lstStyle/>
          <a:p>
            <a:pPr lvl="0">
              <a:buClr>
                <a:srgbClr val="226292"/>
              </a:buClr>
            </a:pPr>
            <a:r>
              <a:rPr lang="zh-TW" altLang="en-US" dirty="0">
                <a:solidFill>
                  <a:srgbClr val="226292"/>
                </a:solidFill>
              </a:rPr>
              <a:t>文本分析與程式設計</a:t>
            </a:r>
            <a:br>
              <a:rPr lang="zh-TW" b="1" dirty="0">
                <a:solidFill>
                  <a:srgbClr val="226292"/>
                </a:solidFill>
              </a:rPr>
            </a:br>
            <a:r>
              <a:rPr lang="en-US" altLang="zh-TW" sz="3600" dirty="0">
                <a:solidFill>
                  <a:srgbClr val="226292"/>
                </a:solidFill>
              </a:rPr>
              <a:t>Week02</a:t>
            </a:r>
            <a:endParaRPr sz="8000" b="1" dirty="0">
              <a:solidFill>
                <a:srgbClr val="226292"/>
              </a:solidFill>
            </a:endParaRPr>
          </a:p>
        </p:txBody>
      </p:sp>
      <p:sp>
        <p:nvSpPr>
          <p:cNvPr id="184" name="Google Shape;184;p1"/>
          <p:cNvSpPr txBox="1">
            <a:spLocks noGrp="1"/>
          </p:cNvSpPr>
          <p:nvPr>
            <p:ph type="subTitle" idx="1"/>
          </p:nvPr>
        </p:nvSpPr>
        <p:spPr>
          <a:xfrm>
            <a:off x="1278194" y="4273989"/>
            <a:ext cx="8301235" cy="1096899"/>
          </a:xfrm>
          <a:prstGeom prst="rect">
            <a:avLst/>
          </a:prstGeom>
          <a:noFill/>
          <a:ln>
            <a:noFill/>
          </a:ln>
        </p:spPr>
        <p:txBody>
          <a:bodyPr spcFirstLastPara="1" wrap="square" lIns="91425" tIns="45700" rIns="91425" bIns="45700" anchor="t" anchorCtr="0">
            <a:noAutofit/>
          </a:bodyPr>
          <a:lstStyle/>
          <a:p>
            <a:pPr marL="0" lvl="0" indent="0">
              <a:spcBef>
                <a:spcPts val="0"/>
              </a:spcBef>
              <a:buSzPts val="1920"/>
            </a:pPr>
            <a:r>
              <a:rPr lang="zh-TW" altLang="en-US" sz="2400" b="1" dirty="0"/>
              <a:t>本課程由卓騰語言科技贊助</a:t>
            </a:r>
          </a:p>
        </p:txBody>
      </p:sp>
      <p:sp>
        <p:nvSpPr>
          <p:cNvPr id="185" name="Google Shape;185;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特徵詞取得方法</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mn-lt"/>
                <a:ea typeface="微軟正黑體" panose="020B0604030504040204" pitchFamily="34" charset="-120"/>
              </a:rPr>
              <a:t>我們有三種方法</a:t>
            </a:r>
            <a:endParaRPr lang="en-US" altLang="zh-TW" dirty="0">
              <a:latin typeface="+mn-lt"/>
              <a:ea typeface="微軟正黑體" panose="020B0604030504040204" pitchFamily="34" charset="-120"/>
            </a:endParaRPr>
          </a:p>
          <a:p>
            <a:pPr lvl="1"/>
            <a:r>
              <a:rPr lang="zh-TW" altLang="zh-TW" dirty="0">
                <a:latin typeface="+mn-lt"/>
                <a:ea typeface="微軟正黑體" panose="020B0604030504040204" pitchFamily="34" charset="-120"/>
              </a:rPr>
              <a:t>取 TF-IDF</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看詞性</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看</a:t>
            </a:r>
            <a:r>
              <a:rPr lang="zh-TW" altLang="zh-TW" dirty="0">
                <a:latin typeface="+mn-lt"/>
                <a:ea typeface="微軟正黑體" panose="020B0604030504040204" pitchFamily="34" charset="-120"/>
              </a:rPr>
              <a:t>「人、事、時、地、物」</a:t>
            </a:r>
            <a:endParaRPr lang="en-US" altLang="zh-TW" dirty="0">
              <a:latin typeface="+mn-lt"/>
              <a:ea typeface="微軟正黑體" panose="020B0604030504040204" pitchFamily="34" charset="-120"/>
            </a:endParaRPr>
          </a:p>
          <a:p>
            <a:pPr lvl="1"/>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BD7C322F-ECAB-4652-B311-759805B879C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555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B6DFD-10B4-48AE-9BDD-7BEAB098F14B}"/>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來取得特徵詞</a:t>
            </a:r>
          </a:p>
        </p:txBody>
      </p:sp>
      <p:sp>
        <p:nvSpPr>
          <p:cNvPr id="3" name="文字版面配置區 2">
            <a:extLst>
              <a:ext uri="{FF2B5EF4-FFF2-40B4-BE49-F238E27FC236}">
                <a16:creationId xmlns:a16="http://schemas.microsoft.com/office/drawing/2014/main" id="{60F0B570-033A-4309-AE92-5645B7669D7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18F79C3-C545-49B2-8E2E-BE302E10B0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340782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是一種統計方法，用在計算某一詞在一篇文章中的重要性。</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各有自己的意思</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12</a:t>
            </a:fld>
            <a:endParaRPr/>
          </a:p>
        </p:txBody>
      </p:sp>
      <p:sp>
        <p:nvSpPr>
          <p:cNvPr id="5" name="Rectangle 4">
            <a:extLst>
              <a:ext uri="{FF2B5EF4-FFF2-40B4-BE49-F238E27FC236}">
                <a16:creationId xmlns:a16="http://schemas.microsoft.com/office/drawing/2014/main" id="{7DDF8055-4E78-4E71-922B-ABC3668DAF3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7918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是 </a:t>
            </a:r>
            <a:r>
              <a:rPr lang="en-US" altLang="zh-TW" dirty="0">
                <a:latin typeface="+mn-lt"/>
                <a:ea typeface="微軟正黑體" panose="020B0604030504040204" pitchFamily="34" charset="-120"/>
              </a:rPr>
              <a:t>Term Frequency </a:t>
            </a:r>
            <a:r>
              <a:rPr lang="zh-TW" altLang="en-US" dirty="0">
                <a:latin typeface="+mn-lt"/>
                <a:ea typeface="微軟正黑體" panose="020B0604030504040204" pitchFamily="34" charset="-120"/>
              </a:rPr>
              <a:t>的縮寫，意思是某個字在本文件裡出現的加權後的頻率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所以計算方法可以從計算每一個字的數量開始</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我們會以這個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342900" lvl="0" indent="-342900">
              <a:spcBef>
                <a:spcPts val="0"/>
              </a:spcBef>
              <a:buSzPts val="2240"/>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5" name="圖片 4">
            <a:extLst>
              <a:ext uri="{FF2B5EF4-FFF2-40B4-BE49-F238E27FC236}">
                <a16:creationId xmlns:a16="http://schemas.microsoft.com/office/drawing/2014/main" id="{77A59E3B-89A8-424A-AED1-A468992641DD}"/>
              </a:ext>
            </a:extLst>
          </p:cNvPr>
          <p:cNvPicPr>
            <a:picLocks noChangeAspect="1"/>
          </p:cNvPicPr>
          <p:nvPr/>
        </p:nvPicPr>
        <p:blipFill>
          <a:blip r:embed="rId3"/>
          <a:stretch>
            <a:fillRect/>
          </a:stretch>
        </p:blipFill>
        <p:spPr>
          <a:xfrm>
            <a:off x="6595072" y="2764994"/>
            <a:ext cx="5062777" cy="3511509"/>
          </a:xfrm>
          <a:prstGeom prst="rect">
            <a:avLst/>
          </a:prstGeom>
        </p:spPr>
      </p:pic>
      <p:sp>
        <p:nvSpPr>
          <p:cNvPr id="6" name="Rectangle 5">
            <a:extLst>
              <a:ext uri="{FF2B5EF4-FFF2-40B4-BE49-F238E27FC236}">
                <a16:creationId xmlns:a16="http://schemas.microsoft.com/office/drawing/2014/main" id="{878AD4FF-53A1-433C-94D2-9E39B96D0C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566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129" y="1323597"/>
            <a:ext cx="8596668" cy="4659707"/>
          </a:xfrm>
          <a:prstGeom prst="rect">
            <a:avLst/>
          </a:prstGeom>
          <a:noFill/>
          <a:ln>
            <a:noFill/>
          </a:ln>
        </p:spPr>
        <p:txBody>
          <a:bodyPr spcFirstLastPara="1" wrap="square" lIns="91425" tIns="45700" rIns="91425" bIns="45700" anchor="t" anchorCtr="0">
            <a:normAutofit lnSpcReduction="10000"/>
          </a:bodyPr>
          <a:lstStyle/>
          <a:p>
            <a:pPr marL="342900" lvl="0" indent="-342900">
              <a:spcBef>
                <a:spcPts val="0"/>
              </a:spcBef>
              <a:buSzPts val="2240"/>
            </a:pPr>
            <a:r>
              <a:rPr lang="en-US" altLang="zh-TW" dirty="0">
                <a:latin typeface="+mn-lt"/>
                <a:ea typeface="微軟正黑體" panose="020B0604030504040204" pitchFamily="34" charset="-120"/>
              </a:rPr>
              <a:t>TF</a:t>
            </a:r>
            <a:r>
              <a:rPr lang="zh-TW" altLang="en-US" dirty="0">
                <a:latin typeface="+mn-lt"/>
                <a:ea typeface="微軟正黑體" panose="020B0604030504040204" pitchFamily="34" charset="-120"/>
              </a:rPr>
              <a:t> 的計算方法如下，以右邊的</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文件為例</a:t>
            </a:r>
            <a:endParaRPr lang="en-US" altLang="zh-TW"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計算每個詞在本文件中的頻率</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19</a:t>
            </a:r>
            <a:r>
              <a:rPr lang="zh-TW" altLang="en-US" dirty="0">
                <a:latin typeface="+mn-lt"/>
                <a:ea typeface="微軟正黑體" panose="020B0604030504040204" pitchFamily="34" charset="-120"/>
              </a:rPr>
              <a:t>個</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有</a:t>
            </a:r>
            <a:r>
              <a:rPr lang="en-US" altLang="zh-TW" dirty="0">
                <a:latin typeface="+mn-lt"/>
                <a:ea typeface="微軟正黑體" panose="020B0604030504040204" pitchFamily="34" charset="-120"/>
              </a:rPr>
              <a:t>5</a:t>
            </a:r>
            <a:r>
              <a:rPr lang="zh-TW" altLang="en-US" dirty="0">
                <a:latin typeface="+mn-lt"/>
                <a:ea typeface="微軟正黑體" panose="020B0604030504040204" pitchFamily="34" charset="-120"/>
              </a:rPr>
              <a:t>個  </a:t>
            </a: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endParaRPr lang="en-US" altLang="zh-TW" dirty="0">
              <a:latin typeface="+mn-lt"/>
              <a:ea typeface="微軟正黑體" panose="020B0604030504040204" pitchFamily="34" charset="-120"/>
            </a:endParaRPr>
          </a:p>
          <a:p>
            <a:pPr marL="971550" lvl="1" indent="-514350">
              <a:spcBef>
                <a:spcPts val="0"/>
              </a:spcBef>
              <a:buSzPts val="2240"/>
              <a:buFont typeface="+mj-lt"/>
              <a:buAutoNum type="arabicPeriod"/>
            </a:pPr>
            <a:r>
              <a:rPr lang="zh-TW" altLang="en-US" dirty="0">
                <a:latin typeface="+mn-lt"/>
                <a:ea typeface="微軟正黑體" panose="020B0604030504040204" pitchFamily="34" charset="-120"/>
              </a:rPr>
              <a:t>再來以下面算式計算他們的比重</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這個比重就是 </a:t>
            </a:r>
            <a:r>
              <a:rPr lang="en-US" altLang="zh-TW" dirty="0">
                <a:latin typeface="+mn-lt"/>
                <a:ea typeface="微軟正黑體" panose="020B0604030504040204" pitchFamily="34" charset="-120"/>
              </a:rPr>
              <a:t>TF</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19 /(19+5)</a:t>
            </a:r>
            <a:r>
              <a:rPr lang="zh-TW" altLang="en-US" dirty="0">
                <a:latin typeface="+mn-lt"/>
                <a:ea typeface="微軟正黑體" panose="020B0604030504040204" pitchFamily="34" charset="-120"/>
              </a:rPr>
              <a:t> 大約是 </a:t>
            </a:r>
            <a:r>
              <a:rPr lang="en-US" altLang="zh-TW" dirty="0">
                <a:latin typeface="+mn-lt"/>
                <a:ea typeface="微軟正黑體" panose="020B0604030504040204" pitchFamily="34" charset="-120"/>
              </a:rPr>
              <a:t>0.792</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              的</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是</a:t>
            </a:r>
            <a:r>
              <a:rPr lang="en-US" altLang="zh-TW" dirty="0">
                <a:latin typeface="+mn-lt"/>
                <a:ea typeface="微軟正黑體" panose="020B0604030504040204" pitchFamily="34" charset="-120"/>
              </a:rPr>
              <a:t>5/(19+5) </a:t>
            </a:r>
            <a:r>
              <a:rPr lang="zh-TW" altLang="en-US" dirty="0">
                <a:latin typeface="+mn-lt"/>
                <a:ea typeface="微軟正黑體" panose="020B0604030504040204" pitchFamily="34" charset="-120"/>
              </a:rPr>
              <a:t>大約是</a:t>
            </a:r>
            <a:r>
              <a:rPr lang="en-US" altLang="zh-TW" dirty="0">
                <a:latin typeface="+mn-lt"/>
                <a:ea typeface="微軟正黑體" panose="020B0604030504040204" pitchFamily="34" charset="-120"/>
              </a:rPr>
              <a:t> 0.2</a:t>
            </a:r>
          </a:p>
          <a:p>
            <a:pPr marL="457200" lvl="1" indent="0">
              <a:spcBef>
                <a:spcPts val="0"/>
              </a:spcBef>
              <a:buSzPts val="2240"/>
              <a:buNone/>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14</a:t>
            </a:fld>
            <a:endParaRPr/>
          </a:p>
        </p:txBody>
      </p:sp>
      <p:pic>
        <p:nvPicPr>
          <p:cNvPr id="5" name="圖片 4">
            <a:extLst>
              <a:ext uri="{FF2B5EF4-FFF2-40B4-BE49-F238E27FC236}">
                <a16:creationId xmlns:a16="http://schemas.microsoft.com/office/drawing/2014/main" id="{F6A6929E-BDBD-436F-AC0B-7B038E40B0DC}"/>
              </a:ext>
            </a:extLst>
          </p:cNvPr>
          <p:cNvPicPr>
            <a:picLocks noChangeAspect="1"/>
          </p:cNvPicPr>
          <p:nvPr/>
        </p:nvPicPr>
        <p:blipFill>
          <a:blip r:embed="rId3"/>
          <a:stretch>
            <a:fillRect/>
          </a:stretch>
        </p:blipFill>
        <p:spPr>
          <a:xfrm>
            <a:off x="7449646" y="2200048"/>
            <a:ext cx="4487027" cy="3112173"/>
          </a:xfrm>
          <a:prstGeom prst="rect">
            <a:avLst/>
          </a:prstGeom>
        </p:spPr>
      </p:pic>
      <p:pic>
        <p:nvPicPr>
          <p:cNvPr id="6" name="圖片 5">
            <a:extLst>
              <a:ext uri="{FF2B5EF4-FFF2-40B4-BE49-F238E27FC236}">
                <a16:creationId xmlns:a16="http://schemas.microsoft.com/office/drawing/2014/main" id="{C1EDA718-88E5-449E-9699-6E6BBE9DC05F}"/>
              </a:ext>
            </a:extLst>
          </p:cNvPr>
          <p:cNvPicPr>
            <a:picLocks noChangeAspect="1"/>
          </p:cNvPicPr>
          <p:nvPr/>
        </p:nvPicPr>
        <p:blipFill>
          <a:blip r:embed="rId4"/>
          <a:stretch>
            <a:fillRect/>
          </a:stretch>
        </p:blipFill>
        <p:spPr>
          <a:xfrm>
            <a:off x="1784502" y="3036898"/>
            <a:ext cx="447737" cy="504895"/>
          </a:xfrm>
          <a:prstGeom prst="rect">
            <a:avLst/>
          </a:prstGeom>
        </p:spPr>
      </p:pic>
      <p:pic>
        <p:nvPicPr>
          <p:cNvPr id="7" name="圖片 6">
            <a:extLst>
              <a:ext uri="{FF2B5EF4-FFF2-40B4-BE49-F238E27FC236}">
                <a16:creationId xmlns:a16="http://schemas.microsoft.com/office/drawing/2014/main" id="{1D37C6F3-6BF9-4A50-BB23-97004AACE438}"/>
              </a:ext>
            </a:extLst>
          </p:cNvPr>
          <p:cNvPicPr>
            <a:picLocks noChangeAspect="1"/>
          </p:cNvPicPr>
          <p:nvPr/>
        </p:nvPicPr>
        <p:blipFill>
          <a:blip r:embed="rId5"/>
          <a:stretch>
            <a:fillRect/>
          </a:stretch>
        </p:blipFill>
        <p:spPr>
          <a:xfrm>
            <a:off x="1770212" y="3541793"/>
            <a:ext cx="476316" cy="428685"/>
          </a:xfrm>
          <a:prstGeom prst="rect">
            <a:avLst/>
          </a:prstGeom>
        </p:spPr>
      </p:pic>
      <p:pic>
        <p:nvPicPr>
          <p:cNvPr id="8" name="圖片 7">
            <a:extLst>
              <a:ext uri="{FF2B5EF4-FFF2-40B4-BE49-F238E27FC236}">
                <a16:creationId xmlns:a16="http://schemas.microsoft.com/office/drawing/2014/main" id="{2E673393-21F4-4CB4-B772-A81602D534A3}"/>
              </a:ext>
            </a:extLst>
          </p:cNvPr>
          <p:cNvPicPr>
            <a:picLocks noChangeAspect="1"/>
          </p:cNvPicPr>
          <p:nvPr/>
        </p:nvPicPr>
        <p:blipFill>
          <a:blip r:embed="rId4"/>
          <a:stretch>
            <a:fillRect/>
          </a:stretch>
        </p:blipFill>
        <p:spPr>
          <a:xfrm>
            <a:off x="2498840" y="4876220"/>
            <a:ext cx="447737" cy="504895"/>
          </a:xfrm>
          <a:prstGeom prst="rect">
            <a:avLst/>
          </a:prstGeom>
        </p:spPr>
      </p:pic>
      <p:pic>
        <p:nvPicPr>
          <p:cNvPr id="9" name="圖片 8">
            <a:extLst>
              <a:ext uri="{FF2B5EF4-FFF2-40B4-BE49-F238E27FC236}">
                <a16:creationId xmlns:a16="http://schemas.microsoft.com/office/drawing/2014/main" id="{CC81A2CE-5FDB-4BD2-BAD8-F61969E26335}"/>
              </a:ext>
            </a:extLst>
          </p:cNvPr>
          <p:cNvPicPr>
            <a:picLocks noChangeAspect="1"/>
          </p:cNvPicPr>
          <p:nvPr/>
        </p:nvPicPr>
        <p:blipFill>
          <a:blip r:embed="rId5"/>
          <a:stretch>
            <a:fillRect/>
          </a:stretch>
        </p:blipFill>
        <p:spPr>
          <a:xfrm>
            <a:off x="2498840" y="5467466"/>
            <a:ext cx="476316" cy="428685"/>
          </a:xfrm>
          <a:prstGeom prst="rect">
            <a:avLst/>
          </a:prstGeom>
        </p:spPr>
      </p:pic>
      <p:sp>
        <p:nvSpPr>
          <p:cNvPr id="10" name="Rectangle 9">
            <a:extLst>
              <a:ext uri="{FF2B5EF4-FFF2-40B4-BE49-F238E27FC236}">
                <a16:creationId xmlns:a16="http://schemas.microsoft.com/office/drawing/2014/main" id="{83051282-B682-455C-8C27-332BF5D5C65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3614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rPr>
              <a:t>從上頁的例子，我們可以知道企鵝的</a:t>
            </a:r>
            <a:r>
              <a:rPr lang="en-US" altLang="zh-TW" dirty="0">
                <a:latin typeface="+mn-lt"/>
              </a:rPr>
              <a:t>TF</a:t>
            </a:r>
            <a:r>
              <a:rPr lang="zh-TW" altLang="en-US" dirty="0">
                <a:latin typeface="+mn-lt"/>
              </a:rPr>
              <a:t>比較大</a:t>
            </a:r>
            <a:endParaRPr lang="en-US" altLang="zh-TW" dirty="0">
              <a:latin typeface="+mn-lt"/>
            </a:endParaRPr>
          </a:p>
          <a:p>
            <a:pPr marL="342900" lvl="0" indent="-342900">
              <a:spcBef>
                <a:spcPts val="0"/>
              </a:spcBef>
              <a:buSzPts val="2240"/>
            </a:pPr>
            <a:r>
              <a:rPr lang="zh-TW" altLang="en-US" dirty="0">
                <a:latin typeface="+mn-lt"/>
              </a:rPr>
              <a:t>所以從</a:t>
            </a:r>
            <a:r>
              <a:rPr lang="en-US" altLang="zh-TW" dirty="0">
                <a:latin typeface="+mn-lt"/>
              </a:rPr>
              <a:t>TF </a:t>
            </a:r>
            <a:r>
              <a:rPr lang="zh-TW" altLang="en-US" dirty="0">
                <a:latin typeface="+mn-lt"/>
              </a:rPr>
              <a:t>的角度來說，企鵝比較重要</a:t>
            </a:r>
            <a:br>
              <a:rPr lang="zh-TW" altLang="en-US" dirty="0"/>
            </a:br>
            <a:br>
              <a:rPr lang="en-US" altLang="zh-TW" dirty="0"/>
            </a:br>
            <a:endParaRPr lang="zh-TW" altLang="en-US" dirty="0"/>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15</a:t>
            </a:fld>
            <a:endParaRPr/>
          </a:p>
        </p:txBody>
      </p:sp>
      <p:pic>
        <p:nvPicPr>
          <p:cNvPr id="6" name="圖片 5">
            <a:extLst>
              <a:ext uri="{FF2B5EF4-FFF2-40B4-BE49-F238E27FC236}">
                <a16:creationId xmlns:a16="http://schemas.microsoft.com/office/drawing/2014/main" id="{D4C7B7CB-D2E9-4CF3-A88F-B43DD1C3AC43}"/>
              </a:ext>
            </a:extLst>
          </p:cNvPr>
          <p:cNvPicPr>
            <a:picLocks noChangeAspect="1"/>
          </p:cNvPicPr>
          <p:nvPr/>
        </p:nvPicPr>
        <p:blipFill>
          <a:blip r:embed="rId3"/>
          <a:stretch>
            <a:fillRect/>
          </a:stretch>
        </p:blipFill>
        <p:spPr>
          <a:xfrm>
            <a:off x="6442708" y="2529853"/>
            <a:ext cx="5062777" cy="3511509"/>
          </a:xfrm>
          <a:prstGeom prst="rect">
            <a:avLst/>
          </a:prstGeom>
        </p:spPr>
      </p:pic>
      <p:sp>
        <p:nvSpPr>
          <p:cNvPr id="7" name="Rectangle 6">
            <a:extLst>
              <a:ext uri="{FF2B5EF4-FFF2-40B4-BE49-F238E27FC236}">
                <a16:creationId xmlns:a16="http://schemas.microsoft.com/office/drawing/2014/main" id="{4E882378-F9B8-4E17-886D-675824A4247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899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 </a:t>
            </a:r>
            <a:r>
              <a:rPr lang="en-US" altLang="zh-TW" dirty="0">
                <a:latin typeface="+mn-lt"/>
                <a:ea typeface="微軟正黑體" panose="020B0604030504040204" pitchFamily="34" charset="-120"/>
              </a:rPr>
              <a:t>Inverse Document Frequency</a:t>
            </a:r>
            <a:r>
              <a:rPr lang="zh-TW" altLang="en-US" dirty="0">
                <a:latin typeface="+mn-lt"/>
                <a:ea typeface="微軟正黑體" panose="020B0604030504040204" pitchFamily="34" charset="-120"/>
              </a:rPr>
              <a:t>的縮寫，也就是某個字在所有的文件中出現的頻率</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我們再來看看這個</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文件</a:t>
            </a:r>
            <a:br>
              <a:rPr lang="zh-TW" altLang="en-US" dirty="0">
                <a:latin typeface="+mn-lt"/>
                <a:ea typeface="微軟正黑體" panose="020B0604030504040204" pitchFamily="34" charset="-120"/>
              </a:rPr>
            </a:b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77334" y="3242214"/>
            <a:ext cx="10250330" cy="2400635"/>
          </a:xfrm>
          <a:prstGeom prst="rect">
            <a:avLst/>
          </a:prstGeom>
        </p:spPr>
      </p:pic>
      <p:sp>
        <p:nvSpPr>
          <p:cNvPr id="7" name="Rectangle 6">
            <a:extLst>
              <a:ext uri="{FF2B5EF4-FFF2-40B4-BE49-F238E27FC236}">
                <a16:creationId xmlns:a16="http://schemas.microsoft.com/office/drawing/2014/main" id="{F4B9857C-40E7-4347-8047-5472648228A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859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我們需要知道我們有多少文件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目前我們有三個文件</a:t>
            </a:r>
            <a:endParaRPr lang="en-US" altLang="zh-TW" dirty="0">
              <a:latin typeface="+mn-lt"/>
              <a:ea typeface="微軟正黑體" panose="020B0604030504040204" pitchFamily="34" charset="-120"/>
              <a:sym typeface="Wingdings" panose="05000000000000000000" pitchFamily="2" charset="2"/>
            </a:endParaRPr>
          </a:p>
          <a:p>
            <a:pPr lvl="1" indent="-457200">
              <a:spcBef>
                <a:spcPts val="0"/>
              </a:spcBef>
              <a:buSzPts val="2240"/>
              <a:buFont typeface="+mj-lt"/>
              <a:buAutoNum type="arabicPeriod"/>
            </a:pPr>
            <a:r>
              <a:rPr lang="zh-TW" altLang="en-US" dirty="0">
                <a:latin typeface="+mn-lt"/>
                <a:ea typeface="微軟正黑體" panose="020B0604030504040204" pitchFamily="34" charset="-120"/>
              </a:rPr>
              <a:t>某個字出現在文件中的次數</a:t>
            </a:r>
            <a:br>
              <a:rPr lang="en-US" altLang="zh-TW" dirty="0">
                <a:latin typeface="+mn-lt"/>
                <a:ea typeface="微軟正黑體" panose="020B0604030504040204" pitchFamily="34" charset="-120"/>
              </a:rPr>
            </a:br>
            <a:r>
              <a:rPr lang="zh-TW" altLang="en-US" dirty="0">
                <a:latin typeface="+mn-lt"/>
                <a:ea typeface="微軟正黑體" panose="020B0604030504040204" pitchFamily="34" charset="-120"/>
              </a:rPr>
              <a:t>例如</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出現在這三個文件中</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各出現在一個文件中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我們用     當例子</a:t>
            </a:r>
            <a:r>
              <a:rPr lang="en-US" altLang="zh-TW" dirty="0">
                <a:latin typeface="+mn-lt"/>
                <a:ea typeface="微軟正黑體" panose="020B0604030504040204" pitchFamily="34" charset="-120"/>
                <a:sym typeface="Wingdings" panose="05000000000000000000" pitchFamily="2" charset="2"/>
              </a:rPr>
              <a:t>) </a:t>
            </a: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17</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261254" y="511108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261254" y="5538114"/>
            <a:ext cx="323912" cy="291521"/>
          </a:xfrm>
          <a:prstGeom prst="rect">
            <a:avLst/>
          </a:prstGeom>
        </p:spPr>
      </p:pic>
      <p:pic>
        <p:nvPicPr>
          <p:cNvPr id="10" name="圖片 9">
            <a:extLst>
              <a:ext uri="{FF2B5EF4-FFF2-40B4-BE49-F238E27FC236}">
                <a16:creationId xmlns:a16="http://schemas.microsoft.com/office/drawing/2014/main" id="{91EEC7C8-DAB4-4574-A992-4DFBC8302481}"/>
              </a:ext>
            </a:extLst>
          </p:cNvPr>
          <p:cNvPicPr>
            <a:picLocks noChangeAspect="1"/>
          </p:cNvPicPr>
          <p:nvPr/>
        </p:nvPicPr>
        <p:blipFill>
          <a:blip r:embed="rId6"/>
          <a:stretch>
            <a:fillRect/>
          </a:stretch>
        </p:blipFill>
        <p:spPr>
          <a:xfrm>
            <a:off x="2604371" y="5509960"/>
            <a:ext cx="375738" cy="349825"/>
          </a:xfrm>
          <a:prstGeom prst="rect">
            <a:avLst/>
          </a:prstGeom>
        </p:spPr>
      </p:pic>
      <p:pic>
        <p:nvPicPr>
          <p:cNvPr id="11" name="圖片 10">
            <a:extLst>
              <a:ext uri="{FF2B5EF4-FFF2-40B4-BE49-F238E27FC236}">
                <a16:creationId xmlns:a16="http://schemas.microsoft.com/office/drawing/2014/main" id="{D52E5888-439E-4180-8ACF-3FCF72C67F43}"/>
              </a:ext>
            </a:extLst>
          </p:cNvPr>
          <p:cNvPicPr>
            <a:picLocks noChangeAspect="1"/>
          </p:cNvPicPr>
          <p:nvPr/>
        </p:nvPicPr>
        <p:blipFill>
          <a:blip r:embed="rId7"/>
          <a:stretch>
            <a:fillRect/>
          </a:stretch>
        </p:blipFill>
        <p:spPr>
          <a:xfrm>
            <a:off x="2999314" y="5509960"/>
            <a:ext cx="349825" cy="310956"/>
          </a:xfrm>
          <a:prstGeom prst="rect">
            <a:avLst/>
          </a:prstGeom>
        </p:spPr>
      </p:pic>
      <p:pic>
        <p:nvPicPr>
          <p:cNvPr id="12" name="圖片 11">
            <a:extLst>
              <a:ext uri="{FF2B5EF4-FFF2-40B4-BE49-F238E27FC236}">
                <a16:creationId xmlns:a16="http://schemas.microsoft.com/office/drawing/2014/main" id="{88208F72-0426-48A1-9D3B-268F532169A4}"/>
              </a:ext>
            </a:extLst>
          </p:cNvPr>
          <p:cNvPicPr>
            <a:picLocks noChangeAspect="1"/>
          </p:cNvPicPr>
          <p:nvPr/>
        </p:nvPicPr>
        <p:blipFill>
          <a:blip r:embed="rId5"/>
          <a:stretch>
            <a:fillRect/>
          </a:stretch>
        </p:blipFill>
        <p:spPr>
          <a:xfrm>
            <a:off x="7354622" y="5489660"/>
            <a:ext cx="323912" cy="291521"/>
          </a:xfrm>
          <a:prstGeom prst="rect">
            <a:avLst/>
          </a:prstGeom>
        </p:spPr>
      </p:pic>
      <p:sp>
        <p:nvSpPr>
          <p:cNvPr id="13" name="Rectangle 12">
            <a:extLst>
              <a:ext uri="{FF2B5EF4-FFF2-40B4-BE49-F238E27FC236}">
                <a16:creationId xmlns:a16="http://schemas.microsoft.com/office/drawing/2014/main" id="{7DEAEED7-B123-4566-8BB5-F47555A6B90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980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t> </a:t>
            </a:r>
            <a:r>
              <a:rPr lang="zh-TW" altLang="en-US" dirty="0">
                <a:latin typeface="+mn-lt"/>
                <a:ea typeface="微軟正黑體" panose="020B0604030504040204" pitchFamily="34" charset="-120"/>
              </a:rPr>
              <a:t>計算</a:t>
            </a:r>
            <a:r>
              <a:rPr lang="en-US" altLang="zh-TW" dirty="0">
                <a:latin typeface="+mn-lt"/>
                <a:ea typeface="微軟正黑體" panose="020B0604030504040204" pitchFamily="34" charset="-120"/>
              </a:rPr>
              <a:t>IDF</a:t>
            </a:r>
            <a:r>
              <a:rPr lang="zh-TW" altLang="en-US" dirty="0">
                <a:latin typeface="+mn-lt"/>
                <a:ea typeface="微軟正黑體" panose="020B0604030504040204" pitchFamily="34" charset="-120"/>
              </a:rPr>
              <a:t>時，我們要先計算這些內容</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接下來就是將剛剛的文件數取</a:t>
            </a:r>
            <a:r>
              <a:rPr lang="en-US" altLang="zh-TW" dirty="0">
                <a:latin typeface="+mn-lt"/>
                <a:ea typeface="微軟正黑體" panose="020B0604030504040204" pitchFamily="34" charset="-120"/>
              </a:rPr>
              <a:t>log </a:t>
            </a:r>
          </a:p>
          <a:p>
            <a:pPr lvl="1" indent="-457200">
              <a:spcBef>
                <a:spcPts val="0"/>
              </a:spcBef>
              <a:buSzPts val="2240"/>
              <a:buFont typeface="+mj-lt"/>
              <a:buAutoNum type="arabicPeriod" startAt="3"/>
            </a:pPr>
            <a:r>
              <a:rPr lang="zh-TW" altLang="en-US" dirty="0">
                <a:latin typeface="+mn-lt"/>
                <a:ea typeface="微軟正黑體" panose="020B0604030504040204" pitchFamily="34" charset="-120"/>
              </a:rPr>
              <a:t>最後按照這個算式：</a:t>
            </a:r>
            <a:r>
              <a:rPr lang="en-US" altLang="zh-TW" dirty="0">
                <a:latin typeface="+mn-lt"/>
                <a:ea typeface="微軟正黑體" panose="020B0604030504040204" pitchFamily="34" charset="-120"/>
              </a:rPr>
              <a:t>log(</a:t>
            </a:r>
            <a:r>
              <a:rPr lang="zh-TW" altLang="en-US" dirty="0">
                <a:latin typeface="+mn-lt"/>
                <a:ea typeface="微軟正黑體" panose="020B0604030504040204" pitchFamily="34" charset="-120"/>
              </a:rPr>
              <a:t>文件數</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該單詞出現在幾個文件</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所以     是</a:t>
            </a:r>
            <a:r>
              <a:rPr lang="en-US" altLang="zh-TW" dirty="0">
                <a:latin typeface="+mn-lt"/>
                <a:ea typeface="微軟正黑體" panose="020B0604030504040204" pitchFamily="34" charset="-120"/>
                <a:sym typeface="Wingdings" panose="05000000000000000000" pitchFamily="2" charset="2"/>
              </a:rPr>
              <a:t>log(3/3)</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 0</a:t>
            </a:r>
            <a:br>
              <a:rPr lang="en-US" altLang="zh-TW" dirty="0">
                <a:latin typeface="+mn-lt"/>
                <a:ea typeface="微軟正黑體" panose="020B0604030504040204" pitchFamily="34" charset="-120"/>
                <a:sym typeface="Wingdings" panose="05000000000000000000" pitchFamily="2" charset="2"/>
              </a:rPr>
            </a:b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是 </a:t>
            </a:r>
            <a:r>
              <a:rPr lang="en-US" altLang="zh-TW" dirty="0">
                <a:latin typeface="+mn-lt"/>
                <a:ea typeface="微軟正黑體" panose="020B0604030504040204" pitchFamily="34" charset="-120"/>
                <a:sym typeface="Wingdings" panose="05000000000000000000" pitchFamily="2" charset="2"/>
              </a:rPr>
              <a:t>log (3/1) </a:t>
            </a:r>
            <a:r>
              <a:rPr lang="zh-TW" altLang="en-US" dirty="0">
                <a:latin typeface="+mn-lt"/>
                <a:ea typeface="微軟正黑體" panose="020B0604030504040204" pitchFamily="34" charset="-120"/>
                <a:sym typeface="Wingdings" panose="05000000000000000000" pitchFamily="2" charset="2"/>
              </a:rPr>
              <a:t>大約等於 </a:t>
            </a:r>
            <a:r>
              <a:rPr lang="en-US" altLang="zh-TW" dirty="0">
                <a:latin typeface="+mn-lt"/>
                <a:ea typeface="微軟正黑體" panose="020B0604030504040204" pitchFamily="34" charset="-120"/>
                <a:sym typeface="Wingdings" panose="05000000000000000000" pitchFamily="2" charset="2"/>
              </a:rPr>
              <a:t>0.477</a:t>
            </a:r>
            <a:r>
              <a:rPr lang="zh-TW" altLang="en-US" dirty="0">
                <a:latin typeface="+mn-lt"/>
                <a:ea typeface="微軟正黑體" panose="020B0604030504040204" pitchFamily="34" charset="-120"/>
                <a:sym typeface="Wingdings" panose="05000000000000000000" pitchFamily="2" charset="2"/>
              </a:rPr>
              <a:t> </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18</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2756042" y="4733981"/>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119756" y="5099243"/>
            <a:ext cx="323912" cy="291521"/>
          </a:xfrm>
          <a:prstGeom prst="rect">
            <a:avLst/>
          </a:prstGeom>
        </p:spPr>
      </p:pic>
      <p:sp>
        <p:nvSpPr>
          <p:cNvPr id="8" name="Rectangle 7">
            <a:extLst>
              <a:ext uri="{FF2B5EF4-FFF2-40B4-BE49-F238E27FC236}">
                <a16:creationId xmlns:a16="http://schemas.microsoft.com/office/drawing/2014/main" id="{B0174B62-EB13-44D5-84C1-8D80FD213E2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55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計算之後我們發現    的算出來比較大，</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然後    比較小</a:t>
            </a:r>
            <a:endParaRPr lang="en-US" altLang="zh-TW" dirty="0">
              <a:latin typeface="微軟正黑體" panose="020B0604030504040204" pitchFamily="34" charset="-120"/>
              <a:ea typeface="微軟正黑體" panose="020B0604030504040204" pitchFamily="34" charset="-120"/>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這個代表什麼呢？</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這是代表    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IDF</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的角度中，比較重要</a:t>
            </a: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19</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889768" y="3972753"/>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2594086" y="4881769"/>
            <a:ext cx="323912" cy="291521"/>
          </a:xfrm>
          <a:prstGeom prst="rect">
            <a:avLst/>
          </a:prstGeom>
        </p:spPr>
      </p:pic>
      <p:pic>
        <p:nvPicPr>
          <p:cNvPr id="8" name="圖片 7">
            <a:extLst>
              <a:ext uri="{FF2B5EF4-FFF2-40B4-BE49-F238E27FC236}">
                <a16:creationId xmlns:a16="http://schemas.microsoft.com/office/drawing/2014/main" id="{BF724045-25D8-4133-9427-5D47B199950B}"/>
              </a:ext>
            </a:extLst>
          </p:cNvPr>
          <p:cNvPicPr>
            <a:picLocks noChangeAspect="1"/>
          </p:cNvPicPr>
          <p:nvPr/>
        </p:nvPicPr>
        <p:blipFill>
          <a:blip r:embed="rId5"/>
          <a:stretch>
            <a:fillRect/>
          </a:stretch>
        </p:blipFill>
        <p:spPr>
          <a:xfrm>
            <a:off x="4029769" y="3619781"/>
            <a:ext cx="323912" cy="291521"/>
          </a:xfrm>
          <a:prstGeom prst="rect">
            <a:avLst/>
          </a:prstGeom>
        </p:spPr>
      </p:pic>
      <p:sp>
        <p:nvSpPr>
          <p:cNvPr id="10" name="Rectangle 9">
            <a:extLst>
              <a:ext uri="{FF2B5EF4-FFF2-40B4-BE49-F238E27FC236}">
                <a16:creationId xmlns:a16="http://schemas.microsoft.com/office/drawing/2014/main" id="{EE5314CC-74B9-4DF4-BC21-32228751F9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512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D28A7-41CC-4175-A7E4-39CB84CB5F37}"/>
              </a:ext>
            </a:extLst>
          </p:cNvPr>
          <p:cNvSpPr>
            <a:spLocks noGrp="1"/>
          </p:cNvSpPr>
          <p:nvPr>
            <p:ph type="title"/>
          </p:nvPr>
        </p:nvSpPr>
        <p:spPr/>
        <p:txBody>
          <a:bodyPr/>
          <a:lstStyle/>
          <a:p>
            <a:r>
              <a:rPr lang="zh-TW" altLang="en-US" dirty="0"/>
              <a:t>學習目標</a:t>
            </a:r>
          </a:p>
        </p:txBody>
      </p:sp>
      <p:sp>
        <p:nvSpPr>
          <p:cNvPr id="3" name="文字版面配置區 2">
            <a:extLst>
              <a:ext uri="{FF2B5EF4-FFF2-40B4-BE49-F238E27FC236}">
                <a16:creationId xmlns:a16="http://schemas.microsoft.com/office/drawing/2014/main" id="{752EA573-1841-4910-B067-D27FE30B9476}"/>
              </a:ext>
            </a:extLst>
          </p:cNvPr>
          <p:cNvSpPr>
            <a:spLocks noGrp="1"/>
          </p:cNvSpPr>
          <p:nvPr>
            <p:ph type="body" idx="1"/>
          </p:nvPr>
        </p:nvSpPr>
        <p:spPr/>
        <p:txBody>
          <a:bodyPr/>
          <a:lstStyle/>
          <a:p>
            <a:r>
              <a:rPr lang="en-US" altLang="zh-TW" dirty="0"/>
              <a:t>1.</a:t>
            </a:r>
            <a:r>
              <a:rPr lang="zh-TW" altLang="en-US" dirty="0"/>
              <a:t> 了解什麼是「特徵詞」</a:t>
            </a:r>
            <a:endParaRPr lang="en-US" altLang="zh-TW" dirty="0"/>
          </a:p>
          <a:p>
            <a:r>
              <a:rPr lang="en-US" altLang="zh-TW" dirty="0"/>
              <a:t>2.</a:t>
            </a:r>
            <a:r>
              <a:rPr lang="zh-TW" altLang="en-US" dirty="0"/>
              <a:t> 如何使用不同的工具來輔助你找到特徵詞</a:t>
            </a:r>
          </a:p>
        </p:txBody>
      </p:sp>
      <p:sp>
        <p:nvSpPr>
          <p:cNvPr id="4" name="投影片編號版面配置區 3">
            <a:extLst>
              <a:ext uri="{FF2B5EF4-FFF2-40B4-BE49-F238E27FC236}">
                <a16:creationId xmlns:a16="http://schemas.microsoft.com/office/drawing/2014/main" id="{3BA88484-D45B-4CB1-BED6-241762DD3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94297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1</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想想看，你是怎麼判斷一個文章的大意呢？</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想想看特徵詞的定義，你覺得特徵詞等同於文章大意嗎？</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看完</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的內容，你覺決</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哪個比較接近我們人類思考之中的特徵詞呢？為什麼？</a:t>
            </a:r>
            <a:endParaRPr lang="en-US" altLang="zh-TW" dirty="0">
              <a:latin typeface="+mn-lt"/>
              <a:ea typeface="微軟正黑體" panose="020B0604030504040204" pitchFamily="34" charset="-120"/>
            </a:endParaRPr>
          </a:p>
          <a:p>
            <a:pPr marL="342900" lvl="0" indent="-342900">
              <a:spcBef>
                <a:spcPts val="0"/>
              </a:spcBef>
              <a:buSzPts val="2240"/>
            </a:pPr>
            <a:r>
              <a:rPr lang="zh-TW" altLang="en-US" dirty="0">
                <a:latin typeface="+mn-lt"/>
                <a:ea typeface="微軟正黑體" panose="020B0604030504040204" pitchFamily="34" charset="-120"/>
              </a:rPr>
              <a:t>想一想</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是如何計算的，你覺得和人類判斷語意一樣嗎？為什麼？</a:t>
            </a:r>
            <a:br>
              <a:rPr lang="en-US" altLang="zh-TW" dirty="0">
                <a:latin typeface="+mn-lt"/>
                <a:ea typeface="微軟正黑體" panose="020B0604030504040204" pitchFamily="34" charset="-120"/>
              </a:rPr>
            </a:br>
            <a:endParaRPr lang="zh-TW" altLang="en-US" dirty="0">
              <a:latin typeface="+mn-lt"/>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20</a:t>
            </a:fld>
            <a:endParaRPr/>
          </a:p>
        </p:txBody>
      </p:sp>
      <p:sp>
        <p:nvSpPr>
          <p:cNvPr id="5" name="Rectangle 4">
            <a:extLst>
              <a:ext uri="{FF2B5EF4-FFF2-40B4-BE49-F238E27FC236}">
                <a16:creationId xmlns:a16="http://schemas.microsoft.com/office/drawing/2014/main" id="{DCD6965B-C3D7-4883-925E-3D07AF7CFD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7898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mn-lt"/>
                <a:ea typeface="微軟正黑體" panose="020B0604030504040204" pitchFamily="34" charset="-120"/>
              </a:rPr>
              <a:t>什麼是</a:t>
            </a:r>
            <a:r>
              <a:rPr lang="en-US" altLang="zh-TW" dirty="0">
                <a:latin typeface="+mn-lt"/>
                <a:ea typeface="微軟正黑體" panose="020B0604030504040204" pitchFamily="34" charset="-120"/>
              </a:rPr>
              <a:t>TF-IDF</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最後，我們可以將我們計算出來的</a:t>
            </a:r>
            <a:r>
              <a:rPr lang="en-US" altLang="zh-TW" dirty="0">
                <a:latin typeface="+mn-lt"/>
                <a:ea typeface="微軟正黑體" panose="020B0604030504040204" pitchFamily="34" charset="-120"/>
                <a:sym typeface="Wingdings" panose="05000000000000000000" pitchFamily="2" charset="2"/>
              </a:rPr>
              <a:t>TF </a:t>
            </a:r>
            <a:r>
              <a:rPr lang="zh-TW" altLang="en-US" dirty="0">
                <a:latin typeface="+mn-lt"/>
                <a:ea typeface="微軟正黑體" panose="020B0604030504040204" pitchFamily="34" charset="-120"/>
                <a:sym typeface="Wingdings" panose="05000000000000000000" pitchFamily="2" charset="2"/>
              </a:rPr>
              <a:t>和 </a:t>
            </a:r>
            <a:r>
              <a:rPr lang="en-US" altLang="zh-TW" dirty="0">
                <a:latin typeface="+mn-lt"/>
                <a:ea typeface="微軟正黑體" panose="020B0604030504040204" pitchFamily="34" charset="-120"/>
                <a:sym typeface="Wingdings" panose="05000000000000000000" pitchFamily="2" charset="2"/>
              </a:rPr>
              <a:t>IDF </a:t>
            </a:r>
            <a:r>
              <a:rPr lang="zh-TW" altLang="en-US" dirty="0">
                <a:latin typeface="+mn-lt"/>
                <a:ea typeface="微軟正黑體" panose="020B0604030504040204" pitchFamily="34" charset="-120"/>
                <a:sym typeface="Wingdings" panose="05000000000000000000" pitchFamily="2" charset="2"/>
              </a:rPr>
              <a:t>相乘</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例如      是</a:t>
            </a:r>
            <a:r>
              <a:rPr lang="en-US" altLang="zh-TW" dirty="0">
                <a:latin typeface="+mn-lt"/>
                <a:ea typeface="微軟正黑體" panose="020B0604030504040204" pitchFamily="34" charset="-120"/>
              </a:rPr>
              <a:t>0.792</a:t>
            </a:r>
            <a:r>
              <a:rPr lang="zh-TW" altLang="en-US" dirty="0">
                <a:latin typeface="+mn-lt"/>
                <a:ea typeface="微軟正黑體" panose="020B0604030504040204" pitchFamily="34" charset="-120"/>
              </a:rPr>
              <a:t> * </a:t>
            </a:r>
            <a:r>
              <a:rPr lang="en-US" altLang="zh-TW" dirty="0">
                <a:latin typeface="+mn-lt"/>
                <a:ea typeface="微軟正黑體" panose="020B0604030504040204" pitchFamily="34" charset="-120"/>
              </a:rPr>
              <a:t>0</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rPr>
              <a:t>0</a:t>
            </a: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而      是 </a:t>
            </a:r>
            <a:r>
              <a:rPr lang="en-US" altLang="zh-TW" dirty="0">
                <a:latin typeface="+mn-lt"/>
                <a:ea typeface="微軟正黑體" panose="020B0604030504040204" pitchFamily="34" charset="-120"/>
              </a:rPr>
              <a:t>0.2</a:t>
            </a:r>
            <a:r>
              <a:rPr lang="zh-TW" altLang="en-US" dirty="0">
                <a:latin typeface="+mn-lt"/>
                <a:ea typeface="微軟正黑體" panose="020B0604030504040204" pitchFamily="34" charset="-120"/>
              </a:rPr>
              <a:t> *</a:t>
            </a:r>
            <a:r>
              <a:rPr lang="en-US" altLang="zh-TW" dirty="0">
                <a:latin typeface="+mn-lt"/>
                <a:ea typeface="微軟正黑體" panose="020B0604030504040204" pitchFamily="34" charset="-120"/>
                <a:sym typeface="Wingdings" panose="05000000000000000000" pitchFamily="2" charset="2"/>
              </a:rPr>
              <a:t> 0.477</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0.0954</a:t>
            </a:r>
            <a:r>
              <a:rPr lang="zh-TW" altLang="en-US" dirty="0">
                <a:latin typeface="+mn-lt"/>
                <a:ea typeface="微軟正黑體" panose="020B0604030504040204" pitchFamily="34" charset="-120"/>
                <a:sym typeface="Wingdings" panose="05000000000000000000" pitchFamily="2" charset="2"/>
              </a:rPr>
              <a:t> </a:t>
            </a:r>
            <a:r>
              <a:rPr lang="en-US" altLang="zh-TW" dirty="0">
                <a:latin typeface="+mn-lt"/>
                <a:ea typeface="微軟正黑體" panose="020B0604030504040204" pitchFamily="34" charset="-120"/>
                <a:sym typeface="Wingdings" panose="05000000000000000000" pitchFamily="2" charset="2"/>
              </a:rPr>
              <a:t></a:t>
            </a:r>
            <a:r>
              <a:rPr lang="zh-TW" altLang="en-US" dirty="0">
                <a:latin typeface="+mn-lt"/>
                <a:ea typeface="微軟正黑體" panose="020B0604030504040204" pitchFamily="34" charset="-120"/>
                <a:sym typeface="Wingdings" panose="05000000000000000000" pitchFamily="2" charset="2"/>
              </a:rPr>
              <a:t> 比較重要</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0</a:t>
            </a:r>
            <a:r>
              <a:rPr lang="zh-TW" altLang="en-US" dirty="0">
                <a:latin typeface="+mn-lt"/>
                <a:ea typeface="微軟正黑體" panose="020B0604030504040204" pitchFamily="34" charset="-120"/>
                <a:sym typeface="Wingdings" panose="05000000000000000000" pitchFamily="2" charset="2"/>
              </a:rPr>
              <a:t> 和 </a:t>
            </a:r>
            <a:r>
              <a:rPr lang="en-US" altLang="zh-TW" dirty="0">
                <a:latin typeface="+mn-lt"/>
                <a:ea typeface="微軟正黑體" panose="020B0604030504040204" pitchFamily="34" charset="-120"/>
                <a:sym typeface="Wingdings" panose="05000000000000000000" pitchFamily="2" charset="2"/>
              </a:rPr>
              <a:t>0.0954 </a:t>
            </a:r>
            <a:r>
              <a:rPr lang="zh-TW" altLang="en-US" dirty="0">
                <a:latin typeface="+mn-lt"/>
                <a:ea typeface="微軟正黑體" panose="020B0604030504040204" pitchFamily="34" charset="-120"/>
                <a:sym typeface="Wingdings" panose="05000000000000000000" pitchFamily="2" charset="2"/>
              </a:rPr>
              <a:t>就是所謂的「</a:t>
            </a:r>
            <a:r>
              <a:rPr lang="en-US" altLang="zh-TW" dirty="0">
                <a:latin typeface="+mn-lt"/>
                <a:ea typeface="微軟正黑體" panose="020B0604030504040204" pitchFamily="34" charset="-120"/>
              </a:rPr>
              <a:t> TF-IDF </a:t>
            </a:r>
            <a:r>
              <a:rPr lang="zh-TW" altLang="en-US" dirty="0">
                <a:latin typeface="+mn-lt"/>
                <a:ea typeface="微軟正黑體" panose="020B0604030504040204" pitchFamily="34" charset="-120"/>
              </a:rPr>
              <a:t>權重值」</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21</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pic>
        <p:nvPicPr>
          <p:cNvPr id="7" name="圖片 6">
            <a:extLst>
              <a:ext uri="{FF2B5EF4-FFF2-40B4-BE49-F238E27FC236}">
                <a16:creationId xmlns:a16="http://schemas.microsoft.com/office/drawing/2014/main" id="{4FBFA06F-1B64-4E00-B429-129892001FC0}"/>
              </a:ext>
            </a:extLst>
          </p:cNvPr>
          <p:cNvPicPr>
            <a:picLocks noChangeAspect="1"/>
          </p:cNvPicPr>
          <p:nvPr/>
        </p:nvPicPr>
        <p:blipFill>
          <a:blip r:embed="rId4"/>
          <a:stretch>
            <a:fillRect/>
          </a:stretch>
        </p:blipFill>
        <p:spPr>
          <a:xfrm>
            <a:off x="1969979" y="4019394"/>
            <a:ext cx="323912" cy="365262"/>
          </a:xfrm>
          <a:prstGeom prst="rect">
            <a:avLst/>
          </a:prstGeom>
        </p:spPr>
      </p:pic>
      <p:pic>
        <p:nvPicPr>
          <p:cNvPr id="9" name="圖片 8">
            <a:extLst>
              <a:ext uri="{FF2B5EF4-FFF2-40B4-BE49-F238E27FC236}">
                <a16:creationId xmlns:a16="http://schemas.microsoft.com/office/drawing/2014/main" id="{3B5D7A35-06AB-4C32-94C6-F733420E0EF9}"/>
              </a:ext>
            </a:extLst>
          </p:cNvPr>
          <p:cNvPicPr>
            <a:picLocks noChangeAspect="1"/>
          </p:cNvPicPr>
          <p:nvPr/>
        </p:nvPicPr>
        <p:blipFill>
          <a:blip r:embed="rId5"/>
          <a:stretch>
            <a:fillRect/>
          </a:stretch>
        </p:blipFill>
        <p:spPr>
          <a:xfrm>
            <a:off x="1646067" y="4553750"/>
            <a:ext cx="323912" cy="291521"/>
          </a:xfrm>
          <a:prstGeom prst="rect">
            <a:avLst/>
          </a:prstGeom>
        </p:spPr>
      </p:pic>
      <p:sp>
        <p:nvSpPr>
          <p:cNvPr id="8" name="Rectangle 7">
            <a:extLst>
              <a:ext uri="{FF2B5EF4-FFF2-40B4-BE49-F238E27FC236}">
                <a16:creationId xmlns:a16="http://schemas.microsoft.com/office/drawing/2014/main" id="{51368AEB-F795-413D-B350-4033C9862C3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220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rPr>
              <a:t>現在我們知道</a:t>
            </a:r>
            <a:r>
              <a:rPr lang="en-US" altLang="zh-TW" dirty="0">
                <a:latin typeface="+mn-lt"/>
                <a:ea typeface="微軟正黑體" panose="020B0604030504040204" pitchFamily="34" charset="-120"/>
              </a:rPr>
              <a:t>TF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IDF </a:t>
            </a:r>
            <a:r>
              <a:rPr lang="zh-TW" altLang="en-US" dirty="0">
                <a:latin typeface="+mn-lt"/>
                <a:ea typeface="微軟正黑體" panose="020B0604030504040204" pitchFamily="34" charset="-120"/>
              </a:rPr>
              <a:t>背後的原理，那</a:t>
            </a:r>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可以告訴我們什麼呢？</a:t>
            </a:r>
            <a:endParaRPr lang="en-US" altLang="zh-TW" dirty="0">
              <a:latin typeface="+mn-lt"/>
              <a:ea typeface="微軟正黑體" panose="020B0604030504040204" pitchFamily="34" charset="-120"/>
            </a:endParaRPr>
          </a:p>
          <a:p>
            <a:pPr marL="0" lvl="0" indent="0">
              <a:spcBef>
                <a:spcPts val="0"/>
              </a:spcBef>
              <a:buSzPts val="2240"/>
              <a:buNone/>
            </a:pPr>
            <a:br>
              <a:rPr lang="en-US" altLang="zh-TW" dirty="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1A3A0DE8-58B7-4E14-9097-599306B1EC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3180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77334" y="1381655"/>
            <a:ext cx="8596668" cy="4894848"/>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可以告訴我們文件數量和詞的頻率之間的關係 </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所以我們可以發現</a:t>
            </a:r>
            <a:r>
              <a:rPr lang="en-US" altLang="zh-TW" dirty="0">
                <a:latin typeface="+mn-lt"/>
                <a:ea typeface="微軟正黑體" panose="020B0604030504040204" pitchFamily="34" charset="-120"/>
                <a:sym typeface="Wingdings" panose="05000000000000000000" pitchFamily="2" charset="2"/>
              </a:rPr>
              <a:t>TF-IDF</a:t>
            </a:r>
            <a:r>
              <a:rPr lang="zh-TW" altLang="en-US" dirty="0">
                <a:latin typeface="+mn-lt"/>
                <a:ea typeface="微軟正黑體" panose="020B0604030504040204" pitchFamily="34" charset="-120"/>
                <a:sym typeface="Wingdings" panose="05000000000000000000" pitchFamily="2" charset="2"/>
              </a:rPr>
              <a:t> 可以幫助我們過濾常見的詞。常見字詞為什麼要過濾呢？我們先來做課間練習二來想想看</a:t>
            </a:r>
            <a:br>
              <a:rPr lang="en-US" altLang="zh-TW" dirty="0">
                <a:latin typeface="+mn-lt"/>
                <a:ea typeface="微軟正黑體" panose="020B0604030504040204" pitchFamily="34" charset="-120"/>
                <a:sym typeface="Wingdings" panose="05000000000000000000" pitchFamily="2" charset="2"/>
              </a:rPr>
            </a:br>
            <a:r>
              <a:rPr lang="zh-TW" altLang="en-US" dirty="0">
                <a:latin typeface="+mn-lt"/>
                <a:ea typeface="微軟正黑體" panose="020B0604030504040204" pitchFamily="34" charset="-120"/>
                <a:sym typeface="Wingdings" panose="05000000000000000000" pitchFamily="2" charset="2"/>
              </a:rPr>
              <a:t> </a:t>
            </a:r>
            <a:endParaRPr lang="en-US" altLang="zh-TW" dirty="0">
              <a:latin typeface="+mn-lt"/>
              <a:ea typeface="微軟正黑體" panose="020B0604030504040204" pitchFamily="34" charset="-120"/>
            </a:endParaRPr>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23</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1028365"/>
            <a:ext cx="10250330" cy="2400635"/>
          </a:xfrm>
          <a:prstGeom prst="rect">
            <a:avLst/>
          </a:prstGeom>
        </p:spPr>
      </p:pic>
      <p:sp>
        <p:nvSpPr>
          <p:cNvPr id="7" name="Rectangle 6">
            <a:extLst>
              <a:ext uri="{FF2B5EF4-FFF2-40B4-BE49-F238E27FC236}">
                <a16:creationId xmlns:a16="http://schemas.microsoft.com/office/drawing/2014/main" id="{FCD72F92-9821-43FB-A656-B0A264705EA7}"/>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2527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請看下一頁的新聞，並利用前一堂課學習到的</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斷詞方法斷詞，並計算頻率，什麼字詞頻率最高？高頻率的那些字是可以代表那篇新聞的字詞嗎？</a:t>
            </a:r>
            <a:endParaRPr lang="en-US" altLang="zh-TW" dirty="0">
              <a:latin typeface="+mn-lt"/>
              <a:ea typeface="微軟正黑體" panose="020B0604030504040204" pitchFamily="34" charset="-120"/>
            </a:endParaRPr>
          </a:p>
          <a:p>
            <a:pPr marL="342900" lvl="0" indent="-342900">
              <a:spcBef>
                <a:spcPts val="0"/>
              </a:spcBef>
              <a:buSzPts val="2240"/>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24</a:t>
            </a:fld>
            <a:endParaRPr/>
          </a:p>
        </p:txBody>
      </p:sp>
      <p:sp>
        <p:nvSpPr>
          <p:cNvPr id="5" name="Rectangle 4">
            <a:extLst>
              <a:ext uri="{FF2B5EF4-FFF2-40B4-BE49-F238E27FC236}">
                <a16:creationId xmlns:a16="http://schemas.microsoft.com/office/drawing/2014/main" id="{75CA0C68-824B-47BC-9BB4-7DCA025CABA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4093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E7E5F8-B49A-4A59-8B1E-60AD9772DEF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7588333-2377-4B30-A503-7CB9A012C8B4}"/>
              </a:ext>
            </a:extLst>
          </p:cNvPr>
          <p:cNvSpPr>
            <a:spLocks noGrp="1"/>
          </p:cNvSpPr>
          <p:nvPr>
            <p:ph type="body" idx="1"/>
          </p:nvPr>
        </p:nvSpPr>
        <p:spPr/>
        <p:txBody>
          <a:bodyPr>
            <a:normAutofit fontScale="55000" lnSpcReduction="20000"/>
          </a:bodyPr>
          <a:lstStyle/>
          <a:p>
            <a:pPr fontAlgn="base"/>
            <a:r>
              <a:rPr lang="zh-TW" altLang="en-US" dirty="0">
                <a:latin typeface="微軟正黑體" panose="020B0604030504040204" pitchFamily="34" charset="-120"/>
                <a:ea typeface="微軟正黑體" panose="020B0604030504040204" pitchFamily="34" charset="-120"/>
              </a:rPr>
              <a:t>（中央社記者葉冠吟台北</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日電）入圍坎城影展、改編自村上春樹短篇小說的日本電影</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，由西島秀俊、岡田將生主演，台灣演員袁子芸也參演，更透露西島秀俊本人相當親切，還有許多暖男舉動。袁子芸曾參演戲劇「泡沫之夏」、「未來媽媽」，</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是她的首部日本電影，飾演一名母語是中英雙語的女演員，在角色背景設定上與她自身有許多相似之處。袁子芸表示，開拍第一天自己很緊張，而且第一場戲就與岡田將生有近距離接觸。不過當時午餐放飯時間延遲，拍戲時大家都有點餓，沒想到在最安靜的瞬間，岡田將生的肚子竟然咕嚕叫了一聲。袁子芸回憶，當下兩人都很專業的繼續演出，等導演一喊卡之後，才忍不住大笑出來，連岡田將生都笑著表示不好意思。不過也因為這個意外插曲，沖淡第一天拍攝的緊張和陌生感，瞬間拉近演員之間的距離。關於男主角西島秀俊，袁子芸看過許多他的作品，原以為他是比較有距離感的大明星，沒想到西島秀俊在讀本過程就相當親切，還有許多暖男舉動。袁子芸分享，有天海外演員殺青後，相約要去慶祝，但因西島秀俊隔天一早還有拍攝，無法同行，他便私下交代製片想請大家吃飯，麻煩製片先代為招待。近日電影傳出入圍坎城影展好消息，袁子芸也相當開心，她表示劇組群組簡直要暴動。雖然她很希望能和劇組一起慶祝，卻因大家都分散不同地方，又正值疫情期間，只能透過通訊軟體互相道賀，期待</a:t>
            </a:r>
            <a:r>
              <a:rPr lang="en-US" altLang="zh-TW" dirty="0">
                <a:latin typeface="微軟正黑體" panose="020B0604030504040204" pitchFamily="34" charset="-120"/>
                <a:ea typeface="微軟正黑體" panose="020B0604030504040204" pitchFamily="34" charset="-120"/>
              </a:rPr>
              <a:t>Drive My Car </a:t>
            </a:r>
            <a:r>
              <a:rPr lang="zh-TW" altLang="en-US" dirty="0">
                <a:latin typeface="微軟正黑體" panose="020B0604030504040204" pitchFamily="34" charset="-120"/>
                <a:ea typeface="微軟正黑體" panose="020B0604030504040204" pitchFamily="34" charset="-120"/>
              </a:rPr>
              <a:t>能在坎城影展奪下好成績。由柏林影展銀熊獎得主、導演濱口龍介執導的</a:t>
            </a:r>
            <a:r>
              <a:rPr lang="en-US" altLang="zh-TW" dirty="0">
                <a:latin typeface="微軟正黑體" panose="020B0604030504040204" pitchFamily="34" charset="-120"/>
                <a:ea typeface="微軟正黑體" panose="020B0604030504040204" pitchFamily="34" charset="-120"/>
              </a:rPr>
              <a:t>Drive My Car</a:t>
            </a:r>
            <a:r>
              <a:rPr lang="zh-TW" altLang="en-US" dirty="0">
                <a:latin typeface="微軟正黑體" panose="020B0604030504040204" pitchFamily="34" charset="-120"/>
                <a:ea typeface="微軟正黑體" panose="020B0604030504040204" pitchFamily="34" charset="-120"/>
              </a:rPr>
              <a:t>，描述一名想尋找亡妻生前外遇對象的舞台劇演員，藉由與沉默寡言女司機的對話，描繪出各自的故事與情感，電影</a:t>
            </a:r>
            <a:r>
              <a:rPr lang="en-US" altLang="zh-TW" dirty="0">
                <a:latin typeface="微軟正黑體" panose="020B0604030504040204" pitchFamily="34" charset="-120"/>
                <a:ea typeface="微軟正黑體" panose="020B0604030504040204" pitchFamily="34" charset="-120"/>
              </a:rPr>
              <a:t>8</a:t>
            </a:r>
            <a:r>
              <a:rPr lang="zh-TW" altLang="en-US" dirty="0">
                <a:latin typeface="微軟正黑體" panose="020B0604030504040204" pitchFamily="34" charset="-120"/>
                <a:ea typeface="微軟正黑體" panose="020B0604030504040204" pitchFamily="34" charset="-120"/>
              </a:rPr>
              <a:t>月</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日將於日本上映。（編輯：張雅淨）</a:t>
            </a:r>
            <a:r>
              <a:rPr lang="en-US" altLang="zh-TW" dirty="0">
                <a:latin typeface="微軟正黑體" panose="020B0604030504040204" pitchFamily="34" charset="-120"/>
                <a:ea typeface="微軟正黑體" panose="020B0604030504040204" pitchFamily="34" charset="-120"/>
              </a:rPr>
              <a:t>1100627</a:t>
            </a:r>
          </a:p>
          <a:p>
            <a:pPr fontAlgn="base"/>
            <a:r>
              <a:rPr lang="en-US" altLang="zh-TW" dirty="0">
                <a:latin typeface="微軟正黑體" panose="020B0604030504040204" pitchFamily="34" charset="-120"/>
                <a:ea typeface="微軟正黑體" panose="020B0604030504040204" pitchFamily="34" charset="-120"/>
              </a:rPr>
              <a:t>The news is from https://www.cna.com.tw/news/amov/202106270091.aspx</a:t>
            </a:r>
          </a:p>
          <a:p>
            <a:endParaRPr lang="zh-TW" altLang="en-US" dirty="0"/>
          </a:p>
        </p:txBody>
      </p:sp>
      <p:sp>
        <p:nvSpPr>
          <p:cNvPr id="4" name="投影片編號版面配置區 3">
            <a:extLst>
              <a:ext uri="{FF2B5EF4-FFF2-40B4-BE49-F238E27FC236}">
                <a16:creationId xmlns:a16="http://schemas.microsoft.com/office/drawing/2014/main" id="{F4CC5366-19C3-45E5-9FE7-D18DDA9A2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Rectangle 4">
            <a:extLst>
              <a:ext uri="{FF2B5EF4-FFF2-40B4-BE49-F238E27FC236}">
                <a16:creationId xmlns:a16="http://schemas.microsoft.com/office/drawing/2014/main" id="{0A230459-FA61-4231-A00E-0094FD6851F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6508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en-US"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 可以告訴我們什麼？</a:t>
            </a:r>
            <a:endParaRPr dirty="0">
              <a:latin typeface="+mn-lt"/>
              <a:ea typeface="微軟正黑體" panose="020B0604030504040204" pitchFamily="34" charset="-120"/>
            </a:endParaRPr>
          </a:p>
        </p:txBody>
      </p:sp>
      <p:sp>
        <p:nvSpPr>
          <p:cNvPr id="192" name="Google Shape;192;p2"/>
          <p:cNvSpPr txBox="1">
            <a:spLocks noGrp="1"/>
          </p:cNvSpPr>
          <p:nvPr>
            <p:ph type="body" idx="1"/>
          </p:nvPr>
        </p:nvSpPr>
        <p:spPr>
          <a:xfrm>
            <a:off x="658532" y="1205191"/>
            <a:ext cx="8596668" cy="5821251"/>
          </a:xfrm>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endParaRPr lang="en-US" altLang="zh-TW" dirty="0"/>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通過剛剛的課堂練習</a:t>
            </a:r>
            <a:r>
              <a:rPr lang="en-US" altLang="zh-TW" dirty="0">
                <a:latin typeface="+mn-lt"/>
                <a:ea typeface="微軟正黑體" panose="020B0604030504040204" pitchFamily="34" charset="-120"/>
                <a:sym typeface="Wingdings" panose="05000000000000000000" pitchFamily="2" charset="2"/>
              </a:rPr>
              <a:t>2</a:t>
            </a:r>
            <a:r>
              <a:rPr lang="zh-TW" altLang="en-US" dirty="0">
                <a:latin typeface="+mn-lt"/>
                <a:ea typeface="微軟正黑體" panose="020B0604030504040204" pitchFamily="34" charset="-120"/>
                <a:sym typeface="Wingdings" panose="05000000000000000000" pitchFamily="2" charset="2"/>
              </a:rPr>
              <a:t>，還有以上我們很熟悉</a:t>
            </a:r>
            <a:r>
              <a:rPr lang="en-US" altLang="zh-TW" dirty="0">
                <a:latin typeface="+mn-lt"/>
                <a:ea typeface="微軟正黑體" panose="020B0604030504040204" pitchFamily="34" charset="-120"/>
                <a:sym typeface="Wingdings" panose="05000000000000000000" pitchFamily="2" charset="2"/>
              </a:rPr>
              <a:t>emoji </a:t>
            </a:r>
            <a:r>
              <a:rPr lang="zh-TW" altLang="en-US" dirty="0">
                <a:latin typeface="+mn-lt"/>
                <a:ea typeface="微軟正黑體" panose="020B0604030504040204" pitchFamily="34" charset="-120"/>
                <a:sym typeface="Wingdings" panose="05000000000000000000" pitchFamily="2" charset="2"/>
              </a:rPr>
              <a:t>文件，以及我們前面討論的討論詞，我們會發現反而最常出現在文件中的詞，通常都並不是最可以突出文件特點的詞，反而只有出現在某些文件的才是特徵詞</a:t>
            </a:r>
            <a:endParaRPr lang="en-US" altLang="zh-TW" dirty="0">
              <a:latin typeface="+mn-lt"/>
              <a:ea typeface="微軟正黑體" panose="020B0604030504040204" pitchFamily="34" charset="-120"/>
              <a:sym typeface="Wingdings" panose="05000000000000000000" pitchFamily="2" charset="2"/>
            </a:endParaRPr>
          </a:p>
          <a:p>
            <a:pPr marL="342900" lvl="0" indent="-342900">
              <a:spcBef>
                <a:spcPts val="0"/>
              </a:spcBef>
              <a:buSzPts val="2240"/>
            </a:pPr>
            <a:r>
              <a:rPr lang="zh-TW" altLang="en-US" dirty="0">
                <a:latin typeface="+mn-lt"/>
                <a:ea typeface="微軟正黑體" panose="020B0604030504040204" pitchFamily="34" charset="-120"/>
                <a:sym typeface="Wingdings" panose="05000000000000000000" pitchFamily="2" charset="2"/>
              </a:rPr>
              <a:t>如果還想更多了解</a:t>
            </a:r>
            <a:r>
              <a:rPr lang="en-US" altLang="zh-TW" dirty="0">
                <a:latin typeface="+mn-lt"/>
                <a:ea typeface="微軟正黑體" panose="020B0604030504040204" pitchFamily="34" charset="-120"/>
                <a:sym typeface="Wingdings" panose="05000000000000000000" pitchFamily="2" charset="2"/>
              </a:rPr>
              <a:t>TF-IDF </a:t>
            </a:r>
            <a:r>
              <a:rPr lang="zh-TW" altLang="en-US" dirty="0">
                <a:latin typeface="+mn-lt"/>
                <a:ea typeface="微軟正黑體" panose="020B0604030504040204" pitchFamily="34" charset="-120"/>
                <a:sym typeface="Wingdings" panose="05000000000000000000" pitchFamily="2" charset="2"/>
              </a:rPr>
              <a:t>可以參考以下內容：</a:t>
            </a:r>
            <a:r>
              <a:rPr lang="en-US" altLang="zh-TW" dirty="0">
                <a:latin typeface="+mn-lt"/>
                <a:ea typeface="微軟正黑體" panose="020B0604030504040204" pitchFamily="34" charset="-120"/>
                <a:sym typeface="Wingdings" panose="05000000000000000000" pitchFamily="2" charset="2"/>
              </a:rPr>
              <a:t>https://bit.ly/tfidf_explain</a:t>
            </a:r>
            <a:br>
              <a:rPr lang="en-US" altLang="zh-TW" dirty="0">
                <a:latin typeface="+mn-lt"/>
                <a:ea typeface="微軟正黑體" panose="020B0604030504040204" pitchFamily="34" charset="-120"/>
                <a:sym typeface="Wingdings" panose="05000000000000000000" pitchFamily="2" charset="2"/>
              </a:rPr>
            </a:br>
            <a:r>
              <a:rPr lang="zh-TW" altLang="en-US" dirty="0">
                <a:sym typeface="Wingdings" panose="05000000000000000000" pitchFamily="2" charset="2"/>
              </a:rPr>
              <a:t> </a:t>
            </a:r>
            <a:endParaRPr lang="en-US" altLang="zh-TW" dirty="0"/>
          </a:p>
          <a:p>
            <a:pPr lvl="1" indent="-457200">
              <a:spcBef>
                <a:spcPts val="0"/>
              </a:spcBef>
              <a:buSzPts val="2240"/>
              <a:buFont typeface="+mj-lt"/>
              <a:buAutoNum type="arabicPeriod" startAt="3"/>
            </a:pPr>
            <a:endParaRPr lang="en-US" altLang="zh-TW"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26</a:t>
            </a:fld>
            <a:endParaRPr/>
          </a:p>
        </p:txBody>
      </p:sp>
      <p:pic>
        <p:nvPicPr>
          <p:cNvPr id="6" name="圖片 5">
            <a:extLst>
              <a:ext uri="{FF2B5EF4-FFF2-40B4-BE49-F238E27FC236}">
                <a16:creationId xmlns:a16="http://schemas.microsoft.com/office/drawing/2014/main" id="{070230F7-62AF-4523-80D4-3B3F4A676F8F}"/>
              </a:ext>
            </a:extLst>
          </p:cNvPr>
          <p:cNvPicPr>
            <a:picLocks noChangeAspect="1"/>
          </p:cNvPicPr>
          <p:nvPr/>
        </p:nvPicPr>
        <p:blipFill>
          <a:blip r:embed="rId3"/>
          <a:stretch>
            <a:fillRect/>
          </a:stretch>
        </p:blipFill>
        <p:spPr>
          <a:xfrm>
            <a:off x="658129" y="916070"/>
            <a:ext cx="10250330" cy="2400635"/>
          </a:xfrm>
          <a:prstGeom prst="rect">
            <a:avLst/>
          </a:prstGeom>
        </p:spPr>
      </p:pic>
      <p:sp>
        <p:nvSpPr>
          <p:cNvPr id="7" name="Rectangle 6">
            <a:extLst>
              <a:ext uri="{FF2B5EF4-FFF2-40B4-BE49-F238E27FC236}">
                <a16:creationId xmlns:a16="http://schemas.microsoft.com/office/drawing/2014/main" id="{E5FE584A-0374-4EE3-A74C-B14A267193C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234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44A22-54CE-43F4-9557-D0680B1EEE40}"/>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4EDA4C0-7F81-4CE3-824B-38B2B314B29A}"/>
              </a:ext>
            </a:extLst>
          </p:cNvPr>
          <p:cNvSpPr>
            <a:spLocks noGrp="1"/>
          </p:cNvSpPr>
          <p:nvPr>
            <p:ph type="body" idx="1"/>
          </p:nvPr>
        </p:nvSpPr>
        <p:spPr/>
        <p:txBody>
          <a:bodyPr/>
          <a:lstStyle/>
          <a:p>
            <a:r>
              <a:rPr lang="zh-TW" altLang="en-US" dirty="0"/>
              <a:t>從以上的操作，我們會發現</a:t>
            </a:r>
            <a:r>
              <a:rPr lang="en-US" altLang="zh-TW" dirty="0"/>
              <a:t>TF-IDF </a:t>
            </a:r>
            <a:r>
              <a:rPr lang="zh-TW" altLang="en-US" dirty="0"/>
              <a:t>，也就是單頻文章字詞的頻率來判斷，其實解讀內容有限。</a:t>
            </a:r>
            <a:endParaRPr lang="en-US" altLang="zh-TW" dirty="0"/>
          </a:p>
          <a:p>
            <a:r>
              <a:rPr lang="zh-TW" altLang="en-US" dirty="0"/>
              <a:t>為什麼呢？</a:t>
            </a:r>
            <a:endParaRPr lang="en-US" altLang="zh-TW" dirty="0"/>
          </a:p>
          <a:p>
            <a:r>
              <a:rPr lang="en-US" altLang="zh-TW" dirty="0"/>
              <a:t>1.</a:t>
            </a:r>
            <a:r>
              <a:rPr lang="zh-TW" altLang="en-US" dirty="0"/>
              <a:t> </a:t>
            </a:r>
            <a:r>
              <a:rPr lang="en-US" altLang="zh-TW" dirty="0"/>
              <a:t>TF</a:t>
            </a:r>
            <a:r>
              <a:rPr lang="zh-TW" altLang="en-US" dirty="0"/>
              <a:t> 中所得到的高頻詞，有可能無法解讀</a:t>
            </a:r>
            <a:endParaRPr lang="en-US" altLang="zh-TW" dirty="0"/>
          </a:p>
          <a:p>
            <a:pPr lvl="1"/>
            <a:r>
              <a:rPr lang="zh-TW" altLang="en-US" dirty="0"/>
              <a:t>從以上的練習題，我們會發現，一篇文章如果我們直接只看高頻詞那我們可能會完全不了解這篇文章再講什麼，因為這些高頻詞，很多都是「功能詞」，也就是語法架構的一部分，並非「實詞」，也就是具備比較多「語意」的詞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70B6745-6041-4890-B6EA-D0BAF9E8C4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Tree>
    <p:extLst>
      <p:ext uri="{BB962C8B-B14F-4D97-AF65-F5344CB8AC3E}">
        <p14:creationId xmlns:p14="http://schemas.microsoft.com/office/powerpoint/2010/main" val="379579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lstStyle/>
          <a:p>
            <a:r>
              <a:rPr lang="en-US" altLang="zh-TW" dirty="0">
                <a:latin typeface="+mn-lt"/>
                <a:ea typeface="微軟正黑體" panose="020B0604030504040204" pitchFamily="34" charset="-120"/>
              </a:rPr>
              <a:t>Content words</a:t>
            </a:r>
            <a:r>
              <a:rPr lang="zh-TW" altLang="en-US" dirty="0">
                <a:latin typeface="+mn-lt"/>
                <a:ea typeface="微軟正黑體" panose="020B0604030504040204" pitchFamily="34" charset="-120"/>
              </a:rPr>
              <a:t>，或是又稱「實詞」，指的是句子中有重要意義的意思。</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例如以下句子 </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取次於 </a:t>
            </a:r>
            <a:r>
              <a:rPr lang="en-US" altLang="zh-TW" dirty="0">
                <a:latin typeface="+mn-lt"/>
                <a:ea typeface="微軟正黑體" panose="020B0604030504040204" pitchFamily="34" charset="-120"/>
              </a:rPr>
              <a:t>Snow White </a:t>
            </a:r>
            <a:r>
              <a:rPr lang="zh-TW" altLang="en-US" dirty="0">
                <a:latin typeface="+mn-lt"/>
                <a:ea typeface="微軟正黑體" panose="020B0604030504040204" pitchFamily="34" charset="-120"/>
              </a:rPr>
              <a:t>的維基條目</a:t>
            </a:r>
            <a:r>
              <a:rPr lang="en-US" altLang="zh-TW" dirty="0">
                <a:latin typeface="+mn-lt"/>
                <a:ea typeface="微軟正黑體" panose="020B0604030504040204" pitchFamily="34" charset="-120"/>
              </a:rPr>
              <a:t>) </a:t>
            </a:r>
          </a:p>
          <a:p>
            <a:r>
              <a:rPr lang="en-US" altLang="zh-TW" dirty="0">
                <a:latin typeface="+mn-lt"/>
                <a:ea typeface="微軟正黑體" panose="020B0604030504040204" pitchFamily="34" charset="-120"/>
              </a:rPr>
              <a:t>"Snow White" is a 19th-century German fairy tale that is today known widely across the Western world. </a:t>
            </a:r>
          </a:p>
          <a:p>
            <a:r>
              <a:rPr lang="zh-TW" altLang="en-US" dirty="0">
                <a:latin typeface="+mn-lt"/>
                <a:ea typeface="微軟正黑體" panose="020B0604030504040204" pitchFamily="34" charset="-120"/>
              </a:rPr>
              <a:t>其中實詞就包括 </a:t>
            </a:r>
            <a:r>
              <a:rPr lang="en-US" altLang="zh-TW" dirty="0">
                <a:latin typeface="+mn-lt"/>
                <a:ea typeface="微軟正黑體" panose="020B0604030504040204" pitchFamily="34" charset="-120"/>
              </a:rPr>
              <a:t>Snow White, German, fairy tale</a:t>
            </a:r>
          </a:p>
          <a:p>
            <a:r>
              <a:rPr lang="zh-TW" altLang="en-US" dirty="0">
                <a:latin typeface="+mn-lt"/>
                <a:ea typeface="微軟正黑體" panose="020B0604030504040204" pitchFamily="34" charset="-120"/>
              </a:rPr>
              <a:t>而相對於實詞，如果只有文法上功能的就是虛詞，也就是功能詞</a:t>
            </a: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5" name="Rectangle 4">
            <a:extLst>
              <a:ext uri="{FF2B5EF4-FFF2-40B4-BE49-F238E27FC236}">
                <a16:creationId xmlns:a16="http://schemas.microsoft.com/office/drawing/2014/main" id="{8F8D6D9F-C5B3-41D7-BB2B-A3D49A6CFBD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01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87ECAD-2BD1-4D77-8DB5-09807E6386B0}"/>
              </a:ext>
            </a:extLst>
          </p:cNvPr>
          <p:cNvSpPr>
            <a:spLocks noGrp="1"/>
          </p:cNvSpPr>
          <p:nvPr>
            <p:ph type="title"/>
          </p:nvPr>
        </p:nvSpPr>
        <p:spPr/>
        <p:txBody>
          <a:bodyPr/>
          <a:lstStyle/>
          <a:p>
            <a:r>
              <a:rPr lang="zh-TW" altLang="en-US" dirty="0">
                <a:latin typeface="+mn-lt"/>
                <a:ea typeface="微軟正黑體" panose="020B0604030504040204" pitchFamily="34" charset="-120"/>
              </a:rPr>
              <a:t>什麼是功能詞 </a:t>
            </a:r>
            <a:r>
              <a:rPr lang="en-US" altLang="zh-TW" dirty="0">
                <a:latin typeface="+mn-lt"/>
                <a:ea typeface="微軟正黑體" panose="020B0604030504040204" pitchFamily="34" charset="-120"/>
              </a:rPr>
              <a:t>content words </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0B419789-0226-4981-A301-9EB997A91B64}"/>
              </a:ext>
            </a:extLst>
          </p:cNvPr>
          <p:cNvSpPr>
            <a:spLocks noGrp="1"/>
          </p:cNvSpPr>
          <p:nvPr>
            <p:ph type="body" idx="1"/>
          </p:nvPr>
        </p:nvSpPr>
        <p:spPr/>
        <p:txBody>
          <a:bodyPr>
            <a:normAutofit/>
          </a:bodyPr>
          <a:lstStyle/>
          <a:p>
            <a:r>
              <a:rPr lang="zh-TW" altLang="en-US" dirty="0">
                <a:latin typeface="+mn-lt"/>
                <a:ea typeface="微軟正黑體" panose="020B0604030504040204" pitchFamily="34" charset="-120"/>
              </a:rPr>
              <a:t>而相對於實詞，如果只有文法上功能的就是虛詞</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例如在剛剛的句子中</a:t>
            </a:r>
            <a:br>
              <a:rPr lang="en-US" altLang="zh-TW" dirty="0">
                <a:latin typeface="+mn-lt"/>
                <a:ea typeface="微軟正黑體" panose="020B0604030504040204" pitchFamily="34" charset="-120"/>
              </a:rPr>
            </a:br>
            <a:r>
              <a:rPr lang="en-US" altLang="zh-TW" dirty="0">
                <a:latin typeface="+mn-lt"/>
                <a:ea typeface="微軟正黑體" panose="020B0604030504040204" pitchFamily="34" charset="-120"/>
              </a:rPr>
              <a:t>"Snow White" is a 19th-century German fairy tale that is today known widely across the Western world. </a:t>
            </a:r>
          </a:p>
          <a:p>
            <a:r>
              <a:rPr lang="en-US" altLang="zh-TW" dirty="0">
                <a:latin typeface="+mn-lt"/>
                <a:ea typeface="微軟正黑體" panose="020B0604030504040204" pitchFamily="34" charset="-120"/>
              </a:rPr>
              <a:t>a, that, the </a:t>
            </a:r>
            <a:r>
              <a:rPr lang="zh-TW" altLang="en-US" dirty="0">
                <a:latin typeface="+mn-lt"/>
                <a:ea typeface="微軟正黑體" panose="020B0604030504040204" pitchFamily="34" charset="-120"/>
              </a:rPr>
              <a:t>就是虛詞</a:t>
            </a:r>
            <a:r>
              <a:rPr lang="en-US" altLang="zh-TW" dirty="0">
                <a:latin typeface="+mn-lt"/>
                <a:ea typeface="微軟正黑體" panose="020B0604030504040204" pitchFamily="34" charset="-120"/>
              </a:rPr>
              <a:t> </a:t>
            </a:r>
          </a:p>
          <a:p>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取自於</a:t>
            </a:r>
            <a:r>
              <a:rPr lang="en-US" altLang="zh-TW" dirty="0">
                <a:latin typeface="+mn-lt"/>
                <a:ea typeface="微軟正黑體" panose="020B0604030504040204" pitchFamily="34" charset="-120"/>
              </a:rPr>
              <a:t>https://en.wikipedia.org/wiki/Snow_White</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78795F42-E4B0-4A05-B5FA-0179A2694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5" name="Rectangle 4">
            <a:extLst>
              <a:ext uri="{FF2B5EF4-FFF2-40B4-BE49-F238E27FC236}">
                <a16:creationId xmlns:a16="http://schemas.microsoft.com/office/drawing/2014/main" id="{276C9EDC-DE4A-4ED9-8774-457A7229984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945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t>文本分析任務</a:t>
            </a:r>
            <a:endParaRPr dirty="0"/>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mn-lt"/>
                <a:ea typeface="微軟正黑體" panose="020B0604030504040204" pitchFamily="34" charset="-120"/>
              </a:rPr>
              <a:t>文本分析是常見的自然語言處理</a:t>
            </a:r>
            <a:r>
              <a:rPr lang="en-US" altLang="zh-TW" dirty="0">
                <a:latin typeface="+mn-lt"/>
                <a:ea typeface="微軟正黑體" panose="020B0604030504040204" pitchFamily="34" charset="-120"/>
              </a:rPr>
              <a:t>(Natural Language Processing, NLP) </a:t>
            </a:r>
            <a:r>
              <a:rPr lang="zh-TW" altLang="en-US" dirty="0">
                <a:latin typeface="+mn-lt"/>
                <a:ea typeface="微軟正黑體" panose="020B0604030504040204" pitchFamily="34" charset="-120"/>
              </a:rPr>
              <a:t>任務。</a:t>
            </a:r>
          </a:p>
          <a:p>
            <a:pPr marL="342900" lvl="0" indent="-342900">
              <a:spcBef>
                <a:spcPts val="0"/>
              </a:spcBef>
              <a:buSzPts val="2240"/>
            </a:pPr>
            <a:r>
              <a:rPr lang="zh-TW" altLang="en-US" dirty="0">
                <a:latin typeface="+mn-lt"/>
                <a:ea typeface="微軟正黑體" panose="020B0604030504040204" pitchFamily="34" charset="-120"/>
              </a:rPr>
              <a:t>有三種常見的取特徵詞手法</a:t>
            </a:r>
          </a:p>
          <a:p>
            <a:pPr marL="742950" lvl="1" indent="-285750">
              <a:buSzPts val="1920"/>
            </a:pPr>
            <a:r>
              <a:rPr lang="zh-TW" altLang="zh-TW" dirty="0">
                <a:latin typeface="+mn-lt"/>
                <a:ea typeface="微軟正黑體" panose="020B0604030504040204" pitchFamily="34" charset="-120"/>
              </a:rPr>
              <a:t>一是取 TF-IDF 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二是依詞性取特徵詞</a:t>
            </a:r>
            <a:r>
              <a:rPr lang="zh-TW" dirty="0">
                <a:latin typeface="+mn-lt"/>
                <a:ea typeface="微軟正黑體" panose="020B0604030504040204" pitchFamily="34" charset="-120"/>
              </a:rPr>
              <a:t>。</a:t>
            </a:r>
            <a:endParaRPr dirty="0">
              <a:latin typeface="+mn-lt"/>
              <a:ea typeface="微軟正黑體" panose="020B0604030504040204" pitchFamily="34" charset="-120"/>
            </a:endParaRPr>
          </a:p>
          <a:p>
            <a:pPr marL="742950" lvl="1" indent="-285750">
              <a:buSzPts val="1920"/>
            </a:pPr>
            <a:r>
              <a:rPr lang="zh-TW" altLang="zh-TW" dirty="0">
                <a:latin typeface="+mn-lt"/>
                <a:ea typeface="微軟正黑體" panose="020B0604030504040204" pitchFamily="34" charset="-120"/>
              </a:rPr>
              <a:t>三是依「人、事、時、地、物」取特徵詞</a:t>
            </a:r>
            <a:r>
              <a:rPr lang="zh-TW" dirty="0">
                <a:latin typeface="+mn-lt"/>
                <a:ea typeface="微軟正黑體" panose="020B0604030504040204" pitchFamily="34" charset="-120"/>
                <a:cs typeface="Arial"/>
                <a:sym typeface="Arial"/>
              </a:rPr>
              <a:t>。</a:t>
            </a:r>
            <a:endParaRPr lang="en-US" altLang="zh-TW" dirty="0">
              <a:latin typeface="+mn-lt"/>
              <a:ea typeface="微軟正黑體" panose="020B0604030504040204" pitchFamily="34" charset="-120"/>
              <a:cs typeface="Arial"/>
              <a:sym typeface="Arial"/>
            </a:endParaRPr>
          </a:p>
          <a:p>
            <a:pPr marL="285750" indent="-285750">
              <a:buSzPts val="1920"/>
            </a:pPr>
            <a:r>
              <a:rPr lang="zh-TW" altLang="en-US" dirty="0">
                <a:latin typeface="+mn-lt"/>
                <a:ea typeface="微軟正黑體" panose="020B0604030504040204" pitchFamily="34" charset="-120"/>
                <a:cs typeface="Arial"/>
                <a:sym typeface="Arial"/>
              </a:rPr>
              <a:t>本週課程會以</a:t>
            </a:r>
            <a:r>
              <a:rPr lang="en-US" altLang="zh-TW" dirty="0">
                <a:latin typeface="+mn-lt"/>
                <a:ea typeface="微軟正黑體" panose="020B0604030504040204" pitchFamily="34" charset="-120"/>
                <a:cs typeface="Arial"/>
                <a:sym typeface="Arial"/>
              </a:rPr>
              <a:t>TF-IDF </a:t>
            </a:r>
            <a:r>
              <a:rPr lang="zh-TW" altLang="en-US" dirty="0">
                <a:latin typeface="+mn-lt"/>
                <a:ea typeface="微軟正黑體" panose="020B0604030504040204" pitchFamily="34" charset="-120"/>
                <a:cs typeface="Arial"/>
                <a:sym typeface="Arial"/>
              </a:rPr>
              <a:t>和詞性為主</a:t>
            </a:r>
            <a:endParaRPr lang="en-US" altLang="zh-TW" dirty="0">
              <a:latin typeface="+mn-lt"/>
              <a:ea typeface="微軟正黑體" panose="020B0604030504040204" pitchFamily="34" charset="-120"/>
              <a:cs typeface="Arial"/>
              <a:sym typeface="Arial"/>
            </a:endParaRPr>
          </a:p>
          <a:p>
            <a:pPr marL="285750" indent="-285750">
              <a:buSzPts val="1920"/>
            </a:pPr>
            <a:r>
              <a:rPr lang="zh-TW" altLang="zh-TW" dirty="0">
                <a:ea typeface="微軟正黑體" panose="020B0604030504040204" pitchFamily="34" charset="-120"/>
              </a:rPr>
              <a:t>依「人、事、時、地、物」取特徵詞</a:t>
            </a:r>
            <a:r>
              <a:rPr lang="zh-TW" altLang="en-US" dirty="0">
                <a:ea typeface="微軟正黑體" panose="020B0604030504040204" pitchFamily="34" charset="-120"/>
              </a:rPr>
              <a:t>會是下週內容</a:t>
            </a:r>
            <a:endParaRPr lang="en-US" altLang="zh-TW" dirty="0">
              <a:latin typeface="+mn-lt"/>
              <a:ea typeface="微軟正黑體" panose="020B0604030504040204" pitchFamily="34" charset="-120"/>
              <a:cs typeface="Arial"/>
              <a:sym typeface="Arial"/>
            </a:endParaRPr>
          </a:p>
          <a:p>
            <a:pPr marL="0" indent="0">
              <a:buSzPts val="1920"/>
              <a:buNone/>
            </a:pPr>
            <a:endParaRPr lang="en-US" altLang="zh-TW" dirty="0">
              <a:latin typeface="+mn-lt"/>
              <a:ea typeface="微軟正黑體" panose="020B0604030504040204" pitchFamily="34" charset="-120"/>
              <a:cs typeface="Arial"/>
              <a:sym typeface="Arial"/>
            </a:endParaRPr>
          </a:p>
          <a:p>
            <a:pPr marL="285750" indent="-285750">
              <a:buSzPts val="1920"/>
            </a:pPr>
            <a:endParaRPr lang="zh-TW" altLang="en-US" dirty="0">
              <a:latin typeface="+mn-lt"/>
              <a:ea typeface="微軟正黑體" panose="020B0604030504040204" pitchFamily="34" charset="-120"/>
              <a:cs typeface="Arial"/>
              <a:sym typeface="Arial"/>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2" name="Rectangle 1">
            <a:extLst>
              <a:ext uri="{FF2B5EF4-FFF2-40B4-BE49-F238E27FC236}">
                <a16:creationId xmlns:a16="http://schemas.microsoft.com/office/drawing/2014/main" id="{6B690C08-FD94-4AB1-A712-CDD44052146C}"/>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255BC5-66EE-47D0-AE33-10BCEC1A1CD5}"/>
              </a:ext>
            </a:extLst>
          </p:cNvPr>
          <p:cNvSpPr>
            <a:spLocks noGrp="1"/>
          </p:cNvSpPr>
          <p:nvPr>
            <p:ph type="title"/>
          </p:nvPr>
        </p:nvSpPr>
        <p:spPr/>
        <p:txBody>
          <a:bodyPr/>
          <a:lstStyle/>
          <a:p>
            <a:r>
              <a:rPr lang="zh-TW" altLang="en-US" dirty="0"/>
              <a:t>課間練習</a:t>
            </a:r>
            <a:r>
              <a:rPr lang="en-US" altLang="zh-TW" dirty="0"/>
              <a:t>3</a:t>
            </a:r>
            <a:endParaRPr lang="zh-TW" altLang="en-US" dirty="0"/>
          </a:p>
        </p:txBody>
      </p:sp>
      <p:sp>
        <p:nvSpPr>
          <p:cNvPr id="3" name="文字版面配置區 2">
            <a:extLst>
              <a:ext uri="{FF2B5EF4-FFF2-40B4-BE49-F238E27FC236}">
                <a16:creationId xmlns:a16="http://schemas.microsoft.com/office/drawing/2014/main" id="{256A7286-E4A5-4726-9624-0EA794CACDE3}"/>
              </a:ext>
            </a:extLst>
          </p:cNvPr>
          <p:cNvSpPr>
            <a:spLocks noGrp="1"/>
          </p:cNvSpPr>
          <p:nvPr>
            <p:ph type="body" idx="1"/>
          </p:nvPr>
        </p:nvSpPr>
        <p:spPr/>
        <p:txBody>
          <a:bodyPr/>
          <a:lstStyle/>
          <a:p>
            <a:r>
              <a:rPr lang="zh-TW" altLang="en-US" dirty="0"/>
              <a:t>可能你會說，我們可以把功能詞濾掉啊？然後再做</a:t>
            </a:r>
            <a:r>
              <a:rPr lang="en-US" altLang="zh-TW" dirty="0"/>
              <a:t>TF-IDF </a:t>
            </a:r>
            <a:r>
              <a:rPr lang="zh-TW" altLang="en-US" dirty="0"/>
              <a:t>分析，這樣</a:t>
            </a:r>
            <a:r>
              <a:rPr lang="en-US" altLang="zh-TW" dirty="0"/>
              <a:t>TF-IDF </a:t>
            </a:r>
            <a:r>
              <a:rPr lang="zh-TW" altLang="en-US" dirty="0"/>
              <a:t>會不會比較有意義呢？請和同學討論看看。</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5F00797-0C06-415E-969B-B367B0399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4023603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08BB6F-50D3-4858-AE02-F8AF53110B5E}"/>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A2B143CF-A16A-446E-89EA-CCE685988413}"/>
              </a:ext>
            </a:extLst>
          </p:cNvPr>
          <p:cNvSpPr>
            <a:spLocks noGrp="1"/>
          </p:cNvSpPr>
          <p:nvPr>
            <p:ph type="body" idx="1"/>
          </p:nvPr>
        </p:nvSpPr>
        <p:spPr/>
        <p:txBody>
          <a:bodyPr/>
          <a:lstStyle/>
          <a:p>
            <a:r>
              <a:rPr lang="zh-TW" altLang="en-US" dirty="0"/>
              <a:t>其實課間練習</a:t>
            </a:r>
            <a:r>
              <a:rPr lang="en-US" altLang="zh-TW" dirty="0"/>
              <a:t>3 </a:t>
            </a:r>
            <a:r>
              <a:rPr lang="zh-TW" altLang="en-US" dirty="0"/>
              <a:t>可以從兩個角度來看</a:t>
            </a:r>
            <a:endParaRPr lang="en-US" altLang="zh-TW" dirty="0"/>
          </a:p>
          <a:p>
            <a:r>
              <a:rPr lang="en-US" altLang="zh-TW" dirty="0"/>
              <a:t>1.</a:t>
            </a:r>
            <a:r>
              <a:rPr lang="zh-TW" altLang="en-US" dirty="0"/>
              <a:t> 可以 </a:t>
            </a:r>
            <a:endParaRPr lang="en-US" altLang="zh-TW" dirty="0"/>
          </a:p>
          <a:p>
            <a:pPr lvl="1"/>
            <a:r>
              <a:rPr lang="zh-TW" altLang="en-US" dirty="0"/>
              <a:t>如果只剩下功能詞，的確從</a:t>
            </a:r>
            <a:r>
              <a:rPr lang="en-US" altLang="zh-TW" dirty="0"/>
              <a:t>TF-IDF </a:t>
            </a:r>
            <a:r>
              <a:rPr lang="zh-TW" altLang="en-US" dirty="0"/>
              <a:t>或許可以解構出更多的內容。不過光是從「頻率」中，其實不一定可以看出所有端倪，甚至頻率也有可能誤導，為什麼呢？</a:t>
            </a:r>
          </a:p>
        </p:txBody>
      </p:sp>
      <p:sp>
        <p:nvSpPr>
          <p:cNvPr id="4" name="投影片編號版面配置區 3">
            <a:extLst>
              <a:ext uri="{FF2B5EF4-FFF2-40B4-BE49-F238E27FC236}">
                <a16:creationId xmlns:a16="http://schemas.microsoft.com/office/drawing/2014/main" id="{127E5890-3197-4827-A1E8-5845B95A04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68361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CA714A-7199-4981-BB2A-AE5FF4D43D25}"/>
              </a:ext>
            </a:extLst>
          </p:cNvPr>
          <p:cNvSpPr>
            <a:spLocks noGrp="1"/>
          </p:cNvSpPr>
          <p:nvPr>
            <p:ph type="title"/>
          </p:nvPr>
        </p:nvSpPr>
        <p:spPr/>
        <p:txBody>
          <a:bodyPr/>
          <a:lstStyle/>
          <a:p>
            <a:r>
              <a:rPr lang="en-US" altLang="zh-TW" dirty="0">
                <a:ea typeface="微軟正黑體" panose="020B0604030504040204" pitchFamily="34" charset="-120"/>
              </a:rPr>
              <a:t>TF-IDF</a:t>
            </a:r>
            <a:r>
              <a:rPr lang="zh-TW" altLang="en-US" dirty="0">
                <a:ea typeface="微軟正黑體" panose="020B0604030504040204" pitchFamily="34" charset="-120"/>
              </a:rPr>
              <a:t>限制</a:t>
            </a:r>
            <a:endParaRPr lang="zh-TW" altLang="en-US" dirty="0"/>
          </a:p>
        </p:txBody>
      </p:sp>
      <p:sp>
        <p:nvSpPr>
          <p:cNvPr id="3" name="文字版面配置區 2">
            <a:extLst>
              <a:ext uri="{FF2B5EF4-FFF2-40B4-BE49-F238E27FC236}">
                <a16:creationId xmlns:a16="http://schemas.microsoft.com/office/drawing/2014/main" id="{C2B88DAE-2491-4264-B6FF-C24BC197FBE1}"/>
              </a:ext>
            </a:extLst>
          </p:cNvPr>
          <p:cNvSpPr>
            <a:spLocks noGrp="1"/>
          </p:cNvSpPr>
          <p:nvPr>
            <p:ph type="body" idx="1"/>
          </p:nvPr>
        </p:nvSpPr>
        <p:spPr>
          <a:xfrm>
            <a:off x="677334" y="1381655"/>
            <a:ext cx="8596668" cy="4894848"/>
          </a:xfrm>
        </p:spPr>
        <p:txBody>
          <a:bodyPr>
            <a:normAutofit/>
          </a:bodyPr>
          <a:lstStyle/>
          <a:p>
            <a:r>
              <a:rPr lang="zh-TW" altLang="en-US" dirty="0"/>
              <a:t>因為當電腦在計算</a:t>
            </a:r>
            <a:r>
              <a:rPr lang="en-US" altLang="zh-TW" dirty="0"/>
              <a:t>TF-IDF </a:t>
            </a:r>
            <a:r>
              <a:rPr lang="zh-TW" altLang="en-US" dirty="0"/>
              <a:t>時其實並沒有注意語句的順序</a:t>
            </a:r>
          </a:p>
          <a:p>
            <a:r>
              <a:rPr lang="zh-TW" altLang="en-US" dirty="0"/>
              <a:t>如果說有兩篇文章</a:t>
            </a:r>
            <a:endParaRPr lang="en-US" altLang="zh-TW" dirty="0"/>
          </a:p>
          <a:p>
            <a:pPr lvl="1"/>
            <a:r>
              <a:rPr lang="en-US" altLang="zh-TW" dirty="0"/>
              <a:t>1.</a:t>
            </a:r>
            <a:r>
              <a:rPr lang="zh-TW" altLang="en-US" dirty="0"/>
              <a:t> 小明向小美說我愛你，你是我的最愛。</a:t>
            </a:r>
            <a:endParaRPr lang="en-US" altLang="zh-TW" dirty="0"/>
          </a:p>
          <a:p>
            <a:pPr lvl="1"/>
            <a:r>
              <a:rPr lang="en-US" altLang="zh-TW" dirty="0"/>
              <a:t>2.</a:t>
            </a:r>
            <a:r>
              <a:rPr lang="zh-TW" altLang="en-US" dirty="0"/>
              <a:t> 小明向小美說你愛我，我是你的最愛。</a:t>
            </a:r>
            <a:endParaRPr lang="en-US" altLang="zh-TW" dirty="0"/>
          </a:p>
          <a:p>
            <a:pPr lvl="1"/>
            <a:r>
              <a:rPr lang="zh-TW" altLang="en-US" dirty="0"/>
              <a:t>根據上述</a:t>
            </a:r>
            <a:r>
              <a:rPr lang="en-US" altLang="zh-TW" dirty="0"/>
              <a:t>TF-IDF </a:t>
            </a:r>
            <a:r>
              <a:rPr lang="zh-TW" altLang="en-US" dirty="0"/>
              <a:t>的算法，如果我們想算出第一篇和第二篇文章「你」和「我」的差異，因為字數完全一樣，所以從</a:t>
            </a:r>
            <a:r>
              <a:rPr lang="en-US" altLang="zh-TW" dirty="0"/>
              <a:t>TF-IDF </a:t>
            </a:r>
            <a:r>
              <a:rPr lang="zh-TW" altLang="en-US" dirty="0"/>
              <a:t>來看，這是兩篇特徵一樣的文章。不過我們因為有上下文，也就是語境</a:t>
            </a:r>
            <a:r>
              <a:rPr lang="en-US" altLang="zh-TW" dirty="0"/>
              <a:t>(context) </a:t>
            </a:r>
            <a:r>
              <a:rPr lang="zh-TW" altLang="en-US" dirty="0"/>
              <a:t>所以我們知道不一樣</a:t>
            </a:r>
          </a:p>
        </p:txBody>
      </p:sp>
      <p:sp>
        <p:nvSpPr>
          <p:cNvPr id="4" name="投影片編號版面配置區 3">
            <a:extLst>
              <a:ext uri="{FF2B5EF4-FFF2-40B4-BE49-F238E27FC236}">
                <a16:creationId xmlns:a16="http://schemas.microsoft.com/office/drawing/2014/main" id="{B9927F68-E2E2-47AE-B559-A513078F68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3440673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5D10EB-FDC8-4E0A-B222-6983C5837D69}"/>
              </a:ext>
            </a:extLst>
          </p:cNvPr>
          <p:cNvSpPr>
            <a:spLocks noGrp="1"/>
          </p:cNvSpPr>
          <p:nvPr>
            <p:ph type="title"/>
          </p:nvPr>
        </p:nvSpPr>
        <p:spPr/>
        <p:txBody>
          <a:bodyPr/>
          <a:lstStyle/>
          <a:p>
            <a:r>
              <a:rPr lang="en-US" altLang="zh-TW" dirty="0"/>
              <a:t>TF-IDF</a:t>
            </a:r>
            <a:r>
              <a:rPr lang="zh-TW" altLang="en-US" dirty="0"/>
              <a:t> 限制</a:t>
            </a:r>
          </a:p>
        </p:txBody>
      </p:sp>
      <p:sp>
        <p:nvSpPr>
          <p:cNvPr id="3" name="文字版面配置區 2">
            <a:extLst>
              <a:ext uri="{FF2B5EF4-FFF2-40B4-BE49-F238E27FC236}">
                <a16:creationId xmlns:a16="http://schemas.microsoft.com/office/drawing/2014/main" id="{A8324EAD-486A-4A2F-B41B-FEAB7FF20B5F}"/>
              </a:ext>
            </a:extLst>
          </p:cNvPr>
          <p:cNvSpPr>
            <a:spLocks noGrp="1"/>
          </p:cNvSpPr>
          <p:nvPr>
            <p:ph type="body" idx="1"/>
          </p:nvPr>
        </p:nvSpPr>
        <p:spPr/>
        <p:txBody>
          <a:bodyPr/>
          <a:lstStyle/>
          <a:p>
            <a:r>
              <a:rPr lang="en-US" altLang="zh-TW" dirty="0"/>
              <a:t>2.</a:t>
            </a:r>
            <a:r>
              <a:rPr lang="zh-TW" altLang="en-US" dirty="0"/>
              <a:t> 可能不行</a:t>
            </a:r>
            <a:endParaRPr lang="en-US" altLang="zh-TW" dirty="0"/>
          </a:p>
          <a:p>
            <a:r>
              <a:rPr lang="en-US" altLang="zh-TW" dirty="0"/>
              <a:t>IDF</a:t>
            </a:r>
            <a:r>
              <a:rPr lang="zh-TW" altLang="en-US" dirty="0"/>
              <a:t> 或許很多人就會覺得已經可以抓到整篇文章的精華，因為</a:t>
            </a:r>
            <a:r>
              <a:rPr lang="en-US" altLang="zh-TW" dirty="0"/>
              <a:t>IDF </a:t>
            </a:r>
            <a:r>
              <a:rPr lang="zh-TW" altLang="en-US" dirty="0"/>
              <a:t>所計算出來的結果是某篇文章獨有的內容</a:t>
            </a:r>
            <a:endParaRPr lang="en-US" altLang="zh-TW" dirty="0"/>
          </a:p>
          <a:p>
            <a:r>
              <a:rPr lang="zh-TW" altLang="en-US" dirty="0"/>
              <a:t>不過「某篇文章獨有內容」可以代表整篇文章想要講的概念嗎？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D25CDAA-2084-4E9E-982E-A5BDBFFF8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259487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請看以下比喻：</a:t>
            </a:r>
            <a:endParaRPr lang="en-US" altLang="zh-TW" dirty="0"/>
          </a:p>
          <a:p>
            <a:r>
              <a:rPr lang="zh-TW" altLang="en-US" i="1" dirty="0"/>
              <a:t>便當街裡，每家店都有排骨飯，但只有「好好吃便當店」的排骨飯有加辣椒。</a:t>
            </a:r>
            <a:endParaRPr lang="en-US" altLang="zh-TW" i="1" dirty="0"/>
          </a:p>
          <a:p>
            <a:r>
              <a:rPr lang="zh-TW" altLang="en-US" dirty="0"/>
              <a:t>從這個敘述中，「辣椒」是一個特徵，這個好比</a:t>
            </a:r>
            <a:r>
              <a:rPr lang="en-US" altLang="zh-TW" dirty="0"/>
              <a:t>IDF </a:t>
            </a:r>
            <a:r>
              <a:rPr lang="zh-TW" altLang="en-US" dirty="0"/>
              <a:t>計算出來的結果</a:t>
            </a:r>
            <a:endParaRPr lang="en-US" altLang="zh-TW" dirty="0"/>
          </a:p>
          <a:p>
            <a:r>
              <a:rPr lang="zh-TW" altLang="en-US" dirty="0"/>
              <a:t>不過我們會把「好好吃便當店」的這份有加辣椒的飯的排骨飯，叫做「辣椒飯」嗎？其實並不會</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1476998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760840-1E4F-47FC-97FF-8057356BFF5D}"/>
              </a:ext>
            </a:extLst>
          </p:cNvPr>
          <p:cNvSpPr>
            <a:spLocks noGrp="1"/>
          </p:cNvSpPr>
          <p:nvPr>
            <p:ph type="title"/>
          </p:nvPr>
        </p:nvSpPr>
        <p:spPr/>
        <p:txBody>
          <a:bodyPr/>
          <a:lstStyle/>
          <a:p>
            <a:r>
              <a:rPr lang="en-US" altLang="zh-TW" dirty="0"/>
              <a:t>TF-IDF </a:t>
            </a:r>
            <a:r>
              <a:rPr lang="zh-TW" altLang="en-US" dirty="0"/>
              <a:t>限制</a:t>
            </a:r>
          </a:p>
        </p:txBody>
      </p:sp>
      <p:sp>
        <p:nvSpPr>
          <p:cNvPr id="3" name="文字版面配置區 2">
            <a:extLst>
              <a:ext uri="{FF2B5EF4-FFF2-40B4-BE49-F238E27FC236}">
                <a16:creationId xmlns:a16="http://schemas.microsoft.com/office/drawing/2014/main" id="{DA6D7B16-0FA1-4B84-9E2E-B22D4C4634B3}"/>
              </a:ext>
            </a:extLst>
          </p:cNvPr>
          <p:cNvSpPr>
            <a:spLocks noGrp="1"/>
          </p:cNvSpPr>
          <p:nvPr>
            <p:ph type="body" idx="1"/>
          </p:nvPr>
        </p:nvSpPr>
        <p:spPr/>
        <p:txBody>
          <a:bodyPr/>
          <a:lstStyle/>
          <a:p>
            <a:r>
              <a:rPr lang="zh-TW" altLang="en-US" dirty="0"/>
              <a:t>同理，如果我們有兩篇文章，當中</a:t>
            </a:r>
            <a:r>
              <a:rPr lang="en-US" altLang="zh-TW" dirty="0"/>
              <a:t>IDF</a:t>
            </a:r>
            <a:r>
              <a:rPr lang="zh-TW" altLang="en-US" dirty="0"/>
              <a:t>所計算出來的，其實也頂多算是我們辨別某些文章的特徵，但是是不是這個特徵一定等於整篇文章的大意，並不一定</a:t>
            </a:r>
            <a:endParaRPr lang="en-US" altLang="zh-TW" dirty="0"/>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FBF59E1-5196-4344-BA9D-823BE6FD1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3760247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9135-68AC-400B-BFFD-0F37E2CC126B}"/>
              </a:ext>
            </a:extLst>
          </p:cNvPr>
          <p:cNvSpPr>
            <a:spLocks noGrp="1"/>
          </p:cNvSpPr>
          <p:nvPr>
            <p:ph type="title"/>
          </p:nvPr>
        </p:nvSpPr>
        <p:spPr/>
        <p:txBody>
          <a:bodyPr/>
          <a:lstStyle/>
          <a:p>
            <a:r>
              <a:rPr lang="zh-TW" altLang="en-US" dirty="0"/>
              <a:t>延伸資料</a:t>
            </a:r>
          </a:p>
        </p:txBody>
      </p:sp>
      <p:sp>
        <p:nvSpPr>
          <p:cNvPr id="3" name="Text Placeholder 2">
            <a:extLst>
              <a:ext uri="{FF2B5EF4-FFF2-40B4-BE49-F238E27FC236}">
                <a16:creationId xmlns:a16="http://schemas.microsoft.com/office/drawing/2014/main" id="{F7A70ED7-0771-475D-B25D-B01D163346FA}"/>
              </a:ext>
            </a:extLst>
          </p:cNvPr>
          <p:cNvSpPr>
            <a:spLocks noGrp="1"/>
          </p:cNvSpPr>
          <p:nvPr>
            <p:ph type="body" idx="1"/>
          </p:nvPr>
        </p:nvSpPr>
        <p:spPr/>
        <p:txBody>
          <a:bodyPr/>
          <a:lstStyle/>
          <a:p>
            <a:r>
              <a:rPr lang="zh-TW" altLang="en-US" dirty="0">
                <a:ea typeface="微軟正黑體" panose="020B0604030504040204" pitchFamily="34" charset="-120"/>
                <a:sym typeface="Wingdings" panose="05000000000000000000" pitchFamily="2" charset="2"/>
              </a:rPr>
              <a:t>如果還想更多了解</a:t>
            </a:r>
            <a:r>
              <a:rPr lang="en-US" altLang="zh-TW" dirty="0">
                <a:ea typeface="微軟正黑體" panose="020B0604030504040204" pitchFamily="34" charset="-120"/>
                <a:sym typeface="Wingdings" panose="05000000000000000000" pitchFamily="2" charset="2"/>
              </a:rPr>
              <a:t>TF-IDF </a:t>
            </a:r>
            <a:r>
              <a:rPr lang="zh-TW" altLang="en-US" dirty="0">
                <a:ea typeface="微軟正黑體" panose="020B0604030504040204" pitchFamily="34" charset="-120"/>
                <a:sym typeface="Wingdings" panose="05000000000000000000" pitchFamily="2" charset="2"/>
              </a:rPr>
              <a:t>可以參考以下內容：</a:t>
            </a:r>
            <a:r>
              <a:rPr lang="en-US" altLang="zh-TW" dirty="0">
                <a:ea typeface="微軟正黑體" panose="020B0604030504040204" pitchFamily="34" charset="-120"/>
                <a:sym typeface="Wingdings" panose="05000000000000000000" pitchFamily="2" charset="2"/>
                <a:hlinkClick r:id="rId2"/>
              </a:rPr>
              <a:t>https://www.cc.ntu.edu.tw/chinese/epaper/0031/20141220_3103.html</a:t>
            </a:r>
            <a:endParaRPr lang="en-US" altLang="zh-TW" dirty="0">
              <a:ea typeface="微軟正黑體" panose="020B0604030504040204" pitchFamily="34" charset="-120"/>
              <a:sym typeface="Wingdings" panose="05000000000000000000" pitchFamily="2" charset="2"/>
            </a:endParaRPr>
          </a:p>
          <a:p>
            <a:endParaRPr lang="en-US" altLang="zh-TW" dirty="0">
              <a:ea typeface="微軟正黑體" panose="020B0604030504040204" pitchFamily="34" charset="-120"/>
              <a:sym typeface="Wingdings" panose="05000000000000000000" pitchFamily="2" charset="2"/>
            </a:endParaRPr>
          </a:p>
          <a:p>
            <a:r>
              <a:rPr lang="zh-TW" altLang="en-US" dirty="0"/>
              <a:t>以下這個連結是有關</a:t>
            </a:r>
            <a:r>
              <a:rPr lang="en-US" altLang="zh-TW" dirty="0" err="1"/>
              <a:t>Jieba</a:t>
            </a:r>
            <a:r>
              <a:rPr lang="zh-TW" altLang="en-US" dirty="0"/>
              <a:t>以及</a:t>
            </a:r>
            <a:r>
              <a:rPr lang="en-US" altLang="zh-TW" dirty="0" err="1"/>
              <a:t>Articut</a:t>
            </a:r>
            <a:r>
              <a:rPr lang="zh-TW" altLang="en-US" dirty="0"/>
              <a:t>的</a:t>
            </a:r>
            <a:r>
              <a:rPr lang="en-US" altLang="zh-TW" dirty="0">
                <a:ea typeface="微軟正黑體" panose="020B0604030504040204" pitchFamily="34" charset="-120"/>
                <a:sym typeface="Wingdings" panose="05000000000000000000" pitchFamily="2" charset="2"/>
              </a:rPr>
              <a:t>TF-IDF</a:t>
            </a:r>
            <a:r>
              <a:rPr lang="zh-TW" altLang="en-US" dirty="0">
                <a:ea typeface="微軟正黑體" panose="020B0604030504040204" pitchFamily="34" charset="-120"/>
                <a:sym typeface="Wingdings" panose="05000000000000000000" pitchFamily="2" charset="2"/>
              </a:rPr>
              <a:t>運算以及優缺點比較</a:t>
            </a:r>
            <a:r>
              <a:rPr lang="en-US" altLang="zh-TW" dirty="0">
                <a:ea typeface="微軟正黑體" panose="020B0604030504040204" pitchFamily="34" charset="-120"/>
                <a:sym typeface="Wingdings" panose="05000000000000000000" pitchFamily="2" charset="2"/>
              </a:rPr>
              <a:t>:</a:t>
            </a:r>
            <a:r>
              <a:rPr lang="zh-TW" altLang="en-US" dirty="0">
                <a:ea typeface="微軟正黑體" panose="020B0604030504040204" pitchFamily="34" charset="-120"/>
                <a:sym typeface="Wingdings" panose="05000000000000000000" pitchFamily="2" charset="2"/>
              </a:rPr>
              <a:t> </a:t>
            </a:r>
            <a:r>
              <a:rPr lang="en-US" altLang="zh-TW" dirty="0">
                <a:ea typeface="微軟正黑體" panose="020B0604030504040204" pitchFamily="34" charset="-120"/>
                <a:sym typeface="Wingdings" panose="05000000000000000000" pitchFamily="2" charset="2"/>
                <a:hlinkClick r:id="rId3"/>
              </a:rPr>
              <a:t>https://blog.droidtown.co/post/186883773617/tf-idf</a:t>
            </a:r>
            <a:endParaRPr lang="en-US" altLang="zh-TW" dirty="0">
              <a:ea typeface="微軟正黑體" panose="020B0604030504040204" pitchFamily="34" charset="-120"/>
              <a:sym typeface="Wingdings" panose="05000000000000000000" pitchFamily="2" charset="2"/>
            </a:endParaRPr>
          </a:p>
          <a:p>
            <a:endParaRPr lang="zh-TW" altLang="en-US" dirty="0"/>
          </a:p>
        </p:txBody>
      </p:sp>
      <p:sp>
        <p:nvSpPr>
          <p:cNvPr id="4" name="Slide Number Placeholder 3">
            <a:extLst>
              <a:ext uri="{FF2B5EF4-FFF2-40B4-BE49-F238E27FC236}">
                <a16:creationId xmlns:a16="http://schemas.microsoft.com/office/drawing/2014/main" id="{A8BC0C98-CF86-43FF-A41E-2E08D9635D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
        <p:nvSpPr>
          <p:cNvPr id="5" name="Rectangle 4">
            <a:extLst>
              <a:ext uri="{FF2B5EF4-FFF2-40B4-BE49-F238E27FC236}">
                <a16:creationId xmlns:a16="http://schemas.microsoft.com/office/drawing/2014/main" id="{A425BB55-DE7A-4500-BDDD-985DEB8940C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2844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zh-TW" dirty="0">
                <a:latin typeface="+mn-lt"/>
                <a:ea typeface="微軟正黑體" panose="020B0604030504040204" pitchFamily="34" charset="-120"/>
              </a:rPr>
              <a:t>Articut 內建的 analyse 工具包裡的 extract_tags() 函式來</a:t>
            </a:r>
            <a:r>
              <a:rPr lang="zh-TW" altLang="en-US" dirty="0">
                <a:latin typeface="+mn-lt"/>
                <a:ea typeface="微軟正黑體" panose="020B0604030504040204" pitchFamily="34" charset="-120"/>
              </a:rPr>
              <a:t>取得經</a:t>
            </a:r>
            <a:r>
              <a:rPr lang="zh-TW" altLang="zh-TW" dirty="0">
                <a:latin typeface="+mn-lt"/>
                <a:ea typeface="微軟正黑體" panose="020B0604030504040204" pitchFamily="34" charset="-120"/>
              </a:rPr>
              <a:t>TF-IDF</a:t>
            </a:r>
            <a:r>
              <a:rPr lang="zh-TW" altLang="en-US" dirty="0">
                <a:latin typeface="+mn-lt"/>
                <a:ea typeface="微軟正黑體" panose="020B0604030504040204" pitchFamily="34" charset="-120"/>
              </a:rPr>
              <a:t>計算的特徵詞</a:t>
            </a:r>
            <a:endParaRPr lang="en-US" altLang="zh-TW" dirty="0">
              <a:latin typeface="+mn-lt"/>
              <a:ea typeface="微軟正黑體" panose="020B0604030504040204" pitchFamily="34" charset="-120"/>
            </a:endParaRPr>
          </a:p>
          <a:p>
            <a:r>
              <a:rPr lang="zh-TW" altLang="zh-TW" dirty="0">
                <a:latin typeface="+mn-lt"/>
                <a:ea typeface="微軟正黑體" panose="020B0604030504040204" pitchFamily="34" charset="-120"/>
              </a:rPr>
              <a:t>延續上週課程中的棒球與籃球的例子</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5" name="Google Shape;201;p3">
            <a:extLst>
              <a:ext uri="{FF2B5EF4-FFF2-40B4-BE49-F238E27FC236}">
                <a16:creationId xmlns:a16="http://schemas.microsoft.com/office/drawing/2014/main" id="{8C69212D-35F9-408F-AC6F-73062AC59BA8}"/>
              </a:ext>
            </a:extLst>
          </p:cNvPr>
          <p:cNvSpPr txBox="1"/>
          <p:nvPr/>
        </p:nvSpPr>
        <p:spPr>
          <a:xfrm>
            <a:off x="1184562" y="3244354"/>
            <a:ext cx="9820321" cy="175428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baseball_TFIDF</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articut.analyse.extract_tags</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lvl="0"/>
            <a:r>
              <a:rPr lang="en-US" altLang="zh-TW" sz="1800" dirty="0" err="1">
                <a:solidFill>
                  <a:schemeClr val="dk1"/>
                </a:solidFill>
                <a:latin typeface="Courier New"/>
                <a:ea typeface="Courier New"/>
                <a:cs typeface="Courier New"/>
                <a:sym typeface="Courier New"/>
              </a:rPr>
              <a:t>basketball_TFIDF</a:t>
            </a:r>
            <a:r>
              <a:rPr lang="en-US" altLang="zh-TW" sz="1800" dirty="0">
                <a:solidFill>
                  <a:schemeClr val="dk1"/>
                </a:solidFill>
                <a:latin typeface="Courier New"/>
                <a:ea typeface="Courier New"/>
                <a:cs typeface="Courier New"/>
                <a:sym typeface="Courier New"/>
              </a:rPr>
              <a:t> = </a:t>
            </a:r>
            <a:r>
              <a:rPr lang="en-US" altLang="zh-TW" sz="1800" dirty="0" err="1">
                <a:solidFill>
                  <a:schemeClr val="dk1"/>
                </a:solidFill>
                <a:latin typeface="Courier New"/>
                <a:ea typeface="Courier New"/>
                <a:cs typeface="Courier New"/>
                <a:sym typeface="Courier New"/>
              </a:rPr>
              <a:t>articut.analyse.extract_tags</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baseballResultDICT</a:t>
            </a:r>
            <a:r>
              <a:rPr lang="en-US" altLang="zh-TW" sz="1800" dirty="0">
                <a:solidFill>
                  <a:schemeClr val="dk1"/>
                </a:solidFill>
                <a:latin typeface="Courier New"/>
                <a:ea typeface="Courier New"/>
                <a:cs typeface="Courier New"/>
                <a:sym typeface="Courier New"/>
              </a:rPr>
              <a:t>) </a:t>
            </a:r>
          </a:p>
          <a:p>
            <a:pPr lvl="0"/>
            <a:r>
              <a:rPr lang="en-US" altLang="zh-TW"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baseball_TFIDF</a:t>
            </a:r>
            <a:r>
              <a:rPr lang="en-US" altLang="zh-TW"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5DE57B3-8E27-4898-9013-FC4E02B0D50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57352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en-US" dirty="0">
                <a:latin typeface="+mn-lt"/>
                <a:ea typeface="微軟正黑體" panose="020B0604030504040204" pitchFamily="34" charset="-120"/>
              </a:rPr>
              <a:t>如何利用</a:t>
            </a:r>
            <a:r>
              <a:rPr lang="en-US" altLang="zh-TW" dirty="0">
                <a:latin typeface="+mn-lt"/>
                <a:ea typeface="微軟正黑體" panose="020B0604030504040204" pitchFamily="34" charset="-120"/>
              </a:rPr>
              <a:t>TF-IDF </a:t>
            </a:r>
            <a:r>
              <a:rPr lang="zh-TW" altLang="en-US" dirty="0">
                <a:latin typeface="+mn-lt"/>
                <a:ea typeface="微軟正黑體" panose="020B0604030504040204" pitchFamily="34" charset="-120"/>
              </a:rPr>
              <a:t>來取出特徵詞</a:t>
            </a: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棒球語料的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endParaRPr lang="zh-TW" altLang="en-US"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endParaRPr lang="en-US" altLang="zh-TW" dirty="0">
              <a:latin typeface="+mn-lt"/>
              <a:ea typeface="微軟正黑體" panose="020B0604030504040204" pitchFamily="34" charset="-120"/>
            </a:endParaRPr>
          </a:p>
          <a:p>
            <a:r>
              <a:rPr lang="zh-TW" altLang="en-US" dirty="0">
                <a:solidFill>
                  <a:schemeClr val="dk1"/>
                </a:solidFill>
                <a:latin typeface="+mn-lt"/>
                <a:ea typeface="微軟正黑體" panose="020B0604030504040204" pitchFamily="34" charset="-120"/>
                <a:cs typeface="Roboto"/>
                <a:sym typeface="Roboto"/>
              </a:rPr>
              <a:t>籃球語料的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存在 </a:t>
            </a:r>
            <a:r>
              <a:rPr lang="en-US" altLang="zh-TW" dirty="0" err="1">
                <a:solidFill>
                  <a:schemeClr val="dk1"/>
                </a:solidFill>
                <a:latin typeface="+mn-lt"/>
                <a:ea typeface="微軟正黑體" panose="020B0604030504040204" pitchFamily="34" charset="-120"/>
                <a:cs typeface="Roboto"/>
                <a:sym typeface="Roboto"/>
              </a:rPr>
              <a:t>baseball_TFIDF</a:t>
            </a:r>
            <a:r>
              <a:rPr lang="en-US" altLang="zh-TW" dirty="0">
                <a:solidFill>
                  <a:schemeClr val="dk1"/>
                </a:solidFill>
                <a:latin typeface="+mn-lt"/>
                <a:ea typeface="微軟正黑體" panose="020B0604030504040204" pitchFamily="34" charset="-120"/>
                <a:cs typeface="Roboto"/>
                <a:sym typeface="Roboto"/>
              </a:rPr>
              <a:t> </a:t>
            </a:r>
            <a:r>
              <a:rPr lang="zh-TW" altLang="en-US" dirty="0">
                <a:solidFill>
                  <a:schemeClr val="dk1"/>
                </a:solidFill>
                <a:latin typeface="+mn-lt"/>
                <a:ea typeface="微軟正黑體" panose="020B0604030504040204" pitchFamily="34" charset="-120"/>
                <a:cs typeface="Roboto"/>
                <a:sym typeface="Roboto"/>
              </a:rPr>
              <a:t>裡，印出後內容如下：</a:t>
            </a: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7" name="Google Shape;202;p3">
            <a:extLst>
              <a:ext uri="{FF2B5EF4-FFF2-40B4-BE49-F238E27FC236}">
                <a16:creationId xmlns:a16="http://schemas.microsoft.com/office/drawing/2014/main" id="{8D49E15F-8294-42BB-874A-12C4E43189A0}"/>
              </a:ext>
            </a:extLst>
          </p:cNvPr>
          <p:cNvSpPr/>
          <p:nvPr/>
        </p:nvSpPr>
        <p:spPr>
          <a:xfrm>
            <a:off x="1233226" y="2659599"/>
            <a:ext cx="7814521" cy="769401"/>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sz="1600" u="sng" dirty="0">
              <a:solidFill>
                <a:schemeClr val="dk1"/>
              </a:solidFill>
              <a:latin typeface="Arial"/>
              <a:ea typeface="Arial"/>
              <a:cs typeface="Arial"/>
              <a:sym typeface="Arial"/>
            </a:endParaRPr>
          </a:p>
          <a:p>
            <a:pPr lvl="0"/>
            <a:r>
              <a:rPr lang="en-US" altLang="zh-TW" dirty="0"/>
              <a:t>['\n', '</a:t>
            </a:r>
            <a:r>
              <a:rPr lang="zh-TW" altLang="en-US" dirty="0"/>
              <a:t>大都會</a:t>
            </a:r>
            <a:r>
              <a:rPr lang="en-US" altLang="zh-TW" dirty="0"/>
              <a:t>', '</a:t>
            </a:r>
            <a:r>
              <a:rPr lang="zh-TW" altLang="en-US" dirty="0"/>
              <a:t>馬林魚</a:t>
            </a:r>
            <a:r>
              <a:rPr lang="en-US" altLang="zh-TW" dirty="0"/>
              <a:t>', '</a:t>
            </a:r>
            <a:r>
              <a:rPr lang="zh-TW" altLang="en-US" dirty="0"/>
              <a:t>投手</a:t>
            </a:r>
            <a:r>
              <a:rPr lang="en-US" altLang="zh-TW" dirty="0"/>
              <a:t>', '</a:t>
            </a:r>
            <a:r>
              <a:rPr lang="zh-TW" altLang="en-US" dirty="0"/>
              <a:t>敲出</a:t>
            </a:r>
            <a:r>
              <a:rPr lang="en-US" altLang="zh-TW" dirty="0"/>
              <a:t>', '</a:t>
            </a:r>
            <a:r>
              <a:rPr lang="zh-TW" altLang="en-US" dirty="0"/>
              <a:t>安打</a:t>
            </a:r>
            <a:r>
              <a:rPr lang="en-US" altLang="zh-TW" dirty="0"/>
              <a:t>', '2', '1', '</a:t>
            </a:r>
            <a:r>
              <a:rPr lang="zh-TW" altLang="en-US" dirty="0"/>
              <a:t>巴斯</a:t>
            </a:r>
            <a:r>
              <a:rPr lang="en-US" altLang="zh-TW" dirty="0"/>
              <a:t>', '</a:t>
            </a:r>
            <a:r>
              <a:rPr lang="zh-TW" altLang="en-US" dirty="0"/>
              <a:t>局面</a:t>
            </a:r>
            <a:r>
              <a:rPr lang="en-US" altLang="zh-TW" dirty="0"/>
              <a:t>', '</a:t>
            </a:r>
            <a:r>
              <a:rPr lang="zh-TW" altLang="en-US" dirty="0"/>
              <a:t>康福托</a:t>
            </a:r>
            <a:r>
              <a:rPr lang="en-US" altLang="zh-TW" dirty="0"/>
              <a:t>', '</a:t>
            </a:r>
            <a:r>
              <a:rPr lang="zh-TW" altLang="en-US" dirty="0"/>
              <a:t>比賽</a:t>
            </a:r>
            <a:r>
              <a:rPr lang="en-US" altLang="zh-TW" dirty="0"/>
              <a:t>', '</a:t>
            </a:r>
            <a:r>
              <a:rPr lang="zh-TW" altLang="en-US" dirty="0"/>
              <a:t>被</a:t>
            </a:r>
            <a:r>
              <a:rPr lang="en-US" altLang="zh-TW" dirty="0"/>
              <a:t>', '</a:t>
            </a:r>
            <a:r>
              <a:rPr lang="zh-TW" altLang="en-US" dirty="0"/>
              <a:t>週三</a:t>
            </a:r>
            <a:r>
              <a:rPr lang="en-US" altLang="zh-TW" dirty="0"/>
              <a:t>', '</a:t>
            </a:r>
            <a:r>
              <a:rPr lang="zh-TW" altLang="en-US" dirty="0"/>
              <a:t>紐約</a:t>
            </a:r>
            <a:r>
              <a:rPr lang="en-US" altLang="zh-TW" dirty="0"/>
              <a:t>', '</a:t>
            </a:r>
            <a:r>
              <a:rPr lang="zh-TW" altLang="en-US" dirty="0"/>
              <a:t>此戰</a:t>
            </a:r>
            <a:r>
              <a:rPr lang="en-US" altLang="zh-TW" dirty="0"/>
              <a:t>', '</a:t>
            </a:r>
            <a:r>
              <a:rPr lang="zh-TW" altLang="en-US" dirty="0"/>
              <a:t>使用</a:t>
            </a:r>
            <a:r>
              <a:rPr lang="en-US" altLang="zh-TW" dirty="0"/>
              <a:t>', '</a:t>
            </a:r>
            <a:r>
              <a:rPr lang="zh-TW" altLang="en-US" dirty="0"/>
              <a:t>車輪戰</a:t>
            </a:r>
            <a:r>
              <a:rPr lang="en-US" altLang="zh-TW" dirty="0"/>
              <a:t>', '4</a:t>
            </a:r>
            <a:r>
              <a:rPr lang="zh-TW" altLang="en-US" dirty="0"/>
              <a:t>名</a:t>
            </a:r>
            <a:r>
              <a:rPr lang="en-US" altLang="zh-TW" dirty="0"/>
              <a:t>', '</a:t>
            </a:r>
            <a:r>
              <a:rPr lang="zh-TW" altLang="en-US" dirty="0"/>
              <a:t>輪番</a:t>
            </a:r>
            <a:r>
              <a:rPr lang="en-US" altLang="zh-TW" dirty="0"/>
              <a:t>', '</a:t>
            </a:r>
            <a:r>
              <a:rPr lang="zh-TW" altLang="en-US" dirty="0"/>
              <a:t>上陣</a:t>
            </a:r>
            <a:r>
              <a:rPr lang="en-US" altLang="zh-TW" dirty="0"/>
              <a:t>', '</a:t>
            </a:r>
            <a:r>
              <a:rPr lang="zh-TW" altLang="en-US" dirty="0"/>
              <a:t>壓制</a:t>
            </a:r>
            <a:r>
              <a:rPr lang="en-US" altLang="zh-TW" dirty="0"/>
              <a:t>', '</a:t>
            </a:r>
            <a:r>
              <a:rPr lang="zh-TW" altLang="en-US" dirty="0"/>
              <a:t>打線</a:t>
            </a:r>
            <a:r>
              <a:rPr lang="en-US" altLang="zh-TW" dirty="0"/>
              <a:t>']</a:t>
            </a:r>
            <a:endParaRPr dirty="0"/>
          </a:p>
        </p:txBody>
      </p:sp>
      <p:sp>
        <p:nvSpPr>
          <p:cNvPr id="9" name="Google Shape;202;p3">
            <a:extLst>
              <a:ext uri="{FF2B5EF4-FFF2-40B4-BE49-F238E27FC236}">
                <a16:creationId xmlns:a16="http://schemas.microsoft.com/office/drawing/2014/main" id="{53DF9541-718E-453E-AB73-58AB0EFFE789}"/>
              </a:ext>
            </a:extLst>
          </p:cNvPr>
          <p:cNvSpPr/>
          <p:nvPr/>
        </p:nvSpPr>
        <p:spPr>
          <a:xfrm>
            <a:off x="1233226" y="4544546"/>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['\n', '</a:t>
            </a:r>
            <a:r>
              <a:rPr lang="zh-TW" altLang="en-US" sz="1600" dirty="0">
                <a:solidFill>
                  <a:schemeClr val="dk1"/>
                </a:solidFill>
              </a:rPr>
              <a:t>兩</a:t>
            </a:r>
            <a:r>
              <a:rPr lang="en-US" altLang="zh-TW" sz="1600" dirty="0">
                <a:solidFill>
                  <a:schemeClr val="dk1"/>
                </a:solidFill>
              </a:rPr>
              <a:t>', '</a:t>
            </a:r>
            <a:r>
              <a:rPr lang="zh-TW" altLang="en-US" sz="1600" dirty="0">
                <a:solidFill>
                  <a:schemeClr val="dk1"/>
                </a:solidFill>
              </a:rPr>
              <a:t>米契爾</a:t>
            </a:r>
            <a:r>
              <a:rPr lang="en-US" altLang="zh-TW" sz="1600" dirty="0">
                <a:solidFill>
                  <a:schemeClr val="dk1"/>
                </a:solidFill>
              </a:rPr>
              <a:t>', '</a:t>
            </a:r>
            <a:r>
              <a:rPr lang="zh-TW" altLang="en-US" sz="1600" dirty="0">
                <a:solidFill>
                  <a:schemeClr val="dk1"/>
                </a:solidFill>
              </a:rPr>
              <a:t>康利</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太陽</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爵士</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'3', '</a:t>
            </a:r>
            <a:r>
              <a:rPr lang="zh-TW" altLang="en-US" sz="1600" dirty="0">
                <a:solidFill>
                  <a:schemeClr val="dk1"/>
                </a:solidFill>
              </a:rPr>
              <a:t>助攻</a:t>
            </a:r>
            <a:r>
              <a:rPr lang="en-US" altLang="zh-TW" sz="1600" dirty="0">
                <a:solidFill>
                  <a:schemeClr val="dk1"/>
                </a:solidFill>
              </a:rPr>
              <a:t>', '11</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一</a:t>
            </a:r>
            <a:r>
              <a:rPr lang="en-US" altLang="zh-TW" sz="1600" dirty="0">
                <a:solidFill>
                  <a:schemeClr val="dk1"/>
                </a:solidFill>
              </a:rPr>
              <a:t>', '</a:t>
            </a:r>
            <a:r>
              <a:rPr lang="zh-TW" altLang="en-US" sz="1600" dirty="0">
                <a:solidFill>
                  <a:schemeClr val="dk1"/>
                </a:solidFill>
              </a:rPr>
              <a:t>昨晚</a:t>
            </a:r>
            <a:r>
              <a:rPr lang="en-US" altLang="zh-TW" sz="1600" dirty="0">
                <a:solidFill>
                  <a:schemeClr val="dk1"/>
                </a:solidFill>
              </a:rPr>
              <a:t>', '</a:t>
            </a:r>
            <a:r>
              <a:rPr lang="zh-TW" altLang="en-US" sz="1600" dirty="0">
                <a:solidFill>
                  <a:schemeClr val="dk1"/>
                </a:solidFill>
              </a:rPr>
              <a:t>紐約</a:t>
            </a:r>
            <a:r>
              <a:rPr lang="en-US" altLang="zh-TW" sz="1600" dirty="0">
                <a:solidFill>
                  <a:schemeClr val="dk1"/>
                </a:solidFill>
              </a:rPr>
              <a:t>', '</a:t>
            </a:r>
            <a:r>
              <a:rPr lang="zh-TW" altLang="en-US" sz="1600" dirty="0">
                <a:solidFill>
                  <a:schemeClr val="dk1"/>
                </a:solidFill>
              </a:rPr>
              <a:t>西區</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8" name="Rectangle 7">
            <a:extLst>
              <a:ext uri="{FF2B5EF4-FFF2-40B4-BE49-F238E27FC236}">
                <a16:creationId xmlns:a16="http://schemas.microsoft.com/office/drawing/2014/main" id="{93D7BA56-F112-4E3F-B9B7-789BFB76CA4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760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solidFill>
                  <a:schemeClr val="dk1"/>
                </a:solidFill>
                <a:latin typeface="+mn-lt"/>
                <a:ea typeface="微軟正黑體" panose="020B0604030504040204" pitchFamily="34" charset="-120"/>
                <a:cs typeface="Roboto"/>
                <a:sym typeface="Roboto"/>
              </a:rPr>
              <a:t>從兩篇文章的 </a:t>
            </a:r>
            <a:r>
              <a:rPr lang="en-US" altLang="zh-TW" dirty="0">
                <a:solidFill>
                  <a:schemeClr val="dk1"/>
                </a:solidFill>
                <a:latin typeface="+mn-lt"/>
                <a:ea typeface="微軟正黑體" panose="020B0604030504040204" pitchFamily="34" charset="-120"/>
                <a:cs typeface="Roboto"/>
                <a:sym typeface="Roboto"/>
              </a:rPr>
              <a:t>TF-IDF </a:t>
            </a:r>
            <a:r>
              <a:rPr lang="zh-TW" altLang="en-US" dirty="0">
                <a:solidFill>
                  <a:schemeClr val="dk1"/>
                </a:solidFill>
                <a:latin typeface="+mn-lt"/>
                <a:ea typeface="微軟正黑體" panose="020B0604030504040204" pitchFamily="34" charset="-120"/>
                <a:cs typeface="Roboto"/>
                <a:sym typeface="Roboto"/>
              </a:rPr>
              <a:t>特徵詞裡，如果沒有相關的背景知識知道「大都會」、「馬林魚」是棒球大聯盟的球隊，而「爵士」是 </a:t>
            </a:r>
            <a:r>
              <a:rPr lang="en-US" altLang="zh-TW" dirty="0">
                <a:solidFill>
                  <a:schemeClr val="dk1"/>
                </a:solidFill>
                <a:latin typeface="+mn-lt"/>
                <a:ea typeface="微軟正黑體" panose="020B0604030504040204" pitchFamily="34" charset="-120"/>
                <a:cs typeface="Roboto"/>
                <a:sym typeface="Roboto"/>
              </a:rPr>
              <a:t>NBA </a:t>
            </a:r>
            <a:r>
              <a:rPr lang="zh-TW" altLang="en-US" dirty="0">
                <a:solidFill>
                  <a:schemeClr val="dk1"/>
                </a:solidFill>
                <a:latin typeface="+mn-lt"/>
                <a:ea typeface="微軟正黑體" panose="020B0604030504040204" pitchFamily="34" charset="-120"/>
                <a:cs typeface="Roboto"/>
                <a:sym typeface="Roboto"/>
              </a:rPr>
              <a:t>的球隊名稱的話，其實很難確認究竟哪些詞彙是可以做為「棒球類」或是「籃球類」的文本分類特徵詞。</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
        <p:nvSpPr>
          <p:cNvPr id="5" name="Rectangle 4">
            <a:extLst>
              <a:ext uri="{FF2B5EF4-FFF2-40B4-BE49-F238E27FC236}">
                <a16:creationId xmlns:a16="http://schemas.microsoft.com/office/drawing/2014/main" id="{4427B6AC-800B-4AE0-941D-9E9DA36E569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176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lvl="0"/>
            <a:r>
              <a:rPr lang="zh-TW" altLang="en-US" dirty="0">
                <a:latin typeface="微軟正黑體" panose="020B0604030504040204" pitchFamily="34" charset="-120"/>
                <a:ea typeface="微軟正黑體" panose="020B0604030504040204" pitchFamily="34" charset="-120"/>
              </a:rPr>
              <a:t>什麼是特徵詞</a:t>
            </a: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特徵詞可以做為代表文本內容的一種參考維度。</a:t>
            </a:r>
          </a:p>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換句話說，一篇文本之中，那些字詞是可以拿來區辨不同的文件</a:t>
            </a:r>
          </a:p>
          <a:p>
            <a:pPr marL="342900" lvl="0" indent="-342900">
              <a:spcBef>
                <a:spcPts val="0"/>
              </a:spcBef>
              <a:buSzPts val="2240"/>
            </a:pP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9126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AF2F7-8327-4E13-9B6D-BAC8D476F0E9}"/>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2F70B056-98E3-4730-8CD9-0C52AB76E707}"/>
              </a:ext>
            </a:extLst>
          </p:cNvPr>
          <p:cNvSpPr>
            <a:spLocks noGrp="1"/>
          </p:cNvSpPr>
          <p:nvPr>
            <p:ph type="body" idx="1"/>
          </p:nvPr>
        </p:nvSpPr>
        <p:spPr/>
        <p:txBody>
          <a:bodyPr/>
          <a:lstStyle/>
          <a:p>
            <a:r>
              <a:rPr lang="zh-TW" altLang="en-US" dirty="0">
                <a:latin typeface="+mn-lt"/>
                <a:ea typeface="微軟正黑體" panose="020B0604030504040204" pitchFamily="34" charset="-120"/>
              </a:rPr>
              <a:t>但我們可以確認的是「投手」、「安打」、「打線」這三個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，應該是只有棒球類的文本才會用到。而「籃板」這個</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，則是籃球類的文本才會用到。同理，我們也能觀察到「敲出」、「保送」、「打擊」這幾個</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同時出現的文章，有很大的機率是在描寫棒球類的文本。而「助攻」、「上籃」則常見於描寫籃球比賽過程的</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solidFill>
                <a:schemeClr val="dk1"/>
              </a:solidFill>
              <a:latin typeface="Roboto"/>
              <a:ea typeface="Roboto"/>
              <a:cs typeface="Roboto"/>
              <a:sym typeface="Roboto"/>
            </a:endParaRPr>
          </a:p>
          <a:p>
            <a:endParaRPr lang="zh-TW" altLang="en-US" dirty="0"/>
          </a:p>
        </p:txBody>
      </p:sp>
      <p:sp>
        <p:nvSpPr>
          <p:cNvPr id="4" name="投影片編號版面配置區 3">
            <a:extLst>
              <a:ext uri="{FF2B5EF4-FFF2-40B4-BE49-F238E27FC236}">
                <a16:creationId xmlns:a16="http://schemas.microsoft.com/office/drawing/2014/main" id="{FF1F500C-EBBE-4DC7-BAE3-8ED5DBB93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5" name="Rectangle 4">
            <a:extLst>
              <a:ext uri="{FF2B5EF4-FFF2-40B4-BE49-F238E27FC236}">
                <a16:creationId xmlns:a16="http://schemas.microsoft.com/office/drawing/2014/main" id="{861F743F-C814-4C80-83F4-61B216D7730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7518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EFB9B-AE2F-422F-96A1-385D679377C5}"/>
              </a:ext>
            </a:extLst>
          </p:cNvPr>
          <p:cNvSpPr>
            <a:spLocks noGrp="1"/>
          </p:cNvSpPr>
          <p:nvPr>
            <p:ph type="title"/>
          </p:nvPr>
        </p:nvSpPr>
        <p:spPr/>
        <p:txBody>
          <a:bodyPr/>
          <a:lstStyle/>
          <a:p>
            <a:r>
              <a:rPr lang="zh-TW" altLang="zh-TW" dirty="0">
                <a:latin typeface="+mn-lt"/>
                <a:ea typeface="微軟正黑體" panose="020B0604030504040204" pitchFamily="34" charset="-120"/>
              </a:rPr>
              <a:t>TF-IDF 的計算結果：觀察</a:t>
            </a:r>
            <a:endParaRPr lang="zh-TW" altLang="en-US" dirty="0">
              <a:latin typeface="+mn-lt"/>
              <a:ea typeface="微軟正黑體" panose="020B0604030504040204" pitchFamily="34" charset="-120"/>
            </a:endParaRPr>
          </a:p>
        </p:txBody>
      </p:sp>
      <p:sp>
        <p:nvSpPr>
          <p:cNvPr id="3" name="文字版面配置區 2">
            <a:extLst>
              <a:ext uri="{FF2B5EF4-FFF2-40B4-BE49-F238E27FC236}">
                <a16:creationId xmlns:a16="http://schemas.microsoft.com/office/drawing/2014/main" id="{44C578AE-5E24-4FB7-8012-5E5268E46D5A}"/>
              </a:ext>
            </a:extLst>
          </p:cNvPr>
          <p:cNvSpPr>
            <a:spLocks noGrp="1"/>
          </p:cNvSpPr>
          <p:nvPr>
            <p:ph type="body" idx="1"/>
          </p:nvPr>
        </p:nvSpPr>
        <p:spPr/>
        <p:txBody>
          <a:bodyPr/>
          <a:lstStyle/>
          <a:p>
            <a:r>
              <a:rPr lang="zh-TW" altLang="en-US" dirty="0">
                <a:latin typeface="+mn-lt"/>
                <a:ea typeface="微軟正黑體" panose="020B0604030504040204" pitchFamily="34" charset="-120"/>
              </a:rPr>
              <a:t>這個觀察最重要的是讓我們發現「詞性」</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前文提到的「</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是可以做為抽取特徵詞的一種方法。接下來，我們利用 </a:t>
            </a:r>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的詞性篩選工具來取出「</a:t>
            </a:r>
            <a:r>
              <a:rPr lang="zh-TW" altLang="en-US" dirty="0">
                <a:solidFill>
                  <a:srgbClr val="434343"/>
                </a:solidFill>
                <a:highlight>
                  <a:schemeClr val="accent6"/>
                </a:highlight>
                <a:latin typeface="+mn-lt"/>
                <a:ea typeface="微軟正黑體" panose="020B0604030504040204" pitchFamily="34" charset="-120"/>
              </a:rPr>
              <a:t>名詞</a:t>
            </a:r>
            <a:r>
              <a:rPr lang="zh-TW" altLang="en-US" dirty="0">
                <a:latin typeface="+mn-lt"/>
                <a:ea typeface="微軟正黑體" panose="020B0604030504040204" pitchFamily="34" charset="-120"/>
              </a:rPr>
              <a:t>」和「</a:t>
            </a:r>
            <a:r>
              <a:rPr lang="zh-TW" altLang="en-US" dirty="0">
                <a:solidFill>
                  <a:srgbClr val="434343"/>
                </a:solidFill>
                <a:highlight>
                  <a:schemeClr val="accent6"/>
                </a:highlight>
                <a:latin typeface="+mn-lt"/>
                <a:ea typeface="微軟正黑體" panose="020B0604030504040204" pitchFamily="34" charset="-120"/>
              </a:rPr>
              <a:t>動詞</a:t>
            </a:r>
            <a:r>
              <a:rPr lang="zh-TW" altLang="en-US" dirty="0">
                <a:latin typeface="+mn-lt"/>
                <a:ea typeface="微軟正黑體" panose="020B0604030504040204" pitchFamily="34" charset="-120"/>
              </a:rPr>
              <a:t>」。</a:t>
            </a:r>
          </a:p>
          <a:p>
            <a:endParaRPr lang="zh-TW" altLang="en-US" dirty="0"/>
          </a:p>
        </p:txBody>
      </p:sp>
      <p:sp>
        <p:nvSpPr>
          <p:cNvPr id="4" name="投影片編號版面配置區 3">
            <a:extLst>
              <a:ext uri="{FF2B5EF4-FFF2-40B4-BE49-F238E27FC236}">
                <a16:creationId xmlns:a16="http://schemas.microsoft.com/office/drawing/2014/main" id="{759342A8-A4B0-41C2-BC56-89C30CD64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5" name="Rectangle 4">
            <a:extLst>
              <a:ext uri="{FF2B5EF4-FFF2-40B4-BE49-F238E27FC236}">
                <a16:creationId xmlns:a16="http://schemas.microsoft.com/office/drawing/2014/main" id="{9D1D95BB-B943-4C9D-8D54-19F77924CA4D}"/>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2980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14E94C-AE5B-41F8-85C4-B070A9EDEE4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用詞性來取得特徵詞</a:t>
            </a:r>
          </a:p>
        </p:txBody>
      </p:sp>
      <p:sp>
        <p:nvSpPr>
          <p:cNvPr id="3" name="文字版面配置區 2">
            <a:extLst>
              <a:ext uri="{FF2B5EF4-FFF2-40B4-BE49-F238E27FC236}">
                <a16:creationId xmlns:a16="http://schemas.microsoft.com/office/drawing/2014/main" id="{50D4695D-C4CB-4443-9869-88AA4B5F02A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7ADFC47-4469-495F-B128-60DEA5882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extLst>
      <p:ext uri="{BB962C8B-B14F-4D97-AF65-F5344CB8AC3E}">
        <p14:creationId xmlns:p14="http://schemas.microsoft.com/office/powerpoint/2010/main" val="2664385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a:t>
            </a:r>
            <a:r>
              <a:rPr lang="zh-TW" altLang="zh-TW" dirty="0">
                <a:latin typeface="+mn-lt"/>
                <a:ea typeface="微軟正黑體" panose="020B0604030504040204" pitchFamily="34" charset="-120"/>
              </a:rPr>
              <a:t>使用 Articut 內建的 .getNounStemLIST()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baseballNounLIST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basketballNounLIST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articut.getNounStemLIST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basketballNounLIST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2C536ED2-D116-431C-AE2C-11D7561E95BE}"/>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81142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從名詞裡看出來，有些詞彙 </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例如「勝利」</a:t>
            </a:r>
            <a:r>
              <a:rPr lang="en-US" altLang="zh-TW" dirty="0">
                <a:solidFill>
                  <a:schemeClr val="dk1"/>
                </a:solidFill>
                <a:latin typeface="微軟正黑體" panose="020B0604030504040204" pitchFamily="34" charset="-120"/>
                <a:ea typeface="微軟正黑體" panose="020B0604030504040204" pitchFamily="34" charset="-120"/>
                <a:cs typeface="Roboto"/>
                <a:sym typeface="Roboto"/>
              </a:rPr>
              <a:t>) </a:t>
            </a:r>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highlight>
                  <a:srgbClr val="C0C0C0"/>
                </a:highlight>
              </a:rPr>
              <a:t>'</a:t>
            </a:r>
            <a:r>
              <a:rPr lang="zh-TW" altLang="en-US" sz="1600" dirty="0">
                <a:solidFill>
                  <a:schemeClr val="tx1"/>
                </a:solidFill>
                <a:highlight>
                  <a:srgbClr val="C0C0C0"/>
                </a:highlight>
              </a:rPr>
              <a:t>勝利</a:t>
            </a:r>
            <a:r>
              <a:rPr lang="en-US" altLang="zh-TW" sz="1600" dirty="0">
                <a:solidFill>
                  <a:schemeClr val="tx1"/>
                </a:solidFill>
                <a:highlight>
                  <a:srgbClr val="C0C0C0"/>
                </a:highlight>
              </a:rPr>
              <a:t>'</a:t>
            </a:r>
            <a:r>
              <a:rPr lang="en-US" altLang="zh-TW" sz="1600" dirty="0">
                <a:solidFill>
                  <a:schemeClr val="dk1"/>
                </a:solidFill>
              </a:rPr>
              <a:t>, '</a:t>
            </a:r>
            <a:r>
              <a:rPr lang="zh-TW" altLang="en-US" sz="1600" dirty="0">
                <a:solidFill>
                  <a:schemeClr val="dk1"/>
                </a:solidFill>
              </a:rPr>
              <a:t>安打</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rPr>
              <a:t>打線</a:t>
            </a:r>
            <a:r>
              <a:rPr lang="en-US" altLang="zh-TW" sz="1600" dirty="0">
                <a:solidFill>
                  <a:schemeClr val="dk1"/>
                </a:solidFill>
              </a:rPr>
              <a:t>', '</a:t>
            </a:r>
            <a:r>
              <a:rPr lang="zh-TW" altLang="en-US" sz="1600" dirty="0">
                <a:solidFill>
                  <a:schemeClr val="dk1"/>
                </a:solidFill>
              </a:rPr>
              <a:t>打者</a:t>
            </a:r>
            <a:r>
              <a:rPr lang="en-US" altLang="zh-TW" sz="1600" dirty="0">
                <a:solidFill>
                  <a:schemeClr val="dk1"/>
                </a:solidFill>
              </a:rPr>
              <a:t>', '</a:t>
            </a:r>
            <a:r>
              <a:rPr lang="zh-TW" altLang="en-US" sz="1600" dirty="0">
                <a:solidFill>
                  <a:schemeClr val="dk1"/>
                </a:solidFill>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rPr>
              <a:t>角滑球</a:t>
            </a:r>
            <a:r>
              <a:rPr lang="en-US" altLang="zh-TW" sz="1600" dirty="0">
                <a:solidFill>
                  <a:schemeClr val="dk1"/>
                </a:solidFill>
              </a:rPr>
              <a:t>', '</a:t>
            </a:r>
            <a:r>
              <a:rPr lang="zh-TW" altLang="en-US" sz="1600" dirty="0">
                <a:solidFill>
                  <a:schemeClr val="dk1"/>
                </a:solidFill>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en-US" altLang="zh-TW" sz="1600" dirty="0">
                <a:solidFill>
                  <a:schemeClr val="dk1"/>
                </a:solidFill>
                <a:highlight>
                  <a:srgbClr val="C0C0C0"/>
                </a:highlight>
              </a:rPr>
              <a:t>'</a:t>
            </a:r>
            <a:r>
              <a:rPr lang="zh-TW" altLang="en-US" sz="1600" dirty="0">
                <a:solidFill>
                  <a:schemeClr val="dk1"/>
                </a:solidFill>
                <a:highlight>
                  <a:srgbClr val="C0C0C0"/>
                </a:highlight>
              </a:rPr>
              <a:t>勝利</a:t>
            </a:r>
            <a:r>
              <a:rPr lang="en-US" altLang="zh-TW" sz="1600" dirty="0">
                <a:solidFill>
                  <a:schemeClr val="dk1"/>
                </a:solidFill>
                <a:highlight>
                  <a:srgbClr val="C0C0C0"/>
                </a:highlight>
              </a:rPr>
              <a:t>', </a:t>
            </a:r>
            <a:r>
              <a:rPr lang="en-US" altLang="zh-TW" sz="1600" dirty="0">
                <a:solidFill>
                  <a:schemeClr val="dk1"/>
                </a:solidFill>
              </a:rPr>
              <a:t>'</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8507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zh-TW" dirty="0">
                <a:latin typeface="微軟正黑體" panose="020B0604030504040204" pitchFamily="34" charset="-120"/>
                <a:ea typeface="微軟正黑體" panose="020B0604030504040204" pitchFamily="34" charset="-120"/>
              </a:rPr>
              <a:t>名詞比較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normAutofit lnSpcReduction="10000"/>
          </a:bodyPr>
          <a:lstStyle/>
          <a:p>
            <a:r>
              <a:rPr lang="zh-TW" altLang="en-US" dirty="0">
                <a:latin typeface="微軟正黑體" panose="020B0604030504040204" pitchFamily="34" charset="-120"/>
                <a:ea typeface="微軟正黑體" panose="020B0604030504040204" pitchFamily="34" charset="-120"/>
              </a:rPr>
              <a:t>棒球報導文本的名詞</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dk1"/>
                </a:solidFill>
                <a:latin typeface="微軟正黑體" panose="020B0604030504040204" pitchFamily="34" charset="-120"/>
                <a:ea typeface="微軟正黑體" panose="020B0604030504040204" pitchFamily="34" charset="-120"/>
                <a:cs typeface="Roboto"/>
                <a:sym typeface="Roboto"/>
              </a:rPr>
              <a:t>籃球報導文本的名詞：</a:t>
            </a:r>
            <a:endParaRPr lang="zh-TW" altLang="en-US"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t>就觀察名詞的情形，黃色部分的標記有助於我們理解文本所討論的主題是棒球類，相較於籃球綠色標記的部分有助於我們理解文本主題為籃球。</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6" name="Google Shape;202;p3">
            <a:extLst>
              <a:ext uri="{FF2B5EF4-FFF2-40B4-BE49-F238E27FC236}">
                <a16:creationId xmlns:a16="http://schemas.microsoft.com/office/drawing/2014/main" id="{3CB3BCA7-3E9D-4EB4-B22D-2A248AC09A1B}"/>
              </a:ext>
            </a:extLst>
          </p:cNvPr>
          <p:cNvSpPr/>
          <p:nvPr/>
        </p:nvSpPr>
        <p:spPr>
          <a:xfrm>
            <a:off x="1201142" y="1921663"/>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主審</a:t>
            </a:r>
            <a:r>
              <a:rPr lang="en-US" altLang="zh-TW" sz="1600" dirty="0">
                <a:solidFill>
                  <a:schemeClr val="dk1"/>
                </a:solidFill>
              </a:rPr>
              <a:t>', '</a:t>
            </a:r>
            <a:r>
              <a:rPr lang="zh-TW" altLang="en-US" sz="1600" dirty="0">
                <a:solidFill>
                  <a:schemeClr val="dk1"/>
                </a:solidFill>
              </a:rPr>
              <a:t>優勢</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en-US" altLang="zh-TW" sz="1600" dirty="0">
                <a:solidFill>
                  <a:schemeClr val="tx1"/>
                </a:solidFill>
              </a:rPr>
              <a:t>'</a:t>
            </a:r>
            <a:r>
              <a:rPr lang="zh-TW" altLang="en-US" sz="1600" dirty="0">
                <a:solidFill>
                  <a:schemeClr val="tx1"/>
                </a:solidFill>
              </a:rPr>
              <a:t>勝利</a:t>
            </a:r>
            <a:r>
              <a:rPr lang="en-US" altLang="zh-TW" sz="1600" dirty="0">
                <a:solidFill>
                  <a:schemeClr val="tx1"/>
                </a:solidFill>
              </a:rPr>
              <a:t>'</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安打</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rPr>
              <a:t>局面</a:t>
            </a:r>
            <a:r>
              <a:rPr lang="en-US" altLang="zh-TW" sz="1600" dirty="0">
                <a:solidFill>
                  <a:schemeClr val="dk1"/>
                </a:solidFill>
              </a:rPr>
              <a:t>', '</a:t>
            </a:r>
            <a:r>
              <a:rPr lang="zh-TW" altLang="en-US" sz="1600" dirty="0">
                <a:solidFill>
                  <a:schemeClr val="dk1"/>
                </a:solidFill>
              </a:rPr>
              <a:t>意識地</a:t>
            </a:r>
            <a:r>
              <a:rPr lang="en-US" altLang="zh-TW" sz="1600" dirty="0">
                <a:solidFill>
                  <a:schemeClr val="dk1"/>
                </a:solidFill>
              </a:rPr>
              <a:t>', '</a:t>
            </a:r>
            <a:r>
              <a:rPr lang="zh-TW" altLang="en-US" sz="1600" dirty="0">
                <a:solidFill>
                  <a:schemeClr val="dk1"/>
                </a:solidFill>
              </a:rPr>
              <a:t>手</a:t>
            </a:r>
            <a:r>
              <a:rPr lang="en-US" altLang="zh-TW" sz="1600" dirty="0">
                <a:solidFill>
                  <a:schemeClr val="dk1"/>
                </a:solidFill>
              </a:rPr>
              <a:t>', '</a:t>
            </a:r>
            <a:r>
              <a:rPr lang="zh-TW" altLang="en-US" sz="1600" dirty="0">
                <a:solidFill>
                  <a:schemeClr val="dk1"/>
                </a:solidFill>
                <a:highlight>
                  <a:srgbClr val="FFFF00"/>
                </a:highlight>
              </a:rPr>
              <a:t>打線</a:t>
            </a:r>
            <a:r>
              <a:rPr lang="en-US" altLang="zh-TW" sz="1600" dirty="0">
                <a:solidFill>
                  <a:schemeClr val="dk1"/>
                </a:solidFill>
              </a:rPr>
              <a:t>', '</a:t>
            </a:r>
            <a:r>
              <a:rPr lang="zh-TW" altLang="en-US" sz="1600" dirty="0">
                <a:solidFill>
                  <a:schemeClr val="dk1"/>
                </a:solidFill>
                <a:highlight>
                  <a:srgbClr val="FFFF00"/>
                </a:highlight>
              </a:rPr>
              <a:t>打者</a:t>
            </a:r>
            <a:r>
              <a:rPr lang="en-US" altLang="zh-TW" sz="1600" dirty="0">
                <a:solidFill>
                  <a:schemeClr val="dk1"/>
                </a:solidFill>
                <a:highlight>
                  <a:srgbClr val="FFFF00"/>
                </a:highlight>
              </a:rPr>
              <a:t>'</a:t>
            </a:r>
            <a:r>
              <a:rPr lang="en-US" altLang="zh-TW" sz="1600" dirty="0">
                <a:solidFill>
                  <a:schemeClr val="dk1"/>
                </a:solidFill>
              </a:rPr>
              <a:t>, '</a:t>
            </a:r>
            <a:r>
              <a:rPr lang="zh-TW" altLang="en-US" sz="1600" dirty="0">
                <a:solidFill>
                  <a:schemeClr val="dk1"/>
                </a:solidFill>
                <a:highlight>
                  <a:srgbClr val="FFFF00"/>
                </a:highlight>
              </a:rPr>
              <a:t>投手</a:t>
            </a:r>
            <a:r>
              <a:rPr lang="en-US" altLang="zh-TW" sz="1600" dirty="0">
                <a:solidFill>
                  <a:schemeClr val="dk1"/>
                </a:solidFill>
              </a:rPr>
              <a:t>', '</a:t>
            </a:r>
            <a:r>
              <a:rPr lang="zh-TW" altLang="en-US" sz="1600" dirty="0">
                <a:solidFill>
                  <a:schemeClr val="dk1"/>
                </a:solidFill>
              </a:rPr>
              <a:t>此戰</a:t>
            </a:r>
            <a:r>
              <a:rPr lang="en-US" altLang="zh-TW" sz="1600" dirty="0">
                <a:solidFill>
                  <a:schemeClr val="dk1"/>
                </a:solidFill>
              </a:rPr>
              <a:t>', '</a:t>
            </a:r>
            <a:r>
              <a:rPr lang="zh-TW" altLang="en-US" sz="1600" dirty="0">
                <a:solidFill>
                  <a:schemeClr val="dk1"/>
                </a:solidFill>
              </a:rPr>
              <a:t>比賽</a:t>
            </a:r>
            <a:r>
              <a:rPr lang="en-US" altLang="zh-TW" sz="1600" dirty="0">
                <a:solidFill>
                  <a:schemeClr val="dk1"/>
                </a:solidFill>
              </a:rPr>
              <a:t>', '</a:t>
            </a:r>
            <a:r>
              <a:rPr lang="zh-TW" altLang="en-US" sz="1600" dirty="0">
                <a:solidFill>
                  <a:schemeClr val="dk1"/>
                </a:solidFill>
                <a:highlight>
                  <a:srgbClr val="FFFF00"/>
                </a:highlight>
              </a:rPr>
              <a:t>滿壘</a:t>
            </a:r>
            <a:r>
              <a:rPr lang="en-US" altLang="zh-TW" sz="1600" dirty="0">
                <a:solidFill>
                  <a:schemeClr val="dk1"/>
                </a:solidFill>
              </a:rPr>
              <a:t>', '</a:t>
            </a:r>
            <a:r>
              <a:rPr lang="zh-TW" altLang="en-US" sz="1600" dirty="0">
                <a:solidFill>
                  <a:schemeClr val="dk1"/>
                </a:solidFill>
              </a:rPr>
              <a:t>球</a:t>
            </a:r>
            <a:r>
              <a:rPr lang="en-US" altLang="zh-TW" sz="1600" dirty="0">
                <a:solidFill>
                  <a:schemeClr val="dk1"/>
                </a:solidFill>
              </a:rPr>
              <a:t>', '</a:t>
            </a:r>
            <a:r>
              <a:rPr lang="zh-TW" altLang="en-US" sz="1600" dirty="0">
                <a:solidFill>
                  <a:schemeClr val="dk1"/>
                </a:solidFill>
              </a:rPr>
              <a:t>球隊</a:t>
            </a:r>
            <a:r>
              <a:rPr lang="en-US" altLang="zh-TW" sz="1600" dirty="0">
                <a:solidFill>
                  <a:schemeClr val="dk1"/>
                </a:solidFill>
              </a:rPr>
              <a:t>', '</a:t>
            </a:r>
            <a:r>
              <a:rPr lang="zh-TW" altLang="en-US" sz="1600" dirty="0">
                <a:solidFill>
                  <a:schemeClr val="dk1"/>
                </a:solidFill>
                <a:highlight>
                  <a:srgbClr val="FFFF00"/>
                </a:highlight>
              </a:rPr>
              <a:t>登板</a:t>
            </a:r>
            <a:r>
              <a:rPr lang="en-US" altLang="zh-TW" sz="1600" dirty="0">
                <a:solidFill>
                  <a:schemeClr val="dk1"/>
                </a:solidFill>
              </a:rPr>
              <a:t>', '</a:t>
            </a:r>
            <a:r>
              <a:rPr lang="zh-TW" altLang="en-US" sz="1600" dirty="0">
                <a:solidFill>
                  <a:schemeClr val="dk1"/>
                </a:solidFill>
              </a:rPr>
              <a:t>眼</a:t>
            </a:r>
            <a:r>
              <a:rPr lang="en-US" altLang="zh-TW" sz="1600" dirty="0">
                <a:solidFill>
                  <a:schemeClr val="dk1"/>
                </a:solidFill>
              </a:rPr>
              <a:t>', '</a:t>
            </a:r>
            <a:r>
              <a:rPr lang="zh-TW" altLang="en-US" sz="1600" dirty="0">
                <a:solidFill>
                  <a:schemeClr val="dk1"/>
                </a:solidFill>
                <a:highlight>
                  <a:srgbClr val="FFFF00"/>
                </a:highlight>
              </a:rPr>
              <a:t>角滑球</a:t>
            </a:r>
            <a:r>
              <a:rPr lang="en-US" altLang="zh-TW" sz="1600" dirty="0">
                <a:solidFill>
                  <a:schemeClr val="dk1"/>
                </a:solidFill>
              </a:rPr>
              <a:t>', </a:t>
            </a:r>
            <a:r>
              <a:rPr lang="en-US" altLang="zh-TW" sz="1600" dirty="0">
                <a:solidFill>
                  <a:schemeClr val="dk1"/>
                </a:solidFill>
                <a:highlight>
                  <a:srgbClr val="FFFF00"/>
                </a:highlight>
              </a:rPr>
              <a:t>'</a:t>
            </a:r>
            <a:r>
              <a:rPr lang="zh-TW" altLang="en-US" sz="1600" dirty="0">
                <a:solidFill>
                  <a:schemeClr val="dk1"/>
                </a:solidFill>
                <a:highlight>
                  <a:srgbClr val="FFFF00"/>
                </a:highlight>
              </a:rPr>
              <a:t>觸身球</a:t>
            </a:r>
            <a:r>
              <a:rPr lang="en-US" altLang="zh-TW" sz="1600" dirty="0">
                <a:solidFill>
                  <a:schemeClr val="dk1"/>
                </a:solidFill>
              </a:rPr>
              <a:t>', '</a:t>
            </a:r>
            <a:r>
              <a:rPr lang="zh-TW" altLang="en-US" sz="1600" dirty="0">
                <a:solidFill>
                  <a:schemeClr val="dk1"/>
                </a:solidFill>
              </a:rPr>
              <a:t>身肘</a:t>
            </a:r>
            <a:r>
              <a:rPr lang="en-US" altLang="zh-TW" sz="1600" dirty="0">
                <a:solidFill>
                  <a:schemeClr val="dk1"/>
                </a:solidFill>
              </a:rPr>
              <a:t>', '</a:t>
            </a:r>
            <a:r>
              <a:rPr lang="zh-TW" altLang="en-US" sz="1600" dirty="0">
                <a:solidFill>
                  <a:schemeClr val="dk1"/>
                </a:solidFill>
              </a:rPr>
              <a:t>身體</a:t>
            </a:r>
            <a:r>
              <a:rPr lang="en-US" altLang="zh-TW" sz="1600" dirty="0">
                <a:solidFill>
                  <a:schemeClr val="dk1"/>
                </a:solidFill>
              </a:rPr>
              <a:t>', '</a:t>
            </a:r>
            <a:r>
              <a:rPr lang="zh-TW" altLang="en-US" sz="1600" dirty="0">
                <a:solidFill>
                  <a:schemeClr val="dk1"/>
                </a:solidFill>
              </a:rPr>
              <a:t>車輪戰</a:t>
            </a:r>
            <a:r>
              <a:rPr lang="en-US" altLang="zh-TW" sz="1600" dirty="0">
                <a:solidFill>
                  <a:schemeClr val="dk1"/>
                </a:solidFill>
              </a:rPr>
              <a:t>', '</a:t>
            </a:r>
            <a:r>
              <a:rPr lang="zh-TW" altLang="en-US" sz="1600" dirty="0">
                <a:solidFill>
                  <a:schemeClr val="dk1"/>
                </a:solidFill>
              </a:rPr>
              <a:t>追平比數</a:t>
            </a:r>
            <a:r>
              <a:rPr lang="en-US" altLang="zh-TW" sz="1600" dirty="0">
                <a:solidFill>
                  <a:schemeClr val="dk1"/>
                </a:solidFill>
              </a:rPr>
              <a:t>', '</a:t>
            </a:r>
            <a:r>
              <a:rPr lang="zh-TW" altLang="en-US" sz="1600" dirty="0">
                <a:solidFill>
                  <a:schemeClr val="dk1"/>
                </a:solidFill>
              </a:rPr>
              <a:t>這球</a:t>
            </a:r>
            <a:r>
              <a:rPr lang="en-US" altLang="zh-TW" sz="1600" dirty="0">
                <a:solidFill>
                  <a:schemeClr val="dk1"/>
                </a:solidFill>
              </a:rPr>
              <a:t>', '</a:t>
            </a:r>
            <a:r>
              <a:rPr lang="zh-TW" altLang="en-US" sz="1600" dirty="0">
                <a:solidFill>
                  <a:schemeClr val="dk1"/>
                </a:solidFill>
                <a:highlight>
                  <a:srgbClr val="FFFF00"/>
                </a:highlight>
              </a:rPr>
              <a:t>陽春砲</a:t>
            </a:r>
            <a:r>
              <a:rPr lang="en-US" altLang="zh-TW" sz="1600" dirty="0">
                <a:solidFill>
                  <a:schemeClr val="dk1"/>
                </a:solidFill>
              </a:rPr>
              <a:t>', '</a:t>
            </a:r>
            <a:r>
              <a:rPr lang="zh-TW" altLang="en-US" sz="1600" dirty="0">
                <a:solidFill>
                  <a:schemeClr val="dk1"/>
                </a:solidFill>
              </a:rPr>
              <a:t>領先</a:t>
            </a:r>
            <a:r>
              <a:rPr lang="en-US" altLang="zh-TW" sz="1600" dirty="0">
                <a:solidFill>
                  <a:schemeClr val="dk1"/>
                </a:solidFill>
              </a:rPr>
              <a:t>']</a:t>
            </a:r>
            <a:endParaRPr sz="1600" dirty="0">
              <a:solidFill>
                <a:schemeClr val="dk1"/>
              </a:solidFill>
              <a:latin typeface="Arial"/>
              <a:ea typeface="Arial"/>
              <a:cs typeface="Arial"/>
              <a:sym typeface="Arial"/>
            </a:endParaRPr>
          </a:p>
        </p:txBody>
      </p:sp>
      <p:sp>
        <p:nvSpPr>
          <p:cNvPr id="8" name="Google Shape;202;p3">
            <a:extLst>
              <a:ext uri="{FF2B5EF4-FFF2-40B4-BE49-F238E27FC236}">
                <a16:creationId xmlns:a16="http://schemas.microsoft.com/office/drawing/2014/main" id="{5D728048-DF00-4DA5-9860-E101656B1589}"/>
              </a:ext>
            </a:extLst>
          </p:cNvPr>
          <p:cNvSpPr/>
          <p:nvPr/>
        </p:nvSpPr>
        <p:spPr>
          <a:xfrm>
            <a:off x="1201141" y="3442923"/>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中</a:t>
            </a:r>
            <a:r>
              <a:rPr lang="en-US" altLang="zh-TW" sz="1600" dirty="0">
                <a:solidFill>
                  <a:schemeClr val="dk1"/>
                </a:solidFill>
              </a:rPr>
              <a:t>', '</a:t>
            </a:r>
            <a:r>
              <a:rPr lang="zh-TW" altLang="en-US" sz="1600" dirty="0">
                <a:solidFill>
                  <a:schemeClr val="dk1"/>
                </a:solidFill>
              </a:rPr>
              <a:t>人</a:t>
            </a:r>
            <a:r>
              <a:rPr lang="en-US" altLang="zh-TW" sz="1600" dirty="0">
                <a:solidFill>
                  <a:schemeClr val="dk1"/>
                </a:solidFill>
              </a:rPr>
              <a:t>', '</a:t>
            </a:r>
            <a:r>
              <a:rPr lang="zh-TW" altLang="en-US" sz="1600" dirty="0">
                <a:solidFill>
                  <a:schemeClr val="dk1"/>
                </a:solidFill>
              </a:rPr>
              <a:t>勝利</a:t>
            </a:r>
            <a:r>
              <a:rPr lang="en-US" altLang="zh-TW" sz="1600" dirty="0">
                <a:solidFill>
                  <a:schemeClr val="dk1"/>
                </a:solidFill>
              </a:rPr>
              <a:t>', '</a:t>
            </a:r>
            <a:r>
              <a:rPr lang="zh-TW" altLang="en-US" sz="1600" dirty="0">
                <a:solidFill>
                  <a:schemeClr val="dk1"/>
                </a:solidFill>
              </a:rPr>
              <a:t>單場</a:t>
            </a:r>
            <a:r>
              <a:rPr lang="en-US" altLang="zh-TW" sz="1600" dirty="0">
                <a:solidFill>
                  <a:schemeClr val="dk1"/>
                </a:solidFill>
              </a:rPr>
              <a:t>', '</a:t>
            </a:r>
            <a:r>
              <a:rPr lang="zh-TW" altLang="en-US" sz="1600" dirty="0">
                <a:solidFill>
                  <a:schemeClr val="dk1"/>
                </a:solidFill>
              </a:rPr>
              <a:t>場</a:t>
            </a:r>
            <a:r>
              <a:rPr lang="en-US" altLang="zh-TW" sz="1600" dirty="0">
                <a:solidFill>
                  <a:schemeClr val="dk1"/>
                </a:solidFill>
              </a:rPr>
              <a:t>', '</a:t>
            </a:r>
            <a:r>
              <a:rPr lang="zh-TW" altLang="en-US" sz="1600" dirty="0">
                <a:solidFill>
                  <a:schemeClr val="dk1"/>
                </a:solidFill>
              </a:rPr>
              <a:t>布克</a:t>
            </a:r>
            <a:r>
              <a:rPr lang="en-US" altLang="zh-TW" sz="1600" dirty="0">
                <a:solidFill>
                  <a:schemeClr val="dk1"/>
                </a:solidFill>
              </a:rPr>
              <a:t>', '</a:t>
            </a:r>
            <a:r>
              <a:rPr lang="zh-TW" altLang="en-US" sz="1600" dirty="0">
                <a:solidFill>
                  <a:schemeClr val="dk1"/>
                </a:solidFill>
              </a:rPr>
              <a:t>延長賽</a:t>
            </a:r>
            <a:r>
              <a:rPr lang="en-US" altLang="zh-TW" sz="1600" dirty="0">
                <a:solidFill>
                  <a:schemeClr val="dk1"/>
                </a:solidFill>
              </a:rPr>
              <a:t>', '</a:t>
            </a:r>
            <a:r>
              <a:rPr lang="zh-TW" altLang="en-US" sz="1600" dirty="0">
                <a:solidFill>
                  <a:schemeClr val="dk1"/>
                </a:solidFill>
              </a:rPr>
              <a:t>戰</a:t>
            </a:r>
            <a:r>
              <a:rPr lang="en-US" altLang="zh-TW" sz="1600" dirty="0">
                <a:solidFill>
                  <a:schemeClr val="dk1"/>
                </a:solidFill>
              </a:rPr>
              <a:t>', '</a:t>
            </a:r>
            <a:r>
              <a:rPr lang="zh-TW" altLang="en-US" sz="1600" dirty="0">
                <a:solidFill>
                  <a:schemeClr val="dk1"/>
                </a:solidFill>
              </a:rPr>
              <a:t>攻勢</a:t>
            </a:r>
            <a:r>
              <a:rPr lang="en-US" altLang="zh-TW" sz="1600" dirty="0">
                <a:solidFill>
                  <a:schemeClr val="dk1"/>
                </a:solidFill>
              </a:rPr>
              <a:t>', '</a:t>
            </a:r>
            <a:r>
              <a:rPr lang="zh-TW" altLang="en-US" sz="1600" dirty="0">
                <a:solidFill>
                  <a:schemeClr val="dk1"/>
                </a:solidFill>
              </a:rPr>
              <a:t>機會</a:t>
            </a:r>
            <a:r>
              <a:rPr lang="en-US" altLang="zh-TW" sz="1600" dirty="0">
                <a:solidFill>
                  <a:schemeClr val="dk1"/>
                </a:solidFill>
              </a:rPr>
              <a:t>', '</a:t>
            </a:r>
            <a:r>
              <a:rPr lang="zh-TW" altLang="en-US" sz="1600" dirty="0">
                <a:solidFill>
                  <a:schemeClr val="dk1"/>
                </a:solidFill>
              </a:rPr>
              <a:t>次</a:t>
            </a:r>
            <a:r>
              <a:rPr lang="en-US" altLang="zh-TW" sz="1600" dirty="0">
                <a:solidFill>
                  <a:schemeClr val="dk1"/>
                </a:solidFill>
              </a:rPr>
              <a:t>', '</a:t>
            </a:r>
            <a:r>
              <a:rPr lang="zh-TW" altLang="en-US" sz="1600" dirty="0">
                <a:solidFill>
                  <a:schemeClr val="dk1"/>
                </a:solidFill>
              </a:rPr>
              <a:t>波格丹諾維奇</a:t>
            </a:r>
            <a:r>
              <a:rPr lang="en-US" altLang="zh-TW" sz="1600" dirty="0">
                <a:solidFill>
                  <a:schemeClr val="dk1"/>
                </a:solidFill>
              </a:rPr>
              <a:t>', '</a:t>
            </a:r>
            <a:r>
              <a:rPr lang="zh-TW" altLang="en-US" sz="1600" dirty="0">
                <a:solidFill>
                  <a:schemeClr val="dk1"/>
                </a:solidFill>
                <a:highlight>
                  <a:srgbClr val="00FF00"/>
                </a:highlight>
              </a:rPr>
              <a:t>籃板</a:t>
            </a:r>
            <a:r>
              <a:rPr lang="en-US" altLang="zh-TW" sz="1600" dirty="0">
                <a:solidFill>
                  <a:schemeClr val="dk1"/>
                </a:solidFill>
              </a:rPr>
              <a:t>', '</a:t>
            </a:r>
            <a:r>
              <a:rPr lang="zh-TW" altLang="en-US" sz="1600" dirty="0">
                <a:solidFill>
                  <a:schemeClr val="dk1"/>
                </a:solidFill>
              </a:rPr>
              <a:t>階段</a:t>
            </a:r>
            <a:r>
              <a:rPr lang="en-US" altLang="zh-TW" sz="1600" dirty="0">
                <a:solidFill>
                  <a:schemeClr val="dk1"/>
                </a:solidFill>
              </a:rPr>
              <a:t>', '</a:t>
            </a:r>
            <a:r>
              <a:rPr lang="zh-TW" altLang="en-US" sz="1600" dirty="0">
                <a:solidFill>
                  <a:schemeClr val="dk1"/>
                </a:solidFill>
              </a:rPr>
              <a:t>霸王</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D9540881-48C4-4FAF-897A-C0BB0F1C2093}"/>
              </a:ext>
            </a:extLst>
          </p:cNvPr>
          <p:cNvSpPr/>
          <p:nvPr/>
        </p:nvSpPr>
        <p:spPr>
          <a:xfrm>
            <a:off x="1544320" y="642574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162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輸入</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p:txBody>
          <a:bodyPr/>
          <a:lstStyle/>
          <a:p>
            <a:r>
              <a:rPr lang="zh-TW" altLang="en-US" dirty="0">
                <a:latin typeface="+mn-lt"/>
                <a:ea typeface="微軟正黑體" panose="020B0604030504040204" pitchFamily="34" charset="-120"/>
              </a:rPr>
              <a:t>我們使用</a:t>
            </a:r>
            <a:r>
              <a:rPr lang="zh-TW" altLang="zh-TW" dirty="0">
                <a:latin typeface="+mn-lt"/>
                <a:ea typeface="微軟正黑體" panose="020B0604030504040204" pitchFamily="34" charset="-120"/>
              </a:rPr>
              <a:t>使用 Articut 內建的 .get</a:t>
            </a:r>
            <a:r>
              <a:rPr lang="en-US" altLang="zh-TW" dirty="0">
                <a:latin typeface="+mn-lt"/>
                <a:ea typeface="微軟正黑體" panose="020B0604030504040204" pitchFamily="34" charset="-120"/>
              </a:rPr>
              <a:t>Verb</a:t>
            </a:r>
            <a:r>
              <a:rPr lang="zh-TW" altLang="zh-TW" dirty="0">
                <a:latin typeface="+mn-lt"/>
                <a:ea typeface="微軟正黑體" panose="020B0604030504040204" pitchFamily="34" charset="-120"/>
              </a:rPr>
              <a:t>StemLIST() 函式來取得文本中各句的名詞。</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
        <p:nvSpPr>
          <p:cNvPr id="5" name="Google Shape;201;p3">
            <a:extLst>
              <a:ext uri="{FF2B5EF4-FFF2-40B4-BE49-F238E27FC236}">
                <a16:creationId xmlns:a16="http://schemas.microsoft.com/office/drawing/2014/main" id="{49389F42-B8C6-4307-89AB-6869CA69714E}"/>
              </a:ext>
            </a:extLst>
          </p:cNvPr>
          <p:cNvSpPr txBox="1"/>
          <p:nvPr/>
        </p:nvSpPr>
        <p:spPr>
          <a:xfrm>
            <a:off x="1185839" y="2834365"/>
            <a:ext cx="9820321"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baseball</a:t>
            </a:r>
            <a:r>
              <a:rPr lang="en-US" altLang="zh-TW" sz="1800" dirty="0" err="1">
                <a:solidFill>
                  <a:schemeClr val="dk1"/>
                </a:solidFill>
                <a:latin typeface="Courier New"/>
                <a:ea typeface="Courier New"/>
                <a:cs typeface="Courier New"/>
                <a:sym typeface="Courier New"/>
              </a:rPr>
              <a:t>Verb</a:t>
            </a:r>
            <a:r>
              <a:rPr lang="en-US" sz="1800" dirty="0" err="1">
                <a:solidFill>
                  <a:schemeClr val="dk1"/>
                </a:solidFill>
                <a:latin typeface="Courier New"/>
                <a:ea typeface="Courier New"/>
                <a:cs typeface="Courier New"/>
                <a:sym typeface="Courier New"/>
              </a:rPr>
              <a:t>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baseballResultDICT</a:t>
            </a:r>
            <a:r>
              <a:rPr lang="en-US" sz="1800" dirty="0">
                <a:solidFill>
                  <a:schemeClr val="dk1"/>
                </a:solidFill>
                <a:latin typeface="Courier New"/>
                <a:ea typeface="Courier New"/>
                <a:cs typeface="Courier New"/>
                <a:sym typeface="Courier New"/>
              </a:rPr>
              <a:t>) </a:t>
            </a:r>
          </a:p>
          <a:p>
            <a:pPr marL="0" marR="0" lvl="0" indent="0" algn="l" rtl="0">
              <a:spcBef>
                <a:spcPts val="0"/>
              </a:spcBef>
              <a:spcAft>
                <a:spcPts val="0"/>
              </a:spcAft>
              <a:buNone/>
            </a:pPr>
            <a:r>
              <a:rPr lang="en-US" sz="1800" dirty="0">
                <a:solidFill>
                  <a:schemeClr val="dk1"/>
                </a:solidFill>
                <a:latin typeface="Courier New"/>
                <a:ea typeface="Courier New"/>
                <a:cs typeface="Courier New"/>
                <a:sym typeface="Courier New"/>
              </a:rPr>
              <a:t>print(</a:t>
            </a:r>
            <a:r>
              <a:rPr lang="en-US" sz="1800" dirty="0" err="1">
                <a:solidFill>
                  <a:schemeClr val="dk1"/>
                </a:solidFill>
                <a:latin typeface="Courier New"/>
                <a:ea typeface="Courier New"/>
                <a:cs typeface="Courier New"/>
                <a:sym typeface="Courier New"/>
              </a:rPr>
              <a:t>wordExtractor</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baseballVerbLIST</a:t>
            </a:r>
            <a:r>
              <a:rPr lang="en-US" sz="1800"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endParaRPr lang="en-US" altLang="zh-TW"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dirty="0" err="1">
                <a:solidFill>
                  <a:schemeClr val="dk1"/>
                </a:solidFill>
                <a:latin typeface="Courier New"/>
                <a:ea typeface="Courier New"/>
                <a:cs typeface="Courier New"/>
                <a:sym typeface="Courier New"/>
              </a:rPr>
              <a:t>basketballVerbLIST</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articut.getVerbStemLIST</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basketballResultDICT</a:t>
            </a:r>
            <a:r>
              <a:rPr lang="en-US" sz="1800" dirty="0">
                <a:solidFill>
                  <a:schemeClr val="dk1"/>
                </a:solidFill>
                <a:latin typeface="Courier New"/>
                <a:ea typeface="Courier New"/>
                <a:cs typeface="Courier New"/>
                <a:sym typeface="Courier New"/>
              </a:rPr>
              <a:t>)</a:t>
            </a:r>
          </a:p>
          <a:p>
            <a:pPr lvl="0"/>
            <a:r>
              <a:rPr lang="en-US" sz="1800" dirty="0">
                <a:solidFill>
                  <a:schemeClr val="dk1"/>
                </a:solidFill>
                <a:latin typeface="Courier New"/>
                <a:ea typeface="Courier New"/>
                <a:cs typeface="Courier New"/>
                <a:sym typeface="Courier New"/>
              </a:rPr>
              <a:t>print(</a:t>
            </a:r>
            <a:r>
              <a:rPr lang="en-US" altLang="zh-TW" sz="1800" dirty="0" err="1">
                <a:solidFill>
                  <a:schemeClr val="dk1"/>
                </a:solidFill>
                <a:latin typeface="Courier New"/>
                <a:ea typeface="Courier New"/>
                <a:cs typeface="Courier New"/>
                <a:sym typeface="Courier New"/>
              </a:rPr>
              <a:t>wordExtractor</a:t>
            </a:r>
            <a:r>
              <a:rPr lang="en-US" altLang="zh-TW" sz="1800" dirty="0">
                <a:solidFill>
                  <a:schemeClr val="dk1"/>
                </a:solidFill>
                <a:latin typeface="Courier New"/>
                <a:ea typeface="Courier New"/>
                <a:cs typeface="Courier New"/>
                <a:sym typeface="Courier New"/>
              </a:rPr>
              <a:t>(</a:t>
            </a:r>
            <a:r>
              <a:rPr lang="en-US" altLang="zh-TW" sz="1800" dirty="0" err="1">
                <a:solidFill>
                  <a:schemeClr val="dk1"/>
                </a:solidFill>
                <a:latin typeface="Courier New"/>
                <a:ea typeface="Courier New"/>
                <a:cs typeface="Courier New"/>
                <a:sym typeface="Courier New"/>
              </a:rPr>
              <a:t>basketballVerbLIST</a:t>
            </a:r>
            <a:r>
              <a:rPr lang="en-US" altLang="zh-TW"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p:txBody>
      </p:sp>
      <p:sp>
        <p:nvSpPr>
          <p:cNvPr id="6" name="Rectangle 5">
            <a:extLst>
              <a:ext uri="{FF2B5EF4-FFF2-40B4-BE49-F238E27FC236}">
                <a16:creationId xmlns:a16="http://schemas.microsoft.com/office/drawing/2014/main" id="{CE6E87EE-F311-41F3-B803-653634DDB15F}"/>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71227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solidFill>
                  <a:schemeClr val="dk1"/>
                </a:solidFill>
                <a:latin typeface="+mn-lt"/>
                <a:ea typeface="Roboto"/>
                <a:cs typeface="Roboto"/>
                <a:sym typeface="Roboto"/>
              </a:rPr>
              <a:t>從動詞裡看出來，有些詞彙 </a:t>
            </a:r>
            <a:r>
              <a:rPr lang="en-US" altLang="zh-TW" dirty="0">
                <a:solidFill>
                  <a:schemeClr val="dk1"/>
                </a:solidFill>
                <a:latin typeface="+mn-lt"/>
                <a:ea typeface="Roboto"/>
                <a:cs typeface="Roboto"/>
                <a:sym typeface="Roboto"/>
              </a:rPr>
              <a:t>(</a:t>
            </a:r>
            <a:r>
              <a:rPr lang="zh-TW" altLang="en-US" dirty="0">
                <a:solidFill>
                  <a:schemeClr val="dk1"/>
                </a:solidFill>
                <a:latin typeface="+mn-lt"/>
                <a:ea typeface="Roboto"/>
                <a:cs typeface="Roboto"/>
                <a:sym typeface="Roboto"/>
              </a:rPr>
              <a:t>例如「打出」、「投」、「隨」</a:t>
            </a:r>
            <a:r>
              <a:rPr lang="en-US" altLang="zh-TW" dirty="0">
                <a:solidFill>
                  <a:schemeClr val="dk1"/>
                </a:solidFill>
                <a:latin typeface="+mn-lt"/>
                <a:ea typeface="Roboto"/>
                <a:cs typeface="Roboto"/>
                <a:sym typeface="Roboto"/>
              </a:rPr>
              <a:t>) </a:t>
            </a:r>
            <a:r>
              <a:rPr lang="zh-TW" altLang="en-US" dirty="0">
                <a:solidFill>
                  <a:schemeClr val="dk1"/>
                </a:solidFill>
                <a:latin typeface="+mn-lt"/>
                <a:ea typeface="Roboto"/>
                <a:cs typeface="Roboto"/>
                <a:sym typeface="Roboto"/>
              </a:rPr>
              <a:t>是重覆的，要得到更好的效果的話，還可以把重覆的詞彙去除以便讓不同的類別都具有各自獨立的特徵詞表。</a:t>
            </a:r>
          </a:p>
          <a:p>
            <a:endParaRPr lang="zh-TW" altLang="en-US" dirty="0"/>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16967F1-7CE4-4A7F-A234-2BD6535E382A}"/>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50438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動</a:t>
            </a:r>
            <a:r>
              <a:rPr lang="zh-TW" altLang="zh-TW" dirty="0">
                <a:latin typeface="微軟正黑體" panose="020B0604030504040204" pitchFamily="34" charset="-120"/>
                <a:ea typeface="微軟正黑體" panose="020B0604030504040204" pitchFamily="34" charset="-120"/>
              </a:rPr>
              <a:t>詞比較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輸出</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106546"/>
            <a:ext cx="8596668" cy="5169957"/>
          </a:xfrm>
        </p:spPr>
        <p:txBody>
          <a:bodyPr>
            <a:normAutofit lnSpcReduction="10000"/>
          </a:bodyPr>
          <a:lstStyle/>
          <a:p>
            <a:r>
              <a:rPr lang="zh-TW" altLang="en-US" dirty="0">
                <a:latin typeface="+mn-lt"/>
              </a:rPr>
              <a:t>棒球報導文本的動詞</a:t>
            </a:r>
            <a:endParaRPr lang="en-US" altLang="zh-TW" dirty="0">
              <a:latin typeface="+mn-lt"/>
            </a:endParaRPr>
          </a:p>
          <a:p>
            <a:endParaRPr lang="en-US" altLang="zh-TW" dirty="0">
              <a:latin typeface="+mn-lt"/>
            </a:endParaRPr>
          </a:p>
          <a:p>
            <a:endParaRPr lang="en-US" altLang="zh-TW" dirty="0">
              <a:latin typeface="+mn-lt"/>
            </a:endParaRPr>
          </a:p>
          <a:p>
            <a:r>
              <a:rPr lang="zh-TW" altLang="en-US" dirty="0">
                <a:solidFill>
                  <a:schemeClr val="dk1"/>
                </a:solidFill>
                <a:latin typeface="+mn-lt"/>
                <a:ea typeface="Roboto"/>
                <a:cs typeface="Roboto"/>
                <a:sym typeface="Roboto"/>
              </a:rPr>
              <a:t>籃球報導文本的動詞：</a:t>
            </a:r>
            <a:endParaRPr lang="en-US" altLang="zh-TW" dirty="0">
              <a:latin typeface="+mn-lt"/>
              <a:ea typeface="Roboto"/>
              <a:cs typeface="Roboto"/>
            </a:endParaRPr>
          </a:p>
          <a:p>
            <a:endParaRPr lang="en-US" altLang="zh-TW" dirty="0">
              <a:solidFill>
                <a:schemeClr val="dk1"/>
              </a:solidFill>
              <a:latin typeface="+mn-lt"/>
              <a:ea typeface="Roboto"/>
              <a:cs typeface="Roboto"/>
              <a:sym typeface="Roboto"/>
            </a:endParaRPr>
          </a:p>
          <a:p>
            <a:endParaRPr lang="en-US" altLang="zh-TW" dirty="0">
              <a:solidFill>
                <a:schemeClr val="dk1"/>
              </a:solidFill>
              <a:latin typeface="+mn-lt"/>
              <a:ea typeface="Roboto"/>
              <a:cs typeface="Roboto"/>
              <a:sym typeface="Roboto"/>
            </a:endParaRPr>
          </a:p>
          <a:p>
            <a:r>
              <a:rPr lang="zh-TW" altLang="en-US" dirty="0"/>
              <a:t>針對動詞的部分，則是在以上標記的部分顯示出文本類別的線索，要特別注意的是，再區分文本時需要多多考慮不同的詞性</a:t>
            </a:r>
            <a:r>
              <a:rPr lang="en-US" altLang="zh-TW" dirty="0"/>
              <a:t>(</a:t>
            </a:r>
            <a:r>
              <a:rPr lang="zh-TW" altLang="en-US" dirty="0"/>
              <a:t>例如</a:t>
            </a:r>
            <a:r>
              <a:rPr lang="en-US" altLang="zh-TW" dirty="0"/>
              <a:t>:</a:t>
            </a:r>
            <a:r>
              <a:rPr lang="zh-TW" altLang="en-US" dirty="0"/>
              <a:t>名詞與動詞</a:t>
            </a:r>
            <a:r>
              <a:rPr lang="en-US" altLang="zh-TW" dirty="0"/>
              <a:t>)</a:t>
            </a:r>
            <a:r>
              <a:rPr lang="zh-TW" altLang="en-US" dirty="0"/>
              <a:t>，如此一來才能正確找出文本的區分關鍵。</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
        <p:nvSpPr>
          <p:cNvPr id="5" name="Google Shape;202;p3">
            <a:extLst>
              <a:ext uri="{FF2B5EF4-FFF2-40B4-BE49-F238E27FC236}">
                <a16:creationId xmlns:a16="http://schemas.microsoft.com/office/drawing/2014/main" id="{B3560411-A5D2-4DA6-9E12-536D31CD0909}"/>
              </a:ext>
            </a:extLst>
          </p:cNvPr>
          <p:cNvSpPr/>
          <p:nvPr/>
        </p:nvSpPr>
        <p:spPr>
          <a:xfrm>
            <a:off x="1212786" y="1664988"/>
            <a:ext cx="7814521" cy="1077178"/>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rPr>
              <a:t>上場</a:t>
            </a:r>
            <a:r>
              <a:rPr lang="en-US" altLang="zh-TW" sz="1600" dirty="0">
                <a:solidFill>
                  <a:schemeClr val="dk1"/>
                </a:solidFill>
              </a:rPr>
              <a:t>', '</a:t>
            </a:r>
            <a:r>
              <a:rPr lang="zh-TW" altLang="en-US" sz="1600" dirty="0">
                <a:solidFill>
                  <a:schemeClr val="dk1"/>
                </a:solidFill>
              </a:rPr>
              <a:t>上陣</a:t>
            </a:r>
            <a:r>
              <a:rPr lang="en-US" altLang="zh-TW" sz="1600" dirty="0">
                <a:solidFill>
                  <a:schemeClr val="dk1"/>
                </a:solidFill>
              </a:rPr>
              <a:t>', '</a:t>
            </a:r>
            <a:r>
              <a:rPr lang="zh-TW" altLang="en-US" sz="1600" dirty="0">
                <a:solidFill>
                  <a:schemeClr val="dk1"/>
                </a:solidFill>
              </a:rPr>
              <a:t>伸進</a:t>
            </a:r>
            <a:r>
              <a:rPr lang="en-US" altLang="zh-TW" sz="1600" dirty="0">
                <a:solidFill>
                  <a:schemeClr val="dk1"/>
                </a:solidFill>
              </a:rPr>
              <a:t>', '</a:t>
            </a:r>
            <a:r>
              <a:rPr lang="zh-TW" altLang="en-US" sz="1600" dirty="0">
                <a:solidFill>
                  <a:schemeClr val="dk1"/>
                </a:solidFill>
              </a:rPr>
              <a:t>使用</a:t>
            </a:r>
            <a:r>
              <a:rPr lang="en-US" altLang="zh-TW" sz="1600" dirty="0">
                <a:solidFill>
                  <a:schemeClr val="dk1"/>
                </a:solidFill>
              </a:rPr>
              <a:t>', '</a:t>
            </a:r>
            <a:r>
              <a:rPr lang="zh-TW" altLang="en-US" sz="1600" dirty="0">
                <a:solidFill>
                  <a:schemeClr val="dk1"/>
                </a:solidFill>
                <a:highlight>
                  <a:srgbClr val="FFFF00"/>
                </a:highlight>
              </a:rPr>
              <a:t>保送</a:t>
            </a:r>
            <a:r>
              <a:rPr lang="en-US" altLang="zh-TW" sz="1600" dirty="0">
                <a:solidFill>
                  <a:schemeClr val="dk1"/>
                </a:solidFill>
              </a:rPr>
              <a:t>', '</a:t>
            </a:r>
            <a:r>
              <a:rPr lang="zh-TW" altLang="en-US" sz="1600" dirty="0">
                <a:solidFill>
                  <a:schemeClr val="dk1"/>
                </a:solidFill>
              </a:rPr>
              <a:t>再見</a:t>
            </a:r>
            <a:r>
              <a:rPr lang="en-US" altLang="zh-TW" sz="1600" dirty="0">
                <a:solidFill>
                  <a:schemeClr val="dk1"/>
                </a:solidFill>
              </a:rPr>
              <a:t>', '</a:t>
            </a:r>
            <a:r>
              <a:rPr lang="zh-TW" altLang="en-US" sz="1600" dirty="0">
                <a:solidFill>
                  <a:schemeClr val="dk1"/>
                </a:solidFill>
              </a:rPr>
              <a:t>判定</a:t>
            </a:r>
            <a:r>
              <a:rPr lang="en-US" altLang="zh-TW" sz="1600" dirty="0">
                <a:solidFill>
                  <a:schemeClr val="dk1"/>
                </a:solidFill>
              </a:rPr>
              <a:t>', '</a:t>
            </a:r>
            <a:r>
              <a:rPr lang="zh-TW" altLang="en-US" sz="1600" dirty="0">
                <a:solidFill>
                  <a:schemeClr val="dk1"/>
                </a:solidFill>
              </a:rPr>
              <a:t>到</a:t>
            </a:r>
            <a:r>
              <a:rPr lang="en-US" altLang="zh-TW" sz="1600" dirty="0">
                <a:solidFill>
                  <a:schemeClr val="dk1"/>
                </a:solidFill>
              </a:rPr>
              <a:t>', '</a:t>
            </a:r>
            <a:r>
              <a:rPr lang="zh-TW" altLang="en-US" sz="1600" dirty="0">
                <a:solidFill>
                  <a:schemeClr val="dk1"/>
                </a:solidFill>
              </a:rPr>
              <a:t>壓制</a:t>
            </a:r>
            <a:r>
              <a:rPr lang="en-US" altLang="zh-TW" sz="1600" dirty="0">
                <a:solidFill>
                  <a:schemeClr val="dk1"/>
                </a:solidFill>
              </a:rPr>
              <a:t>', '</a:t>
            </a:r>
            <a:r>
              <a:rPr lang="zh-TW" altLang="en-US" sz="1600" dirty="0">
                <a:solidFill>
                  <a:schemeClr val="dk1"/>
                </a:solidFill>
              </a:rPr>
              <a:t>失</a:t>
            </a:r>
            <a:r>
              <a:rPr lang="en-US" altLang="zh-TW" sz="1600" dirty="0">
                <a:solidFill>
                  <a:schemeClr val="dk1"/>
                </a:solidFill>
              </a:rPr>
              <a:t>', '</a:t>
            </a:r>
            <a:r>
              <a:rPr lang="zh-TW" altLang="en-US" sz="1600" dirty="0">
                <a:solidFill>
                  <a:schemeClr val="dk1"/>
                </a:solidFill>
              </a:rPr>
              <a:t>帶</a:t>
            </a:r>
            <a:r>
              <a:rPr lang="en-US" altLang="zh-TW" sz="1600" dirty="0">
                <a:solidFill>
                  <a:schemeClr val="dk1"/>
                </a:solidFill>
              </a:rPr>
              <a:t>', '</a:t>
            </a:r>
            <a:r>
              <a:rPr lang="zh-TW" altLang="en-US" sz="1600" dirty="0">
                <a:solidFill>
                  <a:schemeClr val="dk1"/>
                </a:solidFill>
              </a:rPr>
              <a:t>形成</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highlight>
                  <a:srgbClr val="FFFF00"/>
                </a:highlight>
              </a:rPr>
              <a:t>打擊</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投出</a:t>
            </a:r>
            <a:r>
              <a:rPr lang="en-US" altLang="zh-TW" sz="1600" dirty="0">
                <a:solidFill>
                  <a:schemeClr val="dk1"/>
                </a:solidFill>
              </a:rPr>
              <a:t>', '</a:t>
            </a:r>
            <a:r>
              <a:rPr lang="zh-TW" altLang="en-US" sz="1600" dirty="0">
                <a:solidFill>
                  <a:schemeClr val="dk1"/>
                </a:solidFill>
              </a:rPr>
              <a:t>拿下</a:t>
            </a:r>
            <a:r>
              <a:rPr lang="en-US" altLang="zh-TW" sz="1600" dirty="0">
                <a:solidFill>
                  <a:schemeClr val="dk1"/>
                </a:solidFill>
              </a:rPr>
              <a:t>', '</a:t>
            </a:r>
            <a:r>
              <a:rPr lang="zh-TW" altLang="en-US" sz="1600" dirty="0">
                <a:solidFill>
                  <a:schemeClr val="dk1"/>
                </a:solidFill>
              </a:rPr>
              <a:t>接下來</a:t>
            </a:r>
            <a:r>
              <a:rPr lang="en-US" altLang="zh-TW" sz="1600" dirty="0">
                <a:solidFill>
                  <a:schemeClr val="dk1"/>
                </a:solidFill>
              </a:rPr>
              <a:t>', '</a:t>
            </a:r>
            <a:r>
              <a:rPr lang="zh-TW" altLang="en-US" sz="1600" dirty="0">
                <a:solidFill>
                  <a:schemeClr val="dk1"/>
                </a:solidFill>
              </a:rPr>
              <a:t>推出</a:t>
            </a:r>
            <a:r>
              <a:rPr lang="en-US" altLang="zh-TW" sz="1600" dirty="0">
                <a:solidFill>
                  <a:schemeClr val="dk1"/>
                </a:solidFill>
              </a:rPr>
              <a:t>', '</a:t>
            </a:r>
            <a:r>
              <a:rPr lang="zh-TW" altLang="en-US" sz="1600" dirty="0">
                <a:solidFill>
                  <a:schemeClr val="dk1"/>
                </a:solidFill>
                <a:highlight>
                  <a:srgbClr val="FFFF00"/>
                </a:highlight>
              </a:rPr>
              <a:t>敲</a:t>
            </a:r>
            <a:r>
              <a:rPr lang="en-US" altLang="zh-TW" sz="1600" dirty="0">
                <a:solidFill>
                  <a:schemeClr val="dk1"/>
                </a:solidFill>
              </a:rPr>
              <a:t>', '</a:t>
            </a:r>
            <a:r>
              <a:rPr lang="zh-TW" altLang="en-US" sz="1600" dirty="0">
                <a:solidFill>
                  <a:schemeClr val="dk1"/>
                </a:solidFill>
              </a:rPr>
              <a:t>有下</a:t>
            </a:r>
            <a:r>
              <a:rPr lang="en-US" altLang="zh-TW" sz="1600" dirty="0">
                <a:solidFill>
                  <a:schemeClr val="dk1"/>
                </a:solidFill>
              </a:rPr>
              <a:t>', '</a:t>
            </a:r>
            <a:r>
              <a:rPr lang="zh-TW" altLang="en-US" sz="1600" dirty="0">
                <a:solidFill>
                  <a:schemeClr val="dk1"/>
                </a:solidFill>
              </a:rPr>
              <a:t>看</a:t>
            </a:r>
            <a:r>
              <a:rPr lang="en-US" altLang="zh-TW" sz="1600" dirty="0">
                <a:solidFill>
                  <a:schemeClr val="dk1"/>
                </a:solidFill>
              </a:rPr>
              <a:t>', '</a:t>
            </a:r>
            <a:r>
              <a:rPr lang="zh-TW" altLang="en-US" sz="1600" dirty="0">
                <a:solidFill>
                  <a:schemeClr val="dk1"/>
                </a:solidFill>
              </a:rPr>
              <a:t>碰觸</a:t>
            </a:r>
            <a:r>
              <a:rPr lang="en-US" altLang="zh-TW" sz="1600" dirty="0">
                <a:solidFill>
                  <a:schemeClr val="dk1"/>
                </a:solidFill>
              </a:rPr>
              <a:t>', '</a:t>
            </a:r>
            <a:r>
              <a:rPr lang="zh-TW" altLang="en-US" sz="1600" dirty="0">
                <a:solidFill>
                  <a:schemeClr val="dk1"/>
                </a:solidFill>
              </a:rPr>
              <a:t>讓</a:t>
            </a:r>
            <a:r>
              <a:rPr lang="en-US" altLang="zh-TW" sz="1600" dirty="0">
                <a:solidFill>
                  <a:schemeClr val="dk1"/>
                </a:solidFill>
              </a:rPr>
              <a:t>', '</a:t>
            </a:r>
            <a:r>
              <a:rPr lang="zh-TW" altLang="en-US" sz="1600" dirty="0">
                <a:solidFill>
                  <a:schemeClr val="dk1"/>
                </a:solidFill>
              </a:rPr>
              <a:t>贏得</a:t>
            </a:r>
            <a:r>
              <a:rPr lang="en-US" altLang="zh-TW" sz="1600" dirty="0">
                <a:solidFill>
                  <a:schemeClr val="dk1"/>
                </a:solidFill>
              </a:rPr>
              <a:t>', '</a:t>
            </a:r>
            <a:r>
              <a:rPr lang="zh-TW" altLang="en-US" sz="1600" dirty="0">
                <a:solidFill>
                  <a:schemeClr val="dk1"/>
                </a:solidFill>
              </a:rPr>
              <a:t>越來</a:t>
            </a:r>
            <a:r>
              <a:rPr lang="en-US" altLang="zh-TW" sz="1600" dirty="0">
                <a:solidFill>
                  <a:schemeClr val="dk1"/>
                </a:solidFill>
              </a:rPr>
              <a:t>', '</a:t>
            </a:r>
            <a:r>
              <a:rPr lang="zh-TW" altLang="en-US" sz="1600" dirty="0">
                <a:solidFill>
                  <a:schemeClr val="dk1"/>
                </a:solidFill>
              </a:rPr>
              <a:t>輪到</a:t>
            </a:r>
            <a:r>
              <a:rPr lang="en-US" altLang="zh-TW" sz="1600" dirty="0">
                <a:solidFill>
                  <a:schemeClr val="dk1"/>
                </a:solidFill>
              </a:rPr>
              <a:t>', '</a:t>
            </a:r>
            <a:r>
              <a:rPr lang="zh-TW" altLang="en-US" sz="1600" dirty="0">
                <a:solidFill>
                  <a:schemeClr val="dk1"/>
                </a:solidFill>
              </a:rPr>
              <a:t>進入</a:t>
            </a:r>
            <a:r>
              <a:rPr lang="en-US" altLang="zh-TW" sz="1600" dirty="0">
                <a:solidFill>
                  <a:schemeClr val="dk1"/>
                </a:solidFill>
              </a:rPr>
              <a:t>', '</a:t>
            </a:r>
            <a:r>
              <a:rPr lang="zh-TW" altLang="en-US" sz="1600" dirty="0">
                <a:solidFill>
                  <a:schemeClr val="dk1"/>
                </a:solidFill>
              </a:rPr>
              <a:t>關</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 '</a:t>
            </a:r>
            <a:r>
              <a:rPr lang="zh-TW" altLang="en-US" sz="1600" dirty="0">
                <a:solidFill>
                  <a:schemeClr val="dk1"/>
                </a:solidFill>
              </a:rPr>
              <a:t>靠近</a:t>
            </a:r>
            <a:r>
              <a:rPr lang="en-US" altLang="zh-TW" sz="1600" dirty="0">
                <a:solidFill>
                  <a:schemeClr val="dk1"/>
                </a:solidFill>
              </a:rPr>
              <a:t>', '</a:t>
            </a:r>
            <a:r>
              <a:rPr lang="zh-TW" altLang="en-US" sz="1600" dirty="0">
                <a:solidFill>
                  <a:schemeClr val="dk1"/>
                </a:solidFill>
              </a:rPr>
              <a:t>面對</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6" name="Google Shape;202;p3">
            <a:extLst>
              <a:ext uri="{FF2B5EF4-FFF2-40B4-BE49-F238E27FC236}">
                <a16:creationId xmlns:a16="http://schemas.microsoft.com/office/drawing/2014/main" id="{4806FDD4-C323-4B6B-86DA-8F6A3B08E2D0}"/>
              </a:ext>
            </a:extLst>
          </p:cNvPr>
          <p:cNvSpPr/>
          <p:nvPr/>
        </p:nvSpPr>
        <p:spPr>
          <a:xfrm>
            <a:off x="1212785" y="3152935"/>
            <a:ext cx="7814521" cy="830956"/>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lvl="0"/>
            <a:r>
              <a:rPr lang="en-US" altLang="zh-TW" sz="1600" dirty="0">
                <a:solidFill>
                  <a:schemeClr val="dk1"/>
                </a:solidFill>
              </a:rPr>
              <a:t>['</a:t>
            </a:r>
            <a:r>
              <a:rPr lang="zh-TW" altLang="en-US" sz="1600" dirty="0">
                <a:solidFill>
                  <a:schemeClr val="dk1"/>
                </a:solidFill>
                <a:highlight>
                  <a:srgbClr val="00FF00"/>
                </a:highlight>
              </a:rPr>
              <a:t>上籃</a:t>
            </a:r>
            <a:r>
              <a:rPr lang="en-US" altLang="zh-TW" sz="1600" dirty="0">
                <a:solidFill>
                  <a:schemeClr val="dk1"/>
                </a:solidFill>
              </a:rPr>
              <a:t>', '</a:t>
            </a:r>
            <a:r>
              <a:rPr lang="zh-TW" altLang="en-US" sz="1600" dirty="0">
                <a:solidFill>
                  <a:schemeClr val="dk1"/>
                </a:solidFill>
              </a:rPr>
              <a:t>分</a:t>
            </a:r>
            <a:r>
              <a:rPr lang="en-US" altLang="zh-TW" sz="1600" dirty="0">
                <a:solidFill>
                  <a:schemeClr val="dk1"/>
                </a:solidFill>
              </a:rPr>
              <a:t>', '</a:t>
            </a:r>
            <a:r>
              <a:rPr lang="zh-TW" altLang="en-US" sz="1600" dirty="0">
                <a:solidFill>
                  <a:schemeClr val="dk1"/>
                </a:solidFill>
              </a:rPr>
              <a:t>力圖</a:t>
            </a:r>
            <a:r>
              <a:rPr lang="en-US" altLang="zh-TW" sz="1600" dirty="0">
                <a:solidFill>
                  <a:schemeClr val="dk1"/>
                </a:solidFill>
              </a:rPr>
              <a:t>', '</a:t>
            </a:r>
            <a:r>
              <a:rPr lang="zh-TW" altLang="en-US" sz="1600" dirty="0">
                <a:solidFill>
                  <a:schemeClr val="dk1"/>
                </a:solidFill>
              </a:rPr>
              <a:t>助攻</a:t>
            </a:r>
            <a:r>
              <a:rPr lang="en-US" altLang="zh-TW" sz="1600" dirty="0">
                <a:solidFill>
                  <a:schemeClr val="dk1"/>
                </a:solidFill>
              </a:rPr>
              <a:t>', '</a:t>
            </a:r>
            <a:r>
              <a:rPr lang="zh-TW" altLang="en-US" sz="1600" dirty="0">
                <a:solidFill>
                  <a:schemeClr val="dk1"/>
                </a:solidFill>
              </a:rPr>
              <a:t>合計</a:t>
            </a:r>
            <a:r>
              <a:rPr lang="en-US" altLang="zh-TW" sz="1600" dirty="0">
                <a:solidFill>
                  <a:schemeClr val="dk1"/>
                </a:solidFill>
              </a:rPr>
              <a:t>', '</a:t>
            </a:r>
            <a:r>
              <a:rPr lang="zh-TW" altLang="en-US" sz="1600" dirty="0">
                <a:solidFill>
                  <a:schemeClr val="dk1"/>
                </a:solidFill>
              </a:rPr>
              <a:t>回應</a:t>
            </a:r>
            <a:r>
              <a:rPr lang="en-US" altLang="zh-TW" sz="1600" dirty="0">
                <a:solidFill>
                  <a:schemeClr val="dk1"/>
                </a:solidFill>
              </a:rPr>
              <a:t>', '</a:t>
            </a:r>
            <a:r>
              <a:rPr lang="zh-TW" altLang="en-US" sz="1600" dirty="0">
                <a:solidFill>
                  <a:schemeClr val="dk1"/>
                </a:solidFill>
              </a:rPr>
              <a:t>得分</a:t>
            </a:r>
            <a:r>
              <a:rPr lang="en-US" altLang="zh-TW" sz="1600" dirty="0">
                <a:solidFill>
                  <a:schemeClr val="dk1"/>
                </a:solidFill>
              </a:rPr>
              <a:t>', '</a:t>
            </a:r>
            <a:r>
              <a:rPr lang="zh-TW" altLang="en-US" sz="1600" dirty="0">
                <a:solidFill>
                  <a:schemeClr val="dk1"/>
                </a:solidFill>
              </a:rPr>
              <a:t>得手</a:t>
            </a:r>
            <a:r>
              <a:rPr lang="en-US" altLang="zh-TW" sz="1600" dirty="0">
                <a:solidFill>
                  <a:schemeClr val="dk1"/>
                </a:solidFill>
              </a:rPr>
              <a:t>', '</a:t>
            </a:r>
            <a:r>
              <a:rPr lang="zh-TW" altLang="en-US" sz="1600" dirty="0">
                <a:solidFill>
                  <a:schemeClr val="dk1"/>
                </a:solidFill>
              </a:rPr>
              <a:t>打出</a:t>
            </a:r>
            <a:r>
              <a:rPr lang="en-US" altLang="zh-TW" sz="1600" dirty="0">
                <a:solidFill>
                  <a:schemeClr val="dk1"/>
                </a:solidFill>
              </a:rPr>
              <a:t>', '</a:t>
            </a:r>
            <a:r>
              <a:rPr lang="zh-TW" altLang="en-US" sz="1600" dirty="0">
                <a:solidFill>
                  <a:schemeClr val="dk1"/>
                </a:solidFill>
              </a:rPr>
              <a:t>抄截</a:t>
            </a:r>
            <a:r>
              <a:rPr lang="en-US" altLang="zh-TW" sz="1600" dirty="0">
                <a:solidFill>
                  <a:schemeClr val="dk1"/>
                </a:solidFill>
              </a:rPr>
              <a:t>', '</a:t>
            </a:r>
            <a:r>
              <a:rPr lang="zh-TW" altLang="en-US" sz="1600" dirty="0">
                <a:solidFill>
                  <a:schemeClr val="dk1"/>
                </a:solidFill>
              </a:rPr>
              <a:t>投</a:t>
            </a:r>
            <a:r>
              <a:rPr lang="en-US" altLang="zh-TW" sz="1600" dirty="0">
                <a:solidFill>
                  <a:schemeClr val="dk1"/>
                </a:solidFill>
              </a:rPr>
              <a:t>', '</a:t>
            </a:r>
            <a:r>
              <a:rPr lang="zh-TW" altLang="en-US" sz="1600" dirty="0">
                <a:solidFill>
                  <a:schemeClr val="dk1"/>
                </a:solidFill>
              </a:rPr>
              <a:t>拿到</a:t>
            </a:r>
            <a:r>
              <a:rPr lang="en-US" altLang="zh-TW" sz="1600" dirty="0">
                <a:solidFill>
                  <a:schemeClr val="dk1"/>
                </a:solidFill>
              </a:rPr>
              <a:t>', '</a:t>
            </a:r>
            <a:r>
              <a:rPr lang="zh-TW" altLang="en-US" sz="1600" dirty="0">
                <a:solidFill>
                  <a:schemeClr val="dk1"/>
                </a:solidFill>
              </a:rPr>
              <a:t>施展</a:t>
            </a:r>
            <a:r>
              <a:rPr lang="en-US" altLang="zh-TW" sz="1600" dirty="0">
                <a:solidFill>
                  <a:schemeClr val="dk1"/>
                </a:solidFill>
              </a:rPr>
              <a:t>', '</a:t>
            </a:r>
            <a:r>
              <a:rPr lang="zh-TW" altLang="en-US" sz="1600" dirty="0">
                <a:solidFill>
                  <a:schemeClr val="dk1"/>
                </a:solidFill>
              </a:rPr>
              <a:t>比</a:t>
            </a:r>
            <a:r>
              <a:rPr lang="en-US" altLang="zh-TW" sz="1600" dirty="0">
                <a:solidFill>
                  <a:schemeClr val="dk1"/>
                </a:solidFill>
              </a:rPr>
              <a:t>', '</a:t>
            </a:r>
            <a:r>
              <a:rPr lang="zh-TW" altLang="en-US" sz="1600" dirty="0">
                <a:solidFill>
                  <a:schemeClr val="dk1"/>
                </a:solidFill>
              </a:rPr>
              <a:t>犯規</a:t>
            </a:r>
            <a:r>
              <a:rPr lang="en-US" altLang="zh-TW" sz="1600" dirty="0">
                <a:solidFill>
                  <a:schemeClr val="dk1"/>
                </a:solidFill>
              </a:rPr>
              <a:t>', '</a:t>
            </a:r>
            <a:r>
              <a:rPr lang="zh-TW" altLang="en-US" sz="1600" dirty="0">
                <a:solidFill>
                  <a:schemeClr val="dk1"/>
                </a:solidFill>
              </a:rPr>
              <a:t>狂轟</a:t>
            </a:r>
            <a:r>
              <a:rPr lang="en-US" altLang="zh-TW" sz="1600" dirty="0">
                <a:solidFill>
                  <a:schemeClr val="dk1"/>
                </a:solidFill>
              </a:rPr>
              <a:t>', '</a:t>
            </a:r>
            <a:r>
              <a:rPr lang="zh-TW" altLang="en-US" sz="1600" dirty="0">
                <a:solidFill>
                  <a:schemeClr val="dk1"/>
                </a:solidFill>
              </a:rPr>
              <a:t>用</a:t>
            </a:r>
            <a:r>
              <a:rPr lang="en-US" altLang="zh-TW" sz="1600" dirty="0">
                <a:solidFill>
                  <a:schemeClr val="dk1"/>
                </a:solidFill>
              </a:rPr>
              <a:t>', '</a:t>
            </a:r>
            <a:r>
              <a:rPr lang="zh-TW" altLang="en-US" sz="1600" dirty="0">
                <a:solidFill>
                  <a:schemeClr val="dk1"/>
                </a:solidFill>
              </a:rPr>
              <a:t>留給</a:t>
            </a:r>
            <a:r>
              <a:rPr lang="en-US" altLang="zh-TW" sz="1600" dirty="0">
                <a:solidFill>
                  <a:schemeClr val="dk1"/>
                </a:solidFill>
              </a:rPr>
              <a:t>', '</a:t>
            </a:r>
            <a:r>
              <a:rPr lang="zh-TW" altLang="en-US" sz="1600" dirty="0">
                <a:solidFill>
                  <a:schemeClr val="dk1"/>
                </a:solidFill>
              </a:rPr>
              <a:t>罰</a:t>
            </a:r>
            <a:r>
              <a:rPr lang="en-US" altLang="zh-TW" sz="1600" dirty="0">
                <a:solidFill>
                  <a:schemeClr val="dk1"/>
                </a:solidFill>
              </a:rPr>
              <a:t>', '</a:t>
            </a:r>
            <a:r>
              <a:rPr lang="zh-TW" altLang="en-US" sz="1600" dirty="0">
                <a:solidFill>
                  <a:schemeClr val="dk1"/>
                </a:solidFill>
                <a:highlight>
                  <a:srgbClr val="00FF00"/>
                </a:highlight>
              </a:rPr>
              <a:t>讀秒</a:t>
            </a:r>
            <a:r>
              <a:rPr lang="en-US" altLang="zh-TW" sz="1600" dirty="0">
                <a:solidFill>
                  <a:schemeClr val="dk1"/>
                </a:solidFill>
              </a:rPr>
              <a:t>', '</a:t>
            </a:r>
            <a:r>
              <a:rPr lang="zh-TW" altLang="en-US" sz="1600" dirty="0">
                <a:solidFill>
                  <a:schemeClr val="dk1"/>
                </a:solidFill>
              </a:rPr>
              <a:t>追分</a:t>
            </a:r>
            <a:r>
              <a:rPr lang="en-US" altLang="zh-TW" sz="1600" dirty="0">
                <a:solidFill>
                  <a:schemeClr val="dk1"/>
                </a:solidFill>
              </a:rPr>
              <a:t>', '</a:t>
            </a:r>
            <a:r>
              <a:rPr lang="zh-TW" altLang="en-US" sz="1600" dirty="0">
                <a:solidFill>
                  <a:schemeClr val="dk1"/>
                </a:solidFill>
              </a:rPr>
              <a:t>追平</a:t>
            </a:r>
            <a:r>
              <a:rPr lang="en-US" altLang="zh-TW" sz="1600" dirty="0">
                <a:solidFill>
                  <a:schemeClr val="dk1"/>
                </a:solidFill>
              </a:rPr>
              <a:t>', '</a:t>
            </a:r>
            <a:r>
              <a:rPr lang="zh-TW" altLang="en-US" sz="1600" dirty="0">
                <a:solidFill>
                  <a:schemeClr val="dk1"/>
                </a:solidFill>
              </a:rPr>
              <a:t>造成</a:t>
            </a:r>
            <a:r>
              <a:rPr lang="en-US" altLang="zh-TW" sz="1600" dirty="0">
                <a:solidFill>
                  <a:schemeClr val="dk1"/>
                </a:solidFill>
              </a:rPr>
              <a:t>', '</a:t>
            </a:r>
            <a:r>
              <a:rPr lang="zh-TW" altLang="en-US" sz="1600" dirty="0">
                <a:solidFill>
                  <a:schemeClr val="dk1"/>
                </a:solidFill>
              </a:rPr>
              <a:t>錯失</a:t>
            </a:r>
            <a:r>
              <a:rPr lang="en-US" altLang="zh-TW" sz="1600" dirty="0">
                <a:solidFill>
                  <a:schemeClr val="dk1"/>
                </a:solidFill>
              </a:rPr>
              <a:t>', '</a:t>
            </a:r>
            <a:r>
              <a:rPr lang="zh-TW" altLang="en-US" sz="1600" dirty="0">
                <a:solidFill>
                  <a:schemeClr val="dk1"/>
                </a:solidFill>
              </a:rPr>
              <a:t>鎖定</a:t>
            </a:r>
            <a:r>
              <a:rPr lang="en-US" altLang="zh-TW" sz="1600" dirty="0">
                <a:solidFill>
                  <a:schemeClr val="dk1"/>
                </a:solidFill>
              </a:rPr>
              <a:t>', '</a:t>
            </a:r>
            <a:r>
              <a:rPr lang="zh-TW" altLang="en-US" sz="1600" dirty="0">
                <a:solidFill>
                  <a:schemeClr val="dk1"/>
                </a:solidFill>
              </a:rPr>
              <a:t>開始</a:t>
            </a:r>
            <a:r>
              <a:rPr lang="en-US" altLang="zh-TW" sz="1600" dirty="0">
                <a:solidFill>
                  <a:schemeClr val="dk1"/>
                </a:solidFill>
              </a:rPr>
              <a:t>', '</a:t>
            </a:r>
            <a:r>
              <a:rPr lang="zh-TW" altLang="en-US" sz="1600" dirty="0">
                <a:solidFill>
                  <a:schemeClr val="dk1"/>
                </a:solidFill>
              </a:rPr>
              <a:t>隨</a:t>
            </a:r>
            <a:r>
              <a:rPr lang="en-US" altLang="zh-TW" sz="1600" dirty="0">
                <a:solidFill>
                  <a:schemeClr val="dk1"/>
                </a:solidFill>
              </a:rPr>
              <a:t>']</a:t>
            </a:r>
            <a:endParaRPr lang="en-US" altLang="zh-TW" sz="1600" dirty="0">
              <a:solidFill>
                <a:schemeClr val="dk1"/>
              </a:solidFill>
              <a:latin typeface="Arial"/>
              <a:ea typeface="Arial"/>
              <a:cs typeface="Arial"/>
              <a:sym typeface="Arial"/>
            </a:endParaRPr>
          </a:p>
        </p:txBody>
      </p:sp>
      <p:sp>
        <p:nvSpPr>
          <p:cNvPr id="7" name="Rectangle 6">
            <a:extLst>
              <a:ext uri="{FF2B5EF4-FFF2-40B4-BE49-F238E27FC236}">
                <a16:creationId xmlns:a16="http://schemas.microsoft.com/office/drawing/2014/main" id="{5272989A-C24E-445E-945C-35D4968F4120}"/>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25319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14539F8-78B2-4E78-8F4C-AA84847BEBC5}"/>
              </a:ext>
            </a:extLst>
          </p:cNvPr>
          <p:cNvSpPr>
            <a:spLocks noGrp="1"/>
          </p:cNvSpPr>
          <p:nvPr>
            <p:ph type="title"/>
          </p:nvPr>
        </p:nvSpPr>
        <p:spPr/>
        <p:txBody>
          <a:bodyPr/>
          <a:lstStyle/>
          <a:p>
            <a:r>
              <a:rPr lang="zh-TW" altLang="en-US" dirty="0">
                <a:latin typeface="+mn-lt"/>
                <a:ea typeface="微軟正黑體" panose="020B0604030504040204" pitchFamily="34" charset="-120"/>
              </a:rPr>
              <a:t>用</a:t>
            </a:r>
            <a:r>
              <a:rPr lang="zh-TW" altLang="zh-TW" dirty="0">
                <a:latin typeface="+mn-lt"/>
                <a:ea typeface="微軟正黑體" panose="020B0604030504040204" pitchFamily="34" charset="-120"/>
              </a:rPr>
              <a:t>「人、事、時、地、物」取特徵詞</a:t>
            </a:r>
            <a:endParaRPr lang="zh-TW" altLang="en-US" dirty="0">
              <a:latin typeface="+mn-lt"/>
              <a:ea typeface="微軟正黑體" panose="020B0604030504040204" pitchFamily="34" charset="-120"/>
            </a:endParaRPr>
          </a:p>
        </p:txBody>
      </p:sp>
      <p:sp>
        <p:nvSpPr>
          <p:cNvPr id="6" name="文字版面配置區 5">
            <a:extLst>
              <a:ext uri="{FF2B5EF4-FFF2-40B4-BE49-F238E27FC236}">
                <a16:creationId xmlns:a16="http://schemas.microsoft.com/office/drawing/2014/main" id="{BA837B4A-9F79-4C39-9C64-9C5BC964DE3C}"/>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40C1B88-10CC-4590-A2A5-CD6D7DDA1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256480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317B2-C934-4FCB-9181-4CB5CD38CA7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C854E80D-3E16-4BE0-A773-DE8C7AFEE69D}"/>
              </a:ext>
            </a:extLst>
          </p:cNvPr>
          <p:cNvSpPr>
            <a:spLocks noGrp="1"/>
          </p:cNvSpPr>
          <p:nvPr>
            <p:ph type="body" idx="1"/>
          </p:nvPr>
        </p:nvSpPr>
        <p:spPr/>
        <p:txBody>
          <a:bodyPr/>
          <a:lstStyle/>
          <a:p>
            <a:r>
              <a:rPr lang="zh-TW" altLang="en-US" dirty="0">
                <a:latin typeface="+mn-lt"/>
                <a:ea typeface="微軟正黑體" panose="020B0604030504040204" pitchFamily="34" charset="-120"/>
              </a:rPr>
              <a:t>以下面這三個由</a:t>
            </a:r>
            <a:r>
              <a:rPr lang="en-US" altLang="zh-TW" dirty="0">
                <a:latin typeface="+mn-lt"/>
                <a:ea typeface="微軟正黑體" panose="020B0604030504040204" pitchFamily="34" charset="-120"/>
              </a:rPr>
              <a:t>emoji </a:t>
            </a:r>
            <a:r>
              <a:rPr lang="zh-TW" altLang="en-US" dirty="0">
                <a:latin typeface="+mn-lt"/>
                <a:ea typeface="微軟正黑體" panose="020B0604030504040204" pitchFamily="34" charset="-120"/>
              </a:rPr>
              <a:t>的文件來舉例，請問什麼圖案可以拿來區分這三個文件呢？</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也就是說，哪一個「詞」是以下文件的「特徵詞」呢？</a:t>
            </a:r>
            <a:endParaRPr lang="en-US" altLang="zh-TW" dirty="0">
              <a:latin typeface="+mn-lt"/>
              <a:ea typeface="微軟正黑體" panose="020B0604030504040204" pitchFamily="34" charset="-120"/>
            </a:endParaRPr>
          </a:p>
          <a:p>
            <a:endParaRPr lang="zh-TW" altLang="en-US" dirty="0"/>
          </a:p>
        </p:txBody>
      </p:sp>
      <p:sp>
        <p:nvSpPr>
          <p:cNvPr id="4" name="投影片編號版面配置區 3">
            <a:extLst>
              <a:ext uri="{FF2B5EF4-FFF2-40B4-BE49-F238E27FC236}">
                <a16:creationId xmlns:a16="http://schemas.microsoft.com/office/drawing/2014/main" id="{5BFFE302-86D6-4D3F-9C0D-E27835CED2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pic>
        <p:nvPicPr>
          <p:cNvPr id="5" name="圖片 4">
            <a:extLst>
              <a:ext uri="{FF2B5EF4-FFF2-40B4-BE49-F238E27FC236}">
                <a16:creationId xmlns:a16="http://schemas.microsoft.com/office/drawing/2014/main" id="{28B5C41C-FCE1-44DB-96CB-47A4CCDE20F0}"/>
              </a:ext>
            </a:extLst>
          </p:cNvPr>
          <p:cNvPicPr>
            <a:picLocks noChangeAspect="1"/>
          </p:cNvPicPr>
          <p:nvPr/>
        </p:nvPicPr>
        <p:blipFill>
          <a:blip r:embed="rId2"/>
          <a:stretch>
            <a:fillRect/>
          </a:stretch>
        </p:blipFill>
        <p:spPr>
          <a:xfrm>
            <a:off x="457487" y="3429000"/>
            <a:ext cx="10250330" cy="2400635"/>
          </a:xfrm>
          <a:prstGeom prst="rect">
            <a:avLst/>
          </a:prstGeom>
        </p:spPr>
      </p:pic>
      <p:sp>
        <p:nvSpPr>
          <p:cNvPr id="6" name="Rectangle 5">
            <a:extLst>
              <a:ext uri="{FF2B5EF4-FFF2-40B4-BE49-F238E27FC236}">
                <a16:creationId xmlns:a16="http://schemas.microsoft.com/office/drawing/2014/main" id="{FAF51EFF-5C9A-4634-922A-15DD1E0A19D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3211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「人」、「事」、「地」、「時」和「物」因為通常都是名詞，所以可以使用下面的工具</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可以用剛剛取名詞的</a:t>
            </a:r>
            <a:r>
              <a:rPr lang="zh-TW" altLang="zh-TW" dirty="0">
                <a:latin typeface="+mn-lt"/>
                <a:ea typeface="微軟正黑體" panose="020B0604030504040204" pitchFamily="34" charset="-120"/>
              </a:rPr>
              <a:t>.getNounStemLIST()</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a:t>
            </a:r>
            <a:r>
              <a:rPr lang="en-US" altLang="zh-TW" dirty="0">
                <a:latin typeface="+mn-lt"/>
                <a:ea typeface="微軟正黑體" panose="020B0604030504040204" pitchFamily="34" charset="-120"/>
              </a:rPr>
              <a:t> </a:t>
            </a:r>
            <a:r>
              <a:rPr lang="zh-TW" altLang="zh-TW" dirty="0">
                <a:latin typeface="+mn-lt"/>
                <a:ea typeface="微軟正黑體" panose="020B0604030504040204" pitchFamily="34" charset="-120"/>
              </a:rPr>
              <a:t>articut.getContentWordLIST()</a:t>
            </a:r>
            <a:r>
              <a:rPr lang="zh-TW" altLang="en-US" dirty="0">
                <a:latin typeface="+mn-lt"/>
                <a:ea typeface="微軟正黑體" panose="020B0604030504040204" pitchFamily="34" charset="-120"/>
              </a:rPr>
              <a:t>，這個是用來取得</a:t>
            </a:r>
            <a:r>
              <a:rPr lang="en-US" altLang="zh-TW" dirty="0">
                <a:latin typeface="+mn-lt"/>
                <a:ea typeface="微軟正黑體" panose="020B0604030504040204" pitchFamily="34" charset="-120"/>
              </a:rPr>
              <a:t>content word</a:t>
            </a:r>
            <a:r>
              <a:rPr lang="zh-TW" altLang="en-US" dirty="0">
                <a:latin typeface="+mn-lt"/>
                <a:ea typeface="微軟正黑體" panose="020B0604030504040204" pitchFamily="34" charset="-120"/>
              </a:rPr>
              <a:t> </a:t>
            </a:r>
            <a:endParaRPr lang="en-US" altLang="zh-TW" dirty="0">
              <a:latin typeface="+mn-lt"/>
              <a:ea typeface="微軟正黑體" panose="020B0604030504040204" pitchFamily="34" charset="-120"/>
            </a:endParaRPr>
          </a:p>
          <a:p>
            <a:r>
              <a:rPr lang="zh-TW" altLang="en-US">
                <a:latin typeface="+mn-lt"/>
                <a:ea typeface="微軟正黑體" panose="020B0604030504040204" pitchFamily="34" charset="-120"/>
              </a:rPr>
              <a:t>不過更詳細的內容，下週會再介紹</a:t>
            </a:r>
            <a:endParaRPr lang="zh-TW" altLang="en-US" dirty="0">
              <a:latin typeface="+mn-lt"/>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
        <p:nvSpPr>
          <p:cNvPr id="5" name="Rectangle 4">
            <a:extLst>
              <a:ext uri="{FF2B5EF4-FFF2-40B4-BE49-F238E27FC236}">
                <a16:creationId xmlns:a16="http://schemas.microsoft.com/office/drawing/2014/main" id="{E5E4E3C8-F88B-4E65-8D85-AE8E0AF81332}"/>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3060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39E1B-E7D1-4B2C-88CD-E778143241F2}"/>
              </a:ext>
            </a:extLst>
          </p:cNvPr>
          <p:cNvSpPr>
            <a:spLocks noGrp="1"/>
          </p:cNvSpPr>
          <p:nvPr>
            <p:ph type="title"/>
          </p:nvPr>
        </p:nvSpPr>
        <p:spPr>
          <a:xfrm>
            <a:off x="658129" y="306388"/>
            <a:ext cx="8615873" cy="760412"/>
          </a:xfrm>
        </p:spPr>
        <p:txBody>
          <a:bodyPr>
            <a:normAutofit/>
          </a:bodyPr>
          <a:lstStyle/>
          <a:p>
            <a:r>
              <a:rPr lang="zh-TW" altLang="en-US" dirty="0">
                <a:latin typeface="微軟正黑體" panose="020B0604030504040204" pitchFamily="34" charset="-120"/>
                <a:ea typeface="微軟正黑體" panose="020B0604030504040204" pitchFamily="34" charset="-120"/>
              </a:rPr>
              <a:t>取得人事時地物的工具</a:t>
            </a:r>
          </a:p>
        </p:txBody>
      </p:sp>
      <p:sp>
        <p:nvSpPr>
          <p:cNvPr id="3" name="文字版面配置區 2">
            <a:extLst>
              <a:ext uri="{FF2B5EF4-FFF2-40B4-BE49-F238E27FC236}">
                <a16:creationId xmlns:a16="http://schemas.microsoft.com/office/drawing/2014/main" id="{8C05065E-576C-49E8-B738-2D696D04B10F}"/>
              </a:ext>
            </a:extLst>
          </p:cNvPr>
          <p:cNvSpPr>
            <a:spLocks noGrp="1"/>
          </p:cNvSpPr>
          <p:nvPr>
            <p:ph type="body" idx="1"/>
          </p:nvPr>
        </p:nvSpPr>
        <p:spPr>
          <a:xfrm>
            <a:off x="677334" y="1381655"/>
            <a:ext cx="8596668" cy="5169957"/>
          </a:xfrm>
        </p:spPr>
        <p:txBody>
          <a:bodyPr>
            <a:normAutofit/>
          </a:bodyPr>
          <a:lstStyle/>
          <a:p>
            <a:r>
              <a:rPr lang="zh-TW" altLang="en-US" dirty="0">
                <a:latin typeface="+mn-lt"/>
                <a:ea typeface="微軟正黑體" panose="020B0604030504040204" pitchFamily="34" charset="-120"/>
              </a:rPr>
              <a:t>如果你想知道的特徵詞可以以「人事時地物」來分類，那可以嘗試使用以下的工具來幫助你 </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「地」</a:t>
            </a:r>
            <a:endParaRPr lang="en-US" altLang="zh-TW" dirty="0">
              <a:latin typeface="+mn-lt"/>
              <a:ea typeface="微軟正黑體" panose="020B0604030504040204" pitchFamily="34" charset="-120"/>
            </a:endParaRPr>
          </a:p>
          <a:p>
            <a:pPr lvl="1"/>
            <a:r>
              <a:rPr lang="en-US" altLang="zh-TW" dirty="0" err="1">
                <a:latin typeface="+mn-lt"/>
                <a:ea typeface="微軟正黑體" panose="020B0604030504040204" pitchFamily="34" charset="-120"/>
              </a:rPr>
              <a:t>Articut</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也可以直接擷取地方的名稱</a:t>
            </a:r>
            <a:endParaRPr lang="en-US" altLang="zh-TW" dirty="0">
              <a:latin typeface="+mn-lt"/>
              <a:ea typeface="微軟正黑體" panose="020B0604030504040204" pitchFamily="34" charset="-120"/>
            </a:endParaRPr>
          </a:p>
          <a:p>
            <a:pPr lvl="1"/>
            <a:r>
              <a:rPr lang="zh-TW" altLang="en-US" dirty="0">
                <a:latin typeface="+mn-lt"/>
                <a:ea typeface="微軟正黑體" panose="020B0604030504040204" pitchFamily="34" charset="-120"/>
              </a:rPr>
              <a:t>可以用 </a:t>
            </a:r>
            <a:r>
              <a:rPr lang="en-US" altLang="zh-TW" dirty="0" err="1">
                <a:latin typeface="+mn-lt"/>
                <a:ea typeface="微軟正黑體" panose="020B0604030504040204" pitchFamily="34" charset="-120"/>
              </a:rPr>
              <a:t>articut.getLocationStemLIST</a:t>
            </a:r>
            <a:r>
              <a:rPr lang="en-US" altLang="zh-TW" dirty="0">
                <a:latin typeface="+mn-lt"/>
                <a:ea typeface="微軟正黑體" panose="020B0604030504040204" pitchFamily="34" charset="-120"/>
              </a:rPr>
              <a:t>()</a:t>
            </a:r>
          </a:p>
        </p:txBody>
      </p:sp>
      <p:sp>
        <p:nvSpPr>
          <p:cNvPr id="4" name="投影片編號版面配置區 3">
            <a:extLst>
              <a:ext uri="{FF2B5EF4-FFF2-40B4-BE49-F238E27FC236}">
                <a16:creationId xmlns:a16="http://schemas.microsoft.com/office/drawing/2014/main" id="{0CDA8169-4CB2-4D73-9C04-9A49B2C0E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Rectangle 4">
            <a:extLst>
              <a:ext uri="{FF2B5EF4-FFF2-40B4-BE49-F238E27FC236}">
                <a16:creationId xmlns:a16="http://schemas.microsoft.com/office/drawing/2014/main" id="{F0C4C645-AB6E-4AB0-8587-2E1A8D8E479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0578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3596E-D5BD-47F9-BC0F-A8F2EE105DEE}"/>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課間練習</a:t>
            </a:r>
            <a:r>
              <a:rPr lang="en-US" altLang="zh-TW" dirty="0">
                <a:latin typeface="微軟正黑體" panose="020B0604030504040204" pitchFamily="34" charset="-120"/>
                <a:ea typeface="微軟正黑體" panose="020B0604030504040204" pitchFamily="34" charset="-120"/>
              </a:rPr>
              <a:t>4 </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a:extLst>
              <a:ext uri="{FF2B5EF4-FFF2-40B4-BE49-F238E27FC236}">
                <a16:creationId xmlns:a16="http://schemas.microsoft.com/office/drawing/2014/main" id="{3ED81A1C-210B-4C10-B2AC-03F08013D26B}"/>
              </a:ext>
            </a:extLst>
          </p:cNvPr>
          <p:cNvSpPr>
            <a:spLocks noGrp="1"/>
          </p:cNvSpPr>
          <p:nvPr>
            <p:ph type="body" idx="1"/>
          </p:nvPr>
        </p:nvSpPr>
        <p:spPr/>
        <p:txBody>
          <a:bodyPr/>
          <a:lstStyle/>
          <a:p>
            <a:r>
              <a:rPr lang="zh-TW" altLang="en-US" dirty="0">
                <a:ea typeface="微軟正黑體" panose="020B0604030504040204" pitchFamily="34" charset="-120"/>
              </a:rPr>
              <a:t>請使用籃球和棒球的文章來練習</a:t>
            </a:r>
            <a:endParaRPr lang="en-US" altLang="zh-TW" dirty="0">
              <a:ea typeface="微軟正黑體" panose="020B0604030504040204" pitchFamily="34" charset="-120"/>
            </a:endParaRPr>
          </a:p>
          <a:p>
            <a:r>
              <a:rPr lang="en-US" altLang="zh-TW" dirty="0" err="1">
                <a:ea typeface="微軟正黑體" panose="020B0604030504040204" pitchFamily="34" charset="-120"/>
              </a:rPr>
              <a:t>articut.getLocationStemLIST</a:t>
            </a:r>
            <a:r>
              <a:rPr lang="en-US" altLang="zh-TW" dirty="0">
                <a:ea typeface="微軟正黑體" panose="020B0604030504040204" pitchFamily="34" charset="-120"/>
              </a:rPr>
              <a:t>() </a:t>
            </a:r>
            <a:r>
              <a:rPr lang="zh-TW" altLang="en-US" dirty="0">
                <a:ea typeface="微軟正黑體" panose="020B0604030504040204" pitchFamily="34" charset="-120"/>
              </a:rPr>
              <a:t>和用</a:t>
            </a:r>
            <a:r>
              <a:rPr lang="en-US" altLang="zh-TW" dirty="0">
                <a:ea typeface="微軟正黑體" panose="020B0604030504040204" pitchFamily="34" charset="-120"/>
              </a:rPr>
              <a:t> </a:t>
            </a:r>
            <a:r>
              <a:rPr lang="zh-TW" altLang="zh-TW" dirty="0">
                <a:ea typeface="微軟正黑體" panose="020B0604030504040204" pitchFamily="34" charset="-120"/>
              </a:rPr>
              <a:t>articut.getContentWordLIST()</a:t>
            </a:r>
            <a:r>
              <a:rPr lang="zh-TW" altLang="en-US" dirty="0">
                <a:ea typeface="微軟正黑體" panose="020B0604030504040204" pitchFamily="34" charset="-120"/>
              </a:rPr>
              <a:t> 和前面取名詞和動詞的方法是一樣的，請嘗試自己摸索使用看看。</a:t>
            </a:r>
            <a:endParaRPr lang="en-US" altLang="zh-TW" dirty="0">
              <a:latin typeface="+mn-lt"/>
              <a:ea typeface="微軟正黑體" panose="020B0604030504040204" pitchFamily="34" charset="-120"/>
            </a:endParaRPr>
          </a:p>
          <a:p>
            <a:r>
              <a:rPr lang="zh-TW" altLang="en-US" dirty="0">
                <a:latin typeface="+mn-lt"/>
                <a:ea typeface="微軟正黑體" panose="020B0604030504040204" pitchFamily="34" charset="-120"/>
              </a:rPr>
              <a:t>觀察看看 </a:t>
            </a:r>
            <a:r>
              <a:rPr lang="en-US" altLang="zh-TW" dirty="0">
                <a:latin typeface="+mn-lt"/>
                <a:ea typeface="微軟正黑體" panose="020B0604030504040204" pitchFamily="34" charset="-120"/>
              </a:rPr>
              <a:t>content word (</a:t>
            </a:r>
            <a:r>
              <a:rPr lang="zh-TW" altLang="en-US" dirty="0">
                <a:latin typeface="+mn-lt"/>
                <a:ea typeface="微軟正黑體" panose="020B0604030504040204" pitchFamily="34" charset="-120"/>
              </a:rPr>
              <a:t>內容詞</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和 </a:t>
            </a:r>
            <a:r>
              <a:rPr lang="en-US" altLang="zh-TW" dirty="0">
                <a:latin typeface="+mn-lt"/>
                <a:ea typeface="微軟正黑體" panose="020B0604030504040204" pitchFamily="34" charset="-120"/>
              </a:rPr>
              <a:t>location word (</a:t>
            </a:r>
            <a:r>
              <a:rPr lang="zh-TW" altLang="en-US" dirty="0">
                <a:latin typeface="+mn-lt"/>
                <a:ea typeface="微軟正黑體" panose="020B0604030504040204" pitchFamily="34" charset="-120"/>
              </a:rPr>
              <a:t>地方名稱</a:t>
            </a:r>
            <a:r>
              <a:rPr lang="en-US" altLang="zh-TW" dirty="0">
                <a:latin typeface="+mn-lt"/>
                <a:ea typeface="微軟正黑體" panose="020B0604030504040204" pitchFamily="34" charset="-120"/>
              </a:rPr>
              <a:t>) </a:t>
            </a:r>
            <a:r>
              <a:rPr lang="zh-TW" altLang="en-US" dirty="0">
                <a:latin typeface="+mn-lt"/>
                <a:ea typeface="微軟正黑體" panose="020B0604030504040204" pitchFamily="34" charset="-120"/>
              </a:rPr>
              <a:t>是否具有比「動詞」或「名詞」更好</a:t>
            </a:r>
            <a:r>
              <a:rPr lang="en-US" altLang="zh-TW" dirty="0">
                <a:latin typeface="+mn-lt"/>
                <a:ea typeface="微軟正黑體" panose="020B0604030504040204" pitchFamily="34" charset="-120"/>
              </a:rPr>
              <a:t>/</a:t>
            </a:r>
            <a:r>
              <a:rPr lang="zh-TW" altLang="en-US" dirty="0">
                <a:latin typeface="+mn-lt"/>
                <a:ea typeface="微軟正黑體" panose="020B0604030504040204" pitchFamily="34" charset="-120"/>
              </a:rPr>
              <a:t>更差的特徵表現能力。說說看你的觀察。</a:t>
            </a:r>
          </a:p>
          <a:p>
            <a:r>
              <a:rPr lang="zh-TW" altLang="en-US" dirty="0"/>
              <a:t>請直接使用之前的</a:t>
            </a:r>
            <a:r>
              <a:rPr lang="en-US" altLang="zh-TW" dirty="0"/>
              <a:t>basketball </a:t>
            </a:r>
            <a:r>
              <a:rPr lang="zh-TW" altLang="en-US" dirty="0"/>
              <a:t>和 </a:t>
            </a:r>
            <a:r>
              <a:rPr lang="en-US" altLang="zh-TW" dirty="0"/>
              <a:t>baseball </a:t>
            </a:r>
            <a:r>
              <a:rPr lang="zh-TW" altLang="en-US" dirty="0"/>
              <a:t>的</a:t>
            </a:r>
            <a:r>
              <a:rPr lang="en-US" altLang="zh-TW" dirty="0" err="1"/>
              <a:t>resultDICT</a:t>
            </a:r>
            <a:endParaRPr lang="zh-TW" altLang="en-US" dirty="0"/>
          </a:p>
        </p:txBody>
      </p:sp>
      <p:sp>
        <p:nvSpPr>
          <p:cNvPr id="4" name="投影片編號版面配置區 3">
            <a:extLst>
              <a:ext uri="{FF2B5EF4-FFF2-40B4-BE49-F238E27FC236}">
                <a16:creationId xmlns:a16="http://schemas.microsoft.com/office/drawing/2014/main" id="{FB7FF7DF-E603-4B66-94E5-F5060EFE5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Rectangle 4">
            <a:extLst>
              <a:ext uri="{FF2B5EF4-FFF2-40B4-BE49-F238E27FC236}">
                <a16:creationId xmlns:a16="http://schemas.microsoft.com/office/drawing/2014/main" id="{949445CA-91E7-4E24-A0DD-D98F461CFF68}"/>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06644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br>
              <a:rPr lang="zh-TW" altLang="en-US" dirty="0"/>
            </a:br>
            <a:endParaRPr dirty="0">
              <a:latin typeface="微軟正黑體" panose="020B0604030504040204" pitchFamily="34" charset="-120"/>
              <a:ea typeface="微軟正黑體" panose="020B0604030504040204" pitchFamily="34" charset="-120"/>
            </a:endParaRPr>
          </a:p>
        </p:txBody>
      </p:sp>
      <p:sp>
        <p:nvSpPr>
          <p:cNvPr id="192" name="Google Shape;192;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42900" lvl="0" indent="-342900">
              <a:spcBef>
                <a:spcPts val="0"/>
              </a:spcBef>
              <a:buSzPts val="2240"/>
            </a:pPr>
            <a:r>
              <a:rPr lang="zh-TW" altLang="en-US" dirty="0">
                <a:latin typeface="微軟正黑體" panose="020B0604030504040204" pitchFamily="34" charset="-120"/>
                <a:ea typeface="微軟正黑體" panose="020B0604030504040204" pitchFamily="34" charset="-120"/>
              </a:rPr>
              <a:t>作業敘述</a:t>
            </a:r>
            <a:r>
              <a:rPr lang="en-US" altLang="zh-TW" dirty="0">
                <a:latin typeface="微軟正黑體" panose="020B0604030504040204" pitchFamily="34" charset="-120"/>
                <a:ea typeface="微軟正黑體" panose="020B0604030504040204" pitchFamily="34" charset="-120"/>
              </a:rPr>
              <a:t>:</a:t>
            </a:r>
          </a:p>
          <a:p>
            <a:pPr marL="342900" lvl="0" indent="-342900">
              <a:spcBef>
                <a:spcPts val="0"/>
              </a:spcBef>
              <a:buSzPts val="2240"/>
            </a:pPr>
            <a:endParaRPr lang="en-US" altLang="zh-TW" dirty="0"/>
          </a:p>
          <a:p>
            <a:pPr marL="342900" lvl="0" indent="-342900">
              <a:spcBef>
                <a:spcPts val="0"/>
              </a:spcBef>
              <a:buSzPts val="2240"/>
            </a:pPr>
            <a:r>
              <a:rPr lang="en-US" altLang="zh-TW" dirty="0"/>
              <a:t>2021</a:t>
            </a:r>
            <a:r>
              <a:rPr lang="zh-TW" altLang="en-US" dirty="0"/>
              <a:t>年由於疫情關係遠距教學十分盛行，很多學者對遠距教學裡頭的學生端以及教師端進行不少研究，而在這個任務中我們將從另一個新的角度來探討遠距教學對社會的影響，我們蒐集了</a:t>
            </a:r>
            <a:r>
              <a:rPr lang="en-US" altLang="zh-TW" dirty="0"/>
              <a:t>10</a:t>
            </a:r>
            <a:r>
              <a:rPr lang="zh-TW" altLang="en-US" dirty="0"/>
              <a:t>篇從</a:t>
            </a:r>
            <a:r>
              <a:rPr lang="zh-TW" altLang="en-US" b="1" dirty="0"/>
              <a:t>聯合新聞網</a:t>
            </a:r>
            <a:r>
              <a:rPr lang="zh-TW" altLang="en-US" dirty="0"/>
              <a:t>的新聞，利用關鍵字</a:t>
            </a:r>
            <a:r>
              <a:rPr lang="zh-TW" altLang="en-US" i="1" dirty="0"/>
              <a:t>遠距教學</a:t>
            </a:r>
            <a:r>
              <a:rPr lang="zh-TW" altLang="en-US" dirty="0"/>
              <a:t>進行檢索，並取出前十篇進行分析。</a:t>
            </a:r>
            <a:endParaRPr lang="zh-TW" altLang="en-US" dirty="0">
              <a:latin typeface="微軟正黑體" panose="020B0604030504040204" pitchFamily="34" charset="-120"/>
              <a:ea typeface="微軟正黑體" panose="020B0604030504040204" pitchFamily="34" charset="-120"/>
            </a:endParaRPr>
          </a:p>
          <a:p>
            <a:pPr marL="914400" lvl="2" indent="0" algn="l" rtl="0">
              <a:spcBef>
                <a:spcPts val="1000"/>
              </a:spcBef>
              <a:spcAft>
                <a:spcPts val="0"/>
              </a:spcAft>
              <a:buSzPts val="1600"/>
              <a:buNone/>
            </a:pPr>
            <a:endParaRPr lang="zh-TW" altLang="en-US" dirty="0"/>
          </a:p>
        </p:txBody>
      </p:sp>
      <p:sp>
        <p:nvSpPr>
          <p:cNvPr id="193" name="Google Shape;193;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53</a:t>
            </a:fld>
            <a:endParaRPr dirty="0"/>
          </a:p>
        </p:txBody>
      </p:sp>
      <p:sp>
        <p:nvSpPr>
          <p:cNvPr id="5" name="Rectangle 4">
            <a:extLst>
              <a:ext uri="{FF2B5EF4-FFF2-40B4-BE49-F238E27FC236}">
                <a16:creationId xmlns:a16="http://schemas.microsoft.com/office/drawing/2014/main" id="{B4743EB1-3C5F-46DF-B09E-3AFECAE38061}"/>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188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7884-8561-4AEB-B65D-0488929C889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F3A93515-A790-41D8-B669-9054ACC106F9}"/>
              </a:ext>
            </a:extLst>
          </p:cNvPr>
          <p:cNvSpPr>
            <a:spLocks noGrp="1"/>
          </p:cNvSpPr>
          <p:nvPr>
            <p:ph type="body" idx="1"/>
          </p:nvPr>
        </p:nvSpPr>
        <p:spPr/>
        <p:txBody>
          <a:bodyPr/>
          <a:lstStyle/>
          <a:p>
            <a:r>
              <a:rPr lang="zh-TW" altLang="en-US" dirty="0"/>
              <a:t>資料概述</a:t>
            </a:r>
            <a:endParaRPr lang="en-US" altLang="zh-TW" dirty="0"/>
          </a:p>
          <a:p>
            <a:r>
              <a:rPr lang="zh-TW" altLang="en-US" dirty="0"/>
              <a:t>新聞來源</a:t>
            </a:r>
            <a:r>
              <a:rPr lang="en-US" altLang="zh-TW" dirty="0"/>
              <a:t>:</a:t>
            </a:r>
            <a:r>
              <a:rPr lang="zh-TW" altLang="en-US" dirty="0"/>
              <a:t> </a:t>
            </a:r>
            <a:r>
              <a:rPr lang="zh-TW" altLang="en-US" dirty="0">
                <a:hlinkClick r:id="rId2"/>
              </a:rPr>
              <a:t>聯合新聞網</a:t>
            </a:r>
            <a:endParaRPr lang="en-US" altLang="zh-TW" dirty="0"/>
          </a:p>
          <a:p>
            <a:endParaRPr lang="zh-TW" altLang="en-US" dirty="0"/>
          </a:p>
        </p:txBody>
      </p:sp>
      <p:sp>
        <p:nvSpPr>
          <p:cNvPr id="4" name="Slide Number Placeholder 3">
            <a:extLst>
              <a:ext uri="{FF2B5EF4-FFF2-40B4-BE49-F238E27FC236}">
                <a16:creationId xmlns:a16="http://schemas.microsoft.com/office/drawing/2014/main" id="{61E1FB74-C47E-41A3-855C-8DB5216FEA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pic>
        <p:nvPicPr>
          <p:cNvPr id="5" name="Picture 4">
            <a:extLst>
              <a:ext uri="{FF2B5EF4-FFF2-40B4-BE49-F238E27FC236}">
                <a16:creationId xmlns:a16="http://schemas.microsoft.com/office/drawing/2014/main" id="{D33484BC-E39E-4230-A37A-125C6ECEAF5A}"/>
              </a:ext>
            </a:extLst>
          </p:cNvPr>
          <p:cNvPicPr>
            <a:picLocks noChangeAspect="1"/>
          </p:cNvPicPr>
          <p:nvPr/>
        </p:nvPicPr>
        <p:blipFill>
          <a:blip r:embed="rId3"/>
          <a:stretch>
            <a:fillRect/>
          </a:stretch>
        </p:blipFill>
        <p:spPr>
          <a:xfrm>
            <a:off x="996043" y="2598160"/>
            <a:ext cx="6509657" cy="3758057"/>
          </a:xfrm>
          <a:prstGeom prst="rect">
            <a:avLst/>
          </a:prstGeom>
        </p:spPr>
      </p:pic>
    </p:spTree>
    <p:extLst>
      <p:ext uri="{BB962C8B-B14F-4D97-AF65-F5344CB8AC3E}">
        <p14:creationId xmlns:p14="http://schemas.microsoft.com/office/powerpoint/2010/main" val="818696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B404-3C55-45D9-95F9-88718201AE6D}"/>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421F990A-5B61-48FD-8C76-CC83B897DF0C}"/>
              </a:ext>
            </a:extLst>
          </p:cNvPr>
          <p:cNvSpPr>
            <a:spLocks noGrp="1"/>
          </p:cNvSpPr>
          <p:nvPr>
            <p:ph type="body" idx="1"/>
          </p:nvPr>
        </p:nvSpPr>
        <p:spPr>
          <a:xfrm>
            <a:off x="399274" y="1106546"/>
            <a:ext cx="9544352" cy="5169957"/>
          </a:xfrm>
        </p:spPr>
        <p:txBody>
          <a:bodyPr>
            <a:normAutofit/>
          </a:bodyPr>
          <a:lstStyle/>
          <a:p>
            <a:r>
              <a:rPr lang="zh-TW" altLang="en-US" b="1" dirty="0"/>
              <a:t>任務</a:t>
            </a:r>
            <a:r>
              <a:rPr lang="en-US" altLang="zh-TW" b="1" dirty="0"/>
              <a:t>1: </a:t>
            </a:r>
            <a:r>
              <a:rPr lang="zh-TW" altLang="en-US" b="1" dirty="0"/>
              <a:t>找出文教類的特徵詞</a:t>
            </a:r>
            <a:endParaRPr lang="en-US" altLang="zh-TW" b="1" dirty="0"/>
          </a:p>
          <a:p>
            <a:r>
              <a:rPr lang="zh-TW" altLang="en-US" dirty="0"/>
              <a:t>請運用</a:t>
            </a:r>
            <a:r>
              <a:rPr lang="en-US" altLang="zh-TW" dirty="0" err="1"/>
              <a:t>Articut</a:t>
            </a:r>
            <a:r>
              <a:rPr lang="zh-TW" altLang="en-US" dirty="0"/>
              <a:t>裡頭</a:t>
            </a:r>
            <a:r>
              <a:rPr lang="en-US" altLang="zh-TW" dirty="0" err="1"/>
              <a:t>extract_tags</a:t>
            </a:r>
            <a:r>
              <a:rPr lang="en-US" altLang="zh-TW" dirty="0"/>
              <a:t>()</a:t>
            </a:r>
            <a:r>
              <a:rPr lang="zh-TW" altLang="en-US" dirty="0"/>
              <a:t>這個功能找出文教類的前</a:t>
            </a:r>
            <a:r>
              <a:rPr lang="en-US" altLang="zh-TW" dirty="0"/>
              <a:t>20</a:t>
            </a:r>
            <a:r>
              <a:rPr lang="zh-TW" altLang="en-US" dirty="0"/>
              <a:t>名特徵詞吧</a:t>
            </a:r>
            <a:r>
              <a:rPr lang="en-US" altLang="zh-TW" dirty="0"/>
              <a:t>!</a:t>
            </a:r>
          </a:p>
          <a:p>
            <a:r>
              <a:rPr lang="zh-TW" altLang="en-US" b="1" dirty="0"/>
              <a:t>任務</a:t>
            </a:r>
            <a:r>
              <a:rPr lang="en-US" altLang="zh-TW" b="1" dirty="0"/>
              <a:t>2: </a:t>
            </a:r>
            <a:r>
              <a:rPr lang="zh-TW" altLang="en-US" b="1" dirty="0"/>
              <a:t>找出股市類的特徵詞</a:t>
            </a:r>
            <a:endParaRPr lang="en-US" altLang="zh-TW" b="1" dirty="0"/>
          </a:p>
          <a:p>
            <a:r>
              <a:rPr lang="zh-TW" altLang="en-US" dirty="0"/>
              <a:t>請運用</a:t>
            </a:r>
            <a:r>
              <a:rPr lang="en-US" altLang="zh-TW" dirty="0" err="1"/>
              <a:t>Articut</a:t>
            </a:r>
            <a:r>
              <a:rPr lang="zh-TW" altLang="en-US" dirty="0"/>
              <a:t>裡頭</a:t>
            </a:r>
            <a:r>
              <a:rPr lang="en-US" altLang="zh-TW" dirty="0"/>
              <a:t>`</a:t>
            </a:r>
            <a:r>
              <a:rPr lang="en-US" altLang="zh-TW" dirty="0" err="1"/>
              <a:t>extract_tags</a:t>
            </a:r>
            <a:r>
              <a:rPr lang="en-US" altLang="zh-TW" dirty="0"/>
              <a:t>()`</a:t>
            </a:r>
            <a:r>
              <a:rPr lang="zh-TW" altLang="en-US" dirty="0"/>
              <a:t>這個功能找出股市類的前</a:t>
            </a:r>
            <a:r>
              <a:rPr lang="en-US" altLang="zh-TW" dirty="0"/>
              <a:t>20</a:t>
            </a:r>
            <a:r>
              <a:rPr lang="zh-TW" altLang="en-US" dirty="0"/>
              <a:t>名特徵詞吧</a:t>
            </a:r>
            <a:r>
              <a:rPr lang="en-US" altLang="zh-TW" dirty="0"/>
              <a:t>!</a:t>
            </a:r>
          </a:p>
          <a:p>
            <a:r>
              <a:rPr lang="zh-TW" altLang="en-US" b="1" dirty="0"/>
              <a:t>任務</a:t>
            </a:r>
            <a:r>
              <a:rPr lang="en-US" altLang="zh-TW" b="1" dirty="0"/>
              <a:t>3: </a:t>
            </a:r>
            <a:r>
              <a:rPr lang="zh-TW" altLang="en-US" b="1" dirty="0"/>
              <a:t>比較兩類特徵詞</a:t>
            </a:r>
          </a:p>
          <a:p>
            <a:r>
              <a:rPr lang="zh-TW" altLang="en-US" dirty="0"/>
              <a:t>請你比較兩類特徵詞，請問你覺得有那些字詞能代表文教類，而那些字詞能代表股市類</a:t>
            </a:r>
            <a:r>
              <a:rPr lang="en-US" altLang="zh-TW" dirty="0"/>
              <a:t>? </a:t>
            </a:r>
            <a:r>
              <a:rPr lang="zh-TW" altLang="en-US" dirty="0"/>
              <a:t>而那些具代表性的字詞反映出遠距教學對這兩方面的影響是什麼呢</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011ED769-3896-4AD1-A66D-5549593B7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416954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A80C-1A26-404B-87A5-8C5AE5515A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756979EA-1CB7-408B-8D29-95377EA73625}"/>
              </a:ext>
            </a:extLst>
          </p:cNvPr>
          <p:cNvSpPr>
            <a:spLocks noGrp="1"/>
          </p:cNvSpPr>
          <p:nvPr>
            <p:ph type="body" idx="1"/>
          </p:nvPr>
        </p:nvSpPr>
        <p:spPr/>
        <p:txBody>
          <a:bodyPr/>
          <a:lstStyle/>
          <a:p>
            <a:r>
              <a:rPr lang="zh-TW" altLang="en-US" b="1" dirty="0"/>
              <a:t>任務</a:t>
            </a:r>
            <a:r>
              <a:rPr lang="en-US" altLang="zh-TW" b="1" dirty="0"/>
              <a:t>4: </a:t>
            </a:r>
            <a:r>
              <a:rPr lang="zh-TW" altLang="en-US" b="1" dirty="0"/>
              <a:t>根據特徵詞將文本進行歸類</a:t>
            </a:r>
            <a:r>
              <a:rPr lang="en-US" altLang="zh-TW" b="1" dirty="0">
                <a:hlinkClick r:id="rId2"/>
              </a:rPr>
              <a:t>¶</a:t>
            </a:r>
            <a:endParaRPr lang="zh-TW" altLang="en-US" b="1" dirty="0"/>
          </a:p>
          <a:p>
            <a:r>
              <a:rPr lang="zh-TW" altLang="en-US" dirty="0"/>
              <a:t>假如今天沒有產經這一個新聞類別，你覺得那些新聞應該要歸到哪文教類還是股市類呢</a:t>
            </a:r>
            <a:r>
              <a:rPr lang="en-US" altLang="zh-TW" dirty="0"/>
              <a:t>? </a:t>
            </a:r>
            <a:r>
              <a:rPr lang="zh-TW" altLang="en-US" dirty="0"/>
              <a:t>請試著用特徵詞的方式進行比較。</a:t>
            </a:r>
          </a:p>
          <a:p>
            <a:endParaRPr lang="zh-TW" altLang="en-US" dirty="0"/>
          </a:p>
        </p:txBody>
      </p:sp>
      <p:sp>
        <p:nvSpPr>
          <p:cNvPr id="4" name="Slide Number Placeholder 3">
            <a:extLst>
              <a:ext uri="{FF2B5EF4-FFF2-40B4-BE49-F238E27FC236}">
                <a16:creationId xmlns:a16="http://schemas.microsoft.com/office/drawing/2014/main" id="{C796545A-079E-4208-A991-902C533F2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56</a:t>
            </a:fld>
            <a:endParaRPr lang="zh-TW" altLang="en-US"/>
          </a:p>
        </p:txBody>
      </p:sp>
    </p:spTree>
    <p:extLst>
      <p:ext uri="{BB962C8B-B14F-4D97-AF65-F5344CB8AC3E}">
        <p14:creationId xmlns:p14="http://schemas.microsoft.com/office/powerpoint/2010/main" val="613699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49AF-372E-4FA0-89F4-C820BD7DB5C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022AB497-A9D1-4114-9E30-B1F3581400C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p>
          <a:p>
            <a:r>
              <a:rPr lang="zh-TW" altLang="en-US" dirty="0"/>
              <a:t>從上面的特徵詞來看感覺名詞較多，因此我們希望更進一步從名詞下手，希望你能將文教類以及股市類裡的名詞用</a:t>
            </a:r>
            <a:r>
              <a:rPr lang="en-US" altLang="zh-TW" dirty="0"/>
              <a:t>`</a:t>
            </a:r>
            <a:r>
              <a:rPr lang="en-US" altLang="zh-TW" dirty="0" err="1"/>
              <a:t>getNounStemLIST</a:t>
            </a:r>
            <a:r>
              <a:rPr lang="en-US" altLang="zh-TW" dirty="0"/>
              <a:t>()`</a:t>
            </a:r>
            <a:r>
              <a:rPr lang="zh-TW" altLang="en-US" dirty="0"/>
              <a:t>這個方法找出名詞，然後用我們之前在</a:t>
            </a:r>
            <a:r>
              <a:rPr lang="en-US" altLang="zh-TW" dirty="0"/>
              <a:t>week1</a:t>
            </a:r>
            <a:r>
              <a:rPr lang="zh-TW" altLang="en-US" dirty="0"/>
              <a:t>裡面學到的計算字詞頻率的方式，做出他的頻率表，之後將頻率表視覺化成文字雲。如下所示</a:t>
            </a:r>
            <a:r>
              <a:rPr lang="en-US" altLang="zh-TW" dirty="0"/>
              <a:t>:</a:t>
            </a:r>
            <a:endParaRPr lang="zh-TW" altLang="en-US" dirty="0"/>
          </a:p>
        </p:txBody>
      </p:sp>
      <p:sp>
        <p:nvSpPr>
          <p:cNvPr id="4" name="Slide Number Placeholder 3">
            <a:extLst>
              <a:ext uri="{FF2B5EF4-FFF2-40B4-BE49-F238E27FC236}">
                <a16:creationId xmlns:a16="http://schemas.microsoft.com/office/drawing/2014/main" id="{D9E51CF9-E476-429F-AF3F-4CC07FDB61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57</a:t>
            </a:fld>
            <a:endParaRPr lang="zh-TW" altLang="en-US"/>
          </a:p>
        </p:txBody>
      </p:sp>
    </p:spTree>
    <p:extLst>
      <p:ext uri="{BB962C8B-B14F-4D97-AF65-F5344CB8AC3E}">
        <p14:creationId xmlns:p14="http://schemas.microsoft.com/office/powerpoint/2010/main" val="3322267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AD2A-6A82-46B7-9F36-BA964D95482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A4CFF142-D292-40E4-BEC5-5580669B7EB4}"/>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b="1" dirty="0"/>
              <a:t>5.1 </a:t>
            </a:r>
            <a:r>
              <a:rPr lang="zh-TW" altLang="en-US" dirty="0"/>
              <a:t>名詞頻率分析表格</a:t>
            </a:r>
            <a:r>
              <a:rPr lang="en-US" altLang="zh-TW" dirty="0"/>
              <a:t>(</a:t>
            </a:r>
            <a:r>
              <a:rPr lang="zh-TW" altLang="en-US" dirty="0"/>
              <a:t>文教類為例</a:t>
            </a:r>
            <a:r>
              <a:rPr lang="en-US" altLang="zh-TW" dirty="0"/>
              <a:t>)</a:t>
            </a:r>
            <a:r>
              <a:rPr lang="zh-TW" altLang="en-US" dirty="0"/>
              <a:t>                     製作方法詳見上週作業</a:t>
            </a:r>
          </a:p>
          <a:p>
            <a:endParaRPr lang="zh-TW" altLang="en-US" dirty="0"/>
          </a:p>
        </p:txBody>
      </p:sp>
      <p:sp>
        <p:nvSpPr>
          <p:cNvPr id="4" name="Slide Number Placeholder 3">
            <a:extLst>
              <a:ext uri="{FF2B5EF4-FFF2-40B4-BE49-F238E27FC236}">
                <a16:creationId xmlns:a16="http://schemas.microsoft.com/office/drawing/2014/main" id="{C86DFC61-41E2-43B7-A4BA-E13D44F081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58</a:t>
            </a:fld>
            <a:endParaRPr lang="zh-TW" altLang="en-US"/>
          </a:p>
        </p:txBody>
      </p:sp>
      <p:pic>
        <p:nvPicPr>
          <p:cNvPr id="5" name="Picture 4">
            <a:extLst>
              <a:ext uri="{FF2B5EF4-FFF2-40B4-BE49-F238E27FC236}">
                <a16:creationId xmlns:a16="http://schemas.microsoft.com/office/drawing/2014/main" id="{696A6C4C-E119-4EE7-A4A1-5972713CB2BC}"/>
              </a:ext>
            </a:extLst>
          </p:cNvPr>
          <p:cNvPicPr>
            <a:picLocks noChangeAspect="1"/>
          </p:cNvPicPr>
          <p:nvPr/>
        </p:nvPicPr>
        <p:blipFill>
          <a:blip r:embed="rId2"/>
          <a:stretch>
            <a:fillRect/>
          </a:stretch>
        </p:blipFill>
        <p:spPr>
          <a:xfrm>
            <a:off x="8468642" y="620485"/>
            <a:ext cx="2011868" cy="5617029"/>
          </a:xfrm>
          <a:prstGeom prst="rect">
            <a:avLst/>
          </a:prstGeom>
        </p:spPr>
      </p:pic>
    </p:spTree>
    <p:extLst>
      <p:ext uri="{BB962C8B-B14F-4D97-AF65-F5344CB8AC3E}">
        <p14:creationId xmlns:p14="http://schemas.microsoft.com/office/powerpoint/2010/main" val="1549193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1F4-A0F5-488E-B2BA-A6E91F59D7D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3" name="Text Placeholder 2">
            <a:extLst>
              <a:ext uri="{FF2B5EF4-FFF2-40B4-BE49-F238E27FC236}">
                <a16:creationId xmlns:a16="http://schemas.microsoft.com/office/drawing/2014/main" id="{16CA7476-C5DF-4B99-BBB1-7ADD37EDE982}"/>
              </a:ext>
            </a:extLst>
          </p:cNvPr>
          <p:cNvSpPr>
            <a:spLocks noGrp="1"/>
          </p:cNvSpPr>
          <p:nvPr>
            <p:ph type="body" idx="1"/>
          </p:nvPr>
        </p:nvSpPr>
        <p:spPr/>
        <p:txBody>
          <a:bodyPr/>
          <a:lstStyle/>
          <a:p>
            <a:r>
              <a:rPr lang="zh-TW" altLang="en-US" b="1" dirty="0"/>
              <a:t>任務</a:t>
            </a:r>
            <a:r>
              <a:rPr lang="en-US" altLang="zh-TW" b="1" dirty="0"/>
              <a:t>5: </a:t>
            </a:r>
            <a:r>
              <a:rPr lang="zh-TW" altLang="en-US" b="1" dirty="0"/>
              <a:t>運用名詞比較來理解文本差異</a:t>
            </a:r>
            <a:endParaRPr lang="en-US" altLang="zh-TW" b="1" dirty="0"/>
          </a:p>
          <a:p>
            <a:r>
              <a:rPr lang="en-US" altLang="zh-TW" dirty="0"/>
              <a:t>5.2 </a:t>
            </a:r>
            <a:r>
              <a:rPr lang="zh-TW" altLang="en-US" dirty="0"/>
              <a:t>文字雲分析</a:t>
            </a:r>
            <a:r>
              <a:rPr lang="en-US" altLang="zh-TW" dirty="0"/>
              <a:t>(</a:t>
            </a:r>
            <a:r>
              <a:rPr lang="zh-TW" altLang="en-US" dirty="0"/>
              <a:t>文教類為例</a:t>
            </a:r>
            <a:r>
              <a:rPr lang="en-US" altLang="zh-TW" dirty="0"/>
              <a:t>) </a:t>
            </a:r>
          </a:p>
          <a:p>
            <a:r>
              <a:rPr lang="zh-TW" altLang="en-US" dirty="0"/>
              <a:t>所需工具解釋請見下一頁</a:t>
            </a:r>
          </a:p>
          <a:p>
            <a:endParaRPr lang="zh-TW" altLang="en-US" dirty="0"/>
          </a:p>
          <a:p>
            <a:endParaRPr lang="zh-TW" altLang="en-US" dirty="0"/>
          </a:p>
        </p:txBody>
      </p:sp>
      <p:sp>
        <p:nvSpPr>
          <p:cNvPr id="4" name="Slide Number Placeholder 3">
            <a:extLst>
              <a:ext uri="{FF2B5EF4-FFF2-40B4-BE49-F238E27FC236}">
                <a16:creationId xmlns:a16="http://schemas.microsoft.com/office/drawing/2014/main" id="{86596C1D-9AF6-4027-A602-8FC72F2109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59</a:t>
            </a:fld>
            <a:endParaRPr lang="zh-TW" altLang="en-US"/>
          </a:p>
        </p:txBody>
      </p:sp>
      <p:pic>
        <p:nvPicPr>
          <p:cNvPr id="5" name="Picture 4">
            <a:extLst>
              <a:ext uri="{FF2B5EF4-FFF2-40B4-BE49-F238E27FC236}">
                <a16:creationId xmlns:a16="http://schemas.microsoft.com/office/drawing/2014/main" id="{343DA346-2C39-4A57-8AC2-55E0BBC44C6F}"/>
              </a:ext>
            </a:extLst>
          </p:cNvPr>
          <p:cNvPicPr>
            <a:picLocks noChangeAspect="1"/>
          </p:cNvPicPr>
          <p:nvPr/>
        </p:nvPicPr>
        <p:blipFill>
          <a:blip r:embed="rId2"/>
          <a:stretch>
            <a:fillRect/>
          </a:stretch>
        </p:blipFill>
        <p:spPr>
          <a:xfrm>
            <a:off x="7285940" y="1381655"/>
            <a:ext cx="4906060" cy="4820323"/>
          </a:xfrm>
          <a:prstGeom prst="rect">
            <a:avLst/>
          </a:prstGeom>
        </p:spPr>
      </p:pic>
    </p:spTree>
    <p:extLst>
      <p:ext uri="{BB962C8B-B14F-4D97-AF65-F5344CB8AC3E}">
        <p14:creationId xmlns:p14="http://schemas.microsoft.com/office/powerpoint/2010/main" val="96812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我們會說：</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第二個文件的特徵詞是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第三個文件的特徵詞是</a:t>
            </a:r>
            <a:endParaRPr lang="en-US" altLang="zh-TW" dirty="0">
              <a:latin typeface="微軟正黑體" panose="020B0604030504040204" pitchFamily="34" charset="-120"/>
              <a:ea typeface="微軟正黑體" panose="020B0604030504040204" pitchFamily="34" charset="-120"/>
            </a:endParaRPr>
          </a:p>
          <a:p>
            <a:endParaRPr lang="en-US" altLang="zh-TW" dirty="0"/>
          </a:p>
          <a:p>
            <a:pPr marL="137160" indent="0">
              <a:buNone/>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32898" y="138165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4881747" y="4276442"/>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4881747" y="4812465"/>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947415" y="5413110"/>
            <a:ext cx="514422" cy="457264"/>
          </a:xfrm>
          <a:prstGeom prst="rect">
            <a:avLst/>
          </a:prstGeom>
        </p:spPr>
      </p:pic>
      <p:sp>
        <p:nvSpPr>
          <p:cNvPr id="9" name="Rectangle 8">
            <a:extLst>
              <a:ext uri="{FF2B5EF4-FFF2-40B4-BE49-F238E27FC236}">
                <a16:creationId xmlns:a16="http://schemas.microsoft.com/office/drawing/2014/main" id="{FE933D25-918F-4EF3-94A7-CA2657B3A7A4}"/>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146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1F48-B005-4B4C-ACF2-23B2470AE18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a:t>
            </a:r>
            <a:r>
              <a:rPr lang="en-US" altLang="zh-TW" dirty="0">
                <a:latin typeface="微軟正黑體" panose="020B0604030504040204" pitchFamily="34" charset="-120"/>
                <a:ea typeface="微軟正黑體" panose="020B0604030504040204" pitchFamily="34" charset="-120"/>
              </a:rPr>
              <a:t>:</a:t>
            </a:r>
            <a:r>
              <a:rPr lang="zh-TW" altLang="en-US" dirty="0"/>
              <a:t>遠距教學新聞的特徵詞抽取</a:t>
            </a:r>
          </a:p>
        </p:txBody>
      </p:sp>
      <p:sp>
        <p:nvSpPr>
          <p:cNvPr id="4" name="Slide Number Placeholder 3">
            <a:extLst>
              <a:ext uri="{FF2B5EF4-FFF2-40B4-BE49-F238E27FC236}">
                <a16:creationId xmlns:a16="http://schemas.microsoft.com/office/drawing/2014/main" id="{7713FD96-F8B6-4BAD-8261-492E55B31F04}"/>
              </a:ext>
            </a:extLst>
          </p:cNvPr>
          <p:cNvSpPr>
            <a:spLocks noGrp="1"/>
          </p:cNvSpPr>
          <p:nvPr>
            <p:ph type="sldNum" idx="12"/>
          </p:nvPr>
        </p:nvSpPr>
        <p:spPr/>
        <p:txBody>
          <a:bodyPr/>
          <a:lstStyle/>
          <a:p>
            <a:pPr marL="285750" lvl="0" indent="-285750" algn="r" rtl="0">
              <a:spcBef>
                <a:spcPts val="0"/>
              </a:spcBef>
              <a:spcAft>
                <a:spcPts val="0"/>
              </a:spcAft>
              <a:buFont typeface="Arial" panose="020B0604020202020204" pitchFamily="34" charset="0"/>
              <a:buChar char="•"/>
            </a:pPr>
            <a:fld id="{00000000-1234-1234-1234-123412341234}" type="slidenum">
              <a:rPr lang="en-US" altLang="zh-TW" smtClean="0"/>
              <a:pPr marL="285750" lvl="0" indent="-285750" algn="r" rtl="0">
                <a:spcBef>
                  <a:spcPts val="0"/>
                </a:spcBef>
                <a:spcAft>
                  <a:spcPts val="0"/>
                </a:spcAft>
                <a:buFont typeface="Arial" panose="020B0604020202020204" pitchFamily="34" charset="0"/>
                <a:buChar char="•"/>
              </a:pPr>
              <a:t>60</a:t>
            </a:fld>
            <a:endParaRPr lang="zh-TW" altLang="en-US"/>
          </a:p>
        </p:txBody>
      </p:sp>
      <p:sp>
        <p:nvSpPr>
          <p:cNvPr id="5" name="Google Shape;201;p3">
            <a:extLst>
              <a:ext uri="{FF2B5EF4-FFF2-40B4-BE49-F238E27FC236}">
                <a16:creationId xmlns:a16="http://schemas.microsoft.com/office/drawing/2014/main" id="{15F1ACC7-11E4-4A13-8480-962BE3A12523}"/>
              </a:ext>
            </a:extLst>
          </p:cNvPr>
          <p:cNvSpPr txBox="1">
            <a:spLocks noGrp="1"/>
          </p:cNvSpPr>
          <p:nvPr>
            <p:ph type="body" idx="1"/>
          </p:nvPr>
        </p:nvSpPr>
        <p:spPr>
          <a:xfrm>
            <a:off x="94468" y="1431925"/>
            <a:ext cx="11667541" cy="41652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marL="137160" lvl="0" indent="0">
              <a:buNone/>
            </a:pP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 </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(width = 800, height = 800, #</a:t>
            </a:r>
            <a:r>
              <a:rPr lang="zh-TW" altLang="en-US" sz="1800" dirty="0">
                <a:solidFill>
                  <a:schemeClr val="dk1"/>
                </a:solidFill>
                <a:latin typeface="Courier New"/>
                <a:ea typeface="Courier New"/>
                <a:cs typeface="Courier New"/>
                <a:sym typeface="Courier New"/>
              </a:rPr>
              <a:t>設定畫布大小</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background_color</a:t>
            </a:r>
            <a:r>
              <a:rPr lang="en-US" sz="1800" dirty="0">
                <a:solidFill>
                  <a:schemeClr val="dk1"/>
                </a:solidFill>
                <a:latin typeface="Courier New"/>
                <a:ea typeface="Courier New"/>
                <a:cs typeface="Courier New"/>
                <a:sym typeface="Courier New"/>
              </a:rPr>
              <a:t> ='white', #</a:t>
            </a:r>
            <a:r>
              <a:rPr lang="zh-TW" altLang="en-US" sz="1800" dirty="0">
                <a:solidFill>
                  <a:schemeClr val="dk1"/>
                </a:solidFill>
                <a:latin typeface="Courier New"/>
                <a:ea typeface="Courier New"/>
                <a:cs typeface="Courier New"/>
                <a:sym typeface="Courier New"/>
              </a:rPr>
              <a:t>背景顏色</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min_font_size</a:t>
            </a:r>
            <a:r>
              <a:rPr lang="en-US" sz="1800" dirty="0">
                <a:solidFill>
                  <a:schemeClr val="dk1"/>
                </a:solidFill>
                <a:latin typeface="Courier New"/>
                <a:ea typeface="Courier New"/>
                <a:cs typeface="Courier New"/>
                <a:sym typeface="Courier New"/>
              </a:rPr>
              <a:t> = 10, #</a:t>
            </a:r>
            <a:r>
              <a:rPr lang="zh-TW" altLang="en-US" sz="1800" dirty="0">
                <a:solidFill>
                  <a:schemeClr val="dk1"/>
                </a:solidFill>
                <a:latin typeface="Courier New"/>
                <a:ea typeface="Courier New"/>
                <a:cs typeface="Courier New"/>
                <a:sym typeface="Courier New"/>
              </a:rPr>
              <a:t>最小字體</a:t>
            </a:r>
          </a:p>
          <a:p>
            <a:pPr marL="137160" lvl="0" indent="0">
              <a:buNone/>
            </a:pPr>
            <a:r>
              <a:rPr lang="zh-TW" altLang="en-US" sz="1800" dirty="0">
                <a:solidFill>
                  <a:schemeClr val="dk1"/>
                </a:solidFill>
                <a:latin typeface="Courier New"/>
                <a:ea typeface="Courier New"/>
                <a:cs typeface="Courier New"/>
                <a:sym typeface="Courier New"/>
              </a:rPr>
              <a:t>                </a:t>
            </a:r>
            <a:r>
              <a:rPr lang="en-US" sz="1800" dirty="0" err="1">
                <a:solidFill>
                  <a:schemeClr val="dk1"/>
                </a:solidFill>
                <a:latin typeface="Courier New"/>
                <a:ea typeface="Courier New"/>
                <a:cs typeface="Courier New"/>
                <a:sym typeface="Courier New"/>
              </a:rPr>
              <a:t>font_path</a:t>
            </a:r>
            <a:r>
              <a:rPr lang="en-US" sz="1800" dirty="0">
                <a:solidFill>
                  <a:schemeClr val="dk1"/>
                </a:solidFill>
                <a:latin typeface="Courier New"/>
                <a:ea typeface="Courier New"/>
                <a:cs typeface="Courier New"/>
                <a:sym typeface="Courier New"/>
              </a:rPr>
              <a:t>="TaipeiSansTCBeta-Regular.ttf") #</a:t>
            </a:r>
            <a:r>
              <a:rPr lang="zh-TW" altLang="en-US" sz="1800" dirty="0">
                <a:solidFill>
                  <a:schemeClr val="dk1"/>
                </a:solidFill>
                <a:latin typeface="Courier New"/>
                <a:ea typeface="Courier New"/>
                <a:cs typeface="Courier New"/>
                <a:sym typeface="Courier New"/>
              </a:rPr>
              <a:t>畫中文的文字雲一定要設定字體路徑</a:t>
            </a:r>
            <a:r>
              <a:rPr lang="en-US" altLang="zh-TW" sz="1800" dirty="0">
                <a:solidFill>
                  <a:schemeClr val="dk1"/>
                </a:solidFill>
                <a:latin typeface="Courier New"/>
                <a:ea typeface="Courier New"/>
                <a:cs typeface="Courier New"/>
                <a:sym typeface="Courier New"/>
              </a:rPr>
              <a:t>(</a:t>
            </a:r>
            <a:r>
              <a:rPr lang="zh-TW" altLang="en-US" sz="1800" dirty="0">
                <a:solidFill>
                  <a:schemeClr val="dk1"/>
                </a:solidFill>
                <a:latin typeface="Courier New"/>
                <a:ea typeface="Courier New"/>
                <a:cs typeface="Courier New"/>
                <a:sym typeface="Courier New"/>
              </a:rPr>
              <a:t>你可以直接把字體放在存這份檔案的同一層</a:t>
            </a:r>
            <a:r>
              <a:rPr lang="en-US" altLang="zh-TW" sz="1800" dirty="0">
                <a:solidFill>
                  <a:schemeClr val="dk1"/>
                </a:solidFill>
                <a:latin typeface="Courier New"/>
                <a:ea typeface="Courier New"/>
                <a:cs typeface="Courier New"/>
                <a:sym typeface="Courier New"/>
              </a:rPr>
              <a:t>)</a:t>
            </a:r>
          </a:p>
          <a:p>
            <a:pPr marL="137160" lvl="0" indent="0">
              <a:buNone/>
            </a:pPr>
            <a:r>
              <a:rPr lang="en-US" sz="1800" dirty="0" err="1">
                <a:solidFill>
                  <a:schemeClr val="dk1"/>
                </a:solidFill>
                <a:latin typeface="Courier New"/>
                <a:ea typeface="Courier New"/>
                <a:cs typeface="Courier New"/>
                <a:sym typeface="Courier New"/>
              </a:rPr>
              <a:t>wordcloud.generate_from_frequencies</a:t>
            </a:r>
            <a:r>
              <a:rPr lang="en-US" sz="1800" dirty="0">
                <a:solidFill>
                  <a:schemeClr val="dk1"/>
                </a:solidFill>
                <a:latin typeface="Courier New"/>
                <a:ea typeface="Courier New"/>
                <a:cs typeface="Courier New"/>
                <a:sym typeface="Courier New"/>
              </a:rPr>
              <a:t>(frequencies=data) #</a:t>
            </a:r>
            <a:r>
              <a:rPr lang="zh-TW" altLang="en-US" sz="1800" dirty="0">
                <a:solidFill>
                  <a:schemeClr val="dk1"/>
                </a:solidFill>
                <a:latin typeface="Courier New"/>
                <a:ea typeface="Courier New"/>
                <a:cs typeface="Courier New"/>
                <a:sym typeface="Courier New"/>
              </a:rPr>
              <a:t>繪製文字雲時有很多方法，其中一個方法就是將檔案轉為</a:t>
            </a:r>
            <a:r>
              <a:rPr lang="en-US" sz="1800" dirty="0">
                <a:solidFill>
                  <a:schemeClr val="dk1"/>
                </a:solidFill>
                <a:latin typeface="Courier New"/>
                <a:ea typeface="Courier New"/>
                <a:cs typeface="Courier New"/>
                <a:sym typeface="Courier New"/>
              </a:rPr>
              <a:t>dictionary</a:t>
            </a:r>
            <a:r>
              <a:rPr lang="zh-TW" altLang="en-US" sz="1800" dirty="0">
                <a:solidFill>
                  <a:schemeClr val="dk1"/>
                </a:solidFill>
                <a:latin typeface="Courier New"/>
                <a:ea typeface="Courier New"/>
                <a:cs typeface="Courier New"/>
                <a:sym typeface="Courier New"/>
              </a:rPr>
              <a:t>的格式</a:t>
            </a:r>
          </a:p>
          <a:p>
            <a:pPr marL="137160" lvl="0" indent="0">
              <a:buNone/>
            </a:pPr>
            <a:r>
              <a:rPr lang="en-US" sz="1800" dirty="0" err="1">
                <a:solidFill>
                  <a:schemeClr val="dk1"/>
                </a:solidFill>
                <a:latin typeface="Courier New"/>
                <a:ea typeface="Courier New"/>
                <a:cs typeface="Courier New"/>
                <a:sym typeface="Courier New"/>
              </a:rPr>
              <a:t>plt.figure</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figsize</a:t>
            </a:r>
            <a:r>
              <a:rPr lang="en-US" sz="1800" dirty="0">
                <a:solidFill>
                  <a:schemeClr val="dk1"/>
                </a:solidFill>
                <a:latin typeface="Courier New"/>
                <a:ea typeface="Courier New"/>
                <a:cs typeface="Courier New"/>
                <a:sym typeface="Courier New"/>
              </a:rPr>
              <a:t> = (8, 8)) #</a:t>
            </a:r>
            <a:r>
              <a:rPr lang="zh-TW" altLang="en-US" sz="1800" dirty="0">
                <a:solidFill>
                  <a:schemeClr val="dk1"/>
                </a:solidFill>
                <a:latin typeface="Courier New"/>
                <a:ea typeface="Courier New"/>
                <a:cs typeface="Courier New"/>
                <a:sym typeface="Courier New"/>
              </a:rPr>
              <a:t>顯示的圖大小</a:t>
            </a:r>
          </a:p>
          <a:p>
            <a:pPr marL="137160" lvl="0" indent="0">
              <a:buNone/>
            </a:pPr>
            <a:r>
              <a:rPr lang="en-US" sz="1800" dirty="0" err="1">
                <a:solidFill>
                  <a:schemeClr val="dk1"/>
                </a:solidFill>
                <a:latin typeface="Courier New"/>
                <a:ea typeface="Courier New"/>
                <a:cs typeface="Courier New"/>
                <a:sym typeface="Courier New"/>
              </a:rPr>
              <a:t>plt.imshow</a:t>
            </a:r>
            <a:r>
              <a:rPr lang="en-US" sz="1800" dirty="0">
                <a:solidFill>
                  <a:schemeClr val="dk1"/>
                </a:solidFill>
                <a:latin typeface="Courier New"/>
                <a:ea typeface="Courier New"/>
                <a:cs typeface="Courier New"/>
                <a:sym typeface="Courier New"/>
              </a:rPr>
              <a:t>(</a:t>
            </a:r>
            <a:r>
              <a:rPr lang="en-US" sz="1800" dirty="0" err="1">
                <a:solidFill>
                  <a:schemeClr val="dk1"/>
                </a:solidFill>
                <a:latin typeface="Courier New"/>
                <a:ea typeface="Courier New"/>
                <a:cs typeface="Courier New"/>
                <a:sym typeface="Courier New"/>
              </a:rPr>
              <a:t>wordcloud</a:t>
            </a:r>
            <a:r>
              <a:rPr lang="en-US" sz="1800" dirty="0">
                <a:solidFill>
                  <a:schemeClr val="dk1"/>
                </a:solidFill>
                <a:latin typeface="Courier New"/>
                <a:ea typeface="Courier New"/>
                <a:cs typeface="Courier New"/>
                <a:sym typeface="Courier New"/>
              </a:rPr>
              <a:t>, interpolation="bilinear") #</a:t>
            </a:r>
            <a:r>
              <a:rPr lang="zh-TW" altLang="en-US" sz="1800" dirty="0">
                <a:solidFill>
                  <a:schemeClr val="dk1"/>
                </a:solidFill>
                <a:latin typeface="Courier New"/>
                <a:ea typeface="Courier New"/>
                <a:cs typeface="Courier New"/>
                <a:sym typeface="Courier New"/>
              </a:rPr>
              <a:t>這部分是有關顏色顯示的方式，參考</a:t>
            </a:r>
            <a:r>
              <a:rPr lang="en-US" sz="1800" dirty="0" err="1">
                <a:solidFill>
                  <a:schemeClr val="dk1"/>
                </a:solidFill>
                <a:latin typeface="Courier New"/>
                <a:ea typeface="Courier New"/>
                <a:cs typeface="Courier New"/>
                <a:sym typeface="Courier New"/>
              </a:rPr>
              <a:t>plt.axis</a:t>
            </a:r>
            <a:r>
              <a:rPr lang="en-US" sz="1800" dirty="0">
                <a:solidFill>
                  <a:schemeClr val="dk1"/>
                </a:solidFill>
                <a:latin typeface="Courier New"/>
                <a:ea typeface="Courier New"/>
                <a:cs typeface="Courier New"/>
                <a:sym typeface="Courier New"/>
              </a:rPr>
              <a:t>("off") #</a:t>
            </a:r>
            <a:r>
              <a:rPr lang="zh-TW" altLang="en-US" sz="1800" dirty="0">
                <a:solidFill>
                  <a:schemeClr val="dk1"/>
                </a:solidFill>
                <a:latin typeface="Courier New"/>
                <a:ea typeface="Courier New"/>
                <a:cs typeface="Courier New"/>
                <a:sym typeface="Courier New"/>
              </a:rPr>
              <a:t>不要有</a:t>
            </a:r>
            <a:r>
              <a:rPr lang="en-US" sz="1800" dirty="0" err="1">
                <a:solidFill>
                  <a:schemeClr val="dk1"/>
                </a:solidFill>
                <a:latin typeface="Courier New"/>
                <a:ea typeface="Courier New"/>
                <a:cs typeface="Courier New"/>
                <a:sym typeface="Courier New"/>
              </a:rPr>
              <a:t>x,y</a:t>
            </a:r>
            <a:r>
              <a:rPr lang="zh-TW" altLang="en-US" sz="1800" dirty="0">
                <a:solidFill>
                  <a:schemeClr val="dk1"/>
                </a:solidFill>
                <a:latin typeface="Courier New"/>
                <a:ea typeface="Courier New"/>
                <a:cs typeface="Courier New"/>
                <a:sym typeface="Courier New"/>
              </a:rPr>
              <a:t>軸的座標</a:t>
            </a:r>
          </a:p>
          <a:p>
            <a:pPr marL="137160" lvl="0" indent="0">
              <a:buNone/>
            </a:pPr>
            <a:r>
              <a:rPr lang="en-US" sz="1800" dirty="0" err="1">
                <a:solidFill>
                  <a:schemeClr val="dk1"/>
                </a:solidFill>
                <a:latin typeface="Courier New"/>
                <a:ea typeface="Courier New"/>
                <a:cs typeface="Courier New"/>
                <a:sym typeface="Courier New"/>
              </a:rPr>
              <a:t>plt.show</a:t>
            </a:r>
            <a:r>
              <a:rPr lang="en-US" sz="1800" dirty="0">
                <a:solidFill>
                  <a:schemeClr val="dk1"/>
                </a:solidFill>
                <a:latin typeface="Courier New"/>
                <a:ea typeface="Courier New"/>
                <a:cs typeface="Courier New"/>
                <a:sym typeface="Courier New"/>
              </a:rPr>
              <a:t>() #</a:t>
            </a:r>
            <a:r>
              <a:rPr lang="zh-TW" altLang="en-US" sz="1800" dirty="0">
                <a:solidFill>
                  <a:schemeClr val="dk1"/>
                </a:solidFill>
                <a:latin typeface="Courier New"/>
                <a:ea typeface="Courier New"/>
                <a:cs typeface="Courier New"/>
                <a:sym typeface="Courier New"/>
              </a:rPr>
              <a:t>顯示圖片</a:t>
            </a:r>
            <a:endParaRPr sz="18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66517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                       是特徵詞，因為他們是分別這三個文件中比較特別的存在</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10" name="圖片 9">
            <a:extLst>
              <a:ext uri="{FF2B5EF4-FFF2-40B4-BE49-F238E27FC236}">
                <a16:creationId xmlns:a16="http://schemas.microsoft.com/office/drawing/2014/main" id="{A6076960-E3DD-4CC3-88E2-538865CCE138}"/>
              </a:ext>
            </a:extLst>
          </p:cNvPr>
          <p:cNvPicPr>
            <a:picLocks noChangeAspect="1"/>
          </p:cNvPicPr>
          <p:nvPr/>
        </p:nvPicPr>
        <p:blipFill>
          <a:blip r:embed="rId3"/>
          <a:stretch>
            <a:fillRect/>
          </a:stretch>
        </p:blipFill>
        <p:spPr>
          <a:xfrm>
            <a:off x="1267799" y="3669447"/>
            <a:ext cx="476316" cy="428685"/>
          </a:xfrm>
          <a:prstGeom prst="rect">
            <a:avLst/>
          </a:prstGeom>
        </p:spPr>
      </p:pic>
      <p:pic>
        <p:nvPicPr>
          <p:cNvPr id="11" name="圖片 10">
            <a:extLst>
              <a:ext uri="{FF2B5EF4-FFF2-40B4-BE49-F238E27FC236}">
                <a16:creationId xmlns:a16="http://schemas.microsoft.com/office/drawing/2014/main" id="{6438D2B1-C993-41D1-9127-544D29F61AF9}"/>
              </a:ext>
            </a:extLst>
          </p:cNvPr>
          <p:cNvPicPr>
            <a:picLocks noChangeAspect="1"/>
          </p:cNvPicPr>
          <p:nvPr/>
        </p:nvPicPr>
        <p:blipFill>
          <a:blip r:embed="rId4"/>
          <a:stretch>
            <a:fillRect/>
          </a:stretch>
        </p:blipFill>
        <p:spPr>
          <a:xfrm>
            <a:off x="1925943" y="3626578"/>
            <a:ext cx="552527" cy="514422"/>
          </a:xfrm>
          <a:prstGeom prst="rect">
            <a:avLst/>
          </a:prstGeom>
        </p:spPr>
      </p:pic>
      <p:pic>
        <p:nvPicPr>
          <p:cNvPr id="12" name="圖片 11">
            <a:extLst>
              <a:ext uri="{FF2B5EF4-FFF2-40B4-BE49-F238E27FC236}">
                <a16:creationId xmlns:a16="http://schemas.microsoft.com/office/drawing/2014/main" id="{F1BEE0A4-4FA5-4390-B27F-61B16367FD72}"/>
              </a:ext>
            </a:extLst>
          </p:cNvPr>
          <p:cNvPicPr>
            <a:picLocks noChangeAspect="1"/>
          </p:cNvPicPr>
          <p:nvPr/>
        </p:nvPicPr>
        <p:blipFill>
          <a:blip r:embed="rId5"/>
          <a:stretch>
            <a:fillRect/>
          </a:stretch>
        </p:blipFill>
        <p:spPr>
          <a:xfrm>
            <a:off x="2660787" y="3640868"/>
            <a:ext cx="514422" cy="457264"/>
          </a:xfrm>
          <a:prstGeom prst="rect">
            <a:avLst/>
          </a:prstGeom>
        </p:spPr>
      </p:pic>
      <p:sp>
        <p:nvSpPr>
          <p:cNvPr id="9" name="Rectangle 8">
            <a:extLst>
              <a:ext uri="{FF2B5EF4-FFF2-40B4-BE49-F238E27FC236}">
                <a16:creationId xmlns:a16="http://schemas.microsoft.com/office/drawing/2014/main" id="{038F149A-9E9A-424F-A756-A9F3AC744F15}"/>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3443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a:xfrm>
            <a:off x="677334" y="1381655"/>
            <a:ext cx="8596668" cy="5169957"/>
          </a:xfrm>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特別的是，當人類在做判斷的時候，我們不會去拿每個文件中數量最多的       來當作特徵。</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反而我們會用                     這三個數量比較少的當作該文件的特徵，因為我們覺得這是這些文件「特別」的地方。</a:t>
            </a:r>
            <a:endParaRPr lang="en-US" altLang="zh-TW" dirty="0">
              <a:latin typeface="微軟正黑體" panose="020B0604030504040204" pitchFamily="34" charset="-120"/>
              <a:ea typeface="微軟正黑體" panose="020B0604030504040204" pitchFamily="34" charset="-120"/>
            </a:endParaRPr>
          </a:p>
          <a:p>
            <a:endParaRPr lang="en-US" altLang="zh-TW" dirty="0"/>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pic>
        <p:nvPicPr>
          <p:cNvPr id="6" name="圖片 5">
            <a:extLst>
              <a:ext uri="{FF2B5EF4-FFF2-40B4-BE49-F238E27FC236}">
                <a16:creationId xmlns:a16="http://schemas.microsoft.com/office/drawing/2014/main" id="{5F190737-F71D-46B0-B7C8-38E53B1D6B0A}"/>
              </a:ext>
            </a:extLst>
          </p:cNvPr>
          <p:cNvPicPr>
            <a:picLocks noChangeAspect="1"/>
          </p:cNvPicPr>
          <p:nvPr/>
        </p:nvPicPr>
        <p:blipFill>
          <a:blip r:embed="rId3"/>
          <a:stretch>
            <a:fillRect/>
          </a:stretch>
        </p:blipFill>
        <p:spPr>
          <a:xfrm>
            <a:off x="3462942" y="4705293"/>
            <a:ext cx="476316" cy="428685"/>
          </a:xfrm>
          <a:prstGeom prst="rect">
            <a:avLst/>
          </a:prstGeom>
        </p:spPr>
      </p:pic>
      <p:pic>
        <p:nvPicPr>
          <p:cNvPr id="7" name="圖片 6">
            <a:extLst>
              <a:ext uri="{FF2B5EF4-FFF2-40B4-BE49-F238E27FC236}">
                <a16:creationId xmlns:a16="http://schemas.microsoft.com/office/drawing/2014/main" id="{D58114AF-AC0C-4E45-BEFC-BF19BDB556F7}"/>
              </a:ext>
            </a:extLst>
          </p:cNvPr>
          <p:cNvPicPr>
            <a:picLocks noChangeAspect="1"/>
          </p:cNvPicPr>
          <p:nvPr/>
        </p:nvPicPr>
        <p:blipFill>
          <a:blip r:embed="rId4"/>
          <a:stretch>
            <a:fillRect/>
          </a:stretch>
        </p:blipFill>
        <p:spPr>
          <a:xfrm>
            <a:off x="3939258" y="4586778"/>
            <a:ext cx="552527" cy="514422"/>
          </a:xfrm>
          <a:prstGeom prst="rect">
            <a:avLst/>
          </a:prstGeom>
        </p:spPr>
      </p:pic>
      <p:pic>
        <p:nvPicPr>
          <p:cNvPr id="8" name="圖片 7">
            <a:extLst>
              <a:ext uri="{FF2B5EF4-FFF2-40B4-BE49-F238E27FC236}">
                <a16:creationId xmlns:a16="http://schemas.microsoft.com/office/drawing/2014/main" id="{527FC3DB-A252-48BB-9300-D66B2C4B2B60}"/>
              </a:ext>
            </a:extLst>
          </p:cNvPr>
          <p:cNvPicPr>
            <a:picLocks noChangeAspect="1"/>
          </p:cNvPicPr>
          <p:nvPr/>
        </p:nvPicPr>
        <p:blipFill>
          <a:blip r:embed="rId5"/>
          <a:stretch>
            <a:fillRect/>
          </a:stretch>
        </p:blipFill>
        <p:spPr>
          <a:xfrm>
            <a:off x="4495613" y="4613272"/>
            <a:ext cx="514422" cy="457264"/>
          </a:xfrm>
          <a:prstGeom prst="rect">
            <a:avLst/>
          </a:prstGeom>
        </p:spPr>
      </p:pic>
      <p:pic>
        <p:nvPicPr>
          <p:cNvPr id="9" name="圖片 8">
            <a:extLst>
              <a:ext uri="{FF2B5EF4-FFF2-40B4-BE49-F238E27FC236}">
                <a16:creationId xmlns:a16="http://schemas.microsoft.com/office/drawing/2014/main" id="{DEAA0358-9D5F-48D4-BE4C-B02FBA6BB440}"/>
              </a:ext>
            </a:extLst>
          </p:cNvPr>
          <p:cNvPicPr>
            <a:picLocks noChangeAspect="1"/>
          </p:cNvPicPr>
          <p:nvPr/>
        </p:nvPicPr>
        <p:blipFill>
          <a:blip r:embed="rId6"/>
          <a:stretch>
            <a:fillRect/>
          </a:stretch>
        </p:blipFill>
        <p:spPr>
          <a:xfrm>
            <a:off x="4896670" y="4194808"/>
            <a:ext cx="447737" cy="504895"/>
          </a:xfrm>
          <a:prstGeom prst="rect">
            <a:avLst/>
          </a:prstGeom>
        </p:spPr>
      </p:pic>
      <p:sp>
        <p:nvSpPr>
          <p:cNvPr id="10" name="Rectangle 9">
            <a:extLst>
              <a:ext uri="{FF2B5EF4-FFF2-40B4-BE49-F238E27FC236}">
                <a16:creationId xmlns:a16="http://schemas.microsoft.com/office/drawing/2014/main" id="{2D9A0D70-5F3C-42D2-B394-23F9D4733109}"/>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84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E0675C-79E7-42A5-B6AA-B46945929C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什麼是特徵詞</a:t>
            </a:r>
            <a:endParaRPr lang="zh-TW" altLang="en-US" dirty="0"/>
          </a:p>
        </p:txBody>
      </p:sp>
      <p:sp>
        <p:nvSpPr>
          <p:cNvPr id="3" name="文字版面配置區 2">
            <a:extLst>
              <a:ext uri="{FF2B5EF4-FFF2-40B4-BE49-F238E27FC236}">
                <a16:creationId xmlns:a16="http://schemas.microsoft.com/office/drawing/2014/main" id="{74137762-9657-4688-AB4F-CEE55A5DEC27}"/>
              </a:ext>
            </a:extLst>
          </p:cNvPr>
          <p:cNvSpPr>
            <a:spLocks noGrp="1"/>
          </p:cNvSpPr>
          <p:nvPr>
            <p:ph type="body" idx="1"/>
          </p:nvPr>
        </p:nvSpPr>
        <p:spPr/>
        <p:txBody>
          <a:bodyPr>
            <a:normAutofit/>
          </a:bodyPr>
          <a:lstStyle/>
          <a:p>
            <a:endParaRPr lang="en-US" altLang="zh-TW" dirty="0"/>
          </a:p>
          <a:p>
            <a:endParaRPr lang="en-US" altLang="zh-TW" dirty="0"/>
          </a:p>
          <a:p>
            <a:endParaRPr lang="en-US" altLang="zh-TW" dirty="0"/>
          </a:p>
          <a:p>
            <a:endParaRPr lang="en-US" altLang="zh-TW" dirty="0"/>
          </a:p>
          <a:p>
            <a:r>
              <a:rPr lang="zh-TW" altLang="en-US" dirty="0">
                <a:latin typeface="微軟正黑體" panose="020B0604030504040204" pitchFamily="34" charset="-120"/>
                <a:ea typeface="微軟正黑體" panose="020B0604030504040204" pitchFamily="34" charset="-120"/>
              </a:rPr>
              <a:t>所以從以上的例子，我們可以知道一個詞出現的「頻率最高」不能當作判斷特徵詞的唯一指標。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那麼，該怎麼找到屬於人類判斷的「特徵詞」呢？</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2205FEBD-BA6E-4497-9864-6CCFC7F73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pic>
        <p:nvPicPr>
          <p:cNvPr id="5" name="圖片 4">
            <a:extLst>
              <a:ext uri="{FF2B5EF4-FFF2-40B4-BE49-F238E27FC236}">
                <a16:creationId xmlns:a16="http://schemas.microsoft.com/office/drawing/2014/main" id="{915089AF-8313-4458-B4E0-1FBC450704F5}"/>
              </a:ext>
            </a:extLst>
          </p:cNvPr>
          <p:cNvPicPr>
            <a:picLocks noChangeAspect="1"/>
          </p:cNvPicPr>
          <p:nvPr/>
        </p:nvPicPr>
        <p:blipFill>
          <a:blip r:embed="rId2"/>
          <a:stretch>
            <a:fillRect/>
          </a:stretch>
        </p:blipFill>
        <p:spPr>
          <a:xfrm>
            <a:off x="219242" y="1188825"/>
            <a:ext cx="10250330" cy="2400635"/>
          </a:xfrm>
          <a:prstGeom prst="rect">
            <a:avLst/>
          </a:prstGeom>
        </p:spPr>
      </p:pic>
      <p:sp>
        <p:nvSpPr>
          <p:cNvPr id="6" name="Rectangle 5">
            <a:extLst>
              <a:ext uri="{FF2B5EF4-FFF2-40B4-BE49-F238E27FC236}">
                <a16:creationId xmlns:a16="http://schemas.microsoft.com/office/drawing/2014/main" id="{8C67E4AB-183A-4F43-B48B-1ACCD5EB9B13}"/>
              </a:ext>
            </a:extLst>
          </p:cNvPr>
          <p:cNvSpPr/>
          <p:nvPr/>
        </p:nvSpPr>
        <p:spPr>
          <a:xfrm>
            <a:off x="1544320" y="6415589"/>
            <a:ext cx="9961165" cy="432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100"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1100" b="1" dirty="0">
                <a:solidFill>
                  <a:schemeClr val="tx1"/>
                </a:solidFill>
                <a:latin typeface="微軟正黑體" panose="020B0604030504040204" pitchFamily="34" charset="-120"/>
                <a:ea typeface="微軟正黑體" panose="020B0604030504040204" pitchFamily="34" charset="-120"/>
              </a:rPr>
              <a:t>(</a:t>
            </a:r>
            <a:r>
              <a:rPr lang="zh-TW" altLang="en-US" sz="1100"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1100" b="1" dirty="0">
                <a:solidFill>
                  <a:schemeClr val="tx1"/>
                </a:solidFill>
                <a:latin typeface="微軟正黑體" panose="020B0604030504040204" pitchFamily="34" charset="-120"/>
                <a:ea typeface="微軟正黑體" panose="020B0604030504040204" pitchFamily="34" charset="-120"/>
              </a:rPr>
              <a:t>)</a:t>
            </a:r>
            <a:endParaRPr lang="zh-TW" altLang="en-US" sz="11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5302197"/>
      </p:ext>
    </p:extLst>
  </p:cSld>
  <p:clrMapOvr>
    <a:masterClrMapping/>
  </p:clrMapOvr>
</p:sld>
</file>

<file path=ppt/theme/theme1.xml><?xml version="1.0" encoding="utf-8"?>
<a:theme xmlns:a="http://schemas.openxmlformats.org/drawingml/2006/main" name="python-project">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thon-project" id="{B7E25DEF-F12B-4E0F-9F01-BC076AFF4202}" vid="{812E37C9-F198-404E-9D55-E490C33936E7}"/>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python-project</Template>
  <TotalTime>1841</TotalTime>
  <Words>6077</Words>
  <Application>Microsoft Office PowerPoint</Application>
  <PresentationFormat>寬螢幕</PresentationFormat>
  <Paragraphs>451</Paragraphs>
  <Slides>60</Slides>
  <Notes>18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60</vt:i4>
      </vt:variant>
    </vt:vector>
  </HeadingPairs>
  <TitlesOfParts>
    <vt:vector size="69" baseType="lpstr">
      <vt:lpstr>Noto Sans Symbols</vt:lpstr>
      <vt:lpstr>Roboto</vt:lpstr>
      <vt:lpstr>微軟正黑體</vt:lpstr>
      <vt:lpstr>Arial</vt:lpstr>
      <vt:lpstr>Calibri</vt:lpstr>
      <vt:lpstr>Courier New</vt:lpstr>
      <vt:lpstr>Trebuchet MS</vt:lpstr>
      <vt:lpstr>Wingdings</vt:lpstr>
      <vt:lpstr>python-project</vt:lpstr>
      <vt:lpstr>文本分析與程式設計 Week02</vt:lpstr>
      <vt:lpstr>學習目標</vt:lpstr>
      <vt:lpstr>文本分析任務</vt:lpstr>
      <vt:lpstr>什麼是特徵詞</vt:lpstr>
      <vt:lpstr>什麼是特徵詞</vt:lpstr>
      <vt:lpstr>什麼是特徵詞</vt:lpstr>
      <vt:lpstr>什麼是特徵詞</vt:lpstr>
      <vt:lpstr>什麼是特徵詞</vt:lpstr>
      <vt:lpstr>什麼是特徵詞</vt:lpstr>
      <vt:lpstr>特徵詞取得方法</vt:lpstr>
      <vt:lpstr>用TF-IDF來取得特徵詞</vt:lpstr>
      <vt:lpstr>什麼是TF-IDF</vt:lpstr>
      <vt:lpstr>什麼是TF-IDF</vt:lpstr>
      <vt:lpstr>什麼是TF-IDF</vt:lpstr>
      <vt:lpstr>什麼是TF-IDF</vt:lpstr>
      <vt:lpstr>什麼是TF-IDF</vt:lpstr>
      <vt:lpstr>什麼是TF-IDF</vt:lpstr>
      <vt:lpstr>什麼是TF-IDF</vt:lpstr>
      <vt:lpstr>什麼是TF-IDF</vt:lpstr>
      <vt:lpstr>課間練習1</vt:lpstr>
      <vt:lpstr>什麼是TF-IDF</vt:lpstr>
      <vt:lpstr>TF-IDF 可以告訴我們什麼？</vt:lpstr>
      <vt:lpstr>TF-IDF 可以告訴我們什麼？</vt:lpstr>
      <vt:lpstr>課間練習2</vt:lpstr>
      <vt:lpstr>課間練習2</vt:lpstr>
      <vt:lpstr>TF-IDF 可以告訴我們什麼？</vt:lpstr>
      <vt:lpstr>TF-IDF限制</vt:lpstr>
      <vt:lpstr>什麼是功能詞 content words </vt:lpstr>
      <vt:lpstr>什麼是功能詞 content words </vt:lpstr>
      <vt:lpstr>課間練習3</vt:lpstr>
      <vt:lpstr>TF-IDF 限制</vt:lpstr>
      <vt:lpstr>TF-IDF限制</vt:lpstr>
      <vt:lpstr>TF-IDF 限制</vt:lpstr>
      <vt:lpstr>TF-IDF 限制</vt:lpstr>
      <vt:lpstr>TF-IDF 限制</vt:lpstr>
      <vt:lpstr>延伸資料</vt:lpstr>
      <vt:lpstr>如何利用TF-IDF 來取出特徵詞</vt:lpstr>
      <vt:lpstr>如何利用TF-IDF 來取出特徵詞</vt:lpstr>
      <vt:lpstr>TF-IDF 的計算結果：觀察</vt:lpstr>
      <vt:lpstr>TF-IDF 的計算結果：觀察</vt:lpstr>
      <vt:lpstr>TF-IDF 的計算結果：觀察</vt:lpstr>
      <vt:lpstr>用詞性來取得特徵詞</vt:lpstr>
      <vt:lpstr>名詞比較-輸入</vt:lpstr>
      <vt:lpstr>名詞比較-輸出</vt:lpstr>
      <vt:lpstr>名詞比較-輸出</vt:lpstr>
      <vt:lpstr>動詞比較-輸入</vt:lpstr>
      <vt:lpstr>動詞比較-輸出</vt:lpstr>
      <vt:lpstr>動詞比較-輸出</vt:lpstr>
      <vt:lpstr>用「人、事、時、地、物」取特徵詞</vt:lpstr>
      <vt:lpstr>取得人事時地物的工具</vt:lpstr>
      <vt:lpstr>取得人事時地物的工具</vt:lpstr>
      <vt:lpstr>課間練習4 </vt:lpstr>
      <vt:lpstr>作業:遠距教學新聞的特徵詞抽取 </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lpstr>作業:遠距教學新聞的特徵詞抽取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推動大學程式設計教學計畫 分項六：資料分析領域與學習評量推動團隊  投影片樣版</dc:title>
  <dc:creator>User</dc:creator>
  <cp:lastModifiedBy>Robin Lin</cp:lastModifiedBy>
  <cp:revision>60</cp:revision>
  <dcterms:created xsi:type="dcterms:W3CDTF">2018-07-13T08:28:57Z</dcterms:created>
  <dcterms:modified xsi:type="dcterms:W3CDTF">2021-07-04T15:04:48Z</dcterms:modified>
</cp:coreProperties>
</file>