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79" r:id="rId5"/>
    <p:sldId id="280" r:id="rId6"/>
    <p:sldId id="283" r:id="rId7"/>
    <p:sldId id="285" r:id="rId8"/>
    <p:sldId id="264" r:id="rId9"/>
    <p:sldId id="268" r:id="rId10"/>
    <p:sldId id="281" r:id="rId11"/>
    <p:sldId id="282" r:id="rId12"/>
    <p:sldId id="267" r:id="rId13"/>
    <p:sldId id="284" r:id="rId14"/>
    <p:sldId id="266" r:id="rId15"/>
    <p:sldId id="270" r:id="rId16"/>
    <p:sldId id="271" r:id="rId17"/>
    <p:sldId id="286" r:id="rId18"/>
    <p:sldId id="273" r:id="rId19"/>
    <p:sldId id="274" r:id="rId20"/>
    <p:sldId id="275" r:id="rId21"/>
    <p:sldId id="287" r:id="rId22"/>
    <p:sldId id="277" r:id="rId23"/>
    <p:sldId id="294" r:id="rId24"/>
    <p:sldId id="292" r:id="rId25"/>
    <p:sldId id="291" r:id="rId26"/>
    <p:sldId id="288" r:id="rId27"/>
    <p:sldId id="278" r:id="rId28"/>
    <p:sldId id="269" r:id="rId29"/>
    <p:sldId id="289" r:id="rId30"/>
    <p:sldId id="290" r:id="rId31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dcmhsf5qhXmMRw4mkjP7VT7/U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22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 rot="5400000">
            <a:off x="2645815" y="-586826"/>
            <a:ext cx="4659707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57" name="Google Shape;157;p23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65" name="Google Shape;165;p24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6406487"/>
            <a:ext cx="12192000" cy="451513"/>
          </a:xfrm>
          <a:prstGeom prst="rect">
            <a:avLst/>
          </a:prstGeom>
          <a:gradFill>
            <a:gsLst>
              <a:gs pos="0">
                <a:srgbClr val="8FDAF4"/>
              </a:gs>
              <a:gs pos="76000">
                <a:srgbClr val="53C5EB"/>
              </a:gs>
              <a:gs pos="88000">
                <a:srgbClr val="29B6E6"/>
              </a:gs>
              <a:gs pos="100000">
                <a:srgbClr val="1B98C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503163" y="6473196"/>
            <a:ext cx="927260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推動大學程式設計教學計畫。分項六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資料分析領域與學習評量推動團隊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王文傑老師主編，林融、蘇洪寬協助編輯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797" y="6406487"/>
            <a:ext cx="383470" cy="38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129" y="6468748"/>
            <a:ext cx="754172" cy="32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— </a:t>
            </a:r>
            <a:fld id="{00000000-1234-1234-1234-123412341234}" type="slidenum">
              <a:rPr lang="zh-TW" sz="1800"/>
              <a:t>‹#›</a:t>
            </a:fld>
            <a:r>
              <a:rPr lang="zh-TW"/>
              <a:t> —</a:t>
            </a:r>
            <a:endParaRPr sz="1800"/>
          </a:p>
        </p:txBody>
      </p:sp>
      <p:sp>
        <p:nvSpPr>
          <p:cNvPr id="173" name="Google Shape;173;p25"/>
          <p:cNvSpPr/>
          <p:nvPr/>
        </p:nvSpPr>
        <p:spPr>
          <a:xfrm>
            <a:off x="210152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86839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940213" y="6467060"/>
            <a:ext cx="431936" cy="192101"/>
          </a:xfrm>
          <a:prstGeom prst="rect">
            <a:avLst/>
          </a:prstGeom>
          <a:solidFill>
            <a:srgbClr val="FC9204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363526" y="6467060"/>
            <a:ext cx="431936" cy="192101"/>
          </a:xfrm>
          <a:prstGeom prst="rect">
            <a:avLst/>
          </a:prstGeom>
          <a:solidFill>
            <a:srgbClr val="A5A5A5"/>
          </a:solidFill>
          <a:ln w="15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0" y="108010"/>
            <a:ext cx="351182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2880"/>
              <a:buNone/>
              <a:defRPr sz="36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2"/>
          </p:nvPr>
        </p:nvSpPr>
        <p:spPr>
          <a:xfrm>
            <a:off x="3604167" y="338879"/>
            <a:ext cx="3300216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🞐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  <a:defRPr sz="4000" b="1" i="0" u="none" strike="noStrike" cap="non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08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►"/>
              <a:defRPr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05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🞐"/>
              <a:defRPr sz="2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want.com/article/111388" TargetMode="External"/><Relationship Id="rId2" Type="http://schemas.openxmlformats.org/officeDocument/2006/relationships/hyperlink" Target="https://news-taiwan.xyz/uncategorized/3905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787400" y="2322890"/>
            <a:ext cx="9461500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rgbClr val="226292"/>
              </a:buClr>
            </a:pPr>
            <a:r>
              <a:rPr lang="zh-TW" altLang="en-US" dirty="0">
                <a:solidFill>
                  <a:srgbClr val="226292"/>
                </a:solidFill>
              </a:rPr>
              <a:t>文本分析與程式設計</a:t>
            </a:r>
            <a:br>
              <a:rPr lang="zh-TW" altLang="en-US" dirty="0">
                <a:solidFill>
                  <a:srgbClr val="226292"/>
                </a:solidFill>
              </a:rPr>
            </a:br>
            <a:r>
              <a:rPr lang="en-US" altLang="zh-TW" dirty="0">
                <a:solidFill>
                  <a:srgbClr val="226292"/>
                </a:solidFill>
              </a:rPr>
              <a:t>Week03</a:t>
            </a:r>
            <a:endParaRPr sz="8000" b="1" dirty="0">
              <a:solidFill>
                <a:srgbClr val="226292"/>
              </a:solidFill>
            </a:endParaRPr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1278194" y="4273989"/>
            <a:ext cx="830123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zh-TW" altLang="en-US" sz="2400" dirty="0"/>
              <a:t>本課程由卓騰語言科技贊助</a:t>
            </a:r>
            <a:endParaRPr lang="en-US" altLang="zh-TW" sz="2400"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以下有一篇娛樂新聞，請你利用</a:t>
            </a:r>
            <a:r>
              <a:rPr lang="en-US" altLang="zh-TW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altLang="zh-TW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zh-TW" alt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來找這篇新聞的人物。請問裡面有哪些人物呢？</a:t>
            </a:r>
            <a:endParaRPr lang="en-US" altLang="zh-TW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37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BFE69-763E-44C4-A1F6-F693BC2E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EC7DE8-57A2-4A41-98E5-FBC305BB4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zh-TW" altLang="en-US" dirty="0"/>
              <a:t>（中央社記者王心妤台北</a:t>
            </a:r>
            <a:r>
              <a:rPr lang="en-US" altLang="zh-TW" dirty="0"/>
              <a:t>2</a:t>
            </a:r>
            <a:r>
              <a:rPr lang="zh-TW" altLang="en-US" dirty="0"/>
              <a:t>日電）公視「勇者動畫系列」改編自台灣漫畫家黃色書刊作品，為公視動畫元年打頭陣，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日將上架</a:t>
            </a:r>
            <a:r>
              <a:rPr lang="en-US" altLang="zh-TW" dirty="0"/>
              <a:t>Netflix</a:t>
            </a:r>
            <a:r>
              <a:rPr lang="zh-TW" altLang="en-US" dirty="0"/>
              <a:t>，超過</a:t>
            </a:r>
            <a:r>
              <a:rPr lang="en-US" altLang="zh-TW" dirty="0"/>
              <a:t>190</a:t>
            </a:r>
            <a:r>
              <a:rPr lang="zh-TW" altLang="en-US" dirty="0"/>
              <a:t>個國家能看見，藝人黃子佼、吳慷仁、劉冠廷、孫可芳都獻聲。「勇者動畫系列」改編自以諷刺漫畫聞名的漫畫家黃色書刊</a:t>
            </a:r>
            <a:r>
              <a:rPr lang="en-US" altLang="zh-TW" dirty="0"/>
              <a:t>2016</a:t>
            </a:r>
            <a:r>
              <a:rPr lang="zh-TW" altLang="en-US" dirty="0"/>
              <a:t>年推出的網路連載漫畫「勇者系列」，目前已累積逾</a:t>
            </a:r>
            <a:r>
              <a:rPr lang="en-US" altLang="zh-TW" dirty="0"/>
              <a:t>960</a:t>
            </a:r>
            <a:r>
              <a:rPr lang="zh-TW" altLang="en-US" dirty="0"/>
              <a:t>話，不只有龐大世界觀，也用角色的刻板印象反諷社會。公視今天舉辦線上記者會，漫畫家黃色書刊、製作人王尉修、導演楊子霆、配樂師張衞帆，以及藝人黃子佼、旺福小民與</a:t>
            </a:r>
            <a:r>
              <a:rPr lang="en-US" altLang="zh-TW" dirty="0"/>
              <a:t>Mami</a:t>
            </a:r>
            <a:r>
              <a:rPr lang="zh-TW" altLang="en-US" dirty="0"/>
              <a:t>、美秀集團鍵盤手冠佑、鼓鼓呂思緯、小魏魏嘉瑩及黃奕儒都分享心得。對於是否擔心觀眾對漫畫變動畫的迴響，黃色書刊表示，因劇情仍照著漫畫進行，觀眾還是能夠有思考的空間。他也指出，漫畫被改編像是夢想實現，「這是很感動的，當動畫團隊來找我，我馬上就答應了。」他也特別創作全新角色「忠誠勇者」，將會起到貫穿全作的效果。黃子佼表示，當時僅跟團隊聊了幾分鐘就決定加入，為了配合角色「老魔王」的個性，特別壓低聲音並放慢語速。已經看過全作的他表示，「沒有人是絕對的好人，或絕對的壞人，不能用種族或者長相的分類去判斷，很呼應現實世界。」為「勇者動畫系列」創作歌曲「今世世界紀錄」的旺福樂團成員小民表示，腦袋在創作過程都是動畫情節，用熱血沸騰的心情完成創作，負責演唱的</a:t>
            </a:r>
            <a:r>
              <a:rPr lang="en-US" altLang="zh-TW" dirty="0"/>
              <a:t>Mami</a:t>
            </a:r>
            <a:r>
              <a:rPr lang="zh-TW" altLang="en-US" dirty="0"/>
              <a:t>則說，歌曲裡的龐克精神，能夠讓人找回初心。美秀集團鍵盤手冠佑的插曲「不能重生的冒險」，則抱持「雖然做了不一定成功，但是不做一定不會成功」的心態。公視「勇者動畫系列」將於</a:t>
            </a:r>
            <a:r>
              <a:rPr lang="en-US" altLang="zh-TW" dirty="0"/>
              <a:t>4</a:t>
            </a:r>
            <a:r>
              <a:rPr lang="zh-TW" altLang="en-US" dirty="0"/>
              <a:t>日起，每週日晚上</a:t>
            </a:r>
            <a:r>
              <a:rPr lang="en-US" altLang="zh-TW" dirty="0"/>
              <a:t>10</a:t>
            </a:r>
            <a:r>
              <a:rPr lang="zh-TW" altLang="en-US" dirty="0"/>
              <a:t>時在公視、公視</a:t>
            </a:r>
            <a:r>
              <a:rPr lang="en-US" altLang="zh-TW" dirty="0"/>
              <a:t>+</a:t>
            </a:r>
            <a:r>
              <a:rPr lang="zh-TW" altLang="en-US" dirty="0"/>
              <a:t>播出；</a:t>
            </a:r>
            <a:r>
              <a:rPr lang="en-US" altLang="zh-TW" dirty="0"/>
              <a:t>8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日則在</a:t>
            </a:r>
            <a:r>
              <a:rPr lang="en-US" altLang="zh-TW" dirty="0" err="1"/>
              <a:t>myVideo</a:t>
            </a:r>
            <a:r>
              <a:rPr lang="zh-TW" altLang="en-US" dirty="0"/>
              <a:t>；</a:t>
            </a:r>
            <a:r>
              <a:rPr lang="en-US" altLang="zh-TW" dirty="0"/>
              <a:t>9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  <a:r>
              <a:rPr lang="en-US" altLang="zh-TW" dirty="0"/>
              <a:t>LINE TV</a:t>
            </a:r>
            <a:r>
              <a:rPr lang="zh-TW" altLang="en-US" dirty="0"/>
              <a:t>、</a:t>
            </a:r>
            <a:r>
              <a:rPr lang="en-US" altLang="zh-TW" dirty="0"/>
              <a:t>Netflix</a:t>
            </a:r>
            <a:r>
              <a:rPr lang="zh-TW" altLang="en-US" dirty="0"/>
              <a:t>上架。（編輯：陳政偉）</a:t>
            </a:r>
            <a:r>
              <a:rPr lang="en-US" altLang="zh-TW" dirty="0"/>
              <a:t>1100702</a:t>
            </a:r>
          </a:p>
          <a:p>
            <a:pPr fontAlgn="base"/>
            <a:endParaRPr lang="en-US" altLang="zh-TW" dirty="0"/>
          </a:p>
          <a:p>
            <a:pPr fontAlgn="base"/>
            <a:endParaRPr lang="en-US" altLang="zh-TW" dirty="0"/>
          </a:p>
          <a:p>
            <a:pPr fontAlgn="base"/>
            <a:r>
              <a:rPr lang="zh-TW" altLang="en-US" dirty="0"/>
              <a:t>本文取自於 </a:t>
            </a:r>
            <a:r>
              <a:rPr lang="en-US" altLang="zh-TW" dirty="0"/>
              <a:t>https://www.cna.com.tw/news/amov/202107020302.aspx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23C14-1852-4A16-AAD8-2A9F41D657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8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2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「事」，在這裡指的是「事件」。請和同學討論看看，一個事件應該要包含哪些內容呢？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31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32BD0-5228-431E-9445-A1C4D80C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30C72-B2D7-4BF0-83C0-2682EA91A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人、時、地和物由</a:t>
            </a:r>
            <a:r>
              <a:rPr lang="en-US" altLang="zh-TW" dirty="0" err="1"/>
              <a:t>articut</a:t>
            </a:r>
            <a:r>
              <a:rPr lang="en-US" altLang="zh-TW" dirty="0"/>
              <a:t> </a:t>
            </a:r>
            <a:r>
              <a:rPr lang="zh-TW" altLang="en-US" dirty="0"/>
              <a:t>都可以直接取出相關的特徵詞</a:t>
            </a:r>
            <a:endParaRPr lang="en-US" altLang="zh-TW" dirty="0"/>
          </a:p>
          <a:p>
            <a:r>
              <a:rPr lang="zh-TW" altLang="en-US" dirty="0"/>
              <a:t>「事」，在這裡指的是「事件」。一個「事件」由「涉及的人</a:t>
            </a:r>
            <a:r>
              <a:rPr lang="en-US" altLang="zh-TW" dirty="0"/>
              <a:t>/</a:t>
            </a:r>
            <a:r>
              <a:rPr lang="zh-TW" altLang="en-US" dirty="0"/>
              <a:t>物」加上「動作」構成。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DE91C-9CD9-4CA2-985F-975ABDA01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2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F0113-DBD9-4F28-8F8F-6A3DC65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A133EC-B443-446A-8799-4D20349A1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articut.parse</a:t>
            </a:r>
            <a:r>
              <a:rPr lang="en-US" altLang="zh-TW" dirty="0"/>
              <a:t>() </a:t>
            </a:r>
            <a:r>
              <a:rPr lang="zh-TW" altLang="zh-TW" dirty="0">
                <a:solidFill>
                  <a:schemeClr val="dk1"/>
                </a:solidFill>
              </a:rPr>
              <a:t>lv3 的「語意分析」能力</a:t>
            </a:r>
            <a:r>
              <a:rPr lang="zh-TW" altLang="en-US" dirty="0"/>
              <a:t>來取得事件</a:t>
            </a:r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之前操作 lv1/lv2 一樣，透過 .parse() 的函式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同時傳入 mixedDICT.json 的字典檔</a:t>
            </a:r>
            <a:r>
              <a:rPr lang="zh-TW" altLang="en-US" dirty="0">
                <a:solidFill>
                  <a:schemeClr val="dk1"/>
                </a:solidFill>
              </a:rPr>
              <a:t>，</a:t>
            </a:r>
            <a:r>
              <a:rPr lang="zh-TW" altLang="zh-TW" dirty="0">
                <a:solidFill>
                  <a:schemeClr val="dk1"/>
                </a:solidFill>
              </a:rPr>
              <a:t>這次設定為 "lv3"。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zh-TW" dirty="0">
                <a:solidFill>
                  <a:schemeClr val="dk1"/>
                </a:solidFill>
              </a:rPr>
              <a:t>並將最後計算後的結果取出 ["event"] 的值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AC6541-DAC7-4D7A-89BB-0016A412A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F7F117A3-A4E5-4D20-811E-6BF40E16F485}"/>
              </a:ext>
            </a:extLst>
          </p:cNvPr>
          <p:cNvSpPr txBox="1"/>
          <p:nvPr/>
        </p:nvSpPr>
        <p:spPr>
          <a:xfrm>
            <a:off x="1184563" y="4522217"/>
            <a:ext cx="7543800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baseballEventLIST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basketballEventLIST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“lv3”)[“event”]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3018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棒球類文本輸出的結果如下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從棒球比賽的文本裡可以看到的是有「帶著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球隊」、「進入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優勢」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等等的事件發生。甚至可以看到最後是「贏得 </a:t>
            </a:r>
            <a:r>
              <a:rPr lang="en-US" altLang="zh-TW" dirty="0">
                <a:solidFill>
                  <a:schemeClr val="dk1"/>
                </a:solidFill>
              </a:rPr>
              <a:t>- </a:t>
            </a:r>
            <a:r>
              <a:rPr lang="zh-TW" altLang="en-US" dirty="0">
                <a:solidFill>
                  <a:schemeClr val="dk1"/>
                </a:solidFill>
              </a:rPr>
              <a:t>勝利」而可以推測該句的主角在最後應該是贏了比賽。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3F5ED2-CD94-4201-A4C3-A074622B5026}"/>
              </a:ext>
            </a:extLst>
          </p:cNvPr>
          <p:cNvSpPr/>
          <p:nvPr/>
        </p:nvSpPr>
        <p:spPr>
          <a:xfrm>
            <a:off x="1203767" y="2105601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使用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上陣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壓制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帶著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進入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推出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關門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'], '\n', [],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'], [], [], [], '\n', ['</a:t>
            </a:r>
            <a:r>
              <a:rPr lang="zh-TW" altLang="en-US" sz="1600" dirty="0">
                <a:solidFill>
                  <a:schemeClr val="dk1"/>
                </a:solidFill>
              </a:rPr>
              <a:t>形成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輪到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投了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看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靠近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伸進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碰觸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到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判定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'], '\n', [], ['</a:t>
            </a:r>
            <a:r>
              <a:rPr lang="zh-TW" altLang="en-US" sz="1600" dirty="0">
                <a:solidFill>
                  <a:schemeClr val="dk1"/>
                </a:solidFill>
              </a:rPr>
              <a:t>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拿下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再見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贏得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73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「事」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AE04C4-7800-4B9B-9E59-7FB6A9E4A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從籃球比賽的文本裡，則可以看到「錯失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勝利」、「狂轟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米契爾」、「助攻</a:t>
            </a:r>
            <a:r>
              <a:rPr lang="en-US" altLang="zh-TW" dirty="0">
                <a:solidFill>
                  <a:schemeClr val="dk1"/>
                </a:solidFill>
              </a:rPr>
              <a:t>-</a:t>
            </a:r>
            <a:r>
              <a:rPr lang="zh-TW" altLang="en-US" dirty="0">
                <a:solidFill>
                  <a:schemeClr val="dk1"/>
                </a:solidFill>
              </a:rPr>
              <a:t>米契爾」</a:t>
            </a:r>
            <a:r>
              <a:rPr lang="en-US" altLang="zh-TW" dirty="0">
                <a:solidFill>
                  <a:schemeClr val="dk1"/>
                </a:solidFill>
              </a:rPr>
              <a:t>…</a:t>
            </a:r>
            <a:r>
              <a:rPr lang="zh-TW" altLang="en-US" dirty="0">
                <a:solidFill>
                  <a:schemeClr val="dk1"/>
                </a:solidFill>
              </a:rPr>
              <a:t>等等事件。</a:t>
            </a:r>
            <a:endParaRPr lang="en-US" altLang="zh-TW" dirty="0">
              <a:solidFill>
                <a:schemeClr val="dk1"/>
              </a:solidFill>
            </a:endParaRPr>
          </a:p>
          <a:p>
            <a:pPr marL="137160" indent="0">
              <a:buNone/>
            </a:pPr>
            <a:endParaRPr lang="zh-TW" altLang="en-US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zh-TW" altLang="en-US" dirty="0">
              <a:solidFill>
                <a:schemeClr val="dk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5848C876-B381-4DBA-85DF-57D27A053B44}"/>
              </a:ext>
            </a:extLst>
          </p:cNvPr>
          <p:cNvSpPr/>
          <p:nvPr/>
        </p:nvSpPr>
        <p:spPr>
          <a:xfrm>
            <a:off x="1203767" y="2236230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[[], ['</a:t>
            </a:r>
            <a:r>
              <a:rPr lang="zh-TW" altLang="en-US" sz="1600" dirty="0">
                <a:solidFill>
                  <a:schemeClr val="dk1"/>
                </a:solidFill>
              </a:rPr>
              <a:t>錯失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開始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打出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力圖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讀秒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上籃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留給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追平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'], '\n', ['</a:t>
            </a:r>
            <a:r>
              <a:rPr lang="zh-TW" altLang="en-US" sz="1600" dirty="0">
                <a:solidFill>
                  <a:schemeClr val="dk1"/>
                </a:solidFill>
              </a:rPr>
              <a:t>造成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犯規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用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鎖定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狂轟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'], ['</a:t>
            </a:r>
            <a:r>
              <a:rPr lang="zh-TW" altLang="en-US" sz="1600" dirty="0">
                <a:solidFill>
                  <a:schemeClr val="dk1"/>
                </a:solidFill>
              </a:rPr>
              <a:t>得分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[], [], ['</a:t>
            </a:r>
            <a:r>
              <a:rPr lang="zh-TW" altLang="en-US" sz="1600" dirty="0">
                <a:solidFill>
                  <a:schemeClr val="dk1"/>
                </a:solidFill>
              </a:rPr>
              <a:t>助攻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'], [], ['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合計</a:t>
            </a:r>
            <a:r>
              <a:rPr lang="en-US" altLang="zh-TW" sz="1600" dirty="0">
                <a:solidFill>
                  <a:schemeClr val="dk1"/>
                </a:solidFill>
              </a:rPr>
              <a:t>'],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209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3FEC6-FB5E-480C-A4FF-E907EAB4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C4F1F-610F-42F9-9DD6-CF65C872A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提及的那則娛樂新聞以及裡面的來分析裡面有哪些事件。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B394C6-3E09-4F8F-96AF-B40C7AB29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836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「時間」資訊也是屬於 </a:t>
            </a:r>
            <a:r>
              <a:rPr lang="en-US" altLang="zh-TW" dirty="0">
                <a:solidFill>
                  <a:schemeClr val="dk1"/>
                </a:solidFill>
              </a:rPr>
              <a:t>lv3 </a:t>
            </a:r>
            <a:r>
              <a:rPr lang="zh-TW" altLang="en-US" dirty="0">
                <a:solidFill>
                  <a:schemeClr val="dk1"/>
                </a:solidFill>
              </a:rPr>
              <a:t>語意分析的範疇</a:t>
            </a:r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>
                <a:solidFill>
                  <a:schemeClr val="dk1"/>
                </a:solidFill>
              </a:rPr>
              <a:t>因此操作上和前述的「事件」一樣，只在最後取出的是 </a:t>
            </a:r>
            <a:r>
              <a:rPr lang="en-US" altLang="zh-TW" dirty="0">
                <a:solidFill>
                  <a:schemeClr val="dk1"/>
                </a:solidFill>
              </a:rPr>
              <a:t>["time"] </a:t>
            </a:r>
            <a:r>
              <a:rPr lang="zh-TW" altLang="en-US" dirty="0">
                <a:solidFill>
                  <a:schemeClr val="dk1"/>
                </a:solidFill>
              </a:rPr>
              <a:t>而不是 </a:t>
            </a:r>
            <a:r>
              <a:rPr lang="en-US" altLang="zh-TW" dirty="0">
                <a:solidFill>
                  <a:schemeClr val="dk1"/>
                </a:solidFill>
              </a:rPr>
              <a:t>["event"] </a:t>
            </a:r>
            <a:r>
              <a:rPr lang="zh-TW" altLang="en-US" dirty="0">
                <a:solidFill>
                  <a:schemeClr val="dk1"/>
                </a:solidFill>
              </a:rPr>
              <a:t>而已。</a:t>
            </a:r>
          </a:p>
          <a:p>
            <a:endParaRPr lang="zh-TW" altLang="en-US" dirty="0"/>
          </a:p>
        </p:txBody>
      </p:sp>
      <p:sp>
        <p:nvSpPr>
          <p:cNvPr id="7" name="Google Shape;201;p3">
            <a:extLst>
              <a:ext uri="{FF2B5EF4-FFF2-40B4-BE49-F238E27FC236}">
                <a16:creationId xmlns:a16="http://schemas.microsoft.com/office/drawing/2014/main" id="{BDACA9F6-CE9F-43A6-A237-FB3106A717B1}"/>
              </a:ext>
            </a:extLst>
          </p:cNvPr>
          <p:cNvSpPr txBox="1"/>
          <p:nvPr/>
        </p:nvSpPr>
        <p:spPr>
          <a:xfrm>
            <a:off x="1184563" y="3248589"/>
            <a:ext cx="7543800" cy="2585283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basketballSTR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userDefinedDictFILE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=“./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mixedDICT.json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”, level = “lv3”)[“time”]</a:t>
            </a:r>
          </a:p>
          <a:p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basketballTimeLIST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234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棒球類文本輸出的結果如下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在原文「本週三在紐約的比賽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en-US" dirty="0">
                <a:solidFill>
                  <a:srgbClr val="FF0000"/>
                </a:solidFill>
              </a:rPr>
              <a:t>」裡，「週三」就是一個表示時間的詞彙。</a:t>
            </a:r>
            <a:r>
              <a:rPr lang="en-US" altLang="zh-TW" dirty="0" err="1">
                <a:solidFill>
                  <a:srgbClr val="FF0000"/>
                </a:solidFill>
              </a:rPr>
              <a:t>Articut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lv3 </a:t>
            </a:r>
            <a:r>
              <a:rPr lang="zh-TW" altLang="en-US" dirty="0">
                <a:solidFill>
                  <a:srgbClr val="FF0000"/>
                </a:solidFill>
              </a:rPr>
              <a:t>在計算時間時，可自行決定要不要參考當下的時間。由於本範例是在 </a:t>
            </a:r>
            <a:r>
              <a:rPr lang="en-US" altLang="zh-TW" dirty="0">
                <a:solidFill>
                  <a:srgbClr val="FF0000"/>
                </a:solidFill>
              </a:rPr>
              <a:t>2021.05.06 (</a:t>
            </a:r>
            <a:r>
              <a:rPr lang="zh-TW" altLang="en-US" dirty="0">
                <a:solidFill>
                  <a:srgbClr val="FF0000"/>
                </a:solidFill>
              </a:rPr>
              <a:t>四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zh-TW" altLang="en-US" dirty="0">
                <a:solidFill>
                  <a:srgbClr val="FF0000"/>
                </a:solidFill>
              </a:rPr>
              <a:t>執行的，參考這個時間的結果，</a:t>
            </a:r>
            <a:r>
              <a:rPr lang="en-US" altLang="zh-TW" dirty="0" err="1">
                <a:solidFill>
                  <a:srgbClr val="FF0000"/>
                </a:solidFill>
              </a:rPr>
              <a:t>Articut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將「週三」計算為 </a:t>
            </a:r>
            <a:r>
              <a:rPr lang="en-US" altLang="zh-TW" dirty="0">
                <a:solidFill>
                  <a:srgbClr val="FF0000"/>
                </a:solidFill>
              </a:rPr>
              <a:t>"2021-05-05" </a:t>
            </a:r>
            <a:r>
              <a:rPr lang="zh-TW" altLang="en-US" dirty="0">
                <a:solidFill>
                  <a:srgbClr val="FF0000"/>
                </a:solidFill>
              </a:rPr>
              <a:t>這天。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935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6292"/>
              </a:buClr>
              <a:buSzPts val="4000"/>
              <a:buFont typeface="Trebuchet MS"/>
              <a:buNone/>
            </a:pPr>
            <a:r>
              <a:rPr lang="zh-TW" altLang="en-US" dirty="0"/>
              <a:t>取特徵詞</a:t>
            </a:r>
            <a:endParaRPr dirty="0"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677334" y="1381655"/>
            <a:ext cx="8596668" cy="465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2240"/>
            </a:pPr>
            <a:r>
              <a:rPr lang="zh-TW" altLang="en-US" dirty="0"/>
              <a:t>特徵詞可以做為代表文本內容的一種參考維度。換句話說，可以透過特徵詞來理解文本想傳達的主要概念。</a:t>
            </a:r>
            <a:endParaRPr lang="en-US" altLang="zh-TW" dirty="0"/>
          </a:p>
          <a:p>
            <a:pPr marL="342900" lvl="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dirty="0"/>
              <a:t>上週的課程提到取特徵詞的方法有三種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en-US" altLang="zh-TW" dirty="0"/>
              <a:t>TF-IDF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en-US" dirty="0"/>
              <a:t>詞性 </a:t>
            </a:r>
            <a:r>
              <a:rPr lang="en-US" altLang="zh-TW" dirty="0"/>
              <a:t>(</a:t>
            </a:r>
            <a:r>
              <a:rPr lang="zh-TW" altLang="en-US" dirty="0"/>
              <a:t>名詞 </a:t>
            </a:r>
            <a:r>
              <a:rPr lang="en-US" altLang="zh-TW" dirty="0"/>
              <a:t>/</a:t>
            </a:r>
            <a:r>
              <a:rPr lang="zh-TW" altLang="en-US" dirty="0"/>
              <a:t>動詞</a:t>
            </a:r>
            <a:r>
              <a:rPr lang="en-US" altLang="zh-TW" dirty="0"/>
              <a:t>) </a:t>
            </a:r>
          </a:p>
          <a:p>
            <a:pPr marL="800100" lvl="1" indent="-342900">
              <a:spcBef>
                <a:spcPts val="0"/>
              </a:spcBef>
              <a:buSzPts val="2240"/>
              <a:buChar char="►"/>
            </a:pPr>
            <a:r>
              <a:rPr lang="zh-TW" altLang="zh-TW" dirty="0"/>
              <a:t>「人、事、時、地、物」取特徵詞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r>
              <a:rPr lang="zh-TW" altLang="en-US" dirty="0"/>
              <a:t>這週會講解關於如何以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</a:t>
            </a:r>
            <a:r>
              <a:rPr lang="zh-TW" altLang="zh-TW" dirty="0"/>
              <a:t>取特徵詞</a:t>
            </a: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en-US" altLang="zh-TW" dirty="0"/>
          </a:p>
          <a:p>
            <a:pPr marL="342900" indent="-342900">
              <a:spcBef>
                <a:spcPts val="0"/>
              </a:spcBef>
              <a:buSzPts val="2240"/>
            </a:pPr>
            <a:endParaRPr lang="zh-TW" altLang="en-US" dirty="0"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11163816" y="6276503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D151-8405-47E2-BB1C-D39414FA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「時」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09661A-C95F-49E4-9689-5A9F3E3BB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ADB5C6FB-1645-432A-B429-9F5960C6A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籃球類文本輸出的結果如下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zh-TW" dirty="0">
                <a:solidFill>
                  <a:schemeClr val="dk1"/>
                </a:solidFill>
              </a:rPr>
              <a:t>另一篇籃球比賽的文本裡，則「昨晚的紐約西區霸王之戰中…」中，有「昨晚」這一個表示時間的詞彙。Articut lv3 的 [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time</a:t>
            </a:r>
            <a:r>
              <a:rPr lang="zh-TW" altLang="en-US" dirty="0">
                <a:solidFill>
                  <a:schemeClr val="dk1"/>
                </a:solidFill>
              </a:rPr>
              <a:t>”</a:t>
            </a:r>
            <a:r>
              <a:rPr lang="zh-TW" altLang="zh-TW" dirty="0">
                <a:solidFill>
                  <a:schemeClr val="dk1"/>
                </a:solidFill>
              </a:rPr>
              <a:t>] 則算出以下的結果。一樣取出了「昨晚」並加以計算出它的時間在 </a:t>
            </a:r>
            <a:r>
              <a:rPr lang="zh-TW" altLang="en-US" dirty="0">
                <a:solidFill>
                  <a:schemeClr val="dk1"/>
                </a:solidFill>
              </a:rPr>
              <a:t>“</a:t>
            </a:r>
            <a:r>
              <a:rPr lang="zh-TW" altLang="zh-TW" dirty="0">
                <a:solidFill>
                  <a:schemeClr val="dk1"/>
                </a:solidFill>
              </a:rPr>
              <a:t>2021</a:t>
            </a:r>
            <a:r>
              <a:rPr lang="en-US" altLang="zh-TW" dirty="0">
                <a:solidFill>
                  <a:schemeClr val="dk1"/>
                </a:solidFill>
              </a:rPr>
              <a:t>-05-06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22:00:00”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endParaRPr lang="en-US" altLang="zh-TW" dirty="0"/>
          </a:p>
        </p:txBody>
      </p:sp>
      <p:sp>
        <p:nvSpPr>
          <p:cNvPr id="5" name="Google Shape;202;p3">
            <a:extLst>
              <a:ext uri="{FF2B5EF4-FFF2-40B4-BE49-F238E27FC236}">
                <a16:creationId xmlns:a16="http://schemas.microsoft.com/office/drawing/2014/main" id="{DC8B3E3B-C82B-4780-B752-7F03C4CC0A60}"/>
              </a:ext>
            </a:extLst>
          </p:cNvPr>
          <p:cNvSpPr/>
          <p:nvPr/>
        </p:nvSpPr>
        <p:spPr>
          <a:xfrm>
            <a:off x="1203767" y="2351822"/>
            <a:ext cx="7543801" cy="1077178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>
                <a:solidFill>
                  <a:schemeClr val="dk1"/>
                </a:solidFill>
              </a:rPr>
              <a:t>[[{'absolute': False, 'datetime': '2021-07-04 22:00:00', 'text': '</a:t>
            </a:r>
            <a:r>
              <a:rPr lang="zh-TW" altLang="en-US" sz="1600">
                <a:solidFill>
                  <a:schemeClr val="dk1"/>
                </a:solidFill>
              </a:rPr>
              <a:t>昨晚</a:t>
            </a:r>
            <a:r>
              <a:rPr lang="en-US" altLang="zh-TW" sz="1600">
                <a:solidFill>
                  <a:schemeClr val="dk1"/>
                </a:solidFill>
              </a:rPr>
              <a:t>', '</a:t>
            </a:r>
            <a:r>
              <a:rPr lang="en-US" sz="1600">
                <a:solidFill>
                  <a:schemeClr val="dk1"/>
                </a:solidFill>
              </a:rPr>
              <a:t>time_span': {'year': [2021, 2021], 'month': [7, 7], 'weekday': [7, 7], 'day': [4, 4], 'hour': [22, 2], 'minute': [0, 59], 'second': [0, 59], 'time_period': 'night'}}], [], [], '\n', [], [], [], [], [], '\n', [], [], [], [], [], [], '\n', [], [], [], [], [], [], '\n', [], []]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492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212B6-EC29-46E7-BE3D-763832F3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5A4628-9611-44D6-BFA5-42A982738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提及的那則娛樂新聞以及裡面的來分析裡面提及那些時間點。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01F5A-79FE-4749-A5D8-66E7CE7D0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5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「地」一般地點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自帶的 </a:t>
            </a:r>
            <a:r>
              <a:rPr lang="en-US" altLang="zh-TW" b="1" dirty="0">
                <a:solidFill>
                  <a:schemeClr val="dk1"/>
                </a:solidFill>
              </a:rPr>
              <a:t>.</a:t>
            </a:r>
            <a:r>
              <a:rPr lang="en-US" altLang="zh-TW" b="1" dirty="0" err="1">
                <a:solidFill>
                  <a:schemeClr val="dk1"/>
                </a:solidFill>
              </a:rPr>
              <a:t>getLocationStemLIST</a:t>
            </a:r>
            <a:r>
              <a:rPr lang="en-US" altLang="zh-TW" b="1" dirty="0">
                <a:solidFill>
                  <a:schemeClr val="dk1"/>
                </a:solidFill>
              </a:rPr>
              <a:t>()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函式可以像前述取得人名列表一樣地操作，將文本中指涉「某種地方」或「位置」的詞彙抽出。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834365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articut.getLocationStemLIST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basketballlocLIST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78076" y="4782619"/>
            <a:ext cx="1036443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球帶內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紐約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西區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20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「地」景點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dk1"/>
                </a:solidFill>
              </a:rPr>
              <a:t>Articut</a:t>
            </a:r>
            <a:r>
              <a:rPr lang="en-US" altLang="zh-TW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也可以取得景點，就使用 </a:t>
            </a:r>
            <a:r>
              <a:rPr lang="en-US" altLang="zh-TW" dirty="0" err="1">
                <a:solidFill>
                  <a:schemeClr val="dk1"/>
                </a:solidFill>
              </a:rPr>
              <a:t>articut.parse</a:t>
            </a:r>
            <a:r>
              <a:rPr lang="en-US" altLang="zh-TW" dirty="0">
                <a:solidFill>
                  <a:schemeClr val="dk1"/>
                </a:solidFill>
              </a:rPr>
              <a:t>()</a:t>
            </a:r>
          </a:p>
          <a:p>
            <a:r>
              <a:rPr lang="zh-TW" altLang="en-US" dirty="0">
                <a:solidFill>
                  <a:schemeClr val="dk1"/>
                </a:solidFill>
              </a:rPr>
              <a:t>請使用下一頁的文章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660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AE763-36D2-44C6-B24A-7AC2CD7C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7C6B-903B-42AA-B832-A1CAD2699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6" name="Google Shape;201;p3">
            <a:extLst>
              <a:ext uri="{FF2B5EF4-FFF2-40B4-BE49-F238E27FC236}">
                <a16:creationId xmlns:a16="http://schemas.microsoft.com/office/drawing/2014/main" id="{655234AB-374E-471D-9703-F25C9661AF9F}"/>
              </a:ext>
            </a:extLst>
          </p:cNvPr>
          <p:cNvSpPr txBox="1"/>
          <p:nvPr/>
        </p:nvSpPr>
        <p:spPr>
          <a:xfrm>
            <a:off x="658129" y="948730"/>
            <a:ext cx="10310899" cy="5909270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‘’’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澎湖由本島以及周邊離島組成，以旅遊路線劃分本島，可以分成四大區域：馬公市區、北環、南環、以及澎湖機場以東的東環。至於澎湖離島分為四大海域：東海（鳥嶼、員貝、澎澎灘）、北海（吉貝、目斗嶼、險礁）、南海（七美、望安、虎井、桶盤）及南方四島國家公園（東嶼坪、西嶼坪、東吉嶼及西吉嶼）。熱門的七美、望安，是屬於南海四島，不要跟南方四島搞混囉！🔸 馬公市區：遊客住宿大多會選在馬公市區，尤其是中央老街周邊，美食及住宿選擇很多，離南海遊客中心也近。🔸 北環：有許多澎湖必去景點，包括跨海大橋、鯨魚洞、柱狀玄武岩、燈塔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等，通常會安排一整天的一日遊。🔸 南環：以沙灘及海邊景觀為主，山水沙灘傍晚極美。🔸 東環：最著名的景點是奎壁山摩西分海，還可以在隘門沙灘上喝咖啡享受悠閒夏日。★  我會建議澎湖旅遊行程天數至少安排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天，其中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天在本島，跑北環線加上東環、南環景點，以及馬公市區的吃喝逛街。（下面會有更詳細的景點介紹）★ 行程中可以穿插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1 - 2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天跳島，視個人喜好安排離島海域。★ 先確認要去的離島是在哪一個海域，再分別到南海、北海、東海遊客中心搭船（三個海域的遊客中心地址都不同）。船班時間一天只能安排一個海域，下午可以回馬公市區吃喝。➤ 旅遊季節澎湖  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 – 9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月為旅遊旺季，冬天東北季風強勁，較不推薦冬天時前往旅行。個人推薦  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月最適合，開始進入夏季，太陽也不會過於炙熱，還可以避開暑假的恐怖人潮。馬公市區🔸 市區景點以天后宮及周邊的中央老街為主，有許多美食及住宿選擇。一級古蹟澎湖天后宮是台灣歷史最悠久的媽祖廟。中央老街是澎湖最早發展的街道，古色古香的街道建築很適合漫步。四眼井旁的乾益堂中藥行已開業超過百年，來到這可以品嘗看看他們的藥膳蛋和豆干。北環北環線是澎湖經典旅遊路線，從馬公市區一路到最遠的西嶼燈塔（漁翁島燈塔），沿途有許多知名必去景點。下面依照從市區出發的經過順序介紹：🔸 後寮天堂路白沙鄉後寮村的天堂路，這幾年是越來越熱門的澎湖秘境景點。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’’’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66713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「地」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381655"/>
            <a:ext cx="11046580" cy="465970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dk1"/>
                </a:solidFill>
              </a:rPr>
              <a:t>請看範例程式</a:t>
            </a:r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endParaRPr lang="en-US" altLang="zh-TW" dirty="0">
              <a:solidFill>
                <a:schemeClr val="dk1"/>
              </a:solidFill>
            </a:endParaRPr>
          </a:p>
          <a:p>
            <a:r>
              <a:rPr lang="zh-TW" altLang="en-US" dirty="0"/>
              <a:t>本文取自於 </a:t>
            </a:r>
            <a:r>
              <a:rPr lang="en-US" altLang="zh-TW" dirty="0"/>
              <a:t>https://yencheng0817.pixnet.net/blog/post/326445630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2334156"/>
            <a:ext cx="10310899" cy="369291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penghuLIST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articut.parse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inputSTR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openDataPlaceAccessBOOL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True) </a:t>
            </a:r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94586" y="3124252"/>
            <a:ext cx="1143000" cy="831000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05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E0FAE-0876-4548-93D8-D8D0675D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736FC-5254-47CE-948E-EDF4F233A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提及的那則娛樂新聞以及裡面的內容來分析裡面有哪些地點，也利用取得景點的語法，來看看裡面是否有特殊的景點。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9E2FB-6B53-4545-9C50-21FD60B7C2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52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EEFF4-55A9-4936-A694-BD3C09D3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從文本中抽詞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「物」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43741-AA3A-431C-9E92-C160BA3F3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</a:rPr>
              <a:t>從文本中抽取其意義指「物品」的詞彙組</a:t>
            </a:r>
          </a:p>
          <a:p>
            <a:r>
              <a:rPr lang="zh-TW" altLang="en-US" dirty="0"/>
              <a:t>這個功能其實和前一週提到的「抽出名詞」是一樣的。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46194B-4380-46E5-941C-9FA8E5CC0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E16AE0C7-42DF-4B8B-A420-3D501C621750}"/>
              </a:ext>
            </a:extLst>
          </p:cNvPr>
          <p:cNvSpPr txBox="1"/>
          <p:nvPr/>
        </p:nvSpPr>
        <p:spPr>
          <a:xfrm>
            <a:off x="1194586" y="3043729"/>
            <a:ext cx="10310899" cy="1754286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altLang="zh-TW"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articut.getNounStemLIST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altLang="zh-TW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basketballNounLIST</a:t>
            </a:r>
            <a:r>
              <a:rPr lang="en-US" altLang="zh-TW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AE0A4CFB-91BD-4471-BCA0-EBCF205AE579}"/>
              </a:ext>
            </a:extLst>
          </p:cNvPr>
          <p:cNvSpPr/>
          <p:nvPr/>
        </p:nvSpPr>
        <p:spPr>
          <a:xfrm>
            <a:off x="1185405" y="5004188"/>
            <a:ext cx="10320080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棒球執行結果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主審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優勢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分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安打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局面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意識地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打線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打者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投手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此戰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比賽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滿壘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球隊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登板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眼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角滑球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觸身球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身體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車輪戰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追平比數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這球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陽春砲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領先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中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人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勝利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單場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場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布克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延長賽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戰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攻勢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機會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次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波格丹諾維奇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籃板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階段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霸王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0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72798-3FFB-4E06-A7CF-80F3D2B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課間練習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8DAADA-764A-42B6-BEA5-9D18C85E0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請使用課程練習</a:t>
            </a:r>
            <a:r>
              <a:rPr lang="en-US" altLang="zh-TW" dirty="0"/>
              <a:t>1</a:t>
            </a:r>
            <a:r>
              <a:rPr lang="zh-TW" altLang="en-US" dirty="0"/>
              <a:t>提及的那則娛樂新聞以及裡面的來分析裡面有哪些「物」。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706C6C-BB74-44E6-AD36-ECC19C67B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8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5E29A-73D7-4C3D-836C-370DBEB9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DE8E34-E551-47AF-A6F6-20D4A2032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剛剛在不同的練習中練習如何取得人事時地物，不過目前練習到現在，大家覺得電腦幫你挑出人事時地物，請問你覺得挑出這些特徵詞對分類文本有幫助嗎？會怎麼幫助你呢？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958D2-D3D4-43BF-879B-CB3836168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5A9D4-34C8-44D4-899A-D972BF08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6F1549-8EF3-456D-AFC7-2AB53718B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為什麼要使用</a:t>
            </a:r>
            <a:r>
              <a:rPr lang="zh-TW" altLang="zh-TW" dirty="0"/>
              <a:t>「人、事、時、地、物」</a:t>
            </a:r>
            <a:r>
              <a:rPr lang="zh-TW" altLang="en-US" dirty="0"/>
              <a:t>來取特徵詞呢？</a:t>
            </a:r>
            <a:endParaRPr lang="en-US" altLang="zh-TW" dirty="0"/>
          </a:p>
          <a:p>
            <a:pPr lvl="1"/>
            <a:r>
              <a:rPr lang="zh-TW" altLang="zh-TW" dirty="0"/>
              <a:t>如果有多篇文章中提及的「人」有大量的重覆</a:t>
            </a:r>
            <a:r>
              <a:rPr lang="zh-TW" altLang="en-US" dirty="0"/>
              <a:t>，那麼我們大概可以推測它大概是在討論類似的主題。同樣的道理，同樣的「事、時、地、物」也可以做為分類文本時的依據。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20E287-EED5-4F65-9328-236A21258D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7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D9963-EAA4-4380-B1AA-A4338551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人事時地物特徵詞應用</a:t>
            </a:r>
            <a:r>
              <a:rPr lang="en-US" altLang="zh-TW" dirty="0"/>
              <a:t>brainstorm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66AD75-BEC1-4083-A0FE-9621C187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參考內容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看看洗錢文章中可以直接取得人名，接下來可以分析誰是犯人，誰是檢察官，接下來取得的人名可以繼續做後續分析</a:t>
            </a:r>
            <a:endParaRPr lang="en-US" altLang="zh-TW" dirty="0"/>
          </a:p>
          <a:p>
            <a:r>
              <a:rPr lang="zh-TW" altLang="en-US" dirty="0"/>
              <a:t>如果有好大一篇故事，例如水滸傳，可以取得每個章節的事件，藉此可以用最短時間整理每個章節的大意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082339-61DE-4F33-8396-8A443855F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7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地點，在前次課程中已經有介紹了</a:t>
            </a:r>
            <a:r>
              <a:rPr lang="en-US" altLang="zh-TW" dirty="0" err="1">
                <a:ea typeface="微軟正黑體" panose="020B0604030504040204" pitchFamily="34" charset="-120"/>
              </a:rPr>
              <a:t>articut.getLocationStemLIST</a:t>
            </a:r>
            <a:r>
              <a:rPr lang="en-US" altLang="zh-TW" dirty="0"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ea typeface="微軟正黑體" panose="020B0604030504040204" pitchFamily="34" charset="-120"/>
              </a:rPr>
              <a:t> 這個語法來幫助我們取出地點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ea typeface="微軟正黑體" panose="020B0604030504040204" pitchFamily="34" charset="-120"/>
              </a:rPr>
              <a:t>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FA50647-0AC9-46CB-997A-6BFD50ECB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52883"/>
              </p:ext>
            </p:extLst>
          </p:nvPr>
        </p:nvGraphicFramePr>
        <p:xfrm>
          <a:off x="1266166" y="3503645"/>
          <a:ext cx="965966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97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42470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articut.getPersonLIST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”, level = “lv3”)[“event”]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9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D2ABE-74BE-4A05-81DC-C21F9F3E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取特徵詞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DE68E2-39AC-4504-A17A-060331A53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這週課程中，會介紹如何取出：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FC88F-A926-4E66-B911-A0848E32F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23A6F28-09AC-40BE-842A-38C65B73D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34578"/>
              </p:ext>
            </p:extLst>
          </p:nvPr>
        </p:nvGraphicFramePr>
        <p:xfrm>
          <a:off x="1266166" y="2134229"/>
          <a:ext cx="9659667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196">
                  <a:extLst>
                    <a:ext uri="{9D8B030D-6E8A-4147-A177-3AD203B41FA5}">
                      <a16:colId xmlns:a16="http://schemas.microsoft.com/office/drawing/2014/main" val="3570539880"/>
                    </a:ext>
                  </a:extLst>
                </a:gridCol>
                <a:gridCol w="8757471">
                  <a:extLst>
                    <a:ext uri="{9D8B030D-6E8A-4147-A177-3AD203B41FA5}">
                      <a16:colId xmlns:a16="http://schemas.microsoft.com/office/drawing/2014/main" val="3285416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範例語法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6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articut.parse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baseballSTR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, 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userDefinedDictFILE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=“./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mixedDICT.json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”, level = “lv3”)[“time”]</a:t>
                      </a:r>
                      <a:r>
                        <a:rPr lang="en-US" altLang="zh-TW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articut.getLocationStemLIST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5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articut.getNounStemLIST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(</a:t>
                      </a:r>
                      <a:r>
                        <a:rPr lang="en-US" altLang="zh-TW" sz="28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baseballResultDICT</a:t>
                      </a:r>
                      <a:r>
                        <a:rPr lang="en-US" altLang="zh-TW" sz="28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Courier New"/>
                          <a:cs typeface="Courier New" panose="02070309020205020404" pitchFamily="49" charset="0"/>
                          <a:sym typeface="Courier New"/>
                        </a:rPr>
                        <a:t>)</a:t>
                      </a:r>
                      <a:endParaRPr lang="zh-TW" altLang="en-US" sz="2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69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67CDB-43EB-4CA0-80A9-7AF1EE93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A5B7F6-08A8-41CB-BFA3-2510DBB7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學習如何使用取出人事時地物的內容</a:t>
            </a:r>
            <a:endParaRPr lang="en-US" altLang="zh-TW" dirty="0"/>
          </a:p>
          <a:p>
            <a:r>
              <a:rPr lang="zh-TW" altLang="en-US" dirty="0"/>
              <a:t>知道為什麼要取出人事時地物的特徵詞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sz="1600" dirty="0"/>
              <a:t>本課程使用的文本是從</a:t>
            </a:r>
            <a:endParaRPr lang="en-US" altLang="zh-TW" sz="1600" dirty="0"/>
          </a:p>
          <a:p>
            <a:r>
              <a:rPr lang="en-US" altLang="zh-TW" sz="1600" dirty="0"/>
              <a:t>1.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2"/>
              </a:rPr>
              <a:t>https://news-taiwan.xyz/uncategorized/39053.html</a:t>
            </a:r>
            <a:endParaRPr lang="en-US" altLang="zh-TW" sz="1600" dirty="0"/>
          </a:p>
          <a:p>
            <a:r>
              <a:rPr lang="en-US" altLang="zh-TW" sz="1600" dirty="0"/>
              <a:t>2.</a:t>
            </a:r>
            <a:r>
              <a:rPr lang="zh-TW" altLang="en-US" sz="1600" dirty="0"/>
              <a:t> </a:t>
            </a:r>
            <a:r>
              <a:rPr lang="en-US" altLang="zh-TW" sz="1600" dirty="0">
                <a:hlinkClick r:id="rId3"/>
              </a:rPr>
              <a:t>https://www.ctwant.com/article/111388</a:t>
            </a:r>
            <a:endParaRPr lang="en-US" altLang="zh-TW" sz="1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EDB75C-99AF-4CC8-9799-DB4E45203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37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87CF7-9B41-4986-B9CB-58807174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課程準備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2661BA-029F-407E-925E-E26E82887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以下的練習，我們會繼續使用棒球和籃球的兩篇新聞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A1AA9-35B4-42B5-B683-3ED0CDBE5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73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492984-5A8A-498B-A8FE-E80349A1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從文本中抽詞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873DB-A4AD-4B45-8084-88A9BD5C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1362FA-9D32-4340-82A4-13BB5F1D9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17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7155-3F7D-47C8-B644-8456C058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306388"/>
            <a:ext cx="8596668" cy="760412"/>
          </a:xfrm>
        </p:spPr>
        <p:txBody>
          <a:bodyPr/>
          <a:lstStyle/>
          <a:p>
            <a:r>
              <a:rPr lang="zh-TW" altLang="en-US" dirty="0"/>
              <a:t>從文本中抽詞 </a:t>
            </a:r>
            <a:r>
              <a:rPr lang="en-US" altLang="zh-TW" dirty="0"/>
              <a:t>--</a:t>
            </a:r>
            <a:r>
              <a:rPr lang="zh-TW" altLang="en-US" dirty="0"/>
              <a:t> 「人」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00B012-0D36-40E4-BDA2-7F80F2ECB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可以使用 </a:t>
            </a:r>
            <a:r>
              <a:rPr lang="en-US" altLang="zh-TW" dirty="0" err="1"/>
              <a:t>articut.getPersonLIST</a:t>
            </a:r>
            <a:r>
              <a:rPr lang="en-US" altLang="zh-TW" dirty="0"/>
              <a:t>() </a:t>
            </a:r>
            <a:r>
              <a:rPr lang="zh-TW" altLang="en-US" dirty="0"/>
              <a:t>來處理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59902-AD1D-4767-BFCA-9F833C05D8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Google Shape;201;p3">
            <a:extLst>
              <a:ext uri="{FF2B5EF4-FFF2-40B4-BE49-F238E27FC236}">
                <a16:creationId xmlns:a16="http://schemas.microsoft.com/office/drawing/2014/main" id="{10826A33-FB8B-4F6D-A0B8-45D33DB2B180}"/>
              </a:ext>
            </a:extLst>
          </p:cNvPr>
          <p:cNvSpPr txBox="1"/>
          <p:nvPr/>
        </p:nvSpPr>
        <p:spPr>
          <a:xfrm>
            <a:off x="1203768" y="2259437"/>
            <a:ext cx="7543800" cy="2246729"/>
          </a:xfrm>
          <a:prstGeom prst="rect">
            <a:avLst/>
          </a:prstGeom>
          <a:noFill/>
          <a:ln w="9525" cap="flat" cmpd="sng">
            <a:solidFill>
              <a:srgbClr val="16B0E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/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articut.getPersonLIST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basketballResultDICT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lvl="0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wordExtractor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basketballPeopleLIST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202;p3">
            <a:extLst>
              <a:ext uri="{FF2B5EF4-FFF2-40B4-BE49-F238E27FC236}">
                <a16:creationId xmlns:a16="http://schemas.microsoft.com/office/drawing/2014/main" id="{204416DF-282B-41E7-B7F1-EFD10B6E4379}"/>
              </a:ext>
            </a:extLst>
          </p:cNvPr>
          <p:cNvSpPr/>
          <p:nvPr/>
        </p:nvSpPr>
        <p:spPr>
          <a:xfrm>
            <a:off x="1203768" y="4722248"/>
            <a:ext cx="7543801" cy="1323399"/>
          </a:xfrm>
          <a:prstGeom prst="rect">
            <a:avLst/>
          </a:prstGeom>
          <a:solidFill>
            <a:srgbClr val="DEF4F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棒球</a:t>
            </a:r>
            <a:r>
              <a:rPr lang="zh-TW" sz="16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執行結果</a:t>
            </a:r>
            <a:endParaRPr lang="en-US" altLang="zh-TW" sz="1600" u="sng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他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巴斯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庫爾帕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康福托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自己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麥尼爾</a:t>
            </a:r>
            <a:r>
              <a:rPr lang="en-US" altLang="zh-TW" sz="1600" dirty="0">
                <a:solidFill>
                  <a:schemeClr val="dk1"/>
                </a:solidFill>
              </a:rPr>
              <a:t>’]</a:t>
            </a:r>
          </a:p>
          <a:p>
            <a:pPr lvl="0"/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zh-TW" altLang="en-US" sz="1600" u="sng" dirty="0">
                <a:solidFill>
                  <a:schemeClr val="dk1"/>
                </a:solidFill>
              </a:rPr>
              <a:t>籃球執行結果</a:t>
            </a:r>
            <a:endParaRPr lang="en-US" altLang="zh-TW" sz="1600" u="sng" dirty="0">
              <a:solidFill>
                <a:schemeClr val="dk1"/>
              </a:solidFill>
            </a:endParaRPr>
          </a:p>
          <a:p>
            <a:pPr lvl="0"/>
            <a:r>
              <a:rPr lang="en-US" altLang="zh-TW" sz="1600" dirty="0">
                <a:solidFill>
                  <a:schemeClr val="dk1"/>
                </a:solidFill>
              </a:rPr>
              <a:t>['</a:t>
            </a:r>
            <a:r>
              <a:rPr lang="zh-TW" altLang="en-US" sz="1600" dirty="0">
                <a:solidFill>
                  <a:schemeClr val="dk1"/>
                </a:solidFill>
              </a:rPr>
              <a:t>保羅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克拉克森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康利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戈貝爾</a:t>
            </a:r>
            <a:r>
              <a:rPr lang="en-US" altLang="zh-TW" sz="1600" dirty="0">
                <a:solidFill>
                  <a:schemeClr val="dk1"/>
                </a:solidFill>
              </a:rPr>
              <a:t>', '</a:t>
            </a:r>
            <a:r>
              <a:rPr lang="zh-TW" altLang="en-US" sz="1600" dirty="0">
                <a:solidFill>
                  <a:schemeClr val="dk1"/>
                </a:solidFill>
              </a:rPr>
              <a:t>米契爾</a:t>
            </a:r>
            <a:r>
              <a:rPr lang="en-US" altLang="zh-TW" sz="1600" dirty="0">
                <a:solidFill>
                  <a:schemeClr val="dk1"/>
                </a:solidFill>
              </a:rPr>
              <a:t>']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821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3379</Words>
  <Application>Microsoft Office PowerPoint</Application>
  <PresentationFormat>寬螢幕</PresentationFormat>
  <Paragraphs>207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Noto Sans Symbols</vt:lpstr>
      <vt:lpstr>微軟正黑體</vt:lpstr>
      <vt:lpstr>Arial</vt:lpstr>
      <vt:lpstr>Calibri</vt:lpstr>
      <vt:lpstr>Consolas</vt:lpstr>
      <vt:lpstr>Courier New</vt:lpstr>
      <vt:lpstr>Trebuchet MS</vt:lpstr>
      <vt:lpstr>多面向</vt:lpstr>
      <vt:lpstr>文本分析與程式設計 Week03</vt:lpstr>
      <vt:lpstr>取特徵詞</vt:lpstr>
      <vt:lpstr>取特徵詞</vt:lpstr>
      <vt:lpstr>取特徵詞</vt:lpstr>
      <vt:lpstr>取特徵詞</vt:lpstr>
      <vt:lpstr>課程目標</vt:lpstr>
      <vt:lpstr>課程準備</vt:lpstr>
      <vt:lpstr>從文本中抽詞</vt:lpstr>
      <vt:lpstr>從文本中抽詞 -- 「人」</vt:lpstr>
      <vt:lpstr>課間練習1</vt:lpstr>
      <vt:lpstr>PowerPoint 簡報</vt:lpstr>
      <vt:lpstr>課間練習2 </vt:lpstr>
      <vt:lpstr>從文本中抽詞 -- 「事」</vt:lpstr>
      <vt:lpstr>從文本中抽詞 -- 「事」</vt:lpstr>
      <vt:lpstr>從文本中抽詞 -- 「事」</vt:lpstr>
      <vt:lpstr>從文本中抽詞 -- 「事」</vt:lpstr>
      <vt:lpstr>課程練習3</vt:lpstr>
      <vt:lpstr>從文本中抽詞 -- 「時」</vt:lpstr>
      <vt:lpstr>從文本中抽詞 -- 「時」</vt:lpstr>
      <vt:lpstr>從文本中抽詞 -- 「時」</vt:lpstr>
      <vt:lpstr>課間練習4</vt:lpstr>
      <vt:lpstr>從文本中抽詞 – 「地」一般地點</vt:lpstr>
      <vt:lpstr>從文本中抽詞 – 「地」景點</vt:lpstr>
      <vt:lpstr>從文本中抽詞 – 「地」</vt:lpstr>
      <vt:lpstr>從文本中抽詞 – 「地」</vt:lpstr>
      <vt:lpstr>課間練習5</vt:lpstr>
      <vt:lpstr>從文本中抽詞 – 「物」</vt:lpstr>
      <vt:lpstr>課間練習6</vt:lpstr>
      <vt:lpstr>討論</vt:lpstr>
      <vt:lpstr>人事時地物特徵詞應用brainstorm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推動大學程式設計教學計畫 分項六：資料分析領域與學習評量推動團隊  投影片樣版</dc:title>
  <dc:creator>User</dc:creator>
  <cp:lastModifiedBy>Robin Lin</cp:lastModifiedBy>
  <cp:revision>34</cp:revision>
  <dcterms:created xsi:type="dcterms:W3CDTF">2018-07-13T08:28:57Z</dcterms:created>
  <dcterms:modified xsi:type="dcterms:W3CDTF">2021-07-06T12:26:32Z</dcterms:modified>
</cp:coreProperties>
</file>