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6"/>
  </p:notesMasterIdLst>
  <p:sldIdLst>
    <p:sldId id="256" r:id="rId2"/>
    <p:sldId id="305" r:id="rId3"/>
    <p:sldId id="284" r:id="rId4"/>
    <p:sldId id="269" r:id="rId5"/>
    <p:sldId id="275" r:id="rId6"/>
    <p:sldId id="304" r:id="rId7"/>
    <p:sldId id="286" r:id="rId8"/>
    <p:sldId id="277" r:id="rId9"/>
    <p:sldId id="287" r:id="rId10"/>
    <p:sldId id="288" r:id="rId11"/>
    <p:sldId id="270" r:id="rId12"/>
    <p:sldId id="271" r:id="rId13"/>
    <p:sldId id="273" r:id="rId14"/>
    <p:sldId id="289" r:id="rId15"/>
    <p:sldId id="291" r:id="rId16"/>
    <p:sldId id="290" r:id="rId17"/>
    <p:sldId id="282" r:id="rId18"/>
    <p:sldId id="292" r:id="rId19"/>
    <p:sldId id="257" r:id="rId20"/>
    <p:sldId id="293" r:id="rId21"/>
    <p:sldId id="297" r:id="rId22"/>
    <p:sldId id="258" r:id="rId23"/>
    <p:sldId id="294" r:id="rId24"/>
    <p:sldId id="259" r:id="rId25"/>
    <p:sldId id="260" r:id="rId26"/>
    <p:sldId id="278" r:id="rId27"/>
    <p:sldId id="279" r:id="rId28"/>
    <p:sldId id="262" r:id="rId29"/>
    <p:sldId id="263" r:id="rId30"/>
    <p:sldId id="295" r:id="rId31"/>
    <p:sldId id="264" r:id="rId32"/>
    <p:sldId id="281" r:id="rId33"/>
    <p:sldId id="296" r:id="rId34"/>
    <p:sldId id="280" r:id="rId35"/>
    <p:sldId id="265" r:id="rId36"/>
    <p:sldId id="298" r:id="rId37"/>
    <p:sldId id="266" r:id="rId38"/>
    <p:sldId id="299" r:id="rId39"/>
    <p:sldId id="267" r:id="rId40"/>
    <p:sldId id="300" r:id="rId41"/>
    <p:sldId id="268" r:id="rId42"/>
    <p:sldId id="301" r:id="rId43"/>
    <p:sldId id="303" r:id="rId44"/>
    <p:sldId id="302" r:id="rId45"/>
    <p:sldId id="306" r:id="rId46"/>
    <p:sldId id="311" r:id="rId47"/>
    <p:sldId id="310" r:id="rId48"/>
    <p:sldId id="312" r:id="rId49"/>
    <p:sldId id="313" r:id="rId50"/>
    <p:sldId id="314" r:id="rId51"/>
    <p:sldId id="315" r:id="rId52"/>
    <p:sldId id="308" r:id="rId53"/>
    <p:sldId id="316" r:id="rId54"/>
    <p:sldId id="309" r:id="rId55"/>
  </p:sldIdLst>
  <p:sldSz cx="9144000" cy="5143500" type="screen16x9"/>
  <p:notesSz cx="6858000" cy="9144000"/>
  <p:embeddedFontLst>
    <p:embeddedFont>
      <p:font typeface="微軟正黑體" panose="020B0604030504040204" pitchFamily="34" charset="-120"/>
      <p:regular r:id="rId57"/>
      <p:bold r:id="rId58"/>
    </p:embeddedFont>
    <p:embeddedFont>
      <p:font typeface="Consolas" panose="020B0609020204030204" pitchFamily="49" charset="0"/>
      <p:regular r:id="rId59"/>
      <p:bold r:id="rId60"/>
      <p:italic r:id="rId61"/>
      <p:boldItalic r:id="rId62"/>
    </p:embeddedFont>
    <p:embeddedFont>
      <p:font typeface="Roboto" panose="02020500000000000000" charset="0"/>
      <p:regular r:id="rId63"/>
      <p:bold r:id="rId64"/>
      <p:italic r:id="rId65"/>
      <p:boldItalic r:id="rId66"/>
    </p:embeddedFont>
    <p:embeddedFont>
      <p:font typeface="Trebuchet MS" panose="020B0603020202020204" pitchFamily="34" charset="0"/>
      <p:regular r:id="rId67"/>
      <p:bold r:id="rId68"/>
      <p:italic r:id="rId69"/>
      <p:boldItalic r:id="rId70"/>
    </p:embeddedFont>
    <p:embeddedFont>
      <p:font typeface="Wingdings 3" panose="05040102010807070707" pitchFamily="18" charset="2"/>
      <p:regular r:id="rId7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85283" autoAdjust="0"/>
  </p:normalViewPr>
  <p:slideViewPr>
    <p:cSldViewPr snapToGrid="0">
      <p:cViewPr varScale="1">
        <p:scale>
          <a:sx n="90" d="100"/>
          <a:sy n="90" d="100"/>
        </p:scale>
        <p:origin x="616"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5400">
                <a:solidFill>
                  <a:schemeClr val="accent2">
                    <a:lumMod val="75000"/>
                  </a:schemeClr>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A92803A-0F1C-4C1D-B134-784D74EF7FC5}"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460184" y="4667944"/>
            <a:ext cx="512504" cy="273844"/>
          </a:xfrm>
        </p:spPr>
        <p:txBody>
          <a:bodyPr/>
          <a:lstStyle>
            <a:lvl1pPr>
              <a:defRPr sz="1050">
                <a:solidFill>
                  <a:schemeClr val="bg1"/>
                </a:solidFill>
              </a:defRPr>
            </a:lvl1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59283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D638850-190C-4A5F-B6A9-6F16A812CB41}"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010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074179C-7DC6-43E8-BC8E-5D09762777BE}"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75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4A2EE74-DD9F-4769-A54D-E56DB731716A}"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06936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7BAD6BD-6720-414E-ADD8-6A573ABCCD45}"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30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2FCB4DC-BF2A-494B-8FEB-5539852687C5}"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71505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5F6CBE4-86D2-4D55-B77D-A1CC22B1A407}"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71071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94EFF4-DC49-45FA-9E18-10CE34C83FAB}"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377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5155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800"/>
            </a:lvl1pPr>
            <a:lvl2pPr marL="557213" indent="-214313">
              <a:buFont typeface="Wingdings" panose="05000000000000000000" pitchFamily="2" charset="2"/>
              <a:buChar char="Ø"/>
              <a:defRPr sz="2400"/>
            </a:lvl2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6CA82FD1-9978-4FDE-B2EB-9509A23CACE8}"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8191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96C15B9-032B-4D1A-BC2E-EDBF11555012}"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721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2">
                    <a:lumMod val="7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83BB894-529B-4762-9E20-7C53A9C3A5DF}" type="datetime1">
              <a:rPr lang="zh-TW" altLang="en-US" smtClean="0"/>
              <a:t>2021/6/15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7917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9C04706-A608-4A22-80A5-2558D4360FF4}" type="datetime1">
              <a:rPr lang="zh-TW" altLang="en-US" smtClean="0"/>
              <a:t>2021/6/15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32123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76560EC-6E60-442B-9D9B-54899F4B544F}" type="datetime1">
              <a:rPr lang="zh-TW" altLang="en-US" smtClean="0"/>
              <a:t>2021/6/15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540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065FB-F46E-4D50-8CB3-9F20035DB419}" type="datetime1">
              <a:rPr lang="zh-TW" altLang="en-US" smtClean="0"/>
              <a:t>2021/6/15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26288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TW" altLang="en-US"/>
              <a:t>按一下以編輯母片標題樣式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0EFA52A9-5311-41DC-91A7-31273C4D72F6}" type="datetime1">
              <a:rPr lang="zh-TW" altLang="en-US" smtClean="0"/>
              <a:t>2021/6/15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9475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TW" altLang="en-US"/>
              <a:t>按一下圖示以新增圖片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 name="Date Placeholder 4"/>
          <p:cNvSpPr>
            <a:spLocks noGrp="1"/>
          </p:cNvSpPr>
          <p:nvPr>
            <p:ph type="dt" sz="half" idx="10"/>
          </p:nvPr>
        </p:nvSpPr>
        <p:spPr/>
        <p:txBody>
          <a:bodyPr/>
          <a:lstStyle/>
          <a:p>
            <a:fld id="{254F3074-9D9F-446D-AAAC-BBCAB0CACE8E}" type="datetime1">
              <a:rPr lang="zh-TW" altLang="en-US" smtClean="0"/>
              <a:t>2021/6/15</a:t>
            </a:fld>
            <a:endParaRPr lang="en-US" dirty="0"/>
          </a:p>
        </p:txBody>
      </p:sp>
    </p:spTree>
    <p:extLst>
      <p:ext uri="{BB962C8B-B14F-4D97-AF65-F5344CB8AC3E}">
        <p14:creationId xmlns:p14="http://schemas.microsoft.com/office/powerpoint/2010/main" val="65751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6E10F4CF-B5F9-4648-BEE7-992B9B061DA8}" type="datetime1">
              <a:rPr lang="zh-TW" altLang="en-US" smtClean="0"/>
              <a:t>2021/6/15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71173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342900" rtl="0" eaLnBrk="1" latinLnBrk="0" hangingPunct="1">
        <a:spcBef>
          <a:spcPct val="0"/>
        </a:spcBef>
        <a:buNone/>
        <a:defRPr sz="4000" b="1"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panose="05000000000000000000" pitchFamily="2" charset="2"/>
        <a:buChar char="Ø"/>
        <a:defRPr sz="280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panose="05000000000000000000" pitchFamily="2" charset="2"/>
        <a:buChar char="Ø"/>
        <a:defRPr sz="24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api.droidtown.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howardsukuan/textual-data-analysis-python/blob/main/week01/%E6%96%87%E6%9C%AC%E5%88%86%E6%9E%90%E8%88%87%E7%A8%8B%E5%BC%8F%E8%A8%AD%E8%A8%88Week01-%E8%AA%B2%E5%BE%8C%E7%B7%B4%E7%BF%92.ipynb"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idx="1"/>
          </p:nvPr>
        </p:nvSpPr>
        <p:spPr/>
        <p:txBody>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144125"/>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678407"/>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286381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393841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2" name="Rectangle 1">
            <a:extLst>
              <a:ext uri="{FF2B5EF4-FFF2-40B4-BE49-F238E27FC236}">
                <a16:creationId xmlns:a16="http://schemas.microsoft.com/office/drawing/2014/main" id="{544C4E63-A41A-43A3-86B8-769FEF576701}"/>
              </a:ext>
            </a:extLst>
          </p:cNvPr>
          <p:cNvSpPr>
            <a:spLocks noChangeArrowheads="1"/>
          </p:cNvSpPr>
          <p:nvPr/>
        </p:nvSpPr>
        <p:spPr bwMode="auto">
          <a:xfrm>
            <a:off x="708300" y="2710249"/>
            <a:ext cx="7053469" cy="2308324"/>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lv1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0.03921389579772949, 'result_pos': ['&lt;MODIFIER&gt;</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&lt;/MODIFIER&gt;&lt;MODIFIER_color&gt;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&lt;/MODIFIER_color&gt;&lt;ENTITY_nounHead&gt;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&lt;/ENTITY_nounHead&gt;'], 'result_segmentation':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 'pos': 'MODIFIER'}, {'text': '</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 'pos': 'MODIFIER_color'}, {'text': '</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'pos': 'ENTITY_nounHead'}]], 'level': 'lv1', 'version': 'v235', 'status': True, 'msg': 'Success!', 'word_count_balance': 1991, 'product': 'https://api.droidtown.co/product/', 'document': 'https://api.droidtown.co/document/'}</a:t>
            </a:r>
          </a:p>
          <a:p>
            <a:pPr lvl="0" defTabSz="914400" eaLnBrk="0" fontAlgn="base" hangingPunct="0">
              <a:spcBef>
                <a:spcPct val="0"/>
              </a:spcBef>
              <a:spcAft>
                <a:spcPct val="0"/>
              </a:spcAft>
            </a:pPr>
            <a:endParaRPr lang="en-US" altLang="zh-TW" sz="1000" dirty="0">
              <a:solidFill>
                <a:srgbClr val="000000"/>
              </a:solidFill>
              <a:latin typeface="Consolas" panose="020B0609020204030204" pitchFamily="49" charset="0"/>
              <a:cs typeface="Courier New" panose="02070309020205020404" pitchFamily="49" charset="0"/>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 lv2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0.054255008697509766, 'result_pos': ['&lt;ENTITY_nouny&gt;</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&lt;/ENTITY_nouny&gt;'], 'result_segmentation':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'pos': 'ENTITY_nouny'}]], 'level': 'lv2', 'version': 'v235', 'status': True, 'msg': 'Success!', 'word_count_balance': 1988, 'product': 'https://api.droidtown.co/product/', 'document': 'https://api.droidtown.co/document/'}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28203FCB-B5AE-4986-8AA3-6BBA0038C58C}"/>
              </a:ext>
            </a:extLst>
          </p:cNvPr>
          <p:cNvSpPr/>
          <p:nvPr/>
        </p:nvSpPr>
        <p:spPr>
          <a:xfrm>
            <a:off x="6310330" y="2811256"/>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3724AE84-9925-4FC5-9126-1F17A2C39261}"/>
              </a:ext>
            </a:extLst>
          </p:cNvPr>
          <p:cNvSpPr/>
          <p:nvPr/>
        </p:nvSpPr>
        <p:spPr>
          <a:xfrm>
            <a:off x="2270554" y="4072871"/>
            <a:ext cx="652261" cy="22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990600" y="1600199"/>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387900" y="1143536"/>
            <a:ext cx="8176208" cy="3323987"/>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400" dirty="0">
                <a:latin typeface="Consolas" panose="020B0609020204030204" pitchFamily="49" charset="0"/>
              </a:rPr>
              <a:t>lv1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0.04845786094665527, 'result_pos': ['&lt;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a:t>
            </a:r>
            <a:r>
              <a:rPr lang="zh-TW" altLang="en-US" sz="1400" dirty="0">
                <a:latin typeface="Consolas" panose="020B0609020204030204" pitchFamily="49" charset="0"/>
              </a:rPr>
              <a:t>創造</a:t>
            </a:r>
            <a:r>
              <a:rPr lang="en-US" altLang="zh-TW" sz="1400" dirty="0">
                <a:latin typeface="Consolas" panose="020B0609020204030204" pitchFamily="49" charset="0"/>
              </a:rPr>
              <a:t>&lt;/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&gt;&lt;ASPECT&gt;</a:t>
            </a:r>
            <a:r>
              <a:rPr lang="zh-TW" altLang="en-US" sz="1400" dirty="0">
                <a:latin typeface="Consolas" panose="020B0609020204030204" pitchFamily="49" charset="0"/>
              </a:rPr>
              <a:t>了</a:t>
            </a:r>
            <a:r>
              <a:rPr lang="en-US" altLang="zh-TW" sz="1400" dirty="0">
                <a:latin typeface="Consolas" panose="020B0609020204030204" pitchFamily="49" charset="0"/>
              </a:rPr>
              <a:t>&lt;/ASPECT&gt;'], 'result_segmentation': '</a:t>
            </a:r>
            <a:r>
              <a:rPr lang="zh-TW" altLang="en-US" sz="1400" dirty="0">
                <a:latin typeface="Consolas" panose="020B0609020204030204" pitchFamily="49" charset="0"/>
              </a:rPr>
              <a:t>創造</a:t>
            </a:r>
            <a:r>
              <a:rPr lang="en-US" altLang="zh-TW" sz="1400" dirty="0">
                <a:latin typeface="Consolas" panose="020B0609020204030204" pitchFamily="49" charset="0"/>
              </a:rPr>
              <a:t>/</a:t>
            </a:r>
            <a:r>
              <a:rPr lang="zh-TW" altLang="en-US" sz="1400" dirty="0">
                <a:latin typeface="Consolas" panose="020B0609020204030204" pitchFamily="49" charset="0"/>
              </a:rPr>
              <a:t>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a:t>
            </a:r>
            <a:r>
              <a:rPr lang="en-US" altLang="zh-TW" sz="1400" dirty="0">
                <a:latin typeface="Consolas" panose="020B0609020204030204" pitchFamily="49" charset="0"/>
              </a:rPr>
              <a:t>', 'pos': '</a:t>
            </a:r>
            <a:r>
              <a:rPr lang="en-US" altLang="zh-TW" sz="1400" dirty="0" err="1">
                <a:latin typeface="Consolas" panose="020B0609020204030204" pitchFamily="49" charset="0"/>
              </a:rPr>
              <a:t>ACTION_verb</a:t>
            </a:r>
            <a:r>
              <a:rPr lang="en-US" altLang="zh-TW" sz="1400" dirty="0">
                <a:latin typeface="Consolas" panose="020B0609020204030204" pitchFamily="49" charset="0"/>
              </a:rPr>
              <a:t>'}, {'text': '</a:t>
            </a:r>
            <a:r>
              <a:rPr lang="zh-TW" altLang="en-US" sz="1400" dirty="0">
                <a:latin typeface="Consolas" panose="020B0609020204030204" pitchFamily="49" charset="0"/>
              </a:rPr>
              <a:t>了</a:t>
            </a:r>
            <a:r>
              <a:rPr lang="en-US" altLang="zh-TW" sz="1400" dirty="0">
                <a:latin typeface="Consolas" panose="020B0609020204030204" pitchFamily="49" charset="0"/>
              </a:rPr>
              <a:t>', 'pos': 'ASPECT'}]], 'level': 'lv1', 'version': 'v235', 'status': True, 'msg': 'Success!', 'word_count_balance': 1985, 'product': 'https://api.droidtown.co/product/', 'document': 'https://api.droidtown.co/document/'}</a:t>
            </a:r>
          </a:p>
          <a:p>
            <a:pPr lvl="0" defTabSz="914400" eaLnBrk="0" fontAlgn="base" hangingPunct="0">
              <a:spcBef>
                <a:spcPct val="0"/>
              </a:spcBef>
              <a:spcAft>
                <a:spcPct val="0"/>
              </a:spcAft>
            </a:pPr>
            <a:endParaRPr lang="en-US" altLang="zh-TW" sz="1400" dirty="0">
              <a:latin typeface="Consolas" panose="020B0609020204030204" pitchFamily="49" charset="0"/>
            </a:endParaRPr>
          </a:p>
          <a:p>
            <a:pPr lvl="0" defTabSz="914400" eaLnBrk="0" fontAlgn="base" hangingPunct="0">
              <a:spcBef>
                <a:spcPct val="0"/>
              </a:spcBef>
              <a:spcAft>
                <a:spcPct val="0"/>
              </a:spcAft>
            </a:pPr>
            <a:r>
              <a:rPr lang="en-US" altLang="zh-TW" sz="1400" dirty="0">
                <a:latin typeface="Consolas" panose="020B0609020204030204" pitchFamily="49" charset="0"/>
              </a:rPr>
              <a:t> lv2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0.052085161209106445, 'result_pos': ['&lt;</a:t>
            </a:r>
            <a:r>
              <a:rPr lang="en-US" altLang="zh-TW" sz="1400" dirty="0" err="1">
                <a:latin typeface="Consolas" panose="020B0609020204030204" pitchFamily="49" charset="0"/>
              </a:rPr>
              <a:t>VerbP</a:t>
            </a:r>
            <a:r>
              <a:rPr lang="en-US" altLang="zh-TW" sz="1400" dirty="0">
                <a:latin typeface="Consolas" panose="020B0609020204030204" pitchFamily="49" charset="0"/>
              </a:rPr>
              <a:t>&gt;</a:t>
            </a:r>
            <a:r>
              <a:rPr lang="zh-TW" altLang="en-US" sz="1400" dirty="0">
                <a:latin typeface="Consolas" panose="020B0609020204030204" pitchFamily="49" charset="0"/>
              </a:rPr>
              <a:t>創造了</a:t>
            </a:r>
            <a:r>
              <a:rPr lang="en-US" altLang="zh-TW" sz="1400" dirty="0">
                <a:latin typeface="Consolas" panose="020B0609020204030204" pitchFamily="49" charset="0"/>
              </a:rPr>
              <a:t>&lt;/</a:t>
            </a:r>
            <a:r>
              <a:rPr lang="en-US" altLang="zh-TW" sz="1400" dirty="0" err="1">
                <a:latin typeface="Consolas" panose="020B0609020204030204" pitchFamily="49" charset="0"/>
              </a:rPr>
              <a:t>VerbP</a:t>
            </a:r>
            <a:r>
              <a:rPr lang="en-US" altLang="zh-TW" sz="1400" dirty="0">
                <a:latin typeface="Consolas" panose="020B0609020204030204" pitchFamily="49" charset="0"/>
              </a:rPr>
              <a:t>&gt;'], 'result_segmentation': '</a:t>
            </a:r>
            <a:r>
              <a:rPr lang="zh-TW" altLang="en-US" sz="1400" dirty="0">
                <a:latin typeface="Consolas" panose="020B0609020204030204" pitchFamily="49" charset="0"/>
              </a:rPr>
              <a:t>創造了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創造了</a:t>
            </a:r>
            <a:r>
              <a:rPr lang="en-US" altLang="zh-TW" sz="1400" dirty="0">
                <a:latin typeface="Consolas" panose="020B0609020204030204" pitchFamily="49" charset="0"/>
              </a:rPr>
              <a:t>', 'pos': '</a:t>
            </a:r>
            <a:r>
              <a:rPr lang="en-US" altLang="zh-TW" sz="1400" dirty="0" err="1">
                <a:latin typeface="Consolas" panose="020B0609020204030204" pitchFamily="49" charset="0"/>
              </a:rPr>
              <a:t>VerbP</a:t>
            </a:r>
            <a:r>
              <a:rPr lang="en-US" altLang="zh-TW" sz="1400" dirty="0">
                <a:latin typeface="Consolas" panose="020B0609020204030204" pitchFamily="49" charset="0"/>
              </a:rPr>
              <a:t>'}]], 'level': 'lv2', 'version': 'v235', 'status': True, 'msg': 'Success!', 'word_count_balance': 1982, 'product': 'https://api.droidtown.co/product/', 'document': 'https://api.droidtown.co/document/'}</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5" name="矩形 4">
            <a:extLst>
              <a:ext uri="{FF2B5EF4-FFF2-40B4-BE49-F238E27FC236}">
                <a16:creationId xmlns:a16="http://schemas.microsoft.com/office/drawing/2014/main" id="{2DC9E9BC-E2A1-4DF6-8CFE-3656FD050BE8}"/>
              </a:ext>
            </a:extLst>
          </p:cNvPr>
          <p:cNvSpPr/>
          <p:nvPr/>
        </p:nvSpPr>
        <p:spPr>
          <a:xfrm>
            <a:off x="6243791" y="1829636"/>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6243791" y="3356690"/>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extLst>
      <p:ext uri="{BB962C8B-B14F-4D97-AF65-F5344CB8AC3E}">
        <p14:creationId xmlns:p14="http://schemas.microsoft.com/office/powerpoint/2010/main" val="954157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4108724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Tree>
    <p:extLst>
      <p:ext uri="{BB962C8B-B14F-4D97-AF65-F5344CB8AC3E}">
        <p14:creationId xmlns:p14="http://schemas.microsoft.com/office/powerpoint/2010/main" val="1872154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0" y="1495706"/>
            <a:ext cx="8870400" cy="280072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sz="1400" dirty="0">
                <a:solidFill>
                  <a:schemeClr val="dk1"/>
                </a:solidFill>
                <a:latin typeface="Courier New"/>
                <a:ea typeface="Courier New"/>
                <a:cs typeface="Courier New"/>
                <a:sym typeface="Courier New"/>
              </a:rPr>
              <a:t>    </a:t>
            </a:r>
            <a:r>
              <a:rPr lang="en-US" altLang="zh-TW" sz="1400" dirty="0">
                <a:solidFill>
                  <a:schemeClr val="dk1"/>
                </a:solidFill>
                <a:latin typeface="Courier New"/>
                <a:ea typeface="Courier New"/>
                <a:cs typeface="Courier New"/>
                <a:sym typeface="Courier New"/>
              </a:rPr>
              <a:t>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KNOWLEDGE_NBA_Teams.json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KNOWLEDGE_MLB_Teams.json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mixedDICT.json</a:t>
            </a:r>
            <a:r>
              <a:rPr lang="en-US" altLang="zh-TW" sz="1400" dirty="0">
                <a:solidFill>
                  <a:schemeClr val="dk1"/>
                </a:solidFill>
                <a:latin typeface="Courier New"/>
                <a:ea typeface="Courier New"/>
                <a:cs typeface="Courier New"/>
                <a:sym typeface="Courier New"/>
              </a:rPr>
              <a:t>", mode = "w", encoding = "utf-8")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json.dump</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f, </a:t>
            </a:r>
            <a:r>
              <a:rPr lang="en-US" altLang="zh-TW" sz="1400" dirty="0" err="1">
                <a:solidFill>
                  <a:schemeClr val="dk1"/>
                </a:solidFill>
                <a:latin typeface="Courier New"/>
                <a:ea typeface="Courier New"/>
                <a:cs typeface="Courier New"/>
                <a:sym typeface="Courier New"/>
              </a:rPr>
              <a:t>ensure_ascii</a:t>
            </a:r>
            <a:r>
              <a:rPr lang="en-US" altLang="zh-TW" sz="1400"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a:bodyPr>
          <a:lstStyle/>
          <a:p>
            <a:r>
              <a:rPr lang="zh-TW" altLang="en-US" dirty="0">
                <a:hlinkClick r:id="rId2"/>
              </a:rPr>
              <a:t>作業連結</a:t>
            </a:r>
            <a:endParaRPr lang="en-US" altLang="zh-TW" dirty="0"/>
          </a:p>
          <a:p>
            <a:r>
              <a:rPr lang="zh-TW" altLang="en-US" dirty="0"/>
              <a:t>任務</a:t>
            </a:r>
            <a:r>
              <a:rPr lang="en-US" altLang="zh-TW" dirty="0"/>
              <a:t>1:</a:t>
            </a:r>
            <a:r>
              <a:rPr lang="zh-TW" altLang="en-US" dirty="0"/>
              <a:t> </a:t>
            </a:r>
            <a:endParaRPr lang="en-US" altLang="zh-TW" dirty="0"/>
          </a:p>
          <a:p>
            <a:r>
              <a:rPr lang="zh-TW" altLang="en-US" dirty="0"/>
              <a:t>請用</a:t>
            </a:r>
            <a:r>
              <a:rPr lang="en-US" altLang="zh-TW" dirty="0" err="1"/>
              <a:t>ArticurtAPI</a:t>
            </a:r>
            <a:r>
              <a:rPr lang="zh-TW" altLang="en-US" dirty="0"/>
              <a:t>將以下兩個文本 </a:t>
            </a:r>
            <a:r>
              <a:rPr lang="en-US" altLang="zh-TW" dirty="0" err="1"/>
              <a:t>medicalSTR</a:t>
            </a:r>
            <a:r>
              <a:rPr lang="en-US" altLang="zh-TW" dirty="0"/>
              <a:t> </a:t>
            </a:r>
            <a:r>
              <a:rPr lang="zh-TW" altLang="en-US" dirty="0"/>
              <a:t>以及 </a:t>
            </a:r>
            <a:r>
              <a:rPr lang="en-US" altLang="zh-TW" dirty="0" err="1"/>
              <a:t>weatherSTR</a:t>
            </a:r>
            <a:r>
              <a:rPr lang="en-US" altLang="zh-TW" dirty="0"/>
              <a:t> </a:t>
            </a:r>
            <a:r>
              <a:rPr lang="zh-TW" altLang="en-US" dirty="0"/>
              <a:t>用</a:t>
            </a:r>
            <a:r>
              <a:rPr lang="en-US" altLang="zh-TW" dirty="0"/>
              <a:t>lv2</a:t>
            </a:r>
            <a:r>
              <a:rPr lang="zh-TW" altLang="en-US" dirty="0"/>
              <a:t>進行斷詞，並將斷詞的結果依據頻率進行排序，取前</a:t>
            </a:r>
            <a:r>
              <a:rPr lang="en-US" altLang="zh-TW" dirty="0"/>
              <a:t>20</a:t>
            </a:r>
            <a:r>
              <a:rPr lang="zh-TW" altLang="en-US" dirty="0"/>
              <a:t>名。</a:t>
            </a:r>
            <a:endParaRPr lang="en-US" altLang="zh-TW" dirty="0"/>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Tree>
    <p:extLst>
      <p:ext uri="{BB962C8B-B14F-4D97-AF65-F5344CB8AC3E}">
        <p14:creationId xmlns:p14="http://schemas.microsoft.com/office/powerpoint/2010/main" val="2337502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4902-8D6C-4C8C-9965-106FE525A2FD}"/>
              </a:ext>
            </a:extLst>
          </p:cNvPr>
          <p:cNvSpPr>
            <a:spLocks noGrp="1"/>
          </p:cNvSpPr>
          <p:nvPr>
            <p:ph type="title"/>
          </p:nvPr>
        </p:nvSpPr>
        <p:spPr/>
        <p:txBody>
          <a:bodyPr>
            <a:normAutofit fontScale="90000"/>
          </a:bodyPr>
          <a:lstStyle/>
          <a:p>
            <a:r>
              <a:rPr lang="en-US" altLang="zh-TW" dirty="0" err="1"/>
              <a:t>medicalSTR</a:t>
            </a:r>
            <a:endParaRPr lang="zh-TW" altLang="en-US" dirty="0"/>
          </a:p>
        </p:txBody>
      </p:sp>
      <p:sp>
        <p:nvSpPr>
          <p:cNvPr id="3" name="Text Placeholder 2">
            <a:extLst>
              <a:ext uri="{FF2B5EF4-FFF2-40B4-BE49-F238E27FC236}">
                <a16:creationId xmlns:a16="http://schemas.microsoft.com/office/drawing/2014/main" id="{C964919D-C378-4A15-8EA0-76EF33369EC5}"/>
              </a:ext>
            </a:extLst>
          </p:cNvPr>
          <p:cNvSpPr>
            <a:spLocks noGrp="1"/>
          </p:cNvSpPr>
          <p:nvPr>
            <p:ph type="body" idx="1"/>
          </p:nvPr>
        </p:nvSpPr>
        <p:spPr>
          <a:xfrm>
            <a:off x="203603" y="1144125"/>
            <a:ext cx="8368200" cy="3078900"/>
          </a:xfrm>
        </p:spPr>
        <p:txBody>
          <a:bodyPr>
            <a:noAutofit/>
          </a:bodyPr>
          <a:lstStyle/>
          <a:p>
            <a:pPr marL="114300" indent="0">
              <a:buNone/>
            </a:pPr>
            <a:r>
              <a:rPr lang="zh-TW" altLang="en-US" sz="1800" dirty="0"/>
              <a:t>指揮中心今天公布新增</a:t>
            </a:r>
            <a:r>
              <a:rPr lang="en-US" altLang="zh-TW" sz="1800" dirty="0"/>
              <a:t>135</a:t>
            </a:r>
            <a:r>
              <a:rPr lang="zh-TW" altLang="en-US" sz="1800" dirty="0"/>
              <a:t>例武漢肺炎確定病例，其中</a:t>
            </a:r>
            <a:r>
              <a:rPr lang="en-US" altLang="zh-TW" sz="1800" dirty="0"/>
              <a:t>132 </a:t>
            </a:r>
            <a:r>
              <a:rPr lang="zh-TW" altLang="en-US" sz="1800" dirty="0"/>
              <a:t>例為本土個案，另有</a:t>
            </a:r>
            <a:r>
              <a:rPr lang="en-US" altLang="zh-TW" sz="1800" dirty="0"/>
              <a:t>3</a:t>
            </a:r>
            <a:r>
              <a:rPr lang="zh-TW" altLang="en-US" sz="1800" dirty="0"/>
              <a:t>例境外移入；確診個案中新增</a:t>
            </a:r>
            <a:r>
              <a:rPr lang="en-US" altLang="zh-TW" sz="1800" dirty="0"/>
              <a:t>8</a:t>
            </a:r>
            <a:r>
              <a:rPr lang="zh-TW" altLang="en-US" sz="1800" dirty="0"/>
              <a:t>例死亡。指揮官陳時中說，病例及死亡數減少是好現象。</a:t>
            </a:r>
          </a:p>
          <a:p>
            <a:pPr marL="114300" indent="0">
              <a:buNone/>
            </a:pPr>
            <a:endParaRPr lang="zh-TW" altLang="en-US" sz="1800" dirty="0"/>
          </a:p>
          <a:p>
            <a:pPr marL="114300" indent="0">
              <a:buNone/>
            </a:pPr>
            <a:r>
              <a:rPr lang="zh-TW" altLang="en-US" sz="1800" dirty="0"/>
              <a:t>中央流行疫情指揮中心指揮官陳時中下午在記者會中說明，新增</a:t>
            </a:r>
            <a:r>
              <a:rPr lang="en-US" altLang="zh-TW" sz="1800" dirty="0"/>
              <a:t>132</a:t>
            </a:r>
            <a:r>
              <a:rPr lang="zh-TW" altLang="en-US" sz="1800" dirty="0"/>
              <a:t>例武漢肺炎（</a:t>
            </a:r>
            <a:r>
              <a:rPr lang="en-US" altLang="zh-TW" sz="1800" dirty="0"/>
              <a:t>2019</a:t>
            </a:r>
            <a:r>
              <a:rPr lang="zh-TW" altLang="en-US" sz="1800" dirty="0"/>
              <a:t>冠狀病毒疾病，</a:t>
            </a:r>
            <a:r>
              <a:rPr lang="en-US" altLang="zh-TW" sz="1800" dirty="0"/>
              <a:t>COVID-19</a:t>
            </a:r>
            <a:r>
              <a:rPr lang="zh-TW" altLang="en-US" sz="1800" dirty="0"/>
              <a:t>）本土病例，為</a:t>
            </a:r>
            <a:r>
              <a:rPr lang="en-US" altLang="zh-TW" sz="1800" dirty="0"/>
              <a:t>62</a:t>
            </a:r>
            <a:r>
              <a:rPr lang="zh-TW" altLang="en-US" sz="1800" dirty="0"/>
              <a:t>例男性、</a:t>
            </a:r>
            <a:r>
              <a:rPr lang="en-US" altLang="zh-TW" sz="1800" dirty="0"/>
              <a:t>70</a:t>
            </a:r>
            <a:r>
              <a:rPr lang="zh-TW" altLang="en-US" sz="1800" dirty="0"/>
              <a:t>例女性，年齡介於未滿</a:t>
            </a:r>
            <a:r>
              <a:rPr lang="en-US" altLang="zh-TW" sz="1800" dirty="0"/>
              <a:t>5</a:t>
            </a:r>
            <a:r>
              <a:rPr lang="zh-TW" altLang="en-US" sz="1800" dirty="0"/>
              <a:t>歲至</a:t>
            </a:r>
            <a:r>
              <a:rPr lang="en-US" altLang="zh-TW" sz="1800" dirty="0"/>
              <a:t>80</a:t>
            </a:r>
            <a:r>
              <a:rPr lang="zh-TW" altLang="en-US" sz="1800" dirty="0"/>
              <a:t>多歲，發病日介於</a:t>
            </a:r>
            <a:r>
              <a:rPr lang="en-US" altLang="zh-TW" sz="1800" dirty="0"/>
              <a:t>6</a:t>
            </a:r>
            <a:r>
              <a:rPr lang="zh-TW" altLang="en-US" sz="1800" dirty="0"/>
              <a:t>月</a:t>
            </a:r>
            <a:r>
              <a:rPr lang="en-US" altLang="zh-TW" sz="1800" dirty="0"/>
              <a:t>1</a:t>
            </a:r>
            <a:r>
              <a:rPr lang="zh-TW" altLang="en-US" sz="1800" dirty="0"/>
              <a:t>日至</a:t>
            </a:r>
            <a:r>
              <a:rPr lang="en-US" altLang="zh-TW" sz="1800" dirty="0"/>
              <a:t>6</a:t>
            </a:r>
            <a:r>
              <a:rPr lang="zh-TW" altLang="en-US" sz="1800" dirty="0"/>
              <a:t>月</a:t>
            </a:r>
            <a:r>
              <a:rPr lang="en-US" altLang="zh-TW" sz="1800" dirty="0"/>
              <a:t>14</a:t>
            </a:r>
            <a:r>
              <a:rPr lang="zh-TW" altLang="en-US" sz="1800" dirty="0"/>
              <a:t>日。</a:t>
            </a:r>
          </a:p>
          <a:p>
            <a:pPr marL="114300" indent="0">
              <a:buNone/>
            </a:pPr>
            <a:endParaRPr lang="zh-TW" altLang="en-US" sz="1800" dirty="0"/>
          </a:p>
          <a:p>
            <a:pPr marL="114300" indent="0">
              <a:buNone/>
            </a:pPr>
            <a:r>
              <a:rPr lang="zh-TW" altLang="en-US" sz="1800" dirty="0"/>
              <a:t>陳時中說，個案分布以新北市</a:t>
            </a:r>
            <a:r>
              <a:rPr lang="en-US" altLang="zh-TW" sz="1800" dirty="0"/>
              <a:t>65</a:t>
            </a:r>
            <a:r>
              <a:rPr lang="zh-TW" altLang="en-US" sz="1800" dirty="0"/>
              <a:t>例最多，其次為台北市</a:t>
            </a:r>
            <a:r>
              <a:rPr lang="en-US" altLang="zh-TW" sz="1800" dirty="0"/>
              <a:t>26</a:t>
            </a:r>
            <a:r>
              <a:rPr lang="zh-TW" altLang="en-US" sz="1800" dirty="0"/>
              <a:t>例，苗栗縣</a:t>
            </a:r>
            <a:r>
              <a:rPr lang="en-US" altLang="zh-TW" sz="1800" dirty="0"/>
              <a:t>18</a:t>
            </a:r>
            <a:r>
              <a:rPr lang="zh-TW" altLang="en-US" sz="1800" dirty="0"/>
              <a:t>例，桃園市</a:t>
            </a:r>
            <a:r>
              <a:rPr lang="en-US" altLang="zh-TW" sz="1800" dirty="0"/>
              <a:t>12</a:t>
            </a:r>
            <a:r>
              <a:rPr lang="zh-TW" altLang="en-US" sz="1800" dirty="0"/>
              <a:t>例，基隆市</a:t>
            </a:r>
            <a:r>
              <a:rPr lang="en-US" altLang="zh-TW" sz="1800" dirty="0"/>
              <a:t>3</a:t>
            </a:r>
            <a:r>
              <a:rPr lang="zh-TW" altLang="en-US" sz="1800" dirty="0"/>
              <a:t>例，台南市、台中市及花蓮縣各</a:t>
            </a:r>
            <a:r>
              <a:rPr lang="en-US" altLang="zh-TW" sz="1800" dirty="0"/>
              <a:t>2</a:t>
            </a:r>
            <a:r>
              <a:rPr lang="zh-TW" altLang="en-US" sz="1800" dirty="0"/>
              <a:t>例，嘉義縣及彰化縣各</a:t>
            </a:r>
            <a:r>
              <a:rPr lang="en-US" altLang="zh-TW" sz="1800" dirty="0"/>
              <a:t>1</a:t>
            </a:r>
            <a:r>
              <a:rPr lang="zh-TW" altLang="en-US" sz="1800" dirty="0"/>
              <a:t>例。其中雙北地區以外縣市</a:t>
            </a:r>
            <a:r>
              <a:rPr lang="en-US" altLang="zh-TW" sz="1800" dirty="0"/>
              <a:t>41</a:t>
            </a:r>
            <a:r>
              <a:rPr lang="zh-TW" altLang="en-US" sz="1800" dirty="0"/>
              <a:t>例中，</a:t>
            </a:r>
            <a:r>
              <a:rPr lang="en-US" altLang="zh-TW" sz="1800" dirty="0"/>
              <a:t>33</a:t>
            </a:r>
            <a:r>
              <a:rPr lang="zh-TW" altLang="en-US" sz="1800" dirty="0"/>
              <a:t>例為已知感染源、</a:t>
            </a:r>
            <a:r>
              <a:rPr lang="en-US" altLang="zh-TW" sz="1800" dirty="0"/>
              <a:t>6</a:t>
            </a:r>
            <a:r>
              <a:rPr lang="zh-TW" altLang="en-US" sz="1800" dirty="0"/>
              <a:t>例關聯不明、</a:t>
            </a:r>
            <a:r>
              <a:rPr lang="en-US" altLang="zh-TW" sz="1800" dirty="0"/>
              <a:t>2</a:t>
            </a:r>
            <a:r>
              <a:rPr lang="zh-TW" altLang="en-US" sz="1800" dirty="0"/>
              <a:t>例調查中；相關疫情調查持續進行中。</a:t>
            </a:r>
            <a:r>
              <a:rPr lang="en-US" altLang="zh-TW" sz="1800" dirty="0"/>
              <a:t>…</a:t>
            </a:r>
            <a:endParaRPr lang="zh-TW" altLang="en-US" sz="1800" dirty="0"/>
          </a:p>
          <a:p>
            <a:pPr marL="114300" indent="0">
              <a:buNone/>
            </a:pPr>
            <a:endParaRPr lang="zh-TW" altLang="en-US" sz="1800" dirty="0"/>
          </a:p>
        </p:txBody>
      </p:sp>
      <p:sp>
        <p:nvSpPr>
          <p:cNvPr id="4" name="Slide Number Placeholder 3">
            <a:extLst>
              <a:ext uri="{FF2B5EF4-FFF2-40B4-BE49-F238E27FC236}">
                <a16:creationId xmlns:a16="http://schemas.microsoft.com/office/drawing/2014/main" id="{ED0E2023-E63C-41D3-ADF0-6AFF86C8F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962013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2B3-292A-448D-8B8F-EF599A3B64D8}"/>
              </a:ext>
            </a:extLst>
          </p:cNvPr>
          <p:cNvSpPr>
            <a:spLocks noGrp="1"/>
          </p:cNvSpPr>
          <p:nvPr>
            <p:ph type="title"/>
          </p:nvPr>
        </p:nvSpPr>
        <p:spPr/>
        <p:txBody>
          <a:bodyPr>
            <a:normAutofit fontScale="90000"/>
          </a:bodyPr>
          <a:lstStyle/>
          <a:p>
            <a:r>
              <a:rPr lang="en-US" altLang="zh-TW" dirty="0" err="1"/>
              <a:t>weatherSTR</a:t>
            </a:r>
            <a:endParaRPr lang="zh-TW" altLang="en-US" dirty="0"/>
          </a:p>
        </p:txBody>
      </p:sp>
      <p:sp>
        <p:nvSpPr>
          <p:cNvPr id="3" name="Text Placeholder 2">
            <a:extLst>
              <a:ext uri="{FF2B5EF4-FFF2-40B4-BE49-F238E27FC236}">
                <a16:creationId xmlns:a16="http://schemas.microsoft.com/office/drawing/2014/main" id="{28C3940D-0B2F-4517-BE06-82CB03424BFD}"/>
              </a:ext>
            </a:extLst>
          </p:cNvPr>
          <p:cNvSpPr>
            <a:spLocks noGrp="1"/>
          </p:cNvSpPr>
          <p:nvPr>
            <p:ph type="body" idx="1"/>
          </p:nvPr>
        </p:nvSpPr>
        <p:spPr/>
        <p:txBody>
          <a:bodyPr>
            <a:normAutofit fontScale="70000" lnSpcReduction="20000"/>
          </a:bodyPr>
          <a:lstStyle/>
          <a:p>
            <a:pPr marL="114300" indent="0">
              <a:buNone/>
            </a:pPr>
            <a:r>
              <a:rPr lang="zh-TW" altLang="en-US" dirty="0"/>
              <a:t>今天是一年一度的端午佳節，台語有句俗話說：「未食端午粽，破裘不甘放」，形容過了端午之後，天氣才會穩定炎熱，終於可以把冬衣給收起來了，實際上今天</a:t>
            </a:r>
            <a:r>
              <a:rPr lang="en-US" altLang="zh-TW" dirty="0"/>
              <a:t>(14</a:t>
            </a:r>
            <a:r>
              <a:rPr lang="zh-TW" altLang="en-US" dirty="0"/>
              <a:t>日</a:t>
            </a:r>
            <a:r>
              <a:rPr lang="en-US" altLang="zh-TW" dirty="0"/>
              <a:t>)</a:t>
            </a:r>
            <a:r>
              <a:rPr lang="zh-TW" altLang="en-US" dirty="0"/>
              <a:t>開始台灣附近西南風逐漸增強，未來這一週的確都是暖熱且潮濕的西南風影響，溫度普遍都偏高，尤其是位在西南風背風面的北台灣，受到西南風過山後沉降增溫作用的加持，接下來幾天都很可能出現超過</a:t>
            </a:r>
            <a:r>
              <a:rPr lang="en-US" altLang="zh-TW" dirty="0"/>
              <a:t>36</a:t>
            </a:r>
            <a:r>
              <a:rPr lang="zh-TW" altLang="en-US" dirty="0"/>
              <a:t>度以上的高溫，其他像是中部地區、花東地區高溫也都有</a:t>
            </a:r>
            <a:r>
              <a:rPr lang="en-US" altLang="zh-TW" dirty="0"/>
              <a:t>33-35</a:t>
            </a:r>
            <a:r>
              <a:rPr lang="zh-TW" altLang="en-US" dirty="0"/>
              <a:t>度，只有直接面迎西南風的南部地區因為雲量較多又有機會下雨，高溫相對較低只有</a:t>
            </a:r>
            <a:r>
              <a:rPr lang="en-US" altLang="zh-TW" dirty="0"/>
              <a:t>30-32</a:t>
            </a:r>
            <a:r>
              <a:rPr lang="zh-TW" altLang="en-US" dirty="0"/>
              <a:t>度，這樣的狀況預期會持續一週左右，提醒大家要留意高溫，外出要多喝水預防中暑，同時做好防曬。</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387A1500-5E88-4ECC-83E6-D4A39047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896406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344-6DB5-4417-9F1A-952A73D2689E}"/>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A4DE7626-93AD-4E2A-893A-F97BAD556153}"/>
              </a:ext>
            </a:extLst>
          </p:cNvPr>
          <p:cNvSpPr>
            <a:spLocks noGrp="1"/>
          </p:cNvSpPr>
          <p:nvPr>
            <p:ph type="body" idx="1"/>
          </p:nvPr>
        </p:nvSpPr>
        <p:spPr/>
        <p:txBody>
          <a:bodyPr/>
          <a:lstStyle/>
          <a:p>
            <a:r>
              <a:rPr lang="zh-TW" altLang="en-US" dirty="0">
                <a:solidFill>
                  <a:srgbClr val="00B0F0"/>
                </a:solidFill>
              </a:rPr>
              <a:t>解讀</a:t>
            </a:r>
            <a:r>
              <a:rPr lang="en-US" altLang="zh-TW" dirty="0" err="1">
                <a:solidFill>
                  <a:srgbClr val="00B0F0"/>
                </a:solidFill>
              </a:rPr>
              <a:t>ArticutAPI</a:t>
            </a:r>
            <a:r>
              <a:rPr lang="zh-TW" altLang="en-US" dirty="0">
                <a:solidFill>
                  <a:srgbClr val="00B0F0"/>
                </a:solidFill>
              </a:rPr>
              <a:t>斷詞後的字典檔</a:t>
            </a:r>
            <a:r>
              <a:rPr lang="en-US" altLang="zh-TW" dirty="0">
                <a:solidFill>
                  <a:srgbClr val="00B0F0"/>
                </a:solidFill>
              </a:rPr>
              <a:t>:</a:t>
            </a:r>
          </a:p>
          <a:p>
            <a:r>
              <a:rPr lang="zh-TW" altLang="en-US" dirty="0"/>
              <a:t>因為他回傳的檔案是字典檔，我們可以運用以下方式取得斷詞結果</a:t>
            </a:r>
            <a:r>
              <a:rPr lang="en-US" altLang="zh-TW" dirty="0"/>
              <a:t>(</a:t>
            </a:r>
            <a:r>
              <a:rPr lang="zh-TW" altLang="en-US" dirty="0"/>
              <a:t>回傳的會是一個字串</a:t>
            </a:r>
            <a:r>
              <a:rPr lang="en-US" altLang="zh-TW" dirty="0"/>
              <a:t>)</a:t>
            </a:r>
          </a:p>
          <a:p>
            <a:r>
              <a:rPr lang="en-US" altLang="zh-TW" dirty="0" err="1">
                <a:latin typeface="Courier New" panose="02070309020205020404" pitchFamily="49" charset="0"/>
                <a:cs typeface="Courier New" panose="02070309020205020404" pitchFamily="49" charset="0"/>
              </a:rPr>
              <a:t>resultDICT</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result_segmentation</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658E25E-B6E6-4BEC-818A-45252CF8E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1812469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r>
              <a:rPr lang="zh-TW" altLang="en-US" dirty="0"/>
              <a:t>因為回傳結果是整個字串</a:t>
            </a:r>
            <a:endParaRPr lang="en-US" altLang="zh-TW" dirty="0"/>
          </a:p>
          <a:p>
            <a:r>
              <a:rPr lang="zh-TW" altLang="en-US" dirty="0"/>
              <a:t>例如</a:t>
            </a:r>
            <a:r>
              <a:rPr lang="en-US" altLang="zh-TW" dirty="0"/>
              <a:t>: \n/</a:t>
            </a:r>
            <a:r>
              <a:rPr lang="zh-TW" altLang="en-US" dirty="0"/>
              <a:t>指揮中心</a:t>
            </a:r>
            <a:r>
              <a:rPr lang="en-US" altLang="zh-TW" dirty="0"/>
              <a:t>/</a:t>
            </a:r>
            <a:r>
              <a:rPr lang="zh-TW" altLang="en-US" dirty="0"/>
              <a:t>今天</a:t>
            </a:r>
            <a:r>
              <a:rPr lang="en-US" altLang="zh-TW" dirty="0"/>
              <a:t>/</a:t>
            </a:r>
            <a:r>
              <a:rPr lang="zh-TW" altLang="en-US" dirty="0"/>
              <a:t>公布</a:t>
            </a:r>
            <a:r>
              <a:rPr lang="en-US" altLang="zh-TW" dirty="0"/>
              <a:t>/</a:t>
            </a:r>
            <a:r>
              <a:rPr lang="zh-TW" altLang="en-US" dirty="0"/>
              <a:t>新增</a:t>
            </a:r>
            <a:r>
              <a:rPr lang="en-US" altLang="zh-TW" dirty="0"/>
              <a:t>/135</a:t>
            </a:r>
            <a:r>
              <a:rPr lang="zh-TW" altLang="en-US" dirty="0"/>
              <a:t>例</a:t>
            </a:r>
            <a:r>
              <a:rPr lang="en-US" altLang="zh-TW" dirty="0"/>
              <a:t>/</a:t>
            </a:r>
            <a:r>
              <a:rPr lang="zh-TW" altLang="en-US" dirty="0"/>
              <a:t>武漢</a:t>
            </a:r>
            <a:r>
              <a:rPr lang="en-US" altLang="zh-TW" dirty="0"/>
              <a:t>/</a:t>
            </a:r>
            <a:r>
              <a:rPr lang="zh-TW" altLang="en-US" dirty="0"/>
              <a:t>肺炎</a:t>
            </a:r>
            <a:r>
              <a:rPr lang="en-US" altLang="zh-TW" dirty="0"/>
              <a:t>/</a:t>
            </a:r>
            <a:r>
              <a:rPr lang="zh-TW" altLang="en-US" dirty="0"/>
              <a:t>確定</a:t>
            </a:r>
            <a:r>
              <a:rPr lang="en-US" altLang="zh-TW" dirty="0"/>
              <a:t>/</a:t>
            </a:r>
            <a:r>
              <a:rPr lang="zh-TW" altLang="en-US" dirty="0"/>
              <a:t>病例</a:t>
            </a:r>
            <a:r>
              <a:rPr lang="en-US" altLang="zh-TW" dirty="0"/>
              <a:t>/</a:t>
            </a:r>
          </a:p>
          <a:p>
            <a:r>
              <a:rPr lang="zh-TW" altLang="en-US" dirty="0"/>
              <a:t>所以我們必須將字串依據</a:t>
            </a:r>
            <a:r>
              <a:rPr lang="en-US" altLang="zh-TW" dirty="0"/>
              <a:t>”/”</a:t>
            </a:r>
            <a:r>
              <a:rPr lang="zh-TW" altLang="en-US" dirty="0"/>
              <a:t>，的符號進行分割</a:t>
            </a:r>
            <a:endParaRPr lang="en-US" altLang="zh-TW" dirty="0"/>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01828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r>
              <a:rPr lang="zh-TW" altLang="en-US" dirty="0">
                <a:solidFill>
                  <a:schemeClr val="tx2"/>
                </a:solidFill>
              </a:rPr>
              <a:t>我們可以使用</a:t>
            </a:r>
            <a:r>
              <a:rPr lang="en-US" altLang="zh-TW" dirty="0">
                <a:solidFill>
                  <a:schemeClr val="tx2"/>
                </a:solidFill>
              </a:rPr>
              <a:t>.split()</a:t>
            </a:r>
            <a:r>
              <a:rPr lang="zh-TW" altLang="en-US" dirty="0">
                <a:solidFill>
                  <a:schemeClr val="tx2"/>
                </a:solidFill>
              </a:rPr>
              <a:t>這個功能，如下</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595423" y="2726862"/>
            <a:ext cx="6719777"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err="1">
                <a:latin typeface="Courier New"/>
                <a:ea typeface="Courier New"/>
                <a:cs typeface="Courier New"/>
                <a:sym typeface="Courier New"/>
              </a:rPr>
              <a:t>inputSTR</a:t>
            </a:r>
            <a:r>
              <a:rPr lang="en-US" altLang="zh-TW" dirty="0">
                <a:latin typeface="Courier New"/>
                <a:ea typeface="Courier New"/>
                <a:cs typeface="Courier New"/>
                <a:sym typeface="Courier New"/>
              </a:rPr>
              <a:t> = “\n/</a:t>
            </a:r>
            <a:r>
              <a:rPr lang="zh-TW" altLang="en-US" dirty="0">
                <a:latin typeface="Courier New"/>
                <a:ea typeface="Courier New"/>
                <a:cs typeface="Courier New"/>
                <a:sym typeface="Courier New"/>
              </a:rPr>
              <a:t>指揮中心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今天</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公布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新增</a:t>
            </a:r>
            <a:r>
              <a:rPr lang="en-US" altLang="zh-TW" dirty="0">
                <a:latin typeface="Courier New"/>
                <a:ea typeface="Courier New"/>
                <a:cs typeface="Courier New"/>
                <a:sym typeface="Courier New"/>
              </a:rPr>
              <a:t>/135</a:t>
            </a:r>
            <a:r>
              <a:rPr lang="zh-TW" altLang="en-US" dirty="0">
                <a:latin typeface="Courier New"/>
                <a:ea typeface="Courier New"/>
                <a:cs typeface="Courier New"/>
                <a:sym typeface="Courier New"/>
              </a:rPr>
              <a:t>例</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inputSTR.split</a:t>
            </a:r>
            <a:r>
              <a:rPr lang="en-US" altLang="zh-TW" dirty="0">
                <a:latin typeface="Courier New"/>
                <a:ea typeface="Courier New"/>
                <a:cs typeface="Courier New"/>
                <a:sym typeface="Courier New"/>
              </a:rPr>
              <a:t>(“/”)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請電腦依據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切開字串</a:t>
            </a:r>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zh-TW" altLang="en-US" dirty="0">
              <a:solidFill>
                <a:schemeClr val="bg2">
                  <a:lumMod val="75000"/>
                </a:schemeClr>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C2A14D23-1BA2-4413-9944-EE1239B3735B}"/>
              </a:ext>
            </a:extLst>
          </p:cNvPr>
          <p:cNvSpPr/>
          <p:nvPr/>
        </p:nvSpPr>
        <p:spPr>
          <a:xfrm>
            <a:off x="595423" y="3465505"/>
            <a:ext cx="5553123" cy="369332"/>
          </a:xfrm>
          <a:prstGeom prst="rect">
            <a:avLst/>
          </a:prstGeom>
          <a:solidFill>
            <a:schemeClr val="accent4">
              <a:lumMod val="20000"/>
              <a:lumOff val="80000"/>
            </a:schemeClr>
          </a:solidFill>
        </p:spPr>
        <p:txBody>
          <a:bodyPr wrap="none">
            <a:spAutoFit/>
          </a:bodyPr>
          <a:lstStyle/>
          <a:p>
            <a:r>
              <a:rPr lang="en-US" altLang="zh-TW" dirty="0"/>
              <a:t>Output: ['\n', '</a:t>
            </a:r>
            <a:r>
              <a:rPr lang="zh-TW" altLang="en-US" dirty="0"/>
              <a:t>指揮中心</a:t>
            </a:r>
            <a:r>
              <a:rPr lang="en-US" altLang="zh-TW" dirty="0"/>
              <a:t>', '</a:t>
            </a:r>
            <a:r>
              <a:rPr lang="zh-TW" altLang="en-US" dirty="0"/>
              <a:t>今天</a:t>
            </a:r>
            <a:r>
              <a:rPr lang="en-US" altLang="zh-TW" dirty="0"/>
              <a:t>', '</a:t>
            </a:r>
            <a:r>
              <a:rPr lang="zh-TW" altLang="en-US" dirty="0"/>
              <a:t>公布</a:t>
            </a:r>
            <a:r>
              <a:rPr lang="en-US" altLang="zh-TW" dirty="0"/>
              <a:t>', '</a:t>
            </a:r>
            <a:r>
              <a:rPr lang="zh-TW" altLang="en-US" dirty="0"/>
              <a:t>新增</a:t>
            </a:r>
            <a:r>
              <a:rPr lang="en-US" altLang="zh-TW" dirty="0"/>
              <a:t>', '135</a:t>
            </a:r>
            <a:r>
              <a:rPr lang="zh-TW" altLang="en-US" dirty="0"/>
              <a:t>例</a:t>
            </a:r>
            <a:r>
              <a:rPr lang="en-US" altLang="zh-TW" dirty="0"/>
              <a:t>']</a:t>
            </a:r>
            <a:endParaRPr lang="zh-TW" altLang="en-US" dirty="0"/>
          </a:p>
        </p:txBody>
      </p:sp>
    </p:spTree>
    <p:extLst>
      <p:ext uri="{BB962C8B-B14F-4D97-AF65-F5344CB8AC3E}">
        <p14:creationId xmlns:p14="http://schemas.microsoft.com/office/powerpoint/2010/main" val="1544178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r>
              <a:rPr lang="zh-TW" altLang="en-US" dirty="0">
                <a:solidFill>
                  <a:schemeClr val="tx2"/>
                </a:solidFill>
              </a:rPr>
              <a:t>根據切割好的</a:t>
            </a:r>
            <a:r>
              <a:rPr lang="en-US" altLang="zh-TW" dirty="0">
                <a:solidFill>
                  <a:schemeClr val="tx2"/>
                </a:solidFill>
              </a:rPr>
              <a:t>LIST</a:t>
            </a:r>
            <a:r>
              <a:rPr lang="zh-TW" altLang="en-US" dirty="0">
                <a:solidFill>
                  <a:schemeClr val="tx2"/>
                </a:solidFill>
              </a:rPr>
              <a:t>去統計每個字出現頻率，並轉成</a:t>
            </a:r>
            <a:r>
              <a:rPr lang="en-US" altLang="zh-TW" dirty="0" err="1">
                <a:solidFill>
                  <a:schemeClr val="tx2"/>
                </a:solidFill>
              </a:rPr>
              <a:t>dataframe</a:t>
            </a:r>
            <a:endParaRPr lang="en-US" altLang="zh-TW" dirty="0">
              <a:solidFill>
                <a:schemeClr val="tx2"/>
              </a:solidFill>
            </a:endParaRP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230828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pandas as pd</a:t>
            </a: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pd.DataFrame</a:t>
            </a:r>
            <a:r>
              <a:rPr lang="en-US" altLang="zh-TW" dirty="0">
                <a:latin typeface="Courier New"/>
                <a:ea typeface="Courier New"/>
                <a:cs typeface="Courier New"/>
                <a:sym typeface="Courier New"/>
              </a:rPr>
              <a:t>({"WORD":["</a:t>
            </a:r>
            <a:r>
              <a:rPr lang="en-US" altLang="zh-TW" dirty="0" err="1">
                <a:latin typeface="Courier New"/>
                <a:ea typeface="Courier New"/>
                <a:cs typeface="Courier New"/>
                <a:sym typeface="Courier New"/>
              </a:rPr>
              <a:t>apple","apple","guava</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將我們做好的</a:t>
            </a:r>
            <a:r>
              <a:rPr lang="en-US" altLang="zh-TW" dirty="0">
                <a:solidFill>
                  <a:schemeClr val="bg2">
                    <a:lumMod val="75000"/>
                  </a:schemeClr>
                </a:solidFill>
                <a:latin typeface="Courier New"/>
                <a:ea typeface="Courier New"/>
                <a:cs typeface="Courier New"/>
                <a:sym typeface="Courier New"/>
              </a:rPr>
              <a:t>list</a:t>
            </a:r>
            <a:r>
              <a:rPr lang="zh-TW" altLang="en-US" dirty="0">
                <a:solidFill>
                  <a:schemeClr val="bg2">
                    <a:lumMod val="75000"/>
                  </a:schemeClr>
                </a:solidFill>
                <a:latin typeface="Courier New"/>
                <a:ea typeface="Courier New"/>
                <a:cs typeface="Courier New"/>
                <a:sym typeface="Courier New"/>
              </a:rPr>
              <a:t>存成</a:t>
            </a:r>
            <a:r>
              <a:rPr lang="en-US" altLang="zh-TW" dirty="0">
                <a:solidFill>
                  <a:schemeClr val="bg2">
                    <a:lumMod val="75000"/>
                  </a:schemeClr>
                </a:solidFill>
                <a:latin typeface="Courier New"/>
                <a:ea typeface="Courier New"/>
                <a:cs typeface="Courier New"/>
                <a:sym typeface="Courier New"/>
              </a:rPr>
              <a:t>dictionary</a:t>
            </a:r>
            <a:r>
              <a:rPr lang="zh-TW" altLang="en-US" dirty="0">
                <a:solidFill>
                  <a:schemeClr val="bg2">
                    <a:lumMod val="75000"/>
                  </a:schemeClr>
                </a:solidFill>
                <a:latin typeface="Courier New"/>
                <a:ea typeface="Courier New"/>
                <a:cs typeface="Courier New"/>
                <a:sym typeface="Courier New"/>
              </a:rPr>
              <a:t>然後轉成</a:t>
            </a:r>
            <a:r>
              <a:rPr lang="en-US" altLang="zh-TW" dirty="0" err="1">
                <a:solidFill>
                  <a:schemeClr val="bg2">
                    <a:lumMod val="75000"/>
                  </a:schemeClr>
                </a:solidFill>
                <a:latin typeface="Courier New"/>
                <a:ea typeface="Courier New"/>
                <a:cs typeface="Courier New"/>
                <a:sym typeface="Courier New"/>
              </a:rPr>
              <a:t>dataframe</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pd.value_counts</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wordDF.WORD</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to_frame</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reset_index</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 </a:t>
            </a:r>
            <a:r>
              <a:rPr lang="en-US" altLang="zh-TW" dirty="0" err="1">
                <a:solidFill>
                  <a:schemeClr val="bg2">
                    <a:lumMod val="75000"/>
                  </a:schemeClr>
                </a:solidFill>
                <a:latin typeface="Courier New"/>
                <a:ea typeface="Courier New"/>
                <a:cs typeface="Courier New"/>
                <a:sym typeface="Courier New"/>
              </a:rPr>
              <a:t>value_counts</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會自己去數設定欄位中字詞現的頻率</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wordDF.columns</a:t>
            </a:r>
            <a:r>
              <a:rPr lang="en-US" altLang="zh-TW" dirty="0">
                <a:latin typeface="Courier New"/>
                <a:ea typeface="Courier New"/>
                <a:cs typeface="Courier New"/>
                <a:sym typeface="Courier New"/>
              </a:rPr>
              <a:t> = ['WORD','FREQ’]</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幫新做好的</a:t>
            </a:r>
            <a:r>
              <a:rPr lang="en-US" altLang="zh-TW" dirty="0" err="1">
                <a:solidFill>
                  <a:schemeClr val="bg2">
                    <a:lumMod val="75000"/>
                  </a:schemeClr>
                </a:solidFill>
                <a:latin typeface="Courier New"/>
                <a:ea typeface="Courier New"/>
                <a:cs typeface="Courier New"/>
                <a:sym typeface="Courier New"/>
              </a:rPr>
              <a:t>dataframe</a:t>
            </a:r>
            <a:r>
              <a:rPr lang="zh-TW" altLang="en-US" dirty="0">
                <a:solidFill>
                  <a:schemeClr val="bg2">
                    <a:lumMod val="75000"/>
                  </a:schemeClr>
                </a:solidFill>
                <a:latin typeface="Courier New"/>
                <a:ea typeface="Courier New"/>
                <a:cs typeface="Courier New"/>
                <a:sym typeface="Courier New"/>
              </a:rPr>
              <a:t>命名</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endParaRPr lang="en-US" altLang="zh-TW"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B2A967B0-64AC-44C6-9BE2-3661013B89B5}"/>
              </a:ext>
            </a:extLst>
          </p:cNvPr>
          <p:cNvPicPr>
            <a:picLocks noChangeAspect="1"/>
          </p:cNvPicPr>
          <p:nvPr/>
        </p:nvPicPr>
        <p:blipFill>
          <a:blip r:embed="rId2"/>
          <a:stretch>
            <a:fillRect/>
          </a:stretch>
        </p:blipFill>
        <p:spPr>
          <a:xfrm>
            <a:off x="6776392" y="4060325"/>
            <a:ext cx="1638529" cy="952633"/>
          </a:xfrm>
          <a:prstGeom prst="rect">
            <a:avLst/>
          </a:prstGeom>
        </p:spPr>
      </p:pic>
    </p:spTree>
    <p:extLst>
      <p:ext uri="{BB962C8B-B14F-4D97-AF65-F5344CB8AC3E}">
        <p14:creationId xmlns:p14="http://schemas.microsoft.com/office/powerpoint/2010/main" val="3559714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92500"/>
          </a:bodyPr>
          <a:lstStyle/>
          <a:p>
            <a:r>
              <a:rPr lang="zh-TW" altLang="en-US" dirty="0"/>
              <a:t>任務</a:t>
            </a:r>
            <a:r>
              <a:rPr lang="en-US" altLang="zh-TW" dirty="0"/>
              <a:t>2:</a:t>
            </a:r>
            <a:r>
              <a:rPr lang="zh-TW" altLang="en-US" dirty="0"/>
              <a:t> </a:t>
            </a:r>
            <a:endParaRPr lang="en-US" altLang="zh-TW" dirty="0"/>
          </a:p>
          <a:p>
            <a:r>
              <a:rPr lang="zh-TW" altLang="en-US" dirty="0"/>
              <a:t>經過斷詞還有頻率的分析，我們大概可以知道每篇文章的代表詞彙，但是在這些文章中的前</a:t>
            </a:r>
            <a:r>
              <a:rPr lang="en-US" altLang="zh-TW" dirty="0"/>
              <a:t>20</a:t>
            </a:r>
            <a:r>
              <a:rPr lang="zh-TW" altLang="en-US" dirty="0"/>
              <a:t>名裡頭，我們發現有一些標點符號</a:t>
            </a:r>
            <a:r>
              <a:rPr lang="en-US" altLang="zh-TW" dirty="0"/>
              <a:t>(</a:t>
            </a:r>
            <a:r>
              <a:rPr lang="zh-TW" altLang="en-US" dirty="0"/>
              <a:t>、，。</a:t>
            </a:r>
            <a:r>
              <a:rPr lang="en-US" altLang="zh-TW" dirty="0"/>
              <a:t>)</a:t>
            </a:r>
            <a:r>
              <a:rPr lang="zh-TW" altLang="en-US" dirty="0"/>
              <a:t>以及換行符號</a:t>
            </a:r>
            <a:r>
              <a:rPr lang="en-US" altLang="zh-TW" dirty="0"/>
              <a:t>(\n)</a:t>
            </a:r>
            <a:r>
              <a:rPr lang="zh-TW" altLang="en-US" dirty="0"/>
              <a:t>也被包含到分析內，這些標點符號對於目前的文本貢獻性不大，因此如果可能的話我們會盡量將其移除。</a:t>
            </a:r>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Tree>
    <p:extLst>
      <p:ext uri="{BB962C8B-B14F-4D97-AF65-F5344CB8AC3E}">
        <p14:creationId xmlns:p14="http://schemas.microsoft.com/office/powerpoint/2010/main" val="2517203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2</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r>
              <a:rPr lang="zh-TW" altLang="en-US" dirty="0">
                <a:solidFill>
                  <a:schemeClr val="tx2"/>
                </a:solidFill>
              </a:rPr>
              <a:t>將字串特定內容進行取代</a:t>
            </a:r>
            <a:r>
              <a:rPr lang="en-US" altLang="zh-TW" dirty="0">
                <a:solidFill>
                  <a:schemeClr val="tx2"/>
                </a:solidFill>
              </a:rPr>
              <a:t>:</a:t>
            </a:r>
            <a:r>
              <a:rPr lang="zh-TW" altLang="en-US" dirty="0">
                <a:solidFill>
                  <a:schemeClr val="tx2"/>
                </a:solidFill>
              </a:rPr>
              <a:t> 使用</a:t>
            </a:r>
            <a:r>
              <a:rPr lang="en-US" altLang="zh-TW" dirty="0" err="1">
                <a:solidFill>
                  <a:schemeClr val="tx2"/>
                </a:solidFill>
              </a:rPr>
              <a:t>re.sub</a:t>
            </a:r>
            <a:r>
              <a:rPr lang="en-US" altLang="zh-TW" dirty="0">
                <a:solidFill>
                  <a:schemeClr val="tx2"/>
                </a:solidFill>
              </a:rPr>
              <a:t>()</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120028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re</a:t>
            </a:r>
          </a:p>
          <a:p>
            <a:pPr lvl="0"/>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 = "</a:t>
            </a:r>
            <a:r>
              <a:rPr lang="zh-TW" altLang="en-US" dirty="0">
                <a:latin typeface="Courier New"/>
                <a:ea typeface="Courier New"/>
                <a:cs typeface="Courier New"/>
                <a:sym typeface="Courier New"/>
              </a:rPr>
              <a:t>我</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喜歡文本分析</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re.sub</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en-US" altLang="zh-TW" dirty="0" err="1">
                <a:solidFill>
                  <a:schemeClr val="bg2">
                    <a:lumMod val="75000"/>
                  </a:schemeClr>
                </a:solidFill>
                <a:latin typeface="Courier New"/>
                <a:ea typeface="Courier New"/>
                <a:cs typeface="Courier New"/>
                <a:sym typeface="Courier New"/>
              </a:rPr>
              <a:t>re.sub</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要取代的東西</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取代成什麼樣子</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要被處理的字串</a:t>
            </a:r>
            <a:r>
              <a:rPr lang="en-US" altLang="zh-TW" dirty="0">
                <a:solidFill>
                  <a:schemeClr val="bg2">
                    <a:lumMod val="75000"/>
                  </a:schemeClr>
                </a:solidFill>
                <a:latin typeface="Courier New"/>
                <a:ea typeface="Courier New"/>
                <a:cs typeface="Courier New"/>
                <a:sym typeface="Courier New"/>
              </a:rPr>
              <a:t>)</a:t>
            </a:r>
          </a:p>
        </p:txBody>
      </p:sp>
      <p:sp>
        <p:nvSpPr>
          <p:cNvPr id="7" name="Rectangle 6">
            <a:extLst>
              <a:ext uri="{FF2B5EF4-FFF2-40B4-BE49-F238E27FC236}">
                <a16:creationId xmlns:a16="http://schemas.microsoft.com/office/drawing/2014/main" id="{183A22F7-0735-47E1-8D15-533623EAD2DF}"/>
              </a:ext>
            </a:extLst>
          </p:cNvPr>
          <p:cNvSpPr/>
          <p:nvPr/>
        </p:nvSpPr>
        <p:spPr>
          <a:xfrm>
            <a:off x="297712" y="4011309"/>
            <a:ext cx="3018775" cy="369332"/>
          </a:xfrm>
          <a:prstGeom prst="rect">
            <a:avLst/>
          </a:prstGeom>
          <a:solidFill>
            <a:schemeClr val="accent4">
              <a:lumMod val="20000"/>
              <a:lumOff val="80000"/>
            </a:schemeClr>
          </a:solidFill>
        </p:spPr>
        <p:txBody>
          <a:bodyPr wrap="none">
            <a:spAutoFit/>
          </a:bodyPr>
          <a:lstStyle/>
          <a:p>
            <a:r>
              <a:rPr lang="en-US" altLang="zh-TW" dirty="0"/>
              <a:t>Output:</a:t>
            </a:r>
            <a:r>
              <a:rPr lang="en-US" altLang="zh-TW" dirty="0">
                <a:latin typeface="Courier New"/>
                <a:ea typeface="Courier New"/>
                <a:cs typeface="Courier New"/>
                <a:sym typeface="Courier New"/>
              </a:rPr>
              <a:t> "</a:t>
            </a:r>
            <a:r>
              <a:rPr lang="zh-TW" altLang="en-US" dirty="0">
                <a:latin typeface="Courier New"/>
                <a:ea typeface="Courier New"/>
                <a:cs typeface="Courier New"/>
                <a:sym typeface="Courier New"/>
              </a:rPr>
              <a:t>我喜歡文本分析</a:t>
            </a:r>
            <a:r>
              <a:rPr lang="en-US" altLang="zh-TW" dirty="0">
                <a:latin typeface="Courier New"/>
                <a:ea typeface="Courier New"/>
                <a:cs typeface="Courier New"/>
                <a:sym typeface="Courier New"/>
              </a:rPr>
              <a:t>"</a:t>
            </a:r>
          </a:p>
        </p:txBody>
      </p:sp>
    </p:spTree>
    <p:extLst>
      <p:ext uri="{BB962C8B-B14F-4D97-AF65-F5344CB8AC3E}">
        <p14:creationId xmlns:p14="http://schemas.microsoft.com/office/powerpoint/2010/main" val="3539126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DC3-477C-4BFA-8DE9-F5A140E4009A}"/>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84123D59-ECE3-4F78-A1DB-2AD2289BFC82}"/>
              </a:ext>
            </a:extLst>
          </p:cNvPr>
          <p:cNvSpPr>
            <a:spLocks noGrp="1"/>
          </p:cNvSpPr>
          <p:nvPr>
            <p:ph type="body" idx="1"/>
          </p:nvPr>
        </p:nvSpPr>
        <p:spPr/>
        <p:txBody>
          <a:bodyPr>
            <a:normAutofit lnSpcReduction="10000"/>
          </a:bodyPr>
          <a:lstStyle/>
          <a:p>
            <a:endParaRPr lang="zh-TW" altLang="en-US" dirty="0"/>
          </a:p>
          <a:p>
            <a:r>
              <a:rPr lang="zh-TW" altLang="en-US" dirty="0"/>
              <a:t>任務</a:t>
            </a:r>
            <a:r>
              <a:rPr lang="en-US" altLang="zh-TW" dirty="0"/>
              <a:t>3: </a:t>
            </a:r>
            <a:r>
              <a:rPr lang="zh-TW" altLang="en-US" dirty="0"/>
              <a:t>反思</a:t>
            </a:r>
          </a:p>
          <a:p>
            <a:r>
              <a:rPr lang="zh-TW" altLang="en-US" dirty="0"/>
              <a:t>請觀察斷詞後並濾掉標點符號後的表格，這樣的結果其實並不盡人意，有一些意義不大的功能詞，例如</a:t>
            </a:r>
            <a:r>
              <a:rPr lang="en-US" altLang="zh-TW" dirty="0"/>
              <a:t>"</a:t>
            </a:r>
            <a:r>
              <a:rPr lang="zh-TW" altLang="en-US" dirty="0"/>
              <a:t>的</a:t>
            </a:r>
            <a:r>
              <a:rPr lang="en-US" altLang="zh-TW" dirty="0"/>
              <a:t>"</a:t>
            </a:r>
            <a:r>
              <a:rPr lang="zh-TW" altLang="en-US" dirty="0"/>
              <a:t>，請想想有什麼可能的方法可以讓分析出來的結果更能表達文本的差異以及內容呢</a:t>
            </a:r>
            <a:r>
              <a:rPr lang="en-US" altLang="zh-TW" dirty="0"/>
              <a:t>?</a:t>
            </a:r>
            <a:endParaRPr lang="zh-TW" altLang="en-US" dirty="0"/>
          </a:p>
        </p:txBody>
      </p:sp>
      <p:sp>
        <p:nvSpPr>
          <p:cNvPr id="4" name="Slide Number Placeholder 3">
            <a:extLst>
              <a:ext uri="{FF2B5EF4-FFF2-40B4-BE49-F238E27FC236}">
                <a16:creationId xmlns:a16="http://schemas.microsoft.com/office/drawing/2014/main" id="{9D9D6506-AACA-4277-9D6F-A03733C9C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Tree>
    <p:extLst>
      <p:ext uri="{BB962C8B-B14F-4D97-AF65-F5344CB8AC3E}">
        <p14:creationId xmlns:p14="http://schemas.microsoft.com/office/powerpoint/2010/main" val="743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a:xfrm>
            <a:off x="342900" y="1240971"/>
            <a:ext cx="8293099" cy="3678195"/>
          </a:xfrm>
        </p:spPr>
        <p:txBody>
          <a:bodyPr>
            <a:normAutofit fontScale="92500"/>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a:t>
            </a:r>
            <a:endParaRPr lang="en-US" altLang="zh-TW" dirty="0">
              <a:latin typeface="+mn-ea"/>
            </a:endParaRPr>
          </a:p>
          <a:p>
            <a:r>
              <a:rPr lang="zh-TW" altLang="en-US" dirty="0">
                <a:latin typeface="+mn-ea"/>
              </a:rPr>
              <a:t>例如讓電腦從多篇新聞中去學會分類某個文本是屬於運動新聞還是政治新聞，就是文本分類的其中一個例子。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129166" y="1322576"/>
            <a:ext cx="869585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文本分析是屬於自然語言處理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而自然語言處理則是人工智慧底下的一個子類別。</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mn-ea"/>
              </a:rPr>
              <a:t>黃色框框的是常見的文本分析任務</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dirty="0">
              <a:latin typeface="+mn-ea"/>
            </a:endParaRP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5883349" y="3353152"/>
            <a:ext cx="3565498" cy="1745380"/>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44237218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7189</Words>
  <Application>Microsoft Office PowerPoint</Application>
  <PresentationFormat>On-screen Show (16:9)</PresentationFormat>
  <Paragraphs>361</Paragraphs>
  <Slides>54</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Consolas</vt:lpstr>
      <vt:lpstr>Trebuchet MS</vt:lpstr>
      <vt:lpstr>Courier New</vt:lpstr>
      <vt:lpstr>Arial</vt:lpstr>
      <vt:lpstr>微軟正黑體</vt:lpstr>
      <vt:lpstr>Wingdings 3</vt:lpstr>
      <vt:lpstr>Roboto</vt:lpstr>
      <vt:lpstr>Wingdings</vt:lpstr>
      <vt:lpstr>多面向</vt:lpstr>
      <vt:lpstr>文本分析與程式設計</vt:lpstr>
      <vt:lpstr>學習目標</vt:lpstr>
      <vt:lpstr>什麼是「文本分析」？</vt:lpstr>
      <vt:lpstr>1. 什麼是語言？</vt:lpstr>
      <vt:lpstr>2. 什麼是文本？</vt:lpstr>
      <vt:lpstr>2. 什麼是文本？</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進階用法之一：lv1 和 lv2</vt:lpstr>
      <vt:lpstr>進階用法之一：lv1 和 lv2</vt:lpstr>
      <vt:lpstr>進階用法之一：lv1 和 lv2</vt:lpstr>
      <vt:lpstr>進階用法之一：lv1 和 lv2</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lpstr>作業:從字頻來分析文本</vt:lpstr>
      <vt:lpstr>medicalSTR</vt:lpstr>
      <vt:lpstr>weatherSTR</vt:lpstr>
      <vt:lpstr>任務1所需能力</vt:lpstr>
      <vt:lpstr>任務1所需能力</vt:lpstr>
      <vt:lpstr>任務1所需能力</vt:lpstr>
      <vt:lpstr>任務1所需能力</vt:lpstr>
      <vt:lpstr>作業:從字頻來分析文本</vt:lpstr>
      <vt:lpstr>任務2所需能力</vt:lpstr>
      <vt:lpstr>作業:從字頻來分析文本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蘇 洪寬</cp:lastModifiedBy>
  <cp:revision>38</cp:revision>
  <dcterms:created xsi:type="dcterms:W3CDTF">2021-06-15T04:51:25Z</dcterms:created>
  <dcterms:modified xsi:type="dcterms:W3CDTF">2021-06-15T12:56:33Z</dcterms:modified>
</cp:coreProperties>
</file>