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41"/>
  </p:notesMasterIdLst>
  <p:sldIdLst>
    <p:sldId id="256" r:id="rId2"/>
    <p:sldId id="257" r:id="rId3"/>
    <p:sldId id="260" r:id="rId4"/>
    <p:sldId id="279" r:id="rId5"/>
    <p:sldId id="283" r:id="rId6"/>
    <p:sldId id="264" r:id="rId7"/>
    <p:sldId id="268" r:id="rId8"/>
    <p:sldId id="281" r:id="rId9"/>
    <p:sldId id="267" r:id="rId10"/>
    <p:sldId id="284" r:id="rId11"/>
    <p:sldId id="266" r:id="rId12"/>
    <p:sldId id="270" r:id="rId13"/>
    <p:sldId id="271" r:id="rId14"/>
    <p:sldId id="286" r:id="rId15"/>
    <p:sldId id="273" r:id="rId16"/>
    <p:sldId id="275" r:id="rId17"/>
    <p:sldId id="287" r:id="rId18"/>
    <p:sldId id="277" r:id="rId19"/>
    <p:sldId id="292" r:id="rId20"/>
    <p:sldId id="294" r:id="rId21"/>
    <p:sldId id="288" r:id="rId22"/>
    <p:sldId id="278" r:id="rId23"/>
    <p:sldId id="269" r:id="rId24"/>
    <p:sldId id="289" r:id="rId25"/>
    <p:sldId id="290" r:id="rId26"/>
    <p:sldId id="295" r:id="rId27"/>
    <p:sldId id="296" r:id="rId28"/>
    <p:sldId id="297" r:id="rId29"/>
    <p:sldId id="298" r:id="rId30"/>
    <p:sldId id="299" r:id="rId31"/>
    <p:sldId id="302" r:id="rId32"/>
    <p:sldId id="301" r:id="rId33"/>
    <p:sldId id="300" r:id="rId34"/>
    <p:sldId id="303" r:id="rId35"/>
    <p:sldId id="307" r:id="rId36"/>
    <p:sldId id="308" r:id="rId37"/>
    <p:sldId id="304" r:id="rId38"/>
    <p:sldId id="305" r:id="rId39"/>
    <p:sldId id="306" r:id="rId40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FF"/>
    <a:srgbClr val="FFCCFF"/>
    <a:srgbClr val="FF19FF"/>
    <a:srgbClr val="FFFFFF"/>
    <a:srgbClr val="FFFFCC"/>
    <a:srgbClr val="FCCCCF"/>
    <a:srgbClr val="CC7800"/>
    <a:srgbClr val="A20000"/>
    <a:srgbClr val="31C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87" autoAdjust="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4851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2240"/>
              <a:buNone/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" name="矩形 19"/>
          <p:cNvSpPr/>
          <p:nvPr userDrawn="1"/>
        </p:nvSpPr>
        <p:spPr>
          <a:xfrm>
            <a:off x="1480465" y="6469455"/>
            <a:ext cx="105277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200" b="1" dirty="0">
                <a:solidFill>
                  <a:srgbClr val="226292"/>
                </a:solidFill>
              </a:rPr>
              <a:t>推動大學程式設計教學計畫</a:t>
            </a:r>
            <a:r>
              <a:rPr lang="zh-TW" altLang="en-US" sz="1200" b="1" dirty="0">
                <a:solidFill>
                  <a:srgbClr val="226292"/>
                </a:solidFill>
              </a:rPr>
              <a:t>。</a:t>
            </a:r>
            <a:r>
              <a:rPr lang="zh-TW" altLang="zh-TW" sz="1200" b="1" dirty="0">
                <a:solidFill>
                  <a:srgbClr val="226292"/>
                </a:solidFill>
              </a:rPr>
              <a:t>分項六：</a:t>
            </a:r>
            <a:r>
              <a:rPr lang="zh-TW" altLang="en-US" sz="1200" b="1" dirty="0">
                <a:solidFill>
                  <a:srgbClr val="226292"/>
                </a:solidFill>
              </a:rPr>
              <a:t>資料分析領域與學習評量推動團隊（卓騰語言科技王文傑創辦人主編，林融、蘇洪寬協助編輯）</a:t>
            </a:r>
            <a:r>
              <a:rPr lang="en-US" altLang="zh-TW" sz="1200" b="1" dirty="0">
                <a:solidFill>
                  <a:srgbClr val="226292"/>
                </a:solidFill>
              </a:rPr>
              <a:t>20210812</a:t>
            </a:r>
            <a:endParaRPr lang="zh-TW" altLang="en-US" sz="1200" dirty="0"/>
          </a:p>
        </p:txBody>
      </p:sp>
      <p:pic>
        <p:nvPicPr>
          <p:cNvPr id="21" name="圖片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7" y="6406487"/>
            <a:ext cx="383470" cy="387496"/>
          </a:xfrm>
          <a:prstGeom prst="rect">
            <a:avLst/>
          </a:prstGeom>
        </p:spPr>
      </p:pic>
      <p:pic>
        <p:nvPicPr>
          <p:cNvPr id="26" name="Google Shape;52;p7">
            <a:extLst>
              <a:ext uri="{FF2B5EF4-FFF2-40B4-BE49-F238E27FC236}">
                <a16:creationId xmlns:a16="http://schemas.microsoft.com/office/drawing/2014/main" id="{C503D85A-223E-47B3-8963-421CAA2B67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41932" y="6451906"/>
            <a:ext cx="751311" cy="3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0" dirty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0" dirty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2645815" y="-586826"/>
            <a:ext cx="4659707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標題及物件">
  <p:cSld name="3_標題及物件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45" name="Google Shape;145;p18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53" name="Google Shape;153;p19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標題及物件">
  <p:cSld name="2_標題及物件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61" name="Google Shape;161;p20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標題及物件">
  <p:cSld name="4_標題及物件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69" name="Google Shape;169;p21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►"/>
              <a:defRPr sz="24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p"/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endParaRPr dirty="0"/>
          </a:p>
        </p:txBody>
      </p:sp>
      <p:sp>
        <p:nvSpPr>
          <p:cNvPr id="6" name="Google Shape;44;p7">
            <a:extLst>
              <a:ext uri="{FF2B5EF4-FFF2-40B4-BE49-F238E27FC236}">
                <a16:creationId xmlns:a16="http://schemas.microsoft.com/office/drawing/2014/main" id="{EE6F73A4-ECCC-4C03-9F9A-1C75B68B4C14}"/>
              </a:ext>
            </a:extLst>
          </p:cNvPr>
          <p:cNvSpPr/>
          <p:nvPr userDrawn="1"/>
        </p:nvSpPr>
        <p:spPr>
          <a:xfrm>
            <a:off x="0" y="6406489"/>
            <a:ext cx="11296611" cy="451513"/>
          </a:xfrm>
          <a:prstGeom prst="rect">
            <a:avLst/>
          </a:prstGeom>
          <a:gradFill>
            <a:gsLst>
              <a:gs pos="0">
                <a:srgbClr val="8FDAF4"/>
              </a:gs>
              <a:gs pos="76000">
                <a:srgbClr val="53C5EB"/>
              </a:gs>
              <a:gs pos="88000">
                <a:srgbClr val="29B6E6"/>
              </a:gs>
              <a:gs pos="100000">
                <a:srgbClr val="1B98C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51;p7">
            <a:extLst>
              <a:ext uri="{FF2B5EF4-FFF2-40B4-BE49-F238E27FC236}">
                <a16:creationId xmlns:a16="http://schemas.microsoft.com/office/drawing/2014/main" id="{AD7AA282-85BF-479D-9237-D88E2DF8A91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3798" y="6406487"/>
            <a:ext cx="383471" cy="38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2;p7">
            <a:extLst>
              <a:ext uri="{FF2B5EF4-FFF2-40B4-BE49-F238E27FC236}">
                <a16:creationId xmlns:a16="http://schemas.microsoft.com/office/drawing/2014/main" id="{A740F8AA-0517-47AA-8EF8-5DD6DD851CE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8130" y="6468749"/>
            <a:ext cx="754172" cy="3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CE79D4-F781-44B0-9906-F7C367D92097}"/>
              </a:ext>
            </a:extLst>
          </p:cNvPr>
          <p:cNvSpPr/>
          <p:nvPr userDrawn="1"/>
        </p:nvSpPr>
        <p:spPr>
          <a:xfrm>
            <a:off x="1544320" y="6415589"/>
            <a:ext cx="10647680" cy="432000"/>
          </a:xfrm>
          <a:prstGeom prst="rect">
            <a:avLst/>
          </a:prstGeom>
          <a:gradFill flip="none" rotWithShape="1">
            <a:gsLst>
              <a:gs pos="0">
                <a:srgbClr val="20A4D6"/>
              </a:gs>
              <a:gs pos="100000">
                <a:srgbClr val="86D7F3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推動大學程式設計教學計畫。分項六</a:t>
            </a:r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資料分析領域與學習評量推動團隊</a:t>
            </a:r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王文傑老師主編，林融、蘇洪寬協助編輯</a:t>
            </a:r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11296611" y="618926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49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6406487"/>
            <a:ext cx="12192000" cy="451513"/>
          </a:xfrm>
          <a:prstGeom prst="rect">
            <a:avLst/>
          </a:prstGeom>
          <a:gradFill>
            <a:gsLst>
              <a:gs pos="0">
                <a:srgbClr val="8FDAF4"/>
              </a:gs>
              <a:gs pos="76000">
                <a:srgbClr val="53C5EB"/>
              </a:gs>
              <a:gs pos="88000">
                <a:srgbClr val="29B6E6"/>
              </a:gs>
              <a:gs pos="100000">
                <a:srgbClr val="1B98C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 hasCustomPrompt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ct val="120000"/>
              <a:buChar char="►"/>
              <a:defRPr sz="24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 sz="2000"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endParaRPr lang="en-US" altLang="zh-TW"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50" name="Google Shape;50;p7"/>
          <p:cNvSpPr/>
          <p:nvPr/>
        </p:nvSpPr>
        <p:spPr>
          <a:xfrm>
            <a:off x="1503163" y="6473196"/>
            <a:ext cx="92726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i="0" u="none" strike="noStrike" cap="none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推動大學程式設計教學計畫。分項六：資料分析領域與學習評量推動團隊（○○系○○老師主編）</a:t>
            </a:r>
            <a:endParaRPr sz="1200">
              <a:solidFill>
                <a:srgbClr val="16416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797" y="6406487"/>
            <a:ext cx="383470" cy="38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129" y="6468748"/>
            <a:ext cx="754172" cy="3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FAA97C-A418-4AED-9A1C-EC9D98CFBD91}"/>
              </a:ext>
            </a:extLst>
          </p:cNvPr>
          <p:cNvSpPr/>
          <p:nvPr/>
        </p:nvSpPr>
        <p:spPr>
          <a:xfrm>
            <a:off x="1544320" y="6415589"/>
            <a:ext cx="9961165" cy="432000"/>
          </a:xfrm>
          <a:prstGeom prst="rect">
            <a:avLst/>
          </a:prstGeom>
          <a:gradFill flip="none" rotWithShape="1">
            <a:gsLst>
              <a:gs pos="0">
                <a:srgbClr val="20A4D6"/>
              </a:gs>
              <a:gs pos="100000">
                <a:srgbClr val="86D7F3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推動大學程式設計教學計畫。分項六</a:t>
            </a:r>
            <a:r>
              <a:rPr lang="en-US" altLang="zh-TW" sz="11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1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資料分析領域與學習評量推動團隊</a:t>
            </a:r>
            <a:r>
              <a:rPr lang="en-US" altLang="zh-TW" sz="11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王文傑老師主編，林融、蘇洪寬協助編輯</a:t>
            </a:r>
            <a:r>
              <a:rPr lang="en-US" altLang="zh-TW" sz="11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69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0" cap="none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0" dirty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8000" dirty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1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1616927"/>
            <a:ext cx="8596668" cy="442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05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E8ADE2-F8E6-4E44-8EE9-CD8251D8BF56}"/>
              </a:ext>
            </a:extLst>
          </p:cNvPr>
          <p:cNvSpPr/>
          <p:nvPr userDrawn="1"/>
        </p:nvSpPr>
        <p:spPr>
          <a:xfrm>
            <a:off x="1480465" y="6469455"/>
            <a:ext cx="10527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solidFill>
                  <a:srgbClr val="226292"/>
                </a:solidFill>
              </a:rPr>
              <a:t>推動大學程式設計教學計畫</a:t>
            </a:r>
            <a:r>
              <a:rPr lang="zh-TW" altLang="en-US" b="1" dirty="0">
                <a:solidFill>
                  <a:srgbClr val="226292"/>
                </a:solidFill>
              </a:rPr>
              <a:t>。</a:t>
            </a:r>
            <a:r>
              <a:rPr lang="zh-TW" altLang="zh-TW" sz="1400" b="1" dirty="0">
                <a:solidFill>
                  <a:srgbClr val="226292"/>
                </a:solidFill>
              </a:rPr>
              <a:t>分項六：</a:t>
            </a:r>
            <a:r>
              <a:rPr lang="zh-TW" altLang="en-US" sz="1400" b="1" dirty="0">
                <a:solidFill>
                  <a:srgbClr val="226292"/>
                </a:solidFill>
              </a:rPr>
              <a:t>資料分析領域與學習評量推動團隊（卓騰語言科技王文傑創辦人主編，林融、蘇洪寬協助編輯）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DDAE0C11-17F8-4D48-B5B8-D2B8A3E9AC8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7" y="6406487"/>
            <a:ext cx="383470" cy="387496"/>
          </a:xfrm>
          <a:prstGeom prst="rect">
            <a:avLst/>
          </a:prstGeom>
        </p:spPr>
      </p:pic>
      <p:pic>
        <p:nvPicPr>
          <p:cNvPr id="30" name="Google Shape;52;p7">
            <a:extLst>
              <a:ext uri="{FF2B5EF4-FFF2-40B4-BE49-F238E27FC236}">
                <a16:creationId xmlns:a16="http://schemas.microsoft.com/office/drawing/2014/main" id="{B85E228E-2818-4C84-A8BB-7B97C4017673}"/>
              </a:ext>
            </a:extLst>
          </p:cNvPr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641932" y="6451906"/>
            <a:ext cx="751311" cy="324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7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dn.com/news/cate/2/6645" TargetMode="Externa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udn.com/news/story/7253/5581639" TargetMode="Externa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want.com/article/111388" TargetMode="External"/><Relationship Id="rId2" Type="http://schemas.openxmlformats.org/officeDocument/2006/relationships/hyperlink" Target="https://news-taiwan.xyz/uncategorized/39053.html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zh-TW" altLang="en-US" dirty="0"/>
              <a:t>文本分析與程式設計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4BEC92-CC36-4860-9C1A-4AB071F63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altLang="zh-TW" dirty="0"/>
              <a:t>Week03</a:t>
            </a:r>
            <a:endParaRPr lang="zh-TW" altLang="en-US" dirty="0"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zh-TW"/>
              <a:pPr lvl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>
            <a:normAutofit/>
          </a:bodyPr>
          <a:lstStyle/>
          <a:p>
            <a:r>
              <a:rPr lang="zh-TW" altLang="en-US" dirty="0"/>
              <a:t>人、時、地和物由 </a:t>
            </a:r>
            <a:r>
              <a:rPr lang="en-US" altLang="zh-TW" dirty="0" err="1"/>
              <a:t>articut</a:t>
            </a:r>
            <a:r>
              <a:rPr lang="en-US" altLang="zh-TW" dirty="0"/>
              <a:t> </a:t>
            </a:r>
            <a:r>
              <a:rPr lang="zh-TW" altLang="en-US" dirty="0"/>
              <a:t>都可以直接取出相關的特徵詞。</a:t>
            </a:r>
            <a:endParaRPr lang="en-US" altLang="zh-TW" dirty="0"/>
          </a:p>
          <a:p>
            <a:r>
              <a:rPr lang="zh-TW" altLang="en-US" dirty="0"/>
              <a:t>「事」，在這裡指的是「事件」。一個「事件」由「涉及的人</a:t>
            </a:r>
            <a:r>
              <a:rPr lang="en-US" altLang="zh-TW" dirty="0"/>
              <a:t>/</a:t>
            </a:r>
            <a:r>
              <a:rPr lang="zh-TW" altLang="en-US" dirty="0"/>
              <a:t>物」加上「動作」構成。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3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F0113-DBD9-4F28-8F8F-6A3DC65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133EC-B443-446A-8799-4D20349A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articut.parse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</a:t>
            </a:r>
            <a:r>
              <a:rPr lang="zh-TW" altLang="zh-TW" dirty="0"/>
              <a:t>lv3 的「語意分析」能力</a:t>
            </a:r>
            <a:r>
              <a:rPr lang="zh-TW" altLang="en-US" dirty="0"/>
              <a:t>來取得事件。</a:t>
            </a:r>
            <a:endParaRPr lang="en-US" altLang="zh-TW" dirty="0"/>
          </a:p>
          <a:p>
            <a:r>
              <a:rPr lang="zh-TW" altLang="zh-TW" dirty="0"/>
              <a:t>之前操作 lv1/lv2 一樣，透過 </a:t>
            </a:r>
            <a:r>
              <a:rPr lang="zh-TW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parse()</a:t>
            </a:r>
            <a:r>
              <a:rPr lang="zh-TW" altLang="zh-TW" dirty="0"/>
              <a:t> 函式</a:t>
            </a:r>
            <a:r>
              <a:rPr lang="zh-TW" altLang="en-US" dirty="0"/>
              <a:t>，</a:t>
            </a:r>
            <a:r>
              <a:rPr lang="zh-TW" altLang="zh-TW" dirty="0"/>
              <a:t>傳入 </a:t>
            </a:r>
            <a:r>
              <a:rPr lang="zh-TW" altLang="zh-TW" i="1" dirty="0"/>
              <a:t>mixedDICT.json</a:t>
            </a:r>
            <a:r>
              <a:rPr lang="zh-TW" altLang="zh-TW" dirty="0"/>
              <a:t> 的字典檔</a:t>
            </a:r>
            <a:r>
              <a:rPr lang="zh-TW" altLang="en-US" dirty="0"/>
              <a:t>，</a:t>
            </a:r>
            <a:r>
              <a:rPr lang="zh-TW" altLang="zh-TW" dirty="0"/>
              <a:t>這次設定為 </a:t>
            </a:r>
            <a:r>
              <a:rPr lang="en-US" altLang="zh-TW" dirty="0"/>
              <a:t>"</a:t>
            </a:r>
            <a:r>
              <a:rPr lang="zh-TW" altLang="zh-TW" dirty="0"/>
              <a:t>lv3</a:t>
            </a:r>
            <a:r>
              <a:rPr lang="en-US" altLang="zh-TW" dirty="0"/>
              <a:t>"</a:t>
            </a:r>
            <a:r>
              <a:rPr lang="zh-TW" altLang="zh-TW" dirty="0"/>
              <a:t>。</a:t>
            </a:r>
            <a:endParaRPr lang="en-US" altLang="zh-TW" dirty="0"/>
          </a:p>
          <a:p>
            <a:r>
              <a:rPr lang="zh-TW" altLang="zh-TW" dirty="0"/>
              <a:t>並將最後計算後的結果取出 </a:t>
            </a:r>
            <a:r>
              <a:rPr lang="zh-TW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TW" altLang="zh-TW" dirty="0"/>
              <a:t> 的值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AC6541-DAC7-4D7A-89BB-0016A412A5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11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F7F117A3-A4E5-4D20-811E-6BF40E16F485}"/>
              </a:ext>
            </a:extLst>
          </p:cNvPr>
          <p:cNvSpPr txBox="1"/>
          <p:nvPr/>
        </p:nvSpPr>
        <p:spPr>
          <a:xfrm>
            <a:off x="1204118" y="3992828"/>
            <a:ext cx="8050679" cy="1600398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baseballEventLIST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="./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level = "lv3")["event"]</a:t>
            </a:r>
          </a:p>
          <a:p>
            <a:endParaRPr lang="en-US" altLang="zh-TW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basketballEventLIST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</a:p>
          <a:p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="./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</a:p>
          <a:p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level = "lv3")["event"]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018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>
            <a:normAutofit/>
          </a:bodyPr>
          <a:lstStyle/>
          <a:p>
            <a:r>
              <a:rPr lang="zh-TW" altLang="en-US" dirty="0"/>
              <a:t>棒球類文本輸出的結果如下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從棒球比賽的文本裡可以看到有「帶著 </a:t>
            </a:r>
            <a:r>
              <a:rPr lang="en-US" altLang="zh-TW" dirty="0"/>
              <a:t>- </a:t>
            </a:r>
            <a:r>
              <a:rPr lang="zh-TW" altLang="en-US" dirty="0"/>
              <a:t>球隊」、「進入 </a:t>
            </a:r>
            <a:r>
              <a:rPr lang="en-US" altLang="zh-TW" dirty="0"/>
              <a:t>- </a:t>
            </a:r>
            <a:r>
              <a:rPr lang="zh-TW" altLang="en-US" dirty="0"/>
              <a:t>優勢」</a:t>
            </a:r>
            <a:r>
              <a:rPr lang="en-US" altLang="zh-TW" dirty="0"/>
              <a:t>…</a:t>
            </a:r>
            <a:r>
              <a:rPr lang="zh-TW" altLang="en-US" dirty="0"/>
              <a:t>等等的事件發生。甚至可以看到最後是「贏得 </a:t>
            </a:r>
            <a:r>
              <a:rPr lang="en-US" altLang="zh-TW" dirty="0"/>
              <a:t>- </a:t>
            </a:r>
            <a:r>
              <a:rPr lang="zh-TW" altLang="en-US" dirty="0"/>
              <a:t>勝利」而可以推測該句的主角在最後應該是贏了比賽。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12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3F5ED2-CD94-4201-A4C3-A074622B5026}"/>
              </a:ext>
            </a:extLst>
          </p:cNvPr>
          <p:cNvSpPr/>
          <p:nvPr/>
        </p:nvSpPr>
        <p:spPr>
          <a:xfrm>
            <a:off x="1203767" y="2105601"/>
            <a:ext cx="7543801" cy="1200288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[[],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此戰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上陣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打線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壓制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打線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'\n', [],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讓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球隊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帶著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球隊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進入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優勢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推出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登板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關門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登板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'\n', [], [],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讓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追平比數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[], [], [], '\n',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形成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局面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福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輪到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上場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康福托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打擊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康福托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投了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角滑球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眼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看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'\n',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靠近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自己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伸進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手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碰觸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他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他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到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隨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庫爾帕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判定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庫爾帕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'\n', [],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讓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分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拿下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分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再見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分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贏得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勝利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']]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73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從籃球比賽的文本裡，則可以看到「錯失</a:t>
            </a:r>
            <a:r>
              <a:rPr lang="en-US" altLang="zh-TW" dirty="0"/>
              <a:t>-</a:t>
            </a:r>
            <a:r>
              <a:rPr lang="zh-TW" altLang="en-US" dirty="0"/>
              <a:t>勝利」、「狂轟</a:t>
            </a:r>
            <a:r>
              <a:rPr lang="en-US" altLang="zh-TW" dirty="0"/>
              <a:t>-</a:t>
            </a:r>
            <a:r>
              <a:rPr lang="zh-TW" altLang="en-US" dirty="0"/>
              <a:t>米契爾」、「助攻</a:t>
            </a:r>
            <a:r>
              <a:rPr lang="en-US" altLang="zh-TW" dirty="0"/>
              <a:t>-</a:t>
            </a:r>
            <a:r>
              <a:rPr lang="zh-TW" altLang="en-US" dirty="0"/>
              <a:t>米契爾」</a:t>
            </a:r>
            <a:r>
              <a:rPr lang="en-US" altLang="zh-TW" dirty="0"/>
              <a:t>…</a:t>
            </a:r>
            <a:r>
              <a:rPr lang="zh-TW" altLang="en-US" dirty="0"/>
              <a:t>等等事件。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13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48C876-B381-4DBA-85DF-57D27A053B44}"/>
              </a:ext>
            </a:extLst>
          </p:cNvPr>
          <p:cNvSpPr/>
          <p:nvPr/>
        </p:nvSpPr>
        <p:spPr>
          <a:xfrm>
            <a:off x="1203767" y="2134630"/>
            <a:ext cx="7543801" cy="1200288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[[],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錯失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勝利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開始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攻勢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打出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攻勢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比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攻勢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'\n',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力圖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康利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追分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康利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讀秒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階段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上籃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階段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得手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階段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罰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中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留給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機會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追平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機會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'\n',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造成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米契爾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犯規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米契爾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罰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中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隨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勝利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用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勝利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罰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勝利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鎖定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勝利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狂轟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米契爾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助攻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米契爾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得分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次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[], '\n', [], [], [],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助攻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康利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[], ['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人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合計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'], [], '\n', [], []]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2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3FEC6-FB5E-480C-A4FF-E907EAB4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rgbClr val="CC6600"/>
                </a:solidFill>
              </a:rPr>
              <a:t>課程練習</a:t>
            </a:r>
            <a:r>
              <a:rPr lang="en-US" altLang="zh-TW" dirty="0">
                <a:solidFill>
                  <a:srgbClr val="CC6600"/>
                </a:solidFill>
              </a:rPr>
              <a:t>3</a:t>
            </a:r>
            <a:endParaRPr lang="zh-TW" altLang="en-US" dirty="0">
              <a:solidFill>
                <a:srgbClr val="CC66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C4F1F-610F-42F9-9DD6-CF65C872A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 </a:t>
            </a:r>
            <a:r>
              <a:rPr lang="zh-TW" altLang="en-US" dirty="0"/>
              <a:t>提及的那則娛樂新聞來分析有哪些事件。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394C6-3E09-4F8F-96AF-B40C7AB291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83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「時間」資訊也是屬於 </a:t>
            </a:r>
            <a:r>
              <a:rPr lang="en-US" altLang="zh-TW" dirty="0"/>
              <a:t>lv3 </a:t>
            </a:r>
            <a:r>
              <a:rPr lang="zh-TW" altLang="en-US" dirty="0"/>
              <a:t>語意分析的範疇。</a:t>
            </a:r>
            <a:endParaRPr lang="en-US" altLang="zh-TW" dirty="0"/>
          </a:p>
          <a:p>
            <a:r>
              <a:rPr lang="zh-TW" altLang="en-US" dirty="0"/>
              <a:t>因此操作上和前述的「事件」一樣，只在最後取出的是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["time"]</a:t>
            </a:r>
            <a:r>
              <a:rPr lang="en-US" altLang="zh-TW" dirty="0"/>
              <a:t> </a:t>
            </a:r>
            <a:r>
              <a:rPr lang="zh-TW" altLang="en-US" dirty="0"/>
              <a:t>而不是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["event"] </a:t>
            </a:r>
            <a:r>
              <a:rPr lang="zh-TW" altLang="en-US" dirty="0"/>
              <a:t>而已。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15</a:t>
            </a:fld>
            <a:endParaRPr lang="zh-TW" altLang="en-US"/>
          </a:p>
        </p:txBody>
      </p:sp>
      <p:sp>
        <p:nvSpPr>
          <p:cNvPr id="7" name="Google Shape;201;p3">
            <a:extLst>
              <a:ext uri="{FF2B5EF4-FFF2-40B4-BE49-F238E27FC236}">
                <a16:creationId xmlns:a16="http://schemas.microsoft.com/office/drawing/2014/main" id="{BDACA9F6-CE9F-43A6-A237-FB3106A717B1}"/>
              </a:ext>
            </a:extLst>
          </p:cNvPr>
          <p:cNvSpPr txBox="1"/>
          <p:nvPr/>
        </p:nvSpPr>
        <p:spPr>
          <a:xfrm>
            <a:off x="1184563" y="3248589"/>
            <a:ext cx="8089439" cy="2031285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="./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level = "lv3")["time"]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</a:p>
          <a:p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="./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</a:p>
          <a:p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level = "lv3")["time"]</a:t>
            </a:r>
          </a:p>
          <a:p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34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另一篇籃球比賽的文本裡，「昨晚的紐約西區霸王之戰中…」中，有「昨晚」這一個表示時間的詞彙。</a:t>
            </a:r>
            <a:endParaRPr lang="en-US" altLang="zh-TW" dirty="0"/>
          </a:p>
          <a:p>
            <a:pPr lvl="1"/>
            <a:r>
              <a:rPr lang="zh-TW" altLang="zh-TW" dirty="0"/>
              <a:t>Articut lv3 的 </a:t>
            </a:r>
            <a:r>
              <a:rPr lang="zh-TW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TW" altLang="zh-TW" dirty="0"/>
              <a:t> 取出了「昨晚」並加以計算出它的時間在 </a:t>
            </a:r>
            <a:r>
              <a:rPr lang="en-US" altLang="zh-TW" dirty="0">
                <a:latin typeface="Consolas" panose="020B0609020204030204" pitchFamily="49" charset="0"/>
              </a:rPr>
              <a:t>"</a:t>
            </a:r>
            <a:r>
              <a:rPr lang="zh-TW" altLang="zh-TW" dirty="0">
                <a:latin typeface="Consolas" panose="020B0609020204030204" pitchFamily="49" charset="0"/>
              </a:rPr>
              <a:t>2021</a:t>
            </a:r>
            <a:r>
              <a:rPr lang="en-US" altLang="zh-TW" dirty="0">
                <a:latin typeface="Consolas" panose="020B0609020204030204" pitchFamily="49" charset="0"/>
              </a:rPr>
              <a:t>-05-06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22:00:00"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16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DC8B3E3B-C82B-4780-B752-7F03C4CC0A60}"/>
              </a:ext>
            </a:extLst>
          </p:cNvPr>
          <p:cNvSpPr/>
          <p:nvPr/>
        </p:nvSpPr>
        <p:spPr>
          <a:xfrm>
            <a:off x="1204118" y="2127233"/>
            <a:ext cx="7543801" cy="1015622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[[{'absolute': False, 'datetime': '2021-07-04 22:00:00', 'text': '</a:t>
            </a:r>
            <a:r>
              <a:rPr lang="zh-TW" alt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昨晚</a:t>
            </a:r>
            <a:r>
              <a:rPr lang="en-US" altLang="zh-TW" sz="12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</a:rPr>
              <a:t>time_span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': {'year': [2021, 2021], 'month': [7, 7], 'weekday': [7, 7], 'day': [4, 4], 'hour': [22, 2], 'minute': [0, 59], 'second': [0, 59], '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</a:rPr>
              <a:t>time_period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': 'night'}}], [], [], '\n', [], [], [], [], [], '\n', [], [], [], [], [], [], '\n', [], [], [], [], [], [], '\n', [], []]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49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212B6-EC29-46E7-BE3D-763832F3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rgbClr val="CC6600"/>
                </a:solidFill>
              </a:rPr>
              <a:t>課間練習</a:t>
            </a:r>
            <a:r>
              <a:rPr lang="en-US" altLang="zh-TW" dirty="0">
                <a:solidFill>
                  <a:srgbClr val="CC6600"/>
                </a:solidFill>
              </a:rPr>
              <a:t>4</a:t>
            </a:r>
            <a:endParaRPr lang="zh-TW" altLang="en-US" dirty="0">
              <a:solidFill>
                <a:srgbClr val="CC66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A4628-9611-44D6-BFA5-42A98273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提及的那則娛樂新聞來分析裡面提及那些時間點。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C01F5A-79FE-4749-A5D8-66E7CE7D01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5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「地」一般地點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en-US" altLang="zh-TW" dirty="0" err="1"/>
              <a:t>Articut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getLocationStemLIST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 </a:t>
            </a:r>
            <a:r>
              <a:rPr lang="zh-TW" altLang="en-US" dirty="0"/>
              <a:t>函式可以像前述取得人名列表一樣地操作，將文本中指涉「某種地方」或「位置」的詞彙抽出。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18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7" y="2935965"/>
            <a:ext cx="7926170" cy="1169511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7381008" y="4453149"/>
            <a:ext cx="1739749" cy="938678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u="sng" dirty="0">
                <a:solidFill>
                  <a:schemeClr val="bg1">
                    <a:lumMod val="65000"/>
                  </a:schemeClr>
                </a:solidFill>
                <a:sym typeface="Arial"/>
              </a:rPr>
              <a:t>棒球</a:t>
            </a:r>
            <a:r>
              <a:rPr lang="zh-TW" sz="1100" u="sng" dirty="0">
                <a:solidFill>
                  <a:schemeClr val="bg1">
                    <a:lumMod val="65000"/>
                  </a:schemeClr>
                </a:solidFill>
                <a:sym typeface="Arial"/>
              </a:rPr>
              <a:t>執行結果</a:t>
            </a:r>
            <a:endParaRPr lang="en-US" altLang="zh-TW" sz="1100" u="sng" dirty="0">
              <a:solidFill>
                <a:schemeClr val="bg1">
                  <a:lumMod val="65000"/>
                </a:schemeClr>
              </a:solidFill>
              <a:sym typeface="Arial"/>
            </a:endParaRPr>
          </a:p>
          <a:p>
            <a:pPr lvl="0"/>
            <a:r>
              <a:rPr lang="en-US" altLang="zh-TW" sz="1100" dirty="0">
                <a:solidFill>
                  <a:schemeClr val="dk1"/>
                </a:solidFill>
              </a:rPr>
              <a:t>['</a:t>
            </a:r>
            <a:r>
              <a:rPr lang="zh-TW" altLang="en-US" sz="1100" dirty="0">
                <a:solidFill>
                  <a:schemeClr val="dk1"/>
                </a:solidFill>
              </a:rPr>
              <a:t>球帶內</a:t>
            </a:r>
            <a:r>
              <a:rPr lang="en-US" altLang="zh-TW" sz="1100" dirty="0">
                <a:solidFill>
                  <a:schemeClr val="dk1"/>
                </a:solidFill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</a:rPr>
              <a:t>紐約</a:t>
            </a:r>
            <a:r>
              <a:rPr lang="en-US" altLang="zh-TW" sz="11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1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100" u="sng" dirty="0">
                <a:solidFill>
                  <a:schemeClr val="bg1">
                    <a:lumMod val="65000"/>
                  </a:schemeClr>
                </a:solidFill>
              </a:rPr>
              <a:t>籃球執行結果</a:t>
            </a:r>
            <a:endParaRPr lang="en-US" altLang="zh-TW" sz="1100" u="sng" dirty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altLang="zh-TW" sz="1100" dirty="0">
                <a:solidFill>
                  <a:schemeClr val="dk1"/>
                </a:solidFill>
              </a:rPr>
              <a:t>['</a:t>
            </a:r>
            <a:r>
              <a:rPr lang="zh-TW" altLang="en-US" sz="1100" dirty="0">
                <a:solidFill>
                  <a:schemeClr val="dk1"/>
                </a:solidFill>
              </a:rPr>
              <a:t>紐約</a:t>
            </a:r>
            <a:r>
              <a:rPr lang="en-US" altLang="zh-TW" sz="1100" dirty="0">
                <a:solidFill>
                  <a:schemeClr val="dk1"/>
                </a:solidFill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</a:rPr>
              <a:t>西區</a:t>
            </a:r>
            <a:r>
              <a:rPr lang="en-US" altLang="zh-TW" sz="1100" dirty="0">
                <a:solidFill>
                  <a:schemeClr val="dk1"/>
                </a:solidFill>
              </a:rPr>
              <a:t>']</a:t>
            </a:r>
            <a:endParaRPr sz="11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20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AE763-36D2-44C6-B24A-7AC2CD7C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87C6B-903B-42AA-B832-A1CAD269967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19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655234AB-374E-471D-9703-F25C9661AF9F}"/>
              </a:ext>
            </a:extLst>
          </p:cNvPr>
          <p:cNvSpPr txBox="1"/>
          <p:nvPr/>
        </p:nvSpPr>
        <p:spPr>
          <a:xfrm>
            <a:off x="658813" y="1379621"/>
            <a:ext cx="10310899" cy="3539390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澎湖由本島以及周邊離島組成，以旅遊路線劃分本島，可以分成四大區域：馬公市區、北環、南環、以及澎湖機場以東的東環。至於澎湖離島分為四大海域：東海（鳥嶼、員貝、澎澎灘）、北海（吉貝、目斗嶼、險礁）、南海（七美、望安、虎井、桶盤）及南方四島國家公園（東嶼坪、西嶼坪、東吉嶼及西吉嶼）。熱門的七美、望安，是屬於南海四島，不要跟南方四島搞混囉！🔸 馬公市區：遊客住宿大多會選在馬公市區，尤其是中央老街周邊，美食及住宿選擇很多，離南海遊客中心也近。🔸 北環：有許多澎湖必去景點，包括跨海大橋、鯨魚洞、柱狀玄武岩、燈塔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等，通常會安排一整天的一日遊。🔸 南環：以沙灘及海邊景觀為主，山水沙灘傍晚極美。🔸 東環：最著名的景點是奎壁山摩西分海，還可以在隘門沙灘上喝咖啡享受悠閒夏日。★  我會建議澎湖旅遊行程天數至少安排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天，其中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天在本島，跑北環線加上東環、南環景點，以及馬公市區的吃喝逛街。（下面會有更詳細的景點介紹）★ 行程中可以穿插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1 - 2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天跳島，視個人喜好安排離島海域。★ 先確認要去的離島是在哪一個海域，再分別到南海、北海、東海遊客中心搭船（三個海域的遊客中心地址都不同）。船班時間一天只能安排一個海域，下午可以回馬公市區吃喝。➤ 旅遊季節澎湖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 – 9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月為旅遊旺季，冬天東北季風強勁，較不推薦冬天時前往旅行。個人推薦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月最適合，開始進入夏季，太陽也不會過於炙熱，還可以避開暑假的恐怖人潮。馬公市區🔸 市區景點以天后宮及周邊的中央老街為主，有許多美食及住宿選擇。一級古蹟澎湖天后宮是台灣歷史最悠久的媽祖廟。中央老街是澎湖最早發展的街道，古色古香的街道建築很適合漫步。四眼井旁的乾益堂中藥行已開業超過百年，來到這可以品嘗看看他們的藥膳蛋和豆干。北環北環線是澎湖經典旅遊路線，從馬公市區一路到最遠的西嶼燈塔（漁翁島燈塔），沿途有許多知名必去景點。下面依照從市區出發的經過順序介紹：🔸 後寮天堂路白沙鄉後寮村的天堂路，這幾年是越來越熱門的澎湖秘境景點。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</p:txBody>
      </p:sp>
      <p:sp>
        <p:nvSpPr>
          <p:cNvPr id="3" name="矩形 2"/>
          <p:cNvSpPr/>
          <p:nvPr/>
        </p:nvSpPr>
        <p:spPr>
          <a:xfrm>
            <a:off x="658129" y="5816607"/>
            <a:ext cx="5526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" indent="0">
              <a:buNone/>
            </a:pPr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71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zh-TW" altLang="en-US" dirty="0"/>
              <a:t>取特徵詞</a:t>
            </a:r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zh-TW" altLang="en-US" dirty="0"/>
              <a:t>特徵詞可以做為代表文本內容的一種參考維度。換句話說，可以透過特徵詞來理解文本想傳達的主要概念。</a:t>
            </a:r>
            <a:endParaRPr lang="en-US" altLang="zh-TW" dirty="0"/>
          </a:p>
          <a:p>
            <a:pPr lvl="0"/>
            <a:r>
              <a:rPr lang="zh-TW" altLang="en-US" dirty="0"/>
              <a:t>上週的課程提到取特徵詞的方法有三種：</a:t>
            </a:r>
            <a:endParaRPr lang="en-US" altLang="zh-TW" dirty="0"/>
          </a:p>
          <a:p>
            <a:pPr lvl="1"/>
            <a:r>
              <a:rPr lang="en-US" altLang="zh-TW" dirty="0"/>
              <a:t>TF-IDF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詞性 </a:t>
            </a:r>
            <a:r>
              <a:rPr lang="en-US" altLang="zh-TW" dirty="0"/>
              <a:t>(</a:t>
            </a:r>
            <a:r>
              <a:rPr lang="zh-TW" altLang="en-US" dirty="0"/>
              <a:t>名詞 </a:t>
            </a:r>
            <a:r>
              <a:rPr lang="en-US" altLang="zh-TW" dirty="0"/>
              <a:t>/</a:t>
            </a:r>
            <a:r>
              <a:rPr lang="zh-TW" altLang="en-US" dirty="0"/>
              <a:t>動詞</a:t>
            </a:r>
            <a:r>
              <a:rPr lang="en-US" altLang="zh-TW" dirty="0"/>
              <a:t>) </a:t>
            </a:r>
          </a:p>
          <a:p>
            <a:pPr lvl="1"/>
            <a:r>
              <a:rPr lang="zh-TW" altLang="zh-TW" dirty="0"/>
              <a:t>「人、事、時、地、物」取特徵詞</a:t>
            </a:r>
            <a:endParaRPr lang="en-US" altLang="zh-TW" dirty="0"/>
          </a:p>
          <a:p>
            <a:r>
              <a:rPr lang="zh-TW" altLang="en-US" dirty="0"/>
              <a:t>這週會講解關於如何以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</a:t>
            </a:r>
            <a:r>
              <a:rPr lang="zh-TW" altLang="zh-TW" dirty="0"/>
              <a:t>取特徵詞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zh-TW"/>
              <a:pPr lvl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「地」景點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Articut</a:t>
            </a:r>
            <a:r>
              <a:rPr lang="en-US" altLang="zh-TW" dirty="0"/>
              <a:t> </a:t>
            </a:r>
            <a:r>
              <a:rPr lang="zh-TW" altLang="en-US" dirty="0"/>
              <a:t>也可以取得景點，使用 </a:t>
            </a:r>
            <a:r>
              <a:rPr lang="en-US" altLang="zh-TW" dirty="0" err="1"/>
              <a:t>articut.parse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137160" indent="0">
              <a:buNone/>
            </a:pPr>
            <a:endParaRPr lang="en-US" altLang="zh-TW" sz="1600" dirty="0"/>
          </a:p>
          <a:p>
            <a:pPr marL="137160" indent="0">
              <a:buNone/>
            </a:pPr>
            <a:endParaRPr lang="en-US" altLang="zh-TW" sz="1600" dirty="0"/>
          </a:p>
          <a:p>
            <a:pPr marL="137160" indent="0">
              <a:buNone/>
            </a:pP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20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210629" y="2162481"/>
            <a:ext cx="8063373" cy="30773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penghuLIST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openDataPlaceAccessBOOL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True) </a:t>
            </a:r>
            <a:endParaRPr lang="en-US" altLang="zh-TW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8111796" y="2785072"/>
            <a:ext cx="2323793" cy="830956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[“</a:t>
            </a:r>
            <a:r>
              <a:rPr lang="zh-TW" altLang="en-US" sz="1600" dirty="0">
                <a:solidFill>
                  <a:schemeClr val="tx1"/>
                </a:solidFill>
              </a:rPr>
              <a:t>貝吉</a:t>
            </a:r>
            <a:r>
              <a:rPr lang="en-US" altLang="zh-TW" sz="1600" dirty="0">
                <a:solidFill>
                  <a:schemeClr val="tx1"/>
                </a:solidFill>
              </a:rPr>
              <a:t>”,”</a:t>
            </a:r>
            <a:r>
              <a:rPr lang="zh-TW" altLang="en-US" sz="1600" dirty="0">
                <a:solidFill>
                  <a:schemeClr val="tx1"/>
                </a:solidFill>
              </a:rPr>
              <a:t>目斗嶼</a:t>
            </a:r>
            <a:r>
              <a:rPr lang="en-US" altLang="zh-TW" sz="1600" dirty="0">
                <a:solidFill>
                  <a:schemeClr val="tx1"/>
                </a:solidFill>
              </a:rPr>
              <a:t>”,…]</a:t>
            </a:r>
            <a:endParaRPr lang="en-US" altLang="zh-TW" sz="1600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66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E0FAE-0876-4548-93D8-D8D0675D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rgbClr val="CC6600"/>
                </a:solidFill>
              </a:rPr>
              <a:t>課間練習</a:t>
            </a:r>
            <a:r>
              <a:rPr lang="en-US" altLang="zh-TW" dirty="0">
                <a:solidFill>
                  <a:srgbClr val="CC6600"/>
                </a:solidFill>
              </a:rPr>
              <a:t>5</a:t>
            </a:r>
            <a:endParaRPr lang="zh-TW" altLang="en-US" dirty="0">
              <a:solidFill>
                <a:srgbClr val="CC66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736FC-5254-47CE-948E-EDF4F233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提及的那則娛樂新聞來分析裡面有哪些地點，也利用取得景點的語法，來看看裡面是否有特殊的景點。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9E2FB-6B53-4545-9C50-21FD60B7C2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2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「物」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從文本中抽取其意義指「物品」的詞彙組，這個功能其實和前一週提到的「抽出名詞」是一樣的。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22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34803" y="2541997"/>
            <a:ext cx="8139199" cy="1169511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34803" y="4026363"/>
            <a:ext cx="8139199" cy="144650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1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棒球執行結果</a:t>
            </a:r>
          </a:p>
          <a:p>
            <a:pPr lvl="0"/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['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主審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優勢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分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勝利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安打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局面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意識地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手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打線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打者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投手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此戰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比賽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滿壘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球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球隊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登板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眼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角滑球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觸身球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身肘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身體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車輪戰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追平比數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這球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陽春砲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領先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']</a:t>
            </a:r>
          </a:p>
          <a:p>
            <a:pPr lvl="0"/>
            <a:endParaRPr lang="en-US" altLang="zh-TW" sz="1100" u="sng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lvl="0"/>
            <a:r>
              <a:rPr lang="zh-TW" altLang="en-US" sz="11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籃球執行結果</a:t>
            </a:r>
          </a:p>
          <a:p>
            <a:pPr lvl="0"/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['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中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人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勝利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單場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場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布克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延長賽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戰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攻勢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機會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次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波格丹諾維奇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籃板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階段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', '</a:t>
            </a:r>
            <a:r>
              <a:rPr lang="zh-TW" altLang="en-US" sz="1100" dirty="0">
                <a:solidFill>
                  <a:schemeClr val="dk1"/>
                </a:solidFill>
                <a:latin typeface="Consolas" panose="020B0609020204030204" pitchFamily="49" charset="0"/>
              </a:rPr>
              <a:t>霸王</a:t>
            </a:r>
            <a:r>
              <a:rPr lang="en-US" altLang="zh-TW" sz="1100" dirty="0">
                <a:solidFill>
                  <a:schemeClr val="dk1"/>
                </a:solidFill>
                <a:latin typeface="Consolas" panose="020B0609020204030204" pitchFamily="49" charset="0"/>
              </a:rPr>
              <a:t>']</a:t>
            </a:r>
            <a:endParaRPr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0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72798-3FFB-4E06-A7CF-80F3D2B3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rgbClr val="CC6600"/>
                </a:solidFill>
              </a:rPr>
              <a:t>課間練習</a:t>
            </a:r>
            <a:r>
              <a:rPr lang="en-US" altLang="zh-TW" dirty="0">
                <a:solidFill>
                  <a:srgbClr val="CC6600"/>
                </a:solidFill>
              </a:rPr>
              <a:t>6</a:t>
            </a:r>
            <a:endParaRPr lang="zh-TW" altLang="en-US" dirty="0">
              <a:solidFill>
                <a:srgbClr val="CC66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8DAADA-764A-42B6-BEA5-9D18C85E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9165166" cy="4659707"/>
          </a:xfrm>
        </p:spPr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提及的那則娛樂新聞來分析裡面有哪些「物」。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706C6C-BB74-44E6-AD36-ECC19C67B9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8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5E29A-73D7-4C3D-836C-370DBEB9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討論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DE8E34-E551-47AF-A6F6-20D4A203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剛剛在不同的練習中練習如何取得人事時地物，練習到現在，大家覺得電腦幫你挑出人事時地物，這些特徵詞對分類文本有幫助嗎？會怎麼幫助你呢？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958D2-D3D4-43BF-879B-CB38361682E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D9963-EAA4-4380-B1AA-A4338551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人事時地物特徵詞應用 </a:t>
            </a:r>
            <a:r>
              <a:rPr lang="en-US" altLang="zh-TW" dirty="0"/>
              <a:t>brainstorm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66AD75-BEC1-4083-A0FE-9621C1878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從一篇關於「洗錢」的文章中可以直接取得人名，接下來可以分析誰是犯人，誰是檢察官，取得的人名可以繼續做後續分析。</a:t>
            </a:r>
            <a:endParaRPr lang="en-US" altLang="zh-TW" dirty="0"/>
          </a:p>
          <a:p>
            <a:r>
              <a:rPr lang="zh-TW" altLang="en-US" dirty="0"/>
              <a:t>從一篇長篇幅的故事，例如水滸傳，可以取得每個章節的事件，藉此可以用最短時間整理每個章節的大意。</a:t>
            </a:r>
            <a:endParaRPr lang="en-US" altLang="zh-TW" dirty="0"/>
          </a:p>
          <a:p>
            <a:pPr marL="137160" indent="0">
              <a:buNone/>
            </a:pPr>
            <a:endParaRPr lang="en-US" altLang="zh-TW" dirty="0"/>
          </a:p>
          <a:p>
            <a:pPr marL="137160" indent="0">
              <a:buNone/>
            </a:pPr>
            <a:r>
              <a:rPr lang="en-US" altLang="zh-TW" dirty="0"/>
              <a:t>(…… </a:t>
            </a:r>
            <a:r>
              <a:rPr lang="zh-TW" altLang="en-US" dirty="0"/>
              <a:t>歡迎分享你的想法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82339-61DE-4F33-8396-8A443855F9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7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C8DC-DB77-45FA-95A3-89D8A80E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E6369-4982-418F-B471-943E9460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作業敘述</a:t>
            </a:r>
            <a:r>
              <a:rPr lang="en-US" altLang="zh-TW" dirty="0"/>
              <a:t>:</a:t>
            </a:r>
          </a:p>
          <a:p>
            <a:pPr marL="594360" lvl="1" indent="0">
              <a:buNone/>
            </a:pPr>
            <a:r>
              <a:rPr lang="zh-TW" altLang="en-US" dirty="0"/>
              <a:t>在處理股市文本任務中，我們傾向將文本分成</a:t>
            </a:r>
            <a:r>
              <a:rPr lang="en-US" altLang="zh-TW" dirty="0"/>
              <a:t>2</a:t>
            </a:r>
            <a:r>
              <a:rPr lang="zh-TW" altLang="en-US" dirty="0"/>
              <a:t>種</a:t>
            </a:r>
            <a:r>
              <a:rPr lang="en-US" altLang="zh-TW" dirty="0"/>
              <a:t>:</a:t>
            </a:r>
          </a:p>
          <a:p>
            <a:pPr marL="594360" lvl="1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描述跌的文本</a:t>
            </a:r>
          </a:p>
          <a:p>
            <a:pPr marL="594360" lvl="1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描述漲的文本 </a:t>
            </a:r>
            <a:endParaRPr lang="en-US" altLang="zh-TW" dirty="0"/>
          </a:p>
          <a:p>
            <a:pPr marL="594360" lvl="1" indent="0">
              <a:buNone/>
            </a:pPr>
            <a:r>
              <a:rPr lang="zh-TW" altLang="en-US" dirty="0"/>
              <a:t>而這次的任務裡，我們從</a:t>
            </a:r>
            <a:r>
              <a:rPr lang="zh-TW" altLang="en-US" dirty="0">
                <a:hlinkClick r:id="rId2"/>
              </a:rPr>
              <a:t>聯合新聞網</a:t>
            </a:r>
            <a:r>
              <a:rPr lang="zh-TW" altLang="en-US" dirty="0"/>
              <a:t>找了近期的股市新聞 </a:t>
            </a:r>
            <a:r>
              <a:rPr lang="en-US" altLang="zh-TW" dirty="0"/>
              <a:t>(20</a:t>
            </a:r>
            <a:r>
              <a:rPr lang="zh-TW" altLang="en-US" dirty="0"/>
              <a:t>篇</a:t>
            </a:r>
            <a:r>
              <a:rPr lang="en-US" altLang="zh-TW" dirty="0"/>
              <a:t>)</a:t>
            </a:r>
            <a:r>
              <a:rPr lang="zh-TW" altLang="en-US" dirty="0"/>
              <a:t>，希望可以透過我們學到的抽取特徵詞的技術，幫我們順利辨認出有關於敘述股市漲的文本是那些，讓我們直接開始吧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9B1B4-EBCF-482F-BB28-DF540D97EC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976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9635066" cy="4659707"/>
          </a:xfrm>
        </p:spPr>
        <p:txBody>
          <a:bodyPr/>
          <a:lstStyle/>
          <a:p>
            <a:pPr marL="137160" indent="0">
              <a:buNone/>
            </a:pPr>
            <a:r>
              <a:rPr lang="zh-TW" altLang="en-US" dirty="0"/>
              <a:t>任務一</a:t>
            </a:r>
            <a:r>
              <a:rPr lang="en-US" altLang="zh-TW" dirty="0"/>
              <a:t>: </a:t>
            </a:r>
            <a:r>
              <a:rPr lang="zh-TW" altLang="en-US" dirty="0"/>
              <a:t>思考時間</a:t>
            </a:r>
          </a:p>
          <a:p>
            <a:r>
              <a:rPr lang="zh-TW" altLang="en-US" dirty="0"/>
              <a:t>從文本中我們可以觀察出以下幾個關鍵：</a:t>
            </a:r>
            <a:endParaRPr lang="en-US" altLang="zh-TW" dirty="0"/>
          </a:p>
          <a:p>
            <a:pPr lvl="1"/>
            <a:r>
              <a:rPr lang="zh-TW" altLang="en-US" dirty="0"/>
              <a:t>首先我們會關心這是在說哪一支股票。</a:t>
            </a:r>
            <a:endParaRPr lang="en-US" altLang="zh-TW" dirty="0"/>
          </a:p>
          <a:p>
            <a:pPr lvl="1"/>
            <a:r>
              <a:rPr lang="zh-TW" altLang="en-US" dirty="0"/>
              <a:t>第二部分我們會好奇這支股票是漲還是跌。   </a:t>
            </a:r>
          </a:p>
          <a:p>
            <a:r>
              <a:rPr lang="zh-TW" altLang="en-US" dirty="0"/>
              <a:t>那我們是怎麼判斷文章是再說漲還是跌呢</a:t>
            </a:r>
            <a:r>
              <a:rPr lang="en-US" altLang="zh-TW" dirty="0"/>
              <a:t>? </a:t>
            </a:r>
          </a:p>
          <a:p>
            <a:pPr lvl="1"/>
            <a:r>
              <a:rPr lang="zh-TW" altLang="en-US" dirty="0"/>
              <a:t>很明顯這時候我們無法依賴單純斷詞後的詞頻。</a:t>
            </a:r>
            <a:endParaRPr lang="en-US" altLang="zh-TW" dirty="0"/>
          </a:p>
          <a:p>
            <a:pPr lvl="1"/>
            <a:r>
              <a:rPr lang="zh-TW" altLang="en-US" dirty="0"/>
              <a:t>我們先用語感來觀察資料，你覺得那些句子透露出一篇文章的漲跌線索呢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pPr marL="137160" indent="0">
              <a:buNone/>
            </a:pPr>
            <a:r>
              <a:rPr lang="en-US" altLang="zh-TW" sz="1800" dirty="0"/>
              <a:t>(</a:t>
            </a:r>
            <a:r>
              <a:rPr lang="zh-TW" altLang="en-US" sz="1800" dirty="0"/>
              <a:t>文本在下一頁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02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042E-8420-45F1-BA63-88EE4FB3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任務</a:t>
            </a:r>
            <a:r>
              <a:rPr lang="en-US" altLang="zh-TW" dirty="0"/>
              <a:t>1</a:t>
            </a:r>
            <a:r>
              <a:rPr lang="zh-TW" altLang="en-US" dirty="0"/>
              <a:t>文本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A6F7-26CB-4AE5-AA54-F4B67C0F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>
              <a:hlinkClick r:id="rId2"/>
            </a:endParaRPr>
          </a:p>
          <a:p>
            <a:endParaRPr lang="en-US" altLang="zh-TW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3CA8-AC96-4525-AE99-E6BA6A20D5D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46618" y="1813455"/>
            <a:ext cx="76581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元太電子紙商機起飛 股價挑戰歷史新高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電子紙大廠元太（</a:t>
            </a:r>
            <a:r>
              <a:rPr lang="en-US" altLang="zh-TW" dirty="0"/>
              <a:t>8069</a:t>
            </a:r>
            <a:r>
              <a:rPr lang="zh-TW" altLang="en-US" dirty="0"/>
              <a:t>）因市場看好電子紙閱讀器與筆記本，以及電子紙標籤（</a:t>
            </a:r>
            <a:r>
              <a:rPr lang="en-US" altLang="zh-TW" dirty="0"/>
              <a:t>ESL</a:t>
            </a:r>
            <a:r>
              <a:rPr lang="zh-TW" altLang="en-US" dirty="0"/>
              <a:t>）商機，近期股價持續走揚，今（</a:t>
            </a:r>
            <a:r>
              <a:rPr lang="en-US" altLang="zh-TW" dirty="0"/>
              <a:t>6</a:t>
            </a:r>
            <a:r>
              <a:rPr lang="zh-TW" altLang="en-US" dirty="0"/>
              <a:t>）日盤中高點來到</a:t>
            </a:r>
            <a:r>
              <a:rPr lang="en-US" altLang="zh-TW" dirty="0"/>
              <a:t>84.5</a:t>
            </a:r>
            <a:r>
              <a:rPr lang="zh-TW" altLang="en-US" dirty="0"/>
              <a:t>元，上漲</a:t>
            </a:r>
            <a:r>
              <a:rPr lang="en-US" altLang="zh-TW" dirty="0"/>
              <a:t>7</a:t>
            </a:r>
            <a:r>
              <a:rPr lang="zh-TW" altLang="en-US" dirty="0"/>
              <a:t>元、漲幅達</a:t>
            </a:r>
            <a:r>
              <a:rPr lang="en-US" altLang="zh-TW" dirty="0"/>
              <a:t>9%</a:t>
            </a:r>
            <a:r>
              <a:rPr lang="zh-TW" altLang="en-US" dirty="0"/>
              <a:t>，近期有望挑戰歷史最高價</a:t>
            </a:r>
            <a:r>
              <a:rPr lang="en-US" altLang="zh-TW" dirty="0"/>
              <a:t>85.6</a:t>
            </a:r>
            <a:r>
              <a:rPr lang="zh-TW" altLang="en-US" dirty="0"/>
              <a:t>元。元太今年前</a:t>
            </a:r>
            <a:r>
              <a:rPr lang="en-US" altLang="zh-TW" dirty="0"/>
              <a:t>5</a:t>
            </a:r>
            <a:r>
              <a:rPr lang="zh-TW" altLang="en-US" dirty="0"/>
              <a:t>月累計合併營收達</a:t>
            </a:r>
            <a:r>
              <a:rPr lang="en-US" altLang="zh-TW" dirty="0"/>
              <a:t>71</a:t>
            </a:r>
            <a:r>
              <a:rPr lang="zh-TW" altLang="en-US" dirty="0"/>
              <a:t>億元，年增</a:t>
            </a:r>
            <a:r>
              <a:rPr lang="en-US" altLang="zh-TW" dirty="0"/>
              <a:t>26.5%</a:t>
            </a:r>
            <a:r>
              <a:rPr lang="zh-TW" altLang="en-US" dirty="0"/>
              <a:t>，是自</a:t>
            </a:r>
            <a:r>
              <a:rPr lang="en-US" altLang="zh-TW" dirty="0"/>
              <a:t>2017</a:t>
            </a:r>
            <a:r>
              <a:rPr lang="zh-TW" altLang="en-US" dirty="0"/>
              <a:t>年轉型</a:t>
            </a:r>
            <a:r>
              <a:rPr lang="en-US" altLang="zh-TW" dirty="0"/>
              <a:t>100%</a:t>
            </a:r>
            <a:r>
              <a:rPr lang="zh-TW" altLang="en-US" dirty="0"/>
              <a:t>電子紙製造商後的同期新高。元太指出，疫情加速電子貨架標籤裝機潮，公眾顯示器及物流應用同步升溫，都讓元太今年客戶端的需求大幅成長。時序進入下半年，第</a:t>
            </a:r>
            <a:r>
              <a:rPr lang="en-US" altLang="zh-TW" dirty="0"/>
              <a:t>3</a:t>
            </a:r>
            <a:r>
              <a:rPr lang="zh-TW" altLang="en-US" dirty="0"/>
              <a:t>季歐美主要市場迎來解封開學季，元太也擴增全新彩色電子紙技術產能，電子紙閱讀器和電子紙筆記本終端產品尺寸放大、功能更強，並有手寫功能成為標配，可望在供需兩端正面影響下帶起一波換機潮；第</a:t>
            </a:r>
            <a:r>
              <a:rPr lang="en-US" altLang="zh-TW" dirty="0"/>
              <a:t>4</a:t>
            </a:r>
            <a:r>
              <a:rPr lang="zh-TW" altLang="en-US" dirty="0"/>
              <a:t>季還有黑色星期五及聖誕假期購物旺季，電子紙產品終端銷售暢旺，將使元太下半年業績逐步升溫。</a:t>
            </a:r>
          </a:p>
        </p:txBody>
      </p:sp>
      <p:sp>
        <p:nvSpPr>
          <p:cNvPr id="6" name="矩形 5"/>
          <p:cNvSpPr/>
          <p:nvPr/>
        </p:nvSpPr>
        <p:spPr>
          <a:xfrm>
            <a:off x="1146618" y="4375079"/>
            <a:ext cx="3506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文本來源：</a:t>
            </a:r>
            <a:endParaRPr lang="en-US" altLang="zh-TW" dirty="0"/>
          </a:p>
          <a:p>
            <a:r>
              <a:rPr lang="zh-TW" altLang="en-US" dirty="0"/>
              <a:t>https://udn.com/news/story/7253/5581639</a:t>
            </a:r>
          </a:p>
        </p:txBody>
      </p:sp>
    </p:spTree>
    <p:extLst>
      <p:ext uri="{BB962C8B-B14F-4D97-AF65-F5344CB8AC3E}">
        <p14:creationId xmlns:p14="http://schemas.microsoft.com/office/powerpoint/2010/main" val="2597067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zh-TW" altLang="en-US" dirty="0"/>
              <a:t>任務二之一</a:t>
            </a:r>
            <a:r>
              <a:rPr lang="en-US" altLang="zh-TW" dirty="0"/>
              <a:t>: </a:t>
            </a:r>
            <a:r>
              <a:rPr lang="zh-TW" altLang="en-US" dirty="0"/>
              <a:t>抽取需要的特徵詞</a:t>
            </a:r>
          </a:p>
          <a:p>
            <a:r>
              <a:rPr lang="zh-TW" altLang="en-US" dirty="0"/>
              <a:t>在這個任務中，請你根據所學過的抽取特徵詞的方法，包含運用</a:t>
            </a:r>
            <a:endParaRPr lang="en-US" altLang="zh-TW" dirty="0"/>
          </a:p>
          <a:p>
            <a:pPr lvl="1"/>
            <a:r>
              <a:rPr lang="en-US" altLang="zh-TW" dirty="0"/>
              <a:t>TFIDF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zh-TW" altLang="en-US" dirty="0"/>
              <a:t>抽取名詞</a:t>
            </a:r>
            <a:endParaRPr lang="en-US" altLang="zh-TW" dirty="0"/>
          </a:p>
          <a:p>
            <a:pPr lvl="1"/>
            <a:r>
              <a:rPr lang="zh-TW" altLang="en-US" dirty="0"/>
              <a:t>抽取動詞</a:t>
            </a:r>
            <a:endParaRPr lang="en-US" altLang="zh-TW" dirty="0"/>
          </a:p>
          <a:p>
            <a:pPr lvl="1"/>
            <a:r>
              <a:rPr lang="zh-TW" altLang="en-US" dirty="0"/>
              <a:t>抽取事件</a:t>
            </a:r>
            <a:endParaRPr lang="en-US" altLang="zh-TW" dirty="0"/>
          </a:p>
          <a:p>
            <a:pPr marL="594360" lvl="1" indent="0">
              <a:buNone/>
            </a:pPr>
            <a:r>
              <a:rPr lang="zh-TW" altLang="en-US" sz="2400" dirty="0"/>
              <a:t>這四種技術，分別以第一則新聞去嘗試，之後綜合比較，你覺得要用哪個方法來判斷一篇股市新聞的漲跌比較好呢？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6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5A9D4-34C8-44D4-899A-D972BF08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6F1549-8EF3-456D-AFC7-2AB53718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為什麼要使用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來取特徵詞呢？</a:t>
            </a:r>
            <a:endParaRPr lang="en-US" altLang="zh-TW" dirty="0"/>
          </a:p>
          <a:p>
            <a:pPr lvl="1"/>
            <a:r>
              <a:rPr lang="zh-TW" altLang="zh-TW" dirty="0"/>
              <a:t>如果有多篇文章中提及的「人」有大量的重覆</a:t>
            </a:r>
            <a:r>
              <a:rPr lang="zh-TW" altLang="en-US" dirty="0"/>
              <a:t>，那麼我們大概可以推測它大概是在討論類似的主題。同樣的道理，同樣的「事、時、地、物」也可以做為分類文本時的依據。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20E287-EED5-4F65-9328-236A21258D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78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847666" cy="4659707"/>
          </a:xfrm>
        </p:spPr>
        <p:txBody>
          <a:bodyPr/>
          <a:lstStyle/>
          <a:p>
            <a:pPr marL="137160" indent="0">
              <a:buNone/>
            </a:pPr>
            <a:r>
              <a:rPr lang="zh-TW" altLang="en-US" dirty="0"/>
              <a:t>任務二之二</a:t>
            </a:r>
            <a:r>
              <a:rPr lang="en-US" altLang="zh-TW" dirty="0"/>
              <a:t>:</a:t>
            </a:r>
            <a:r>
              <a:rPr lang="zh-TW" altLang="en-US" dirty="0"/>
              <a:t> 根據詞性自定義程式</a:t>
            </a:r>
            <a:endParaRPr lang="en-US" altLang="zh-TW" dirty="0"/>
          </a:p>
          <a:p>
            <a:r>
              <a:rPr lang="zh-TW" altLang="en-US" dirty="0"/>
              <a:t>在這個任務中，我們希望自己透過對詞性標記的觀察，留下標記為 </a:t>
            </a:r>
            <a:r>
              <a:rPr lang="en-US" altLang="zh-TW" dirty="0" err="1"/>
              <a:t>UserDefined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ACTION,</a:t>
            </a:r>
            <a:r>
              <a:rPr lang="zh-TW" altLang="en-US" dirty="0"/>
              <a:t> </a:t>
            </a:r>
            <a:r>
              <a:rPr lang="en-US" altLang="zh-TW" dirty="0"/>
              <a:t>ENTITY,</a:t>
            </a:r>
            <a:r>
              <a:rPr lang="zh-TW" altLang="en-US" dirty="0"/>
              <a:t> </a:t>
            </a:r>
            <a:r>
              <a:rPr lang="en-US" altLang="zh-TW" dirty="0" err="1"/>
              <a:t>VerbP</a:t>
            </a:r>
            <a:r>
              <a:rPr lang="en-US" altLang="zh-TW" dirty="0"/>
              <a:t> </a:t>
            </a:r>
            <a:r>
              <a:rPr lang="zh-TW" altLang="en-US" dirty="0"/>
              <a:t>的詞，並且只留下句子 </a:t>
            </a:r>
            <a:r>
              <a:rPr lang="en-US" altLang="zh-TW" dirty="0"/>
              <a:t>(</a:t>
            </a:r>
            <a:r>
              <a:rPr lang="zh-TW" altLang="en-US" dirty="0"/>
              <a:t>個人定義句子為有 </a:t>
            </a:r>
            <a:r>
              <a:rPr lang="en-US" altLang="zh-TW" dirty="0"/>
              <a:t>Entity/</a:t>
            </a:r>
            <a:r>
              <a:rPr lang="en-US" altLang="zh-TW" dirty="0" err="1"/>
              <a:t>UserDefined</a:t>
            </a:r>
            <a:r>
              <a:rPr lang="zh-TW" altLang="en-US" dirty="0"/>
              <a:t>跟</a:t>
            </a:r>
            <a:r>
              <a:rPr lang="en-US" altLang="zh-TW" dirty="0"/>
              <a:t>Action)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希望透過這樣子的方式我們可以過濾目前不需要的元素，但是又保持句子的概念，如此一來，當我們發現</a:t>
            </a:r>
            <a:r>
              <a:rPr lang="en-US" altLang="zh-TW" dirty="0"/>
              <a:t>"</a:t>
            </a:r>
            <a:r>
              <a:rPr lang="zh-TW" altLang="en-US" dirty="0"/>
              <a:t>股價</a:t>
            </a:r>
            <a:r>
              <a:rPr lang="en-US" altLang="zh-TW" dirty="0"/>
              <a:t>"</a:t>
            </a:r>
            <a:r>
              <a:rPr lang="zh-TW" altLang="en-US" dirty="0"/>
              <a:t>跟</a:t>
            </a:r>
            <a:r>
              <a:rPr lang="en-US" altLang="zh-TW" dirty="0"/>
              <a:t>"</a:t>
            </a:r>
            <a:r>
              <a:rPr lang="zh-TW" altLang="en-US" dirty="0"/>
              <a:t>走揚</a:t>
            </a:r>
            <a:r>
              <a:rPr lang="en-US" altLang="zh-TW" dirty="0"/>
              <a:t>"</a:t>
            </a:r>
            <a:r>
              <a:rPr lang="zh-TW" altLang="en-US" dirty="0"/>
              <a:t>出現在同一個句子時，我們就可以比較放心認定他是一個有關股市上漲的句子了。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43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pPr marL="137160" indent="0">
              <a:buNone/>
            </a:pPr>
            <a:r>
              <a:rPr lang="zh-TW" altLang="en-US" dirty="0"/>
              <a:t>任務二之二</a:t>
            </a:r>
            <a:r>
              <a:rPr lang="en-US" altLang="zh-TW" dirty="0"/>
              <a:t>:</a:t>
            </a:r>
            <a:r>
              <a:rPr lang="zh-TW" altLang="en-US" dirty="0"/>
              <a:t> 根據詞性自定義程式產出範例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31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D66CB-0E9E-4FF3-A4EC-C04B14A1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07" y="2158808"/>
            <a:ext cx="6933633" cy="34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1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6C6EEE-6474-41B3-A234-41F2DFB4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2B9E-A4C6-4008-88F2-F9351297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pPr marL="137160" indent="0">
              <a:buNone/>
            </a:pPr>
            <a:r>
              <a:rPr lang="zh-TW" altLang="en-US" dirty="0"/>
              <a:t>任務二之三</a:t>
            </a:r>
            <a:r>
              <a:rPr lang="en-US" altLang="zh-TW" dirty="0"/>
              <a:t>: </a:t>
            </a:r>
            <a:r>
              <a:rPr lang="zh-TW" altLang="en-US" dirty="0"/>
              <a:t>探索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articut.getContentWordLIST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zh-TW" altLang="en-US" dirty="0"/>
              <a:t>這是一個超便利小工具，如果前面對你而言有點太難，在</a:t>
            </a:r>
            <a:r>
              <a:rPr lang="en-US" altLang="zh-TW" dirty="0" err="1"/>
              <a:t>articut</a:t>
            </a:r>
            <a:r>
              <a:rPr lang="en-US" altLang="zh-TW" dirty="0"/>
              <a:t> </a:t>
            </a:r>
            <a:r>
              <a:rPr lang="zh-TW" altLang="en-US" dirty="0"/>
              <a:t>裡面也有一個類似的小工具，我們來嘗試看看吧</a:t>
            </a:r>
            <a:r>
              <a:rPr lang="en-US" altLang="zh-TW" dirty="0"/>
              <a:t>!!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articut.getContentWordLIST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/>
              <a:t> 回傳結果範例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74CBC-E6E5-400D-A97A-D945DFF2D5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32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D9D91-BE0A-4321-B75F-1A2182FA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69" y="3429000"/>
            <a:ext cx="572532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79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zh-TW" altLang="en-US" dirty="0"/>
              <a:t>任務二之四</a:t>
            </a:r>
            <a:r>
              <a:rPr lang="en-US" altLang="zh-TW" dirty="0"/>
              <a:t>: </a:t>
            </a:r>
            <a:r>
              <a:rPr lang="zh-TW" altLang="en-US" dirty="0"/>
              <a:t>思考時間</a:t>
            </a:r>
            <a:endParaRPr lang="en-US" altLang="zh-TW" dirty="0"/>
          </a:p>
          <a:p>
            <a:r>
              <a:rPr lang="zh-TW" altLang="en-US" dirty="0"/>
              <a:t>請回想一下之前的思考活動，我們認定有一些句子有助於我們理解一篇文章是描述漲還是跌。</a:t>
            </a:r>
            <a:endParaRPr lang="en-US" altLang="zh-TW" dirty="0"/>
          </a:p>
          <a:p>
            <a:r>
              <a:rPr lang="zh-TW" altLang="en-US" dirty="0"/>
              <a:t>試著觀察是那些字詞讓我們有這樣的感受呢</a:t>
            </a:r>
            <a:r>
              <a:rPr lang="en-US" altLang="zh-TW" dirty="0"/>
              <a:t>? </a:t>
            </a:r>
          </a:p>
          <a:p>
            <a:pPr lvl="1"/>
            <a:r>
              <a:rPr lang="zh-TW" altLang="en-US" dirty="0"/>
              <a:t>例如在第一句我們發現是「股價」和「走揚」讓我們有這樣的認知，那我們是不是能夠建立一個列表，把有關股價上漲的字詞都放進去。</a:t>
            </a:r>
            <a:endParaRPr lang="en-US" altLang="zh-TW" dirty="0"/>
          </a:p>
          <a:p>
            <a:pPr lvl="1"/>
            <a:r>
              <a:rPr lang="zh-TW" altLang="en-US" dirty="0"/>
              <a:t>如果列表中的詞出現了，我們就可以暫時認定文章跟這方面有關係；如果這樣的句子越多，我們就越能肯定這個文章跟股市上漲有關。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27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pPr marL="137160" indent="0">
              <a:buNone/>
            </a:pPr>
            <a:r>
              <a:rPr lang="zh-TW" altLang="en-US" dirty="0"/>
              <a:t>任務三</a:t>
            </a:r>
            <a:r>
              <a:rPr lang="en-US" altLang="zh-TW" dirty="0"/>
              <a:t>: </a:t>
            </a:r>
            <a:r>
              <a:rPr lang="zh-TW" altLang="en-US" dirty="0"/>
              <a:t>開始判斷文本</a:t>
            </a:r>
          </a:p>
          <a:p>
            <a:r>
              <a:rPr lang="zh-TW" altLang="en-US" dirty="0"/>
              <a:t>在這個任務中，我們開始要將我們在思考時間所累積的想法實踐出來，我們首先要先藉由人工觀察，建出一個有關於描述股市漲的詞列表，之後將它和新聞比對以得到結果。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18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10EE-137E-42A6-B41B-63F92FA2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1439-029B-46D6-902E-97C6E72D5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  <a:r>
              <a:rPr lang="zh-TW" altLang="en-US" dirty="0"/>
              <a:t> 我們希望給每個文本一個分數，分數越高表示他越可能跟跟股票上漲有關。</a:t>
            </a:r>
            <a:endParaRPr lang="en-US" altLang="zh-TW" dirty="0"/>
          </a:p>
          <a:p>
            <a:pPr marL="137160" indent="0">
              <a:buNone/>
            </a:pPr>
            <a:endParaRPr lang="en-US" altLang="zh-TW" dirty="0"/>
          </a:p>
          <a:p>
            <a:r>
              <a:rPr lang="zh-TW" altLang="en-US" dirty="0"/>
              <a:t>設計原理</a:t>
            </a:r>
            <a:r>
              <a:rPr lang="en-US" altLang="zh-TW" dirty="0"/>
              <a:t>: </a:t>
            </a:r>
            <a:r>
              <a:rPr lang="zh-TW" altLang="en-US" dirty="0"/>
              <a:t>我們先找句子，找出如果他有包含跟上漲相關的句子我們就先加上一分，</a:t>
            </a:r>
            <a:endParaRPr lang="en-US" altLang="zh-TW" dirty="0"/>
          </a:p>
          <a:p>
            <a:pPr lvl="1"/>
            <a:r>
              <a:rPr lang="zh-TW" altLang="en-US" dirty="0"/>
              <a:t>因為有些句子裡頭我們發現只有</a:t>
            </a:r>
            <a:r>
              <a:rPr lang="en-US" altLang="zh-TW" dirty="0"/>
              <a:t>“</a:t>
            </a:r>
            <a:r>
              <a:rPr lang="zh-TW" altLang="en-US" dirty="0"/>
              <a:t>漲</a:t>
            </a:r>
            <a:r>
              <a:rPr lang="en-US" altLang="zh-TW" dirty="0"/>
              <a:t>”</a:t>
            </a:r>
            <a:r>
              <a:rPr lang="zh-TW" altLang="en-US" dirty="0"/>
              <a:t>加上另一個數字，而這部分沒有被我們先前創設的</a:t>
            </a:r>
            <a:r>
              <a:rPr lang="en-US" altLang="zh-TW" dirty="0"/>
              <a:t>LIST</a:t>
            </a:r>
            <a:r>
              <a:rPr lang="zh-TW" altLang="en-US" dirty="0"/>
              <a:t>考慮到，所以要處理一下，</a:t>
            </a:r>
            <a:endParaRPr lang="en-US" altLang="zh-TW" dirty="0"/>
          </a:p>
          <a:p>
            <a:pPr lvl="1"/>
            <a:r>
              <a:rPr lang="zh-TW" altLang="en-US" dirty="0"/>
              <a:t>而如果一個句子有增加類的動詞以及增加類的名詞的話，我們會更加確定她是跟上漲類的文本相關，因此我們便會再多給一分，最後我們因為是以句子為單位下去計分，因此最後用</a:t>
            </a:r>
            <a:r>
              <a:rPr lang="zh-TW" altLang="en-US" b="1" dirty="0"/>
              <a:t>句子數量</a:t>
            </a:r>
            <a:r>
              <a:rPr lang="zh-TW" altLang="en-US" dirty="0"/>
              <a:t>進行平均。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F0642-B526-4E35-976E-F14C8D8030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877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EEDA-FA79-4AB7-A081-825CC8EA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7949-D31C-41A9-A36C-7B63E6474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TW" altLang="en-US" dirty="0"/>
              <a:t>假設有個文本是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元太電子紙商機起飛股價挑戰歷史新高</a:t>
            </a:r>
            <a:endParaRPr lang="en-US" altLang="zh-TW" dirty="0"/>
          </a:p>
          <a:p>
            <a:r>
              <a:rPr lang="zh-TW" altLang="en-US" dirty="0"/>
              <a:t>斷詞之後，我們發現</a:t>
            </a:r>
            <a:r>
              <a:rPr lang="en-US" altLang="zh-TW" dirty="0"/>
              <a:t>”</a:t>
            </a:r>
            <a:r>
              <a:rPr lang="zh-TW" altLang="en-US" dirty="0"/>
              <a:t>商機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股價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起飛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新高</a:t>
            </a:r>
            <a:r>
              <a:rPr lang="en-US" altLang="zh-TW" dirty="0"/>
              <a:t>”</a:t>
            </a:r>
            <a:r>
              <a:rPr lang="zh-TW" altLang="en-US" dirty="0"/>
              <a:t>跟股價上漲比較有關係，但是動詞比較有明顯股價上漲的感覺，因此先加上一分給動詞</a:t>
            </a:r>
            <a:r>
              <a:rPr lang="en-US" altLang="zh-TW" dirty="0"/>
              <a:t>(</a:t>
            </a:r>
            <a:r>
              <a:rPr lang="zh-TW" altLang="en-US" dirty="0"/>
              <a:t>起飛</a:t>
            </a:r>
            <a:r>
              <a:rPr lang="en-US" altLang="zh-TW" dirty="0"/>
              <a:t>)</a:t>
            </a:r>
            <a:r>
              <a:rPr lang="zh-TW" altLang="en-US" dirty="0"/>
              <a:t>，接著再看看名詞，有三個所以加上三分，最後除以句子數量</a:t>
            </a:r>
            <a:r>
              <a:rPr lang="en-US" altLang="zh-TW" dirty="0"/>
              <a:t>(1</a:t>
            </a:r>
            <a:r>
              <a:rPr lang="zh-TW" altLang="en-US" dirty="0"/>
              <a:t>句</a:t>
            </a:r>
            <a:r>
              <a:rPr lang="en-US" altLang="zh-TW" dirty="0"/>
              <a:t>)</a:t>
            </a:r>
            <a:r>
              <a:rPr lang="zh-TW" altLang="en-US" dirty="0"/>
              <a:t>，所以分數為</a:t>
            </a:r>
            <a:r>
              <a:rPr lang="en-US" altLang="zh-TW" dirty="0"/>
              <a:t>(1+3)/1=4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54A2-DCE1-4E4D-97A9-BDCC4EFAB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582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470-AE20-4BCD-AA26-CF4F6059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150F-521D-437A-ADFD-4463BFB4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範例結果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B7DF-F80C-4113-937B-1A85BA68668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37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19E28-801E-4295-A154-154D3ED9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9" y="1973619"/>
            <a:ext cx="9183382" cy="4067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06FE09-1E17-4D4A-83CE-81957F08916B}"/>
              </a:ext>
            </a:extLst>
          </p:cNvPr>
          <p:cNvSpPr/>
          <p:nvPr/>
        </p:nvSpPr>
        <p:spPr>
          <a:xfrm>
            <a:off x="8849360" y="1838960"/>
            <a:ext cx="1011356" cy="4318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3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F2BA-D6D9-4293-BE03-89B748D5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CEF8-23A3-42EE-91AD-EAC89D24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小結</a:t>
            </a:r>
            <a:r>
              <a:rPr lang="en-US" altLang="zh-TW" dirty="0"/>
              <a:t>:</a:t>
            </a:r>
          </a:p>
          <a:p>
            <a:pPr marL="137160" indent="0">
              <a:buNone/>
            </a:pPr>
            <a:r>
              <a:rPr lang="zh-TW" altLang="en-US" dirty="0"/>
              <a:t>從以上的任務，雖然只是一個小嘗試，但我們可以發現，分數較低的文本的確就是跟股票漲價比較不相關。如下所示，一則是有關法條，一則是有關個人投資的失敗，一則是有關於外商投資策略，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8E2B3-7C43-454D-AC55-2CEA16CA18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38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5CCBB-8F86-4D65-8CEF-1442D891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5" y="3711575"/>
            <a:ext cx="10084816" cy="19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51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62C-B801-4CC1-A2DC-6F818B12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作業</a:t>
            </a:r>
            <a:r>
              <a:rPr lang="en-US" altLang="zh-TW" dirty="0">
                <a:solidFill>
                  <a:schemeClr val="tx1"/>
                </a:solidFill>
              </a:rPr>
              <a:t>: </a:t>
            </a:r>
            <a:r>
              <a:rPr lang="zh-TW" altLang="en-US" dirty="0">
                <a:solidFill>
                  <a:schemeClr val="tx1"/>
                </a:solidFill>
              </a:rPr>
              <a:t>股市文本分析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BA62-4D00-4C36-9050-07404CEF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結語</a:t>
            </a:r>
            <a:r>
              <a:rPr lang="en-US" altLang="zh-TW" dirty="0"/>
              <a:t>:</a:t>
            </a:r>
          </a:p>
          <a:p>
            <a:pPr marL="137160" indent="0">
              <a:buNone/>
            </a:pPr>
            <a:r>
              <a:rPr lang="zh-TW" altLang="en-US" dirty="0"/>
              <a:t>當然這個方法還是有不少缺陷，或許我們可以設計另一個功能判斷文本是「跌」的分數，然後去和「漲」的分數進行比較。</a:t>
            </a:r>
            <a:endParaRPr lang="en-US" altLang="zh-TW" dirty="0"/>
          </a:p>
          <a:p>
            <a:pPr marL="137160" indent="0">
              <a:buNone/>
            </a:pPr>
            <a:r>
              <a:rPr lang="zh-TW" altLang="en-US" dirty="0"/>
              <a:t>又或是有更好的計算分數的方式。</a:t>
            </a:r>
            <a:endParaRPr lang="en-US" altLang="zh-TW" dirty="0"/>
          </a:p>
          <a:p>
            <a:pPr marL="137160" indent="0">
              <a:buNone/>
            </a:pPr>
            <a:r>
              <a:rPr lang="zh-TW" altLang="en-US" dirty="0"/>
              <a:t>那這部分就交給有興趣延伸的人更進一步探討囉</a:t>
            </a:r>
            <a:r>
              <a:rPr lang="en-US" altLang="zh-TW" dirty="0"/>
              <a:t>! </a:t>
            </a:r>
            <a:r>
              <a:rPr lang="zh-TW" altLang="en-US" dirty="0"/>
              <a:t>加油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4F2E-C386-4BFB-89FF-5DE67BB525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7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987366" cy="4659707"/>
          </a:xfrm>
        </p:spPr>
        <p:txBody>
          <a:bodyPr>
            <a:normAutofit/>
          </a:bodyPr>
          <a:lstStyle/>
          <a:p>
            <a:r>
              <a:rPr lang="zh-TW" altLang="en-US" dirty="0"/>
              <a:t>前次課程中已經使用過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articut.getLocationStemLIST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/>
              <a:t> 來幫助我們取出地點。</a:t>
            </a:r>
            <a:endParaRPr lang="en-US" altLang="zh-TW" dirty="0"/>
          </a:p>
          <a:p>
            <a:r>
              <a:rPr lang="zh-TW" altLang="en-US" dirty="0"/>
              <a:t>本週課程中，會介紹如何取出人、事、時和物：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A50647-0AC9-46CB-997A-6BFD50EC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14372"/>
              </p:ext>
            </p:extLst>
          </p:nvPr>
        </p:nvGraphicFramePr>
        <p:xfrm>
          <a:off x="1202665" y="3211545"/>
          <a:ext cx="8762089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972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7930117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articut.getPersonLIST</a:t>
                      </a:r>
                      <a:r>
                        <a:rPr lang="en-US" altLang="zh-TW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baseballResultDICT</a:t>
                      </a:r>
                      <a:r>
                        <a:rPr lang="en-US" altLang="zh-TW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articut.parse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baseballSTR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userDefinedDictFILE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="./</a:t>
                      </a:r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mixedDICT.json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level = "lv3")["event"]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articut.parse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baseballSTR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, </a:t>
                      </a:r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userDefinedDictFILE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="./</a:t>
                      </a:r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mixedDICT.json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", level = "lv3")["time"]</a:t>
                      </a:r>
                      <a:r>
                        <a:rPr lang="en-US" altLang="zh-TW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2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articut.getLocationStemLIST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7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articut.getNounStemLIST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16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67CDB-43EB-4CA0-80A9-7AF1EE93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A5B7F6-08A8-41CB-BFA3-2510DBB7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>
            <a:normAutofit/>
          </a:bodyPr>
          <a:lstStyle/>
          <a:p>
            <a:r>
              <a:rPr lang="zh-TW" altLang="en-US" dirty="0"/>
              <a:t>知道為什麼要取出人事時地物的特徵詞。</a:t>
            </a:r>
            <a:endParaRPr lang="en-US" altLang="zh-TW" dirty="0"/>
          </a:p>
          <a:p>
            <a:r>
              <a:rPr lang="zh-TW" altLang="en-US" dirty="0"/>
              <a:t>學習如何取出人事時地物的內容。</a:t>
            </a:r>
            <a:endParaRPr lang="en-US" altLang="zh-TW" dirty="0"/>
          </a:p>
          <a:p>
            <a:pPr marL="13716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137160" indent="0">
              <a:buNone/>
            </a:pPr>
            <a:r>
              <a:rPr lang="zh-TW" altLang="en-US" dirty="0"/>
              <a:t>以下的練習，我們會繼續使用棒球和籃球的兩篇新聞。</a:t>
            </a:r>
            <a:endParaRPr lang="en-US" altLang="zh-TW" dirty="0"/>
          </a:p>
          <a:p>
            <a:pPr marL="137160" indent="0">
              <a:buNone/>
            </a:pPr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>
                <a:hlinkClick r:id="rId2"/>
              </a:rPr>
              <a:t>https://news-taiwan.xyz/uncategorized/39053.html</a:t>
            </a:r>
            <a:endParaRPr lang="en-US" altLang="zh-TW" sz="1400" dirty="0"/>
          </a:p>
          <a:p>
            <a:pPr marL="137160" indent="0">
              <a:buNone/>
            </a:pPr>
            <a:r>
              <a:rPr lang="en-US" altLang="zh-TW" sz="1400" dirty="0"/>
              <a:t>2.</a:t>
            </a:r>
            <a:r>
              <a:rPr lang="zh-TW" altLang="en-US" sz="1400" dirty="0"/>
              <a:t> </a:t>
            </a:r>
            <a:r>
              <a:rPr lang="en-US" altLang="zh-TW" sz="1400" dirty="0">
                <a:hlinkClick r:id="rId3"/>
              </a:rPr>
              <a:t>https://www.ctwant.com/article/111388</a:t>
            </a:r>
            <a:r>
              <a:rPr lang="zh-TW" altLang="en-US" sz="1400" dirty="0"/>
              <a:t> </a:t>
            </a:r>
            <a:r>
              <a:rPr lang="en-US" altLang="zh-TW" sz="1400" dirty="0"/>
              <a:t>(</a:t>
            </a:r>
            <a:r>
              <a:rPr lang="zh-TW" altLang="en-US" sz="1400" dirty="0"/>
              <a:t>有經過編輯</a:t>
            </a:r>
            <a:r>
              <a:rPr lang="en-US" altLang="zh-TW" sz="1400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EDB75C-99AF-4CC8-9799-DB4E45203B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37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92984-5A8A-498B-A8FE-E80349A1B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dirty="0"/>
              <a:t>從文本中抽詞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1362FA-9D32-4340-82A4-13BB5F1D9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7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「人」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articut.getPersonLIST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7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10826A33-FB8B-4F6D-A0B8-45D33DB2B180}"/>
              </a:ext>
            </a:extLst>
          </p:cNvPr>
          <p:cNvSpPr txBox="1"/>
          <p:nvPr/>
        </p:nvSpPr>
        <p:spPr>
          <a:xfrm>
            <a:off x="1203768" y="2259437"/>
            <a:ext cx="7543800" cy="1169511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/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204416DF-282B-41E7-B7F1-EFD10B6E4379}"/>
              </a:ext>
            </a:extLst>
          </p:cNvPr>
          <p:cNvSpPr/>
          <p:nvPr/>
        </p:nvSpPr>
        <p:spPr>
          <a:xfrm>
            <a:off x="1203768" y="3743803"/>
            <a:ext cx="7543801" cy="1046400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200" u="sng" dirty="0">
                <a:solidFill>
                  <a:schemeClr val="bg1">
                    <a:lumMod val="75000"/>
                  </a:schemeClr>
                </a:solidFill>
                <a:sym typeface="Arial"/>
              </a:rPr>
              <a:t>棒球</a:t>
            </a:r>
            <a:r>
              <a:rPr lang="zh-TW" sz="1200" u="sng" dirty="0">
                <a:solidFill>
                  <a:schemeClr val="bg1">
                    <a:lumMod val="75000"/>
                  </a:schemeClr>
                </a:solidFill>
                <a:sym typeface="Arial"/>
              </a:rPr>
              <a:t>執行結果</a:t>
            </a:r>
            <a:endParaRPr lang="en-US" altLang="zh-TW" sz="1200" u="sng" dirty="0">
              <a:solidFill>
                <a:schemeClr val="bg1">
                  <a:lumMod val="75000"/>
                </a:schemeClr>
              </a:solidFill>
              <a:sym typeface="Arial"/>
            </a:endParaRPr>
          </a:p>
          <a:p>
            <a:pPr lvl="0"/>
            <a:r>
              <a:rPr lang="en-US" altLang="zh-TW" sz="1200" dirty="0">
                <a:solidFill>
                  <a:schemeClr val="dk1"/>
                </a:solidFill>
              </a:rPr>
              <a:t>['</a:t>
            </a:r>
            <a:r>
              <a:rPr lang="zh-TW" altLang="en-US" sz="1200" dirty="0">
                <a:solidFill>
                  <a:schemeClr val="dk1"/>
                </a:solidFill>
              </a:rPr>
              <a:t>他</a:t>
            </a:r>
            <a:r>
              <a:rPr lang="en-US" altLang="zh-TW" sz="1200" dirty="0">
                <a:solidFill>
                  <a:schemeClr val="dk1"/>
                </a:solidFill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</a:rPr>
              <a:t>巴斯</a:t>
            </a:r>
            <a:r>
              <a:rPr lang="en-US" altLang="zh-TW" sz="1200" dirty="0">
                <a:solidFill>
                  <a:schemeClr val="dk1"/>
                </a:solidFill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</a:rPr>
              <a:t>庫爾帕</a:t>
            </a:r>
            <a:r>
              <a:rPr lang="en-US" altLang="zh-TW" sz="1200" dirty="0">
                <a:solidFill>
                  <a:schemeClr val="dk1"/>
                </a:solidFill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</a:rPr>
              <a:t>康福托</a:t>
            </a:r>
            <a:r>
              <a:rPr lang="en-US" altLang="zh-TW" sz="1200" dirty="0">
                <a:solidFill>
                  <a:schemeClr val="dk1"/>
                </a:solidFill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</a:rPr>
              <a:t>自己</a:t>
            </a:r>
            <a:r>
              <a:rPr lang="en-US" altLang="zh-TW" sz="1200" dirty="0">
                <a:solidFill>
                  <a:schemeClr val="dk1"/>
                </a:solidFill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</a:rPr>
              <a:t>麥尼爾</a:t>
            </a:r>
            <a:r>
              <a:rPr lang="en-US" altLang="zh-TW" sz="12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2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200" u="sng" dirty="0">
                <a:solidFill>
                  <a:schemeClr val="bg1">
                    <a:lumMod val="75000"/>
                  </a:schemeClr>
                </a:solidFill>
              </a:rPr>
              <a:t>籃球執行結果</a:t>
            </a:r>
            <a:endParaRPr lang="en-US" altLang="zh-TW" sz="1200" u="sng" dirty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r>
              <a:rPr lang="en-US" altLang="zh-TW" sz="1200" dirty="0">
                <a:solidFill>
                  <a:schemeClr val="dk1"/>
                </a:solidFill>
              </a:rPr>
              <a:t>['</a:t>
            </a:r>
            <a:r>
              <a:rPr lang="zh-TW" altLang="en-US" sz="1200" dirty="0">
                <a:solidFill>
                  <a:schemeClr val="dk1"/>
                </a:solidFill>
              </a:rPr>
              <a:t>保羅</a:t>
            </a:r>
            <a:r>
              <a:rPr lang="en-US" altLang="zh-TW" sz="1200" dirty="0">
                <a:solidFill>
                  <a:schemeClr val="dk1"/>
                </a:solidFill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</a:rPr>
              <a:t>克拉克森</a:t>
            </a:r>
            <a:r>
              <a:rPr lang="en-US" altLang="zh-TW" sz="1200" dirty="0">
                <a:solidFill>
                  <a:schemeClr val="dk1"/>
                </a:solidFill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</a:rPr>
              <a:t>康利</a:t>
            </a:r>
            <a:r>
              <a:rPr lang="en-US" altLang="zh-TW" sz="1200" dirty="0">
                <a:solidFill>
                  <a:schemeClr val="dk1"/>
                </a:solidFill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</a:rPr>
              <a:t>戈貝爾</a:t>
            </a:r>
            <a:r>
              <a:rPr lang="en-US" altLang="zh-TW" sz="1200" dirty="0">
                <a:solidFill>
                  <a:schemeClr val="dk1"/>
                </a:solidFill>
              </a:rPr>
              <a:t>', '</a:t>
            </a:r>
            <a:r>
              <a:rPr lang="zh-TW" altLang="en-US" sz="1200" dirty="0">
                <a:solidFill>
                  <a:schemeClr val="dk1"/>
                </a:solidFill>
              </a:rPr>
              <a:t>米契爾</a:t>
            </a:r>
            <a:r>
              <a:rPr lang="en-US" altLang="zh-TW" sz="1200" dirty="0">
                <a:solidFill>
                  <a:schemeClr val="dk1"/>
                </a:solidFill>
              </a:rPr>
              <a:t>']</a:t>
            </a:r>
            <a:endParaRPr sz="12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82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rgbClr val="CC6600"/>
                </a:solidFill>
              </a:rPr>
              <a:t>課間練習</a:t>
            </a:r>
            <a:r>
              <a:rPr lang="en-US" altLang="zh-TW" dirty="0">
                <a:solidFill>
                  <a:srgbClr val="CC6600"/>
                </a:solidFill>
              </a:rPr>
              <a:t>1</a:t>
            </a:r>
            <a:endParaRPr lang="zh-TW" altLang="en-US" dirty="0">
              <a:solidFill>
                <a:srgbClr val="CC66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9127066" cy="4659707"/>
          </a:xfrm>
        </p:spPr>
        <p:txBody>
          <a:bodyPr/>
          <a:lstStyle/>
          <a:p>
            <a:r>
              <a:rPr lang="zh-TW" altLang="en-US" dirty="0"/>
              <a:t>以下有一篇娛樂新聞，請你利用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articut.getPersonLIST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</a:t>
            </a:r>
            <a:r>
              <a:rPr lang="en-US" altLang="zh-TW" dirty="0">
                <a:sym typeface="Courier New"/>
              </a:rPr>
              <a:t> </a:t>
            </a:r>
            <a:r>
              <a:rPr lang="zh-TW" altLang="en-US" dirty="0">
                <a:sym typeface="Courier New"/>
              </a:rPr>
              <a:t>來找這篇新聞的人物。請問裡面有哪些人物呢？</a:t>
            </a:r>
            <a:endParaRPr lang="en-US" altLang="zh-TW" dirty="0">
              <a:sym typeface="Courier New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43000" y="2466876"/>
            <a:ext cx="8801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（中央社記者王心妤台北</a:t>
            </a:r>
            <a:r>
              <a:rPr lang="en-US" altLang="zh-TW" dirty="0"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ea typeface="微軟正黑體" panose="020B0604030504040204" pitchFamily="34" charset="-120"/>
              </a:rPr>
              <a:t>日電）公視「勇者動畫系列」改編自台灣漫畫家黃色書刊作品，為公視動畫元年打頭陣，</a:t>
            </a:r>
            <a:r>
              <a:rPr lang="en-US" altLang="zh-TW" dirty="0"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ea typeface="微軟正黑體" panose="020B0604030504040204" pitchFamily="34" charset="-120"/>
              </a:rPr>
              <a:t>月</a:t>
            </a: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ea typeface="微軟正黑體" panose="020B0604030504040204" pitchFamily="34" charset="-120"/>
              </a:rPr>
              <a:t>日將上架</a:t>
            </a:r>
            <a:r>
              <a:rPr lang="en-US" altLang="zh-TW" dirty="0">
                <a:ea typeface="微軟正黑體" panose="020B0604030504040204" pitchFamily="34" charset="-120"/>
              </a:rPr>
              <a:t>Netflix</a:t>
            </a:r>
            <a:r>
              <a:rPr lang="zh-TW" altLang="en-US" dirty="0">
                <a:ea typeface="微軟正黑體" panose="020B0604030504040204" pitchFamily="34" charset="-120"/>
              </a:rPr>
              <a:t>，超過</a:t>
            </a:r>
            <a:r>
              <a:rPr lang="en-US" altLang="zh-TW" dirty="0">
                <a:ea typeface="微軟正黑體" panose="020B0604030504040204" pitchFamily="34" charset="-120"/>
              </a:rPr>
              <a:t>190</a:t>
            </a:r>
            <a:r>
              <a:rPr lang="zh-TW" altLang="en-US" dirty="0">
                <a:ea typeface="微軟正黑體" panose="020B0604030504040204" pitchFamily="34" charset="-120"/>
              </a:rPr>
              <a:t>個國家能看見，藝人黃子佼、吳慷仁、劉冠廷、孫可芳都獻聲。「勇者動畫系列」改編自以諷刺漫畫聞名的漫畫家黃色書刊</a:t>
            </a:r>
            <a:r>
              <a:rPr lang="en-US" altLang="zh-TW" dirty="0">
                <a:ea typeface="微軟正黑體" panose="020B0604030504040204" pitchFamily="34" charset="-120"/>
              </a:rPr>
              <a:t>2016</a:t>
            </a:r>
            <a:r>
              <a:rPr lang="zh-TW" altLang="en-US" dirty="0">
                <a:ea typeface="微軟正黑體" panose="020B0604030504040204" pitchFamily="34" charset="-120"/>
              </a:rPr>
              <a:t>年推出的網路連載漫畫「勇者系列」，目前已累積逾</a:t>
            </a:r>
            <a:r>
              <a:rPr lang="en-US" altLang="zh-TW" dirty="0">
                <a:ea typeface="微軟正黑體" panose="020B0604030504040204" pitchFamily="34" charset="-120"/>
              </a:rPr>
              <a:t>960</a:t>
            </a:r>
            <a:r>
              <a:rPr lang="zh-TW" altLang="en-US" dirty="0">
                <a:ea typeface="微軟正黑體" panose="020B0604030504040204" pitchFamily="34" charset="-120"/>
              </a:rPr>
              <a:t>話，不只有龐大世界觀，也用角色的刻板印象反諷社會。公視今天舉辦線上記者會，漫畫家黃色書刊、製作人王尉修、導演楊子霆、配樂師張衞帆，以及藝人黃子佼、旺福小民與</a:t>
            </a:r>
            <a:r>
              <a:rPr lang="en-US" altLang="zh-TW" dirty="0" err="1">
                <a:ea typeface="微軟正黑體" panose="020B0604030504040204" pitchFamily="34" charset="-120"/>
              </a:rPr>
              <a:t>Mami</a:t>
            </a:r>
            <a:r>
              <a:rPr lang="zh-TW" altLang="en-US" dirty="0">
                <a:ea typeface="微軟正黑體" panose="020B0604030504040204" pitchFamily="34" charset="-120"/>
              </a:rPr>
              <a:t>、美秀集團鍵盤手冠佑、鼓鼓呂思緯、小魏魏嘉瑩及黃奕儒都分享心得。對於是否擔心觀眾對漫畫變動畫的迴響，黃色書刊表示，因劇情仍照著漫畫進行，觀眾還是能夠有思考的空間。他也指出，漫畫被改編像是夢想實現，「這是很感動的，當動畫團隊來找我，我馬上就答應了。」他也特別創作全新角色「忠誠勇者」，將會起到貫穿全作的效果。黃子佼表示，當時僅跟團隊聊了幾分鐘就決定加入，為了配合角色「老魔王」的個性，特別壓低聲音並放慢語速。已經看過全作的他表示，「沒有人是絕對的好人，或絕對的壞人，不能用種族或者長相的分類去判斷，很呼應現實世界。」為「勇者動畫系列」創作歌曲「今世世界紀錄」的旺福樂團成員小民表示，腦袋在創作過程都是動畫情節，用熱血沸騰的心情完成創作，負責演唱的</a:t>
            </a:r>
            <a:r>
              <a:rPr lang="en-US" altLang="zh-TW" dirty="0" err="1">
                <a:ea typeface="微軟正黑體" panose="020B0604030504040204" pitchFamily="34" charset="-120"/>
              </a:rPr>
              <a:t>Mami</a:t>
            </a:r>
            <a:r>
              <a:rPr lang="zh-TW" altLang="en-US" dirty="0">
                <a:ea typeface="微軟正黑體" panose="020B0604030504040204" pitchFamily="34" charset="-120"/>
              </a:rPr>
              <a:t>則說，歌曲裡的龐克精神，能夠讓人找回初心。美秀集團鍵盤手冠佑的插曲「不能重生的冒險」，則抱持「雖然做了不一定成功，但是不做一定不會成功」的心態。公視「勇者動畫系列」將於</a:t>
            </a:r>
            <a:r>
              <a:rPr lang="en-US" altLang="zh-TW" dirty="0"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ea typeface="微軟正黑體" panose="020B0604030504040204" pitchFamily="34" charset="-120"/>
              </a:rPr>
              <a:t>日起，每週日晚上</a:t>
            </a:r>
            <a:r>
              <a:rPr lang="en-US" altLang="zh-TW" dirty="0"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ea typeface="微軟正黑體" panose="020B0604030504040204" pitchFamily="34" charset="-120"/>
              </a:rPr>
              <a:t>時在公視、公視</a:t>
            </a:r>
            <a:r>
              <a:rPr lang="en-US" altLang="zh-TW" dirty="0"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ea typeface="微軟正黑體" panose="020B0604030504040204" pitchFamily="34" charset="-120"/>
              </a:rPr>
              <a:t>播出；</a:t>
            </a:r>
            <a:r>
              <a:rPr lang="en-US" altLang="zh-TW" dirty="0"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ea typeface="微軟正黑體" panose="020B0604030504040204" pitchFamily="34" charset="-120"/>
              </a:rPr>
              <a:t>月</a:t>
            </a: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ea typeface="微軟正黑體" panose="020B0604030504040204" pitchFamily="34" charset="-120"/>
              </a:rPr>
              <a:t>日則在</a:t>
            </a:r>
            <a:r>
              <a:rPr lang="en-US" altLang="zh-TW" dirty="0" err="1">
                <a:ea typeface="微軟正黑體" panose="020B0604030504040204" pitchFamily="34" charset="-120"/>
              </a:rPr>
              <a:t>myVideo</a:t>
            </a:r>
            <a:r>
              <a:rPr lang="zh-TW" altLang="en-US" dirty="0">
                <a:ea typeface="微軟正黑體" panose="020B0604030504040204" pitchFamily="34" charset="-120"/>
              </a:rPr>
              <a:t>；</a:t>
            </a:r>
            <a:r>
              <a:rPr lang="en-US" altLang="zh-TW" dirty="0"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ea typeface="微軟正黑體" panose="020B0604030504040204" pitchFamily="34" charset="-120"/>
              </a:rPr>
              <a:t>月</a:t>
            </a: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ea typeface="微軟正黑體" panose="020B0604030504040204" pitchFamily="34" charset="-120"/>
              </a:rPr>
              <a:t>日</a:t>
            </a:r>
            <a:r>
              <a:rPr lang="en-US" altLang="zh-TW" dirty="0">
                <a:ea typeface="微軟正黑體" panose="020B0604030504040204" pitchFamily="34" charset="-120"/>
              </a:rPr>
              <a:t>LINE TV</a:t>
            </a:r>
            <a:r>
              <a:rPr lang="zh-TW" altLang="en-US" dirty="0"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ea typeface="微軟正黑體" panose="020B0604030504040204" pitchFamily="34" charset="-120"/>
              </a:rPr>
              <a:t>Netflix</a:t>
            </a:r>
            <a:r>
              <a:rPr lang="zh-TW" altLang="en-US" dirty="0">
                <a:ea typeface="微軟正黑體" panose="020B0604030504040204" pitchFamily="34" charset="-120"/>
              </a:rPr>
              <a:t>上架。（編輯：陳政偉）</a:t>
            </a:r>
            <a:r>
              <a:rPr lang="en-US" altLang="zh-TW" dirty="0">
                <a:ea typeface="微軟正黑體" panose="020B0604030504040204" pitchFamily="34" charset="-120"/>
              </a:rPr>
              <a:t>1100702</a:t>
            </a:r>
          </a:p>
        </p:txBody>
      </p:sp>
      <p:sp>
        <p:nvSpPr>
          <p:cNvPr id="6" name="矩形 5"/>
          <p:cNvSpPr/>
          <p:nvPr/>
        </p:nvSpPr>
        <p:spPr>
          <a:xfrm>
            <a:off x="1035207" y="5968726"/>
            <a:ext cx="5778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本文取自於 </a:t>
            </a:r>
            <a:r>
              <a:rPr lang="en-US" altLang="zh-TW" dirty="0">
                <a:ea typeface="微軟正黑體" panose="020B0604030504040204" pitchFamily="34" charset="-120"/>
              </a:rPr>
              <a:t>https://www.cna.com.tw/news/amov/202107020302.aspx</a:t>
            </a:r>
          </a:p>
        </p:txBody>
      </p:sp>
    </p:spTree>
    <p:extLst>
      <p:ext uri="{BB962C8B-B14F-4D97-AF65-F5344CB8AC3E}">
        <p14:creationId xmlns:p14="http://schemas.microsoft.com/office/powerpoint/2010/main" val="141537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>
                <a:solidFill>
                  <a:srgbClr val="CC6600"/>
                </a:solidFill>
              </a:rPr>
              <a:t>課間練習</a:t>
            </a:r>
            <a:r>
              <a:rPr lang="en-US" altLang="zh-TW" dirty="0">
                <a:solidFill>
                  <a:srgbClr val="CC6600"/>
                </a:solidFill>
              </a:rPr>
              <a:t>2 </a:t>
            </a:r>
            <a:endParaRPr lang="zh-TW" altLang="en-US" dirty="0">
              <a:solidFill>
                <a:srgbClr val="CC66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</p:spPr>
        <p:txBody>
          <a:bodyPr>
            <a:normAutofit/>
          </a:bodyPr>
          <a:lstStyle/>
          <a:p>
            <a:r>
              <a:rPr lang="zh-TW" altLang="en-US" dirty="0"/>
              <a:t>「事」，在這裡指的是「事件」。請和同學討論看看，一個事件應該要包含哪些內容呢？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</p:spPr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1019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6125</Words>
  <Application>Microsoft Office PowerPoint</Application>
  <PresentationFormat>Widescreen</PresentationFormat>
  <Paragraphs>271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Noto Sans Symbols</vt:lpstr>
      <vt:lpstr>Roboto</vt:lpstr>
      <vt:lpstr>微軟正黑體</vt:lpstr>
      <vt:lpstr>Arial</vt:lpstr>
      <vt:lpstr>Calibri</vt:lpstr>
      <vt:lpstr>Consolas</vt:lpstr>
      <vt:lpstr>Courier New</vt:lpstr>
      <vt:lpstr>Trebuchet MS</vt:lpstr>
      <vt:lpstr>Wingdings</vt:lpstr>
      <vt:lpstr>多面向</vt:lpstr>
      <vt:lpstr>文本分析與程式設計</vt:lpstr>
      <vt:lpstr>取特徵詞</vt:lpstr>
      <vt:lpstr>取特徵詞</vt:lpstr>
      <vt:lpstr>取特徵詞</vt:lpstr>
      <vt:lpstr>課程目標</vt:lpstr>
      <vt:lpstr>從文本中抽詞</vt:lpstr>
      <vt:lpstr>從文本中抽詞 -- 「人」</vt:lpstr>
      <vt:lpstr>課間練習1</vt:lpstr>
      <vt:lpstr>課間練習2 </vt:lpstr>
      <vt:lpstr>從文本中抽詞 -- 「事」</vt:lpstr>
      <vt:lpstr>從文本中抽詞 -- 「事」</vt:lpstr>
      <vt:lpstr>從文本中抽詞 -- 「事」</vt:lpstr>
      <vt:lpstr>從文本中抽詞 -- 「事」</vt:lpstr>
      <vt:lpstr>課程練習3</vt:lpstr>
      <vt:lpstr>從文本中抽詞 -- 「時」</vt:lpstr>
      <vt:lpstr>從文本中抽詞 -- 「時」</vt:lpstr>
      <vt:lpstr>課間練習4</vt:lpstr>
      <vt:lpstr>從文本中抽詞 – 「地」一般地點</vt:lpstr>
      <vt:lpstr>從文本中抽詞 – 「地」</vt:lpstr>
      <vt:lpstr>從文本中抽詞 – 「地」景點</vt:lpstr>
      <vt:lpstr>課間練習5</vt:lpstr>
      <vt:lpstr>從文本中抽詞 – 「物」</vt:lpstr>
      <vt:lpstr>課間練習6</vt:lpstr>
      <vt:lpstr>討論</vt:lpstr>
      <vt:lpstr>人事時地物特徵詞應用 brainstorm</vt:lpstr>
      <vt:lpstr>作業: 股市文本分析</vt:lpstr>
      <vt:lpstr>作業: 股市文本分析</vt:lpstr>
      <vt:lpstr>任務1文本</vt:lpstr>
      <vt:lpstr>作業: 股市文本分析</vt:lpstr>
      <vt:lpstr>作業: 股市文本分析</vt:lpstr>
      <vt:lpstr>作業: 股市文本分析</vt:lpstr>
      <vt:lpstr>作業: 股市文本分析</vt:lpstr>
      <vt:lpstr>作業: 股市文本分析</vt:lpstr>
      <vt:lpstr>作業: 股市文本分析</vt:lpstr>
      <vt:lpstr>作業: 股市文本分析</vt:lpstr>
      <vt:lpstr>作業: 股市文本分析</vt:lpstr>
      <vt:lpstr>作業: 股市文本分析</vt:lpstr>
      <vt:lpstr>作業: 股市文本分析</vt:lpstr>
      <vt:lpstr>作業: 股市文本分析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推動大學程式設計教學計畫 分項六：資料分析領域教學研發推廣團隊  投影片樣版</dc:title>
  <dc:creator>user</dc:creator>
  <cp:lastModifiedBy>蘇 洪寬</cp:lastModifiedBy>
  <cp:revision>158</cp:revision>
  <dcterms:modified xsi:type="dcterms:W3CDTF">2021-08-13T03:11:30Z</dcterms:modified>
</cp:coreProperties>
</file>