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p:restoredTop sz="96327"/>
  </p:normalViewPr>
  <p:slideViewPr>
    <p:cSldViewPr snapToGrid="0">
      <p:cViewPr varScale="1">
        <p:scale>
          <a:sx n="102" d="100"/>
          <a:sy n="102" d="100"/>
        </p:scale>
        <p:origin x="200"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A69-69A0-6580-4B87-5EAE0A65DB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F1705CF8-175B-1FF4-5370-366CD15A2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8CD38CB0-8363-B877-3C0A-8D05586B5380}"/>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D0833912-BDDA-9A83-BBDB-D48ED8DDF56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8AD0FF9-BDB7-8B98-9CC0-2DA012DDD841}"/>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01049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A3BE-FEAB-5974-9422-B76BDFBFFA48}"/>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0970687-7C3A-081C-5EA0-630E44B0C7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D9784C1-C54C-E050-3E6A-865FF0285985}"/>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E685E1BF-BFBB-84FE-DFCC-9F88B76F167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5E3502C-113E-B5FA-F2DC-92D1BBBED4D9}"/>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6731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DF637-0231-A55B-9FE9-42331A12D9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019CBDCF-0F47-443A-57BC-A5278496CF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1E5A912-9B80-E045-CC1A-0DD1B3B5A99B}"/>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08D486C1-551F-6996-A641-34FCEDC12E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B2114A7-B2D4-FAEF-1D98-8D62D4949634}"/>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3791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13B7-00F9-5E5C-A3BA-41F7887F919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0CED881-17C2-50B2-BB73-5ED3ADC994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7F4D5A0-BD1B-D420-D3EA-9D63ADDF098D}"/>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62DE8CDB-A114-63A4-EC13-B58BCB6E264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B8061-ABF8-DB33-13AD-7E481AB6068D}"/>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33374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71BE-F962-0449-BE21-5D04B6D357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C0F4E2B1-9859-36AC-AECE-5C71DD424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A28344-5EAF-8FF2-6658-629F96D5D0B5}"/>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914DB83C-6F0F-78C5-562C-45778DD8307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61AD859-C265-8F2B-63CC-61F4F918294F}"/>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4204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BA64-851D-6036-74DF-BB546756743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15DD35F-577A-E366-CFBC-ABDBD10EA7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A5FB9F8-62D0-AC94-D6B6-762CCDDC879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FBAD6C17-593D-B1A7-29EA-A260425E6CB3}"/>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6" name="Footer Placeholder 5">
            <a:extLst>
              <a:ext uri="{FF2B5EF4-FFF2-40B4-BE49-F238E27FC236}">
                <a16:creationId xmlns:a16="http://schemas.microsoft.com/office/drawing/2014/main" id="{A3A6EAC3-5C4A-A240-A503-52832DE5FEC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CA6D84B-B88C-E72B-6DA4-1D6DD92DCCE5}"/>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87643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3766-636D-C498-6C59-97CD97972B50}"/>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5441BE1F-86A0-6167-AA85-6258F816B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B3C49B9-8EA1-A3AE-1965-D8FBCC2C68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3EC86D5-EE27-970B-BE3D-5279E166A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D1AF7F-3422-6620-06EF-8977C738B1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A2B4016-E06D-E9F4-FF4B-A583D6C53E50}"/>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8" name="Footer Placeholder 7">
            <a:extLst>
              <a:ext uri="{FF2B5EF4-FFF2-40B4-BE49-F238E27FC236}">
                <a16:creationId xmlns:a16="http://schemas.microsoft.com/office/drawing/2014/main" id="{9F7B8FAB-805A-971F-45C6-AD589B4EE48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D26E615-A3F1-CD4C-3FEE-620C5574382D}"/>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58635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283F-E2D4-D64E-559E-8651B24AE919}"/>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D34E1269-A3CA-DCD4-548C-557F49C4D28C}"/>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4" name="Footer Placeholder 3">
            <a:extLst>
              <a:ext uri="{FF2B5EF4-FFF2-40B4-BE49-F238E27FC236}">
                <a16:creationId xmlns:a16="http://schemas.microsoft.com/office/drawing/2014/main" id="{77278198-CFD2-3852-DBC2-DF67EFFE705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A0585A5-8147-81C6-7310-BC47E044D8F5}"/>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99845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A7866-F230-2753-D5CF-1D89EEB3506B}"/>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3" name="Footer Placeholder 2">
            <a:extLst>
              <a:ext uri="{FF2B5EF4-FFF2-40B4-BE49-F238E27FC236}">
                <a16:creationId xmlns:a16="http://schemas.microsoft.com/office/drawing/2014/main" id="{7E63D8E9-EDAE-553B-E400-300DA6143F2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A07A2992-1EA2-CC42-1904-120C90B01188}"/>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145952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5033-8B8F-E998-643D-0184799AE4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894E1370-FCC1-6784-0132-2695651D0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D80961E-82AA-CF83-6A7F-60B99B806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71670B-7A5D-572B-9FAF-3A37023A876A}"/>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6" name="Footer Placeholder 5">
            <a:extLst>
              <a:ext uri="{FF2B5EF4-FFF2-40B4-BE49-F238E27FC236}">
                <a16:creationId xmlns:a16="http://schemas.microsoft.com/office/drawing/2014/main" id="{51404E90-8441-A0CD-BEEA-0E3BB040994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CC457B8-1173-C68F-1E45-8901D30BCD52}"/>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75169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FCBA-E7E1-CD08-A3B5-89DB976E94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B54EA1D-DECC-555E-C823-E35940936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AB045F1F-C25D-6FF3-9FAB-030208E4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823027-2B5C-BB00-AFA5-7B3B217FDE37}"/>
              </a:ext>
            </a:extLst>
          </p:cNvPr>
          <p:cNvSpPr>
            <a:spLocks noGrp="1"/>
          </p:cNvSpPr>
          <p:nvPr>
            <p:ph type="dt" sz="half" idx="10"/>
          </p:nvPr>
        </p:nvSpPr>
        <p:spPr/>
        <p:txBody>
          <a:bodyPr/>
          <a:lstStyle/>
          <a:p>
            <a:fld id="{14CC6459-2B59-9942-B3AE-9CA1F3E1FDAE}" type="datetimeFigureOut">
              <a:rPr lang="en-DE" smtClean="0"/>
              <a:t>15.11.23</a:t>
            </a:fld>
            <a:endParaRPr lang="en-DE"/>
          </a:p>
        </p:txBody>
      </p:sp>
      <p:sp>
        <p:nvSpPr>
          <p:cNvPr id="6" name="Footer Placeholder 5">
            <a:extLst>
              <a:ext uri="{FF2B5EF4-FFF2-40B4-BE49-F238E27FC236}">
                <a16:creationId xmlns:a16="http://schemas.microsoft.com/office/drawing/2014/main" id="{034C7CEE-7A3F-2A28-70BA-A6374CCDD30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C116715-9F8E-15FC-079A-2435451A7E83}"/>
              </a:ext>
            </a:extLst>
          </p:cNvPr>
          <p:cNvSpPr>
            <a:spLocks noGrp="1"/>
          </p:cNvSpPr>
          <p:nvPr>
            <p:ph type="sldNum" sz="quarter" idx="12"/>
          </p:nvPr>
        </p:nvSpPr>
        <p:spPr/>
        <p:txBody>
          <a:bodyPr/>
          <a:lstStyle/>
          <a:p>
            <a:fld id="{A764C07E-E75A-134B-880A-385DC92C8E17}" type="slidenum">
              <a:rPr lang="en-DE" smtClean="0"/>
              <a:t>‹#›</a:t>
            </a:fld>
            <a:endParaRPr lang="en-DE"/>
          </a:p>
        </p:txBody>
      </p:sp>
    </p:spTree>
    <p:extLst>
      <p:ext uri="{BB962C8B-B14F-4D97-AF65-F5344CB8AC3E}">
        <p14:creationId xmlns:p14="http://schemas.microsoft.com/office/powerpoint/2010/main" val="209786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36E26-1789-C874-F596-462F0653F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F92C71FB-A87F-9CBE-9EAA-E636E9424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B99F7AE-E6CD-8D6C-50AB-218E5908C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C6459-2B59-9942-B3AE-9CA1F3E1FDAE}" type="datetimeFigureOut">
              <a:rPr lang="en-DE" smtClean="0"/>
              <a:t>15.11.23</a:t>
            </a:fld>
            <a:endParaRPr lang="en-DE"/>
          </a:p>
        </p:txBody>
      </p:sp>
      <p:sp>
        <p:nvSpPr>
          <p:cNvPr id="5" name="Footer Placeholder 4">
            <a:extLst>
              <a:ext uri="{FF2B5EF4-FFF2-40B4-BE49-F238E27FC236}">
                <a16:creationId xmlns:a16="http://schemas.microsoft.com/office/drawing/2014/main" id="{FA789FBD-E404-FA37-BFA2-655BA18C3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60E0F07-FAC7-1EE0-AD12-8E940F0B1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4C07E-E75A-134B-880A-385DC92C8E17}" type="slidenum">
              <a:rPr lang="en-DE" smtClean="0"/>
              <a:t>‹#›</a:t>
            </a:fld>
            <a:endParaRPr lang="en-DE"/>
          </a:p>
        </p:txBody>
      </p:sp>
    </p:spTree>
    <p:extLst>
      <p:ext uri="{BB962C8B-B14F-4D97-AF65-F5344CB8AC3E}">
        <p14:creationId xmlns:p14="http://schemas.microsoft.com/office/powerpoint/2010/main" val="177815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aticannews.va/zht/vatican-city/news/2018-09/zh-china-holy-see-agreement-catholic-church-vatican.html" TargetMode="External"/><Relationship Id="rId7" Type="http://schemas.openxmlformats.org/officeDocument/2006/relationships/hyperlink" Target="https://www.berlitz.com/en-de/blog/most-spoken-languages-world" TargetMode="External"/><Relationship Id="rId2" Type="http://schemas.openxmlformats.org/officeDocument/2006/relationships/hyperlink" Target="https://www.vaticannews.va/zh/pope/news/2023-11/pope-francis-delegation-sikh-emirates-arab-poor-services.html" TargetMode="External"/><Relationship Id="rId1" Type="http://schemas.openxmlformats.org/officeDocument/2006/relationships/slideLayout" Target="../slideLayouts/slideLayout2.xml"/><Relationship Id="rId6" Type="http://schemas.openxmlformats.org/officeDocument/2006/relationships/hyperlink" Target="http://eu.china-mission.gov.cn/dshd/200706/t20070621_8329301.htm" TargetMode="External"/><Relationship Id="rId5" Type="http://schemas.openxmlformats.org/officeDocument/2006/relationships/hyperlink" Target="https://unesdoc.unesco.org/ark:/48223/pf0000150328_chi" TargetMode="External"/><Relationship Id="rId4" Type="http://schemas.openxmlformats.org/officeDocument/2006/relationships/hyperlink" Target="https://www.un.org/zh/observances/interfaith-harmony-wee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67E9-709D-31A3-9B2D-E2F3209B634D}"/>
              </a:ext>
            </a:extLst>
          </p:cNvPr>
          <p:cNvSpPr>
            <a:spLocks noGrp="1"/>
          </p:cNvSpPr>
          <p:nvPr>
            <p:ph type="ctrTitle"/>
          </p:nvPr>
        </p:nvSpPr>
        <p:spPr/>
        <p:txBody>
          <a:bodyPr/>
          <a:lstStyle/>
          <a:p>
            <a:r>
              <a:rPr lang="en-DE" dirty="0"/>
              <a:t>信仰之路</a:t>
            </a:r>
          </a:p>
        </p:txBody>
      </p:sp>
      <p:sp>
        <p:nvSpPr>
          <p:cNvPr id="3" name="Subtitle 2">
            <a:extLst>
              <a:ext uri="{FF2B5EF4-FFF2-40B4-BE49-F238E27FC236}">
                <a16:creationId xmlns:a16="http://schemas.microsoft.com/office/drawing/2014/main" id="{9444D916-E588-7BBE-A7DC-A7CF0318945D}"/>
              </a:ext>
            </a:extLst>
          </p:cNvPr>
          <p:cNvSpPr>
            <a:spLocks noGrp="1"/>
          </p:cNvSpPr>
          <p:nvPr>
            <p:ph type="subTitle" idx="1"/>
          </p:nvPr>
        </p:nvSpPr>
        <p:spPr/>
        <p:txBody>
          <a:bodyPr/>
          <a:lstStyle/>
          <a:p>
            <a:r>
              <a:rPr lang="en-DE" dirty="0"/>
              <a:t>中文</a:t>
            </a:r>
            <a:r>
              <a:rPr lang="zh-CN" altLang="en-US" dirty="0"/>
              <a:t> </a:t>
            </a:r>
            <a:r>
              <a:rPr lang="en-US" altLang="zh-CN" dirty="0"/>
              <a:t>2023-11</a:t>
            </a:r>
            <a:endParaRPr lang="en-DE" dirty="0"/>
          </a:p>
        </p:txBody>
      </p:sp>
    </p:spTree>
    <p:extLst>
      <p:ext uri="{BB962C8B-B14F-4D97-AF65-F5344CB8AC3E}">
        <p14:creationId xmlns:p14="http://schemas.microsoft.com/office/powerpoint/2010/main" val="148518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116B-6C00-9F19-6781-1820C536A964}"/>
              </a:ext>
            </a:extLst>
          </p:cNvPr>
          <p:cNvSpPr>
            <a:spLocks noGrp="1"/>
          </p:cNvSpPr>
          <p:nvPr>
            <p:ph type="title"/>
          </p:nvPr>
        </p:nvSpPr>
        <p:spPr/>
        <p:txBody>
          <a:bodyPr/>
          <a:lstStyle/>
          <a:p>
            <a:r>
              <a:rPr lang="en-DE" dirty="0"/>
              <a:t>参考文献</a:t>
            </a:r>
          </a:p>
        </p:txBody>
      </p:sp>
      <p:sp>
        <p:nvSpPr>
          <p:cNvPr id="3" name="Content Placeholder 2">
            <a:extLst>
              <a:ext uri="{FF2B5EF4-FFF2-40B4-BE49-F238E27FC236}">
                <a16:creationId xmlns:a16="http://schemas.microsoft.com/office/drawing/2014/main" id="{45DA0B4B-CA47-742C-2575-D4F565C3411A}"/>
              </a:ext>
            </a:extLst>
          </p:cNvPr>
          <p:cNvSpPr>
            <a:spLocks noGrp="1"/>
          </p:cNvSpPr>
          <p:nvPr>
            <p:ph idx="1"/>
          </p:nvPr>
        </p:nvSpPr>
        <p:spPr/>
        <p:txBody>
          <a:bodyPr>
            <a:normAutofit fontScale="92500"/>
          </a:bodyPr>
          <a:lstStyle/>
          <a:p>
            <a:pPr marL="514350" indent="-514350">
              <a:buFont typeface="+mj-lt"/>
              <a:buAutoNum type="arabicPeriod"/>
            </a:pPr>
            <a:r>
              <a:rPr lang="zh-CN" altLang="en-US" i="0" dirty="0">
                <a:solidFill>
                  <a:srgbClr val="373737"/>
                </a:solidFill>
                <a:effectLst/>
                <a:latin typeface="Museo Sans Cyrl"/>
                <a:hlinkClick r:id="rId2"/>
              </a:rPr>
              <a:t>教宗接见阿联酋锡克教徒：无私地服事穷人就能接近上主 </a:t>
            </a:r>
            <a:r>
              <a:rPr lang="zh-CN" altLang="en-US" i="0" dirty="0">
                <a:solidFill>
                  <a:srgbClr val="373737"/>
                </a:solidFill>
                <a:effectLst/>
                <a:latin typeface="Museo Sans Cyrl"/>
              </a:rPr>
              <a:t>（</a:t>
            </a:r>
            <a:r>
              <a:rPr lang="en-US" altLang="zh-CN" i="0" dirty="0">
                <a:solidFill>
                  <a:srgbClr val="373737"/>
                </a:solidFill>
                <a:effectLst/>
                <a:latin typeface="Museo Sans Cyrl"/>
              </a:rPr>
              <a:t>2023-11-11</a:t>
            </a:r>
            <a:r>
              <a:rPr lang="zh-CN" altLang="en-US" i="0" dirty="0">
                <a:solidFill>
                  <a:srgbClr val="373737"/>
                </a:solidFill>
                <a:effectLst/>
                <a:latin typeface="Museo Sans Cyrl"/>
              </a:rPr>
              <a:t>）</a:t>
            </a:r>
            <a:endParaRPr lang="en-US" altLang="zh-CN" i="0" dirty="0">
              <a:solidFill>
                <a:srgbClr val="373737"/>
              </a:solidFill>
              <a:effectLst/>
              <a:latin typeface="Museo Sans Cyrl"/>
            </a:endParaRPr>
          </a:p>
          <a:p>
            <a:pPr marL="514350" indent="-514350">
              <a:buFont typeface="+mj-lt"/>
              <a:buAutoNum type="arabicPeriod"/>
            </a:pPr>
            <a:r>
              <a:rPr lang="zh-CN" altLang="en-US" i="0" dirty="0">
                <a:solidFill>
                  <a:srgbClr val="373737"/>
                </a:solidFill>
                <a:effectLst/>
                <a:latin typeface="Museo Sans Cyrl"/>
                <a:hlinkClick r:id="rId3"/>
              </a:rPr>
              <a:t>聖座與中國人民共和國簽署協議：一段漫長旅程的果實 </a:t>
            </a:r>
            <a:r>
              <a:rPr lang="zh-CN" altLang="en-US" i="0" dirty="0">
                <a:solidFill>
                  <a:srgbClr val="373737"/>
                </a:solidFill>
                <a:effectLst/>
                <a:latin typeface="Museo Sans Cyrl"/>
              </a:rPr>
              <a:t>（</a:t>
            </a:r>
            <a:r>
              <a:rPr lang="en-US" altLang="zh-CN" i="0" dirty="0">
                <a:solidFill>
                  <a:srgbClr val="373737"/>
                </a:solidFill>
                <a:effectLst/>
                <a:latin typeface="Museo Sans Cyrl"/>
              </a:rPr>
              <a:t>2018-09-12</a:t>
            </a:r>
            <a:r>
              <a:rPr lang="zh-CN" altLang="en-US" i="0" dirty="0">
                <a:solidFill>
                  <a:srgbClr val="373737"/>
                </a:solidFill>
                <a:effectLst/>
                <a:latin typeface="Museo Sans Cyrl"/>
              </a:rPr>
              <a:t>）</a:t>
            </a:r>
            <a:endParaRPr lang="en-US" altLang="zh-CN" i="0" dirty="0">
              <a:solidFill>
                <a:srgbClr val="373737"/>
              </a:solidFill>
              <a:effectLst/>
              <a:latin typeface="Museo Sans Cyrl"/>
            </a:endParaRPr>
          </a:p>
          <a:p>
            <a:pPr marL="514350" indent="-514350">
              <a:buFont typeface="+mj-lt"/>
              <a:buAutoNum type="arabicPeriod"/>
            </a:pPr>
            <a:r>
              <a:rPr lang="zh-CN" altLang="en-US" i="0" u="none" strike="noStrike" dirty="0">
                <a:solidFill>
                  <a:srgbClr val="4D4D4D"/>
                </a:solidFill>
                <a:effectLst/>
                <a:latin typeface="Roboto Condensed" panose="020F0502020204030204" pitchFamily="34" charset="0"/>
                <a:hlinkClick r:id="rId4"/>
              </a:rPr>
              <a:t>世界不同信仰间和谐周</a:t>
            </a:r>
            <a:r>
              <a:rPr lang="en-US" altLang="zh-CN" i="0" u="none" strike="noStrike" dirty="0">
                <a:solidFill>
                  <a:srgbClr val="4D4D4D"/>
                </a:solidFill>
                <a:effectLst/>
                <a:latin typeface="Roboto Condensed" panose="020F0502020204030204" pitchFamily="34" charset="0"/>
                <a:hlinkClick r:id="rId4"/>
              </a:rPr>
              <a:t> 2</a:t>
            </a:r>
            <a:r>
              <a:rPr lang="zh-CN" altLang="en-US" i="0" u="none" strike="noStrike" dirty="0">
                <a:solidFill>
                  <a:srgbClr val="4D4D4D"/>
                </a:solidFill>
                <a:effectLst/>
                <a:latin typeface="Roboto Condensed" panose="020F0502020204030204" pitchFamily="34" charset="0"/>
                <a:hlinkClick r:id="rId4"/>
              </a:rPr>
              <a:t>月</a:t>
            </a:r>
            <a:r>
              <a:rPr lang="en-US" altLang="zh-CN" i="0" u="none" strike="noStrike" dirty="0">
                <a:solidFill>
                  <a:srgbClr val="4D4D4D"/>
                </a:solidFill>
                <a:effectLst/>
                <a:latin typeface="Roboto Condensed" panose="020F0502020204030204" pitchFamily="34" charset="0"/>
                <a:hlinkClick r:id="rId4"/>
              </a:rPr>
              <a:t>1</a:t>
            </a:r>
            <a:r>
              <a:rPr lang="zh-CN" altLang="en-US" i="0" u="none" strike="noStrike" dirty="0">
                <a:solidFill>
                  <a:srgbClr val="4D4D4D"/>
                </a:solidFill>
                <a:effectLst/>
                <a:latin typeface="Roboto Condensed" panose="020F0502020204030204" pitchFamily="34" charset="0"/>
                <a:hlinkClick r:id="rId4"/>
              </a:rPr>
              <a:t>日</a:t>
            </a:r>
            <a:r>
              <a:rPr lang="en-US" altLang="zh-CN" i="0" u="none" strike="noStrike" dirty="0">
                <a:solidFill>
                  <a:srgbClr val="4D4D4D"/>
                </a:solidFill>
                <a:effectLst/>
                <a:latin typeface="Roboto Condensed" panose="020F0502020204030204" pitchFamily="34" charset="0"/>
                <a:hlinkClick r:id="rId4"/>
              </a:rPr>
              <a:t>- 2</a:t>
            </a:r>
            <a:r>
              <a:rPr lang="zh-CN" altLang="en-US" i="0" u="none" strike="noStrike" dirty="0">
                <a:solidFill>
                  <a:srgbClr val="4D4D4D"/>
                </a:solidFill>
                <a:effectLst/>
                <a:latin typeface="Roboto Condensed" panose="020F0502020204030204" pitchFamily="34" charset="0"/>
                <a:hlinkClick r:id="rId4"/>
              </a:rPr>
              <a:t>月</a:t>
            </a:r>
            <a:r>
              <a:rPr lang="en-US" altLang="zh-CN" i="0" u="none" strike="noStrike" dirty="0">
                <a:solidFill>
                  <a:srgbClr val="4D4D4D"/>
                </a:solidFill>
                <a:effectLst/>
                <a:latin typeface="Roboto Condensed" panose="020F0502020204030204" pitchFamily="34" charset="0"/>
                <a:hlinkClick r:id="rId4"/>
              </a:rPr>
              <a:t>7</a:t>
            </a:r>
            <a:r>
              <a:rPr lang="zh-CN" altLang="en-US" i="0" u="none" strike="noStrike" dirty="0">
                <a:solidFill>
                  <a:srgbClr val="4D4D4D"/>
                </a:solidFill>
                <a:effectLst/>
                <a:latin typeface="Roboto Condensed" panose="020F0502020204030204" pitchFamily="34" charset="0"/>
                <a:hlinkClick r:id="rId4"/>
              </a:rPr>
              <a:t>日</a:t>
            </a:r>
            <a:r>
              <a:rPr lang="en-US" altLang="zh-CN" i="0" u="none" strike="noStrike" dirty="0">
                <a:solidFill>
                  <a:srgbClr val="4D4D4D"/>
                </a:solidFill>
                <a:effectLst/>
                <a:latin typeface="Roboto Condensed" panose="020F0502020204030204" pitchFamily="34" charset="0"/>
              </a:rPr>
              <a:t> </a:t>
            </a:r>
            <a:r>
              <a:rPr lang="en-US" altLang="zh-CN" dirty="0">
                <a:solidFill>
                  <a:srgbClr val="373737"/>
                </a:solidFill>
                <a:latin typeface="Museo Sans Cyrl"/>
              </a:rPr>
              <a:t>(2012-now)</a:t>
            </a:r>
            <a:endParaRPr lang="de-DE" altLang="zh-CN" dirty="0">
              <a:solidFill>
                <a:srgbClr val="373737"/>
              </a:solidFill>
              <a:latin typeface="Museo Sans Cyrl"/>
              <a:hlinkClick r:id="rId5">
                <a:extLst>
                  <a:ext uri="{A12FA001-AC4F-418D-AE19-62706E023703}">
                    <ahyp:hlinkClr xmlns:ahyp="http://schemas.microsoft.com/office/drawing/2018/hyperlinkcolor" val="tx"/>
                  </a:ext>
                </a:extLst>
              </a:hlinkClick>
            </a:endParaRPr>
          </a:p>
          <a:p>
            <a:pPr marL="514350" indent="-514350">
              <a:buFont typeface="+mj-lt"/>
              <a:buAutoNum type="arabicPeriod"/>
            </a:pPr>
            <a:r>
              <a:rPr lang="zh-CN" altLang="en-US" i="0" dirty="0">
                <a:solidFill>
                  <a:srgbClr val="333333"/>
                </a:solidFill>
                <a:effectLst/>
                <a:latin typeface="Roboto" panose="02000000000000000000" pitchFamily="2" charset="0"/>
                <a:hlinkClick r:id="rId5"/>
              </a:rPr>
              <a:t>总干事关于宗教在不同信仰和宗教间对话计划中的地位以及关于旨在促进尊重所有文化和促进文化间对话的各种活动的报告</a:t>
            </a:r>
            <a:r>
              <a:rPr lang="zh-CN" altLang="en-US" dirty="0">
                <a:solidFill>
                  <a:srgbClr val="373737"/>
                </a:solidFill>
                <a:latin typeface="Museo Sans Cyrl"/>
                <a:hlinkClick r:id="rId5"/>
              </a:rPr>
              <a:t> </a:t>
            </a:r>
            <a:r>
              <a:rPr lang="en-US" altLang="zh-CN" dirty="0">
                <a:solidFill>
                  <a:srgbClr val="373737"/>
                </a:solidFill>
                <a:latin typeface="Museo Sans Cyrl"/>
              </a:rPr>
              <a:t>(2007-04-05)</a:t>
            </a:r>
            <a:endParaRPr lang="en-US" altLang="zh-CN" i="0" dirty="0">
              <a:solidFill>
                <a:srgbClr val="000000"/>
              </a:solidFill>
              <a:effectLst/>
              <a:latin typeface="宋体" panose="02010600030101010101" pitchFamily="2" charset="-122"/>
              <a:ea typeface="宋体" panose="02010600030101010101" pitchFamily="2" charset="-122"/>
              <a:hlinkClick r:id="rId6"/>
            </a:endParaRPr>
          </a:p>
          <a:p>
            <a:pPr marL="514350" indent="-514350">
              <a:buFont typeface="+mj-lt"/>
              <a:buAutoNum type="arabicPeriod"/>
            </a:pPr>
            <a:r>
              <a:rPr lang="en-GB" b="0" i="0" dirty="0">
                <a:solidFill>
                  <a:srgbClr val="1D1D1D"/>
                </a:solidFill>
                <a:effectLst/>
                <a:latin typeface="IBM Plex Sans" panose="020F0502020204030204" pitchFamily="34" charset="0"/>
                <a:hlinkClick r:id="rId7"/>
              </a:rPr>
              <a:t>The most spoken languages in the world: These are the Top 20</a:t>
            </a:r>
            <a:endParaRPr lang="de-DE" altLang="zh-CN" b="1" i="0" dirty="0">
              <a:solidFill>
                <a:srgbClr val="000000"/>
              </a:solidFill>
              <a:effectLst/>
              <a:latin typeface="宋体" panose="02010600030101010101" pitchFamily="2" charset="-122"/>
              <a:ea typeface="宋体" panose="02010600030101010101" pitchFamily="2" charset="-122"/>
              <a:hlinkClick r:id="rId6"/>
            </a:endParaRPr>
          </a:p>
          <a:p>
            <a:pPr marL="514350" indent="-514350">
              <a:buFont typeface="+mj-lt"/>
              <a:buAutoNum type="arabicPeriod"/>
            </a:pPr>
            <a:r>
              <a:rPr lang="zh-CN" altLang="en-US" b="1" i="0" dirty="0">
                <a:solidFill>
                  <a:srgbClr val="000000"/>
                </a:solidFill>
                <a:effectLst/>
                <a:latin typeface="宋体" panose="02010600030101010101" pitchFamily="2" charset="-122"/>
                <a:ea typeface="宋体" panose="02010600030101010101" pitchFamily="2" charset="-122"/>
                <a:hlinkClick r:id="rId6"/>
              </a:rPr>
              <a:t>第三届亚欧会议不同信仰间对话会议在南京举行 </a:t>
            </a:r>
            <a:r>
              <a:rPr lang="de-DE" altLang="zh-CN" b="1" i="0" dirty="0">
                <a:solidFill>
                  <a:srgbClr val="000000"/>
                </a:solidFill>
                <a:effectLst/>
                <a:latin typeface="宋体" panose="02010600030101010101" pitchFamily="2" charset="-122"/>
                <a:ea typeface="宋体" panose="02010600030101010101" pitchFamily="2" charset="-122"/>
              </a:rPr>
              <a:t>(</a:t>
            </a:r>
            <a:r>
              <a:rPr lang="en-US" altLang="zh-CN" dirty="0">
                <a:solidFill>
                  <a:srgbClr val="373737"/>
                </a:solidFill>
                <a:latin typeface="Museo Sans Cyrl"/>
              </a:rPr>
              <a:t>2007-06-21</a:t>
            </a:r>
            <a:r>
              <a:rPr lang="de-DE" altLang="zh-CN" dirty="0">
                <a:solidFill>
                  <a:srgbClr val="373737"/>
                </a:solidFill>
                <a:latin typeface="Museo Sans Cyrl"/>
              </a:rPr>
              <a:t>)</a:t>
            </a:r>
            <a:endParaRPr lang="en-DE" dirty="0">
              <a:solidFill>
                <a:srgbClr val="373737"/>
              </a:solidFill>
              <a:latin typeface="Museo Sans Cyrl"/>
            </a:endParaRPr>
          </a:p>
        </p:txBody>
      </p:sp>
    </p:spTree>
    <p:extLst>
      <p:ext uri="{BB962C8B-B14F-4D97-AF65-F5344CB8AC3E}">
        <p14:creationId xmlns:p14="http://schemas.microsoft.com/office/powerpoint/2010/main" val="52942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10B-4068-8868-3EE8-33F7F94C4AB9}"/>
              </a:ext>
            </a:extLst>
          </p:cNvPr>
          <p:cNvSpPr>
            <a:spLocks noGrp="1"/>
          </p:cNvSpPr>
          <p:nvPr>
            <p:ph type="title"/>
          </p:nvPr>
        </p:nvSpPr>
        <p:spPr/>
        <p:txBody>
          <a:bodyPr/>
          <a:lstStyle/>
          <a:p>
            <a:r>
              <a:rPr lang="en-DE" dirty="0"/>
              <a:t>问题</a:t>
            </a:r>
          </a:p>
        </p:txBody>
      </p:sp>
      <p:sp>
        <p:nvSpPr>
          <p:cNvPr id="3" name="Content Placeholder 2">
            <a:extLst>
              <a:ext uri="{FF2B5EF4-FFF2-40B4-BE49-F238E27FC236}">
                <a16:creationId xmlns:a16="http://schemas.microsoft.com/office/drawing/2014/main" id="{2EA3CE67-F366-3F83-77C7-249278DCAA97}"/>
              </a:ext>
            </a:extLst>
          </p:cNvPr>
          <p:cNvSpPr>
            <a:spLocks noGrp="1"/>
          </p:cNvSpPr>
          <p:nvPr>
            <p:ph idx="1"/>
          </p:nvPr>
        </p:nvSpPr>
        <p:spPr/>
        <p:txBody>
          <a:bodyPr/>
          <a:lstStyle/>
          <a:p>
            <a:r>
              <a:rPr lang="en-DE" dirty="0"/>
              <a:t>世界还存在贫穷</a:t>
            </a:r>
            <a:r>
              <a:rPr lang="zh-CN" altLang="en-US" dirty="0"/>
              <a:t>，战争和堕落</a:t>
            </a:r>
            <a:endParaRPr lang="en-US" altLang="zh-CN" dirty="0"/>
          </a:p>
          <a:p>
            <a:r>
              <a:rPr lang="zh-CN" altLang="en-US" dirty="0"/>
              <a:t>太多关注于物质科学技术的发展，在生活智慧，精神健康方面投入不足</a:t>
            </a:r>
            <a:endParaRPr lang="en-DE" dirty="0"/>
          </a:p>
        </p:txBody>
      </p:sp>
    </p:spTree>
    <p:extLst>
      <p:ext uri="{BB962C8B-B14F-4D97-AF65-F5344CB8AC3E}">
        <p14:creationId xmlns:p14="http://schemas.microsoft.com/office/powerpoint/2010/main" val="92239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6B1E-63F8-5662-D3D7-06DDDBE2601D}"/>
              </a:ext>
            </a:extLst>
          </p:cNvPr>
          <p:cNvSpPr>
            <a:spLocks noGrp="1"/>
          </p:cNvSpPr>
          <p:nvPr>
            <p:ph type="title"/>
          </p:nvPr>
        </p:nvSpPr>
        <p:spPr/>
        <p:txBody>
          <a:bodyPr/>
          <a:lstStyle/>
          <a:p>
            <a:r>
              <a:rPr lang="en-DE" dirty="0"/>
              <a:t>解决办法</a:t>
            </a:r>
          </a:p>
        </p:txBody>
      </p:sp>
      <p:sp>
        <p:nvSpPr>
          <p:cNvPr id="3" name="Content Placeholder 2">
            <a:extLst>
              <a:ext uri="{FF2B5EF4-FFF2-40B4-BE49-F238E27FC236}">
                <a16:creationId xmlns:a16="http://schemas.microsoft.com/office/drawing/2014/main" id="{696ECD34-FA23-62B8-4029-70229AC42FE1}"/>
              </a:ext>
            </a:extLst>
          </p:cNvPr>
          <p:cNvSpPr>
            <a:spLocks noGrp="1"/>
          </p:cNvSpPr>
          <p:nvPr>
            <p:ph idx="1"/>
          </p:nvPr>
        </p:nvSpPr>
        <p:spPr/>
        <p:txBody>
          <a:bodyPr>
            <a:normAutofit fontScale="92500" lnSpcReduction="10000"/>
          </a:bodyPr>
          <a:lstStyle/>
          <a:p>
            <a:r>
              <a:rPr lang="en-DE" dirty="0"/>
              <a:t>各宗教互相学习</a:t>
            </a:r>
          </a:p>
          <a:p>
            <a:r>
              <a:rPr lang="en-DE" dirty="0"/>
              <a:t>各宗教互相交流</a:t>
            </a:r>
          </a:p>
          <a:p>
            <a:r>
              <a:rPr lang="en-DE" dirty="0"/>
              <a:t>各宗教互相合作</a:t>
            </a:r>
          </a:p>
          <a:p>
            <a:r>
              <a:rPr lang="en-DE" dirty="0"/>
              <a:t>提高各宗教的影响力</a:t>
            </a:r>
          </a:p>
          <a:p>
            <a:r>
              <a:rPr lang="en-DE" dirty="0"/>
              <a:t>各宗教主动更多帮助社区</a:t>
            </a:r>
          </a:p>
          <a:p>
            <a:r>
              <a:rPr lang="en-DE" dirty="0"/>
              <a:t>加强各宗教的生活智慧的传播</a:t>
            </a:r>
            <a:r>
              <a:rPr lang="zh-CN" altLang="en-US" dirty="0"/>
              <a:t>，让每个人过上有尊严的生活</a:t>
            </a:r>
            <a:endParaRPr lang="en-DE" dirty="0"/>
          </a:p>
          <a:p>
            <a:r>
              <a:rPr lang="en-DE" dirty="0"/>
              <a:t>各宗教合作以解决人类面临的紧迫与长期问题</a:t>
            </a:r>
          </a:p>
          <a:p>
            <a:r>
              <a:rPr lang="en-DE" dirty="0"/>
              <a:t>在日常生活中</a:t>
            </a:r>
            <a:r>
              <a:rPr lang="zh-CN" altLang="en-US" dirty="0"/>
              <a:t>，让每个人都可以通过传媒，社交媒体，各种活动，杂志，招贴画更多和更容易接触宗教与生活智慧的思想</a:t>
            </a:r>
            <a:endParaRPr lang="en-US" altLang="zh-CN" dirty="0"/>
          </a:p>
          <a:p>
            <a:r>
              <a:rPr lang="zh-CN" altLang="de-DE" dirty="0"/>
              <a:t>初期</a:t>
            </a:r>
            <a:r>
              <a:rPr lang="zh-CN" altLang="en-US" dirty="0"/>
              <a:t>推广更多强调生活智慧</a:t>
            </a:r>
            <a:endParaRPr lang="en-DE" dirty="0"/>
          </a:p>
        </p:txBody>
      </p:sp>
    </p:spTree>
    <p:extLst>
      <p:ext uri="{BB962C8B-B14F-4D97-AF65-F5344CB8AC3E}">
        <p14:creationId xmlns:p14="http://schemas.microsoft.com/office/powerpoint/2010/main" val="199564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D6D5-BF59-917C-A8EA-15EF8A354DC7}"/>
              </a:ext>
            </a:extLst>
          </p:cNvPr>
          <p:cNvSpPr>
            <a:spLocks noGrp="1"/>
          </p:cNvSpPr>
          <p:nvPr>
            <p:ph type="title"/>
          </p:nvPr>
        </p:nvSpPr>
        <p:spPr/>
        <p:txBody>
          <a:bodyPr/>
          <a:lstStyle/>
          <a:p>
            <a:r>
              <a:rPr lang="en-DE" dirty="0"/>
              <a:t>目标</a:t>
            </a:r>
          </a:p>
        </p:txBody>
      </p:sp>
      <p:sp>
        <p:nvSpPr>
          <p:cNvPr id="3" name="Content Placeholder 2">
            <a:extLst>
              <a:ext uri="{FF2B5EF4-FFF2-40B4-BE49-F238E27FC236}">
                <a16:creationId xmlns:a16="http://schemas.microsoft.com/office/drawing/2014/main" id="{9D3E28F3-0E60-2E38-5D10-BEF07430DDF3}"/>
              </a:ext>
            </a:extLst>
          </p:cNvPr>
          <p:cNvSpPr>
            <a:spLocks noGrp="1"/>
          </p:cNvSpPr>
          <p:nvPr>
            <p:ph idx="1"/>
          </p:nvPr>
        </p:nvSpPr>
        <p:spPr/>
        <p:txBody>
          <a:bodyPr/>
          <a:lstStyle/>
          <a:p>
            <a:r>
              <a:rPr lang="en-DE" dirty="0"/>
              <a:t>让每个人都有智慧的生活</a:t>
            </a:r>
            <a:r>
              <a:rPr lang="zh-CN" altLang="en-US" dirty="0"/>
              <a:t>（爱别人，爱自己，节制，幸福）</a:t>
            </a:r>
            <a:endParaRPr lang="en-DE" dirty="0"/>
          </a:p>
        </p:txBody>
      </p:sp>
    </p:spTree>
    <p:extLst>
      <p:ext uri="{BB962C8B-B14F-4D97-AF65-F5344CB8AC3E}">
        <p14:creationId xmlns:p14="http://schemas.microsoft.com/office/powerpoint/2010/main" val="330543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8E70-9CE6-C6F2-2AA3-90F9CC36DFC7}"/>
              </a:ext>
            </a:extLst>
          </p:cNvPr>
          <p:cNvSpPr>
            <a:spLocks noGrp="1"/>
          </p:cNvSpPr>
          <p:nvPr>
            <p:ph type="title"/>
          </p:nvPr>
        </p:nvSpPr>
        <p:spPr/>
        <p:txBody>
          <a:bodyPr/>
          <a:lstStyle/>
          <a:p>
            <a:r>
              <a:rPr lang="en-DE" dirty="0"/>
              <a:t>原则与文化</a:t>
            </a:r>
          </a:p>
        </p:txBody>
      </p:sp>
      <p:sp>
        <p:nvSpPr>
          <p:cNvPr id="3" name="Content Placeholder 2">
            <a:extLst>
              <a:ext uri="{FF2B5EF4-FFF2-40B4-BE49-F238E27FC236}">
                <a16:creationId xmlns:a16="http://schemas.microsoft.com/office/drawing/2014/main" id="{13BF3843-276A-9B2E-D92D-2AEBB1F833C7}"/>
              </a:ext>
            </a:extLst>
          </p:cNvPr>
          <p:cNvSpPr>
            <a:spLocks noGrp="1"/>
          </p:cNvSpPr>
          <p:nvPr>
            <p:ph idx="1"/>
          </p:nvPr>
        </p:nvSpPr>
        <p:spPr/>
        <p:txBody>
          <a:bodyPr/>
          <a:lstStyle/>
          <a:p>
            <a:r>
              <a:rPr lang="en-DE" dirty="0"/>
              <a:t>友爱</a:t>
            </a:r>
          </a:p>
          <a:p>
            <a:r>
              <a:rPr lang="en-DE" dirty="0"/>
              <a:t>平等</a:t>
            </a:r>
          </a:p>
          <a:p>
            <a:r>
              <a:rPr lang="en-DE" dirty="0"/>
              <a:t>和平</a:t>
            </a:r>
          </a:p>
          <a:p>
            <a:r>
              <a:rPr lang="en-DE" dirty="0"/>
              <a:t>求同存异</a:t>
            </a:r>
          </a:p>
        </p:txBody>
      </p:sp>
    </p:spTree>
    <p:extLst>
      <p:ext uri="{BB962C8B-B14F-4D97-AF65-F5344CB8AC3E}">
        <p14:creationId xmlns:p14="http://schemas.microsoft.com/office/powerpoint/2010/main" val="1436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BAAF-E37D-AA5B-D6E9-05500D956D1D}"/>
              </a:ext>
            </a:extLst>
          </p:cNvPr>
          <p:cNvSpPr>
            <a:spLocks noGrp="1"/>
          </p:cNvSpPr>
          <p:nvPr>
            <p:ph type="title"/>
          </p:nvPr>
        </p:nvSpPr>
        <p:spPr/>
        <p:txBody>
          <a:bodyPr/>
          <a:lstStyle/>
          <a:p>
            <a:r>
              <a:rPr lang="en-DE" dirty="0"/>
              <a:t>步骤</a:t>
            </a:r>
          </a:p>
        </p:txBody>
      </p:sp>
      <p:sp>
        <p:nvSpPr>
          <p:cNvPr id="3" name="Content Placeholder 2">
            <a:extLst>
              <a:ext uri="{FF2B5EF4-FFF2-40B4-BE49-F238E27FC236}">
                <a16:creationId xmlns:a16="http://schemas.microsoft.com/office/drawing/2014/main" id="{862A035E-E311-B13E-F3A1-E6E0081ECF16}"/>
              </a:ext>
            </a:extLst>
          </p:cNvPr>
          <p:cNvSpPr>
            <a:spLocks noGrp="1"/>
          </p:cNvSpPr>
          <p:nvPr>
            <p:ph idx="1"/>
          </p:nvPr>
        </p:nvSpPr>
        <p:spPr/>
        <p:txBody>
          <a:bodyPr/>
          <a:lstStyle/>
          <a:p>
            <a:pPr marL="514350" indent="-514350">
              <a:buFont typeface="+mj-lt"/>
              <a:buAutoNum type="arabicPeriod"/>
            </a:pPr>
            <a:r>
              <a:rPr lang="en-US" dirty="0" err="1"/>
              <a:t>基督教和佛教的交流</a:t>
            </a:r>
            <a:endParaRPr lang="en-US" dirty="0"/>
          </a:p>
          <a:p>
            <a:pPr marL="457200" lvl="1" indent="0">
              <a:buNone/>
            </a:pPr>
            <a:r>
              <a:rPr lang="en-US" altLang="zh-CN" dirty="0"/>
              <a:t>1.1.</a:t>
            </a:r>
            <a:r>
              <a:rPr lang="zh-CN" altLang="en-US" dirty="0"/>
              <a:t> 佛教访问德国的基督教组织</a:t>
            </a:r>
            <a:endParaRPr lang="en-US" altLang="zh-CN" dirty="0"/>
          </a:p>
          <a:p>
            <a:pPr marL="457200" lvl="1" indent="0">
              <a:buNone/>
            </a:pPr>
            <a:r>
              <a:rPr lang="en-US" altLang="zh-CN" dirty="0"/>
              <a:t>1.2.</a:t>
            </a:r>
            <a:r>
              <a:rPr lang="zh-CN" altLang="en-US" dirty="0"/>
              <a:t> 基督教访问中国的佛教组织</a:t>
            </a:r>
            <a:endParaRPr lang="en-US" altLang="zh-CN" dirty="0"/>
          </a:p>
          <a:p>
            <a:pPr marL="457200" indent="-457200">
              <a:buFont typeface="+mj-lt"/>
              <a:buAutoNum type="arabicPeriod"/>
            </a:pPr>
            <a:r>
              <a:rPr lang="zh-CN" altLang="en-US" dirty="0"/>
              <a:t>各宗教参加的年度会议</a:t>
            </a:r>
            <a:endParaRPr lang="en-US" altLang="zh-CN" dirty="0"/>
          </a:p>
          <a:p>
            <a:pPr marL="457200" indent="-457200">
              <a:buFont typeface="+mj-lt"/>
              <a:buAutoNum type="arabicPeriod"/>
            </a:pPr>
            <a:r>
              <a:rPr lang="zh-CN" altLang="en-US" dirty="0"/>
              <a:t>各宗教参与的交流杂志</a:t>
            </a:r>
            <a:endParaRPr lang="en-US" altLang="zh-CN" dirty="0"/>
          </a:p>
          <a:p>
            <a:pPr marL="457200" lvl="1" indent="0">
              <a:buNone/>
            </a:pPr>
            <a:r>
              <a:rPr lang="en-US" altLang="zh-CN" dirty="0"/>
              <a:t>3.1.</a:t>
            </a:r>
            <a:r>
              <a:rPr lang="zh-CN" altLang="en-US" dirty="0"/>
              <a:t> </a:t>
            </a:r>
            <a:r>
              <a:rPr lang="en-US" altLang="zh-CN" dirty="0"/>
              <a:t>《</a:t>
            </a:r>
            <a:r>
              <a:rPr lang="zh-CN" altLang="en-US" dirty="0"/>
              <a:t>智慧之路</a:t>
            </a:r>
            <a:r>
              <a:rPr lang="en-US" altLang="zh-CN" dirty="0"/>
              <a:t>》</a:t>
            </a:r>
            <a:r>
              <a:rPr lang="zh-CN" altLang="en-US" dirty="0"/>
              <a:t>杂志</a:t>
            </a:r>
            <a:endParaRPr lang="en-US" altLang="zh-CN" dirty="0"/>
          </a:p>
          <a:p>
            <a:pPr marL="457200" lvl="1" indent="0">
              <a:buNone/>
            </a:pPr>
            <a:r>
              <a:rPr lang="en-US" altLang="zh-CN" dirty="0"/>
              <a:t>3.2.</a:t>
            </a:r>
            <a:r>
              <a:rPr lang="zh-CN" altLang="en-US" dirty="0"/>
              <a:t> 旬刊</a:t>
            </a:r>
            <a:endParaRPr lang="en-US" altLang="zh-CN" dirty="0"/>
          </a:p>
          <a:p>
            <a:pPr marL="457200" lvl="1" indent="0">
              <a:buNone/>
            </a:pPr>
            <a:r>
              <a:rPr lang="en-US" altLang="zh-CN" dirty="0"/>
              <a:t>3.3.</a:t>
            </a:r>
            <a:r>
              <a:rPr lang="zh-CN" altLang="en-US" dirty="0"/>
              <a:t> 语言：阿拉伯语，中文，英语，法语，德语，印地语，拉丁语？，葡萄牙语，俄语，西班牙语</a:t>
            </a:r>
            <a:endParaRPr lang="en-DE" altLang="zh-CN" dirty="0"/>
          </a:p>
        </p:txBody>
      </p:sp>
    </p:spTree>
    <p:extLst>
      <p:ext uri="{BB962C8B-B14F-4D97-AF65-F5344CB8AC3E}">
        <p14:creationId xmlns:p14="http://schemas.microsoft.com/office/powerpoint/2010/main" val="307643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33E4-DD29-6136-0E58-D4AAC5D6D0BF}"/>
              </a:ext>
            </a:extLst>
          </p:cNvPr>
          <p:cNvSpPr>
            <a:spLocks noGrp="1"/>
          </p:cNvSpPr>
          <p:nvPr>
            <p:ph type="title"/>
          </p:nvPr>
        </p:nvSpPr>
        <p:spPr/>
        <p:txBody>
          <a:bodyPr/>
          <a:lstStyle/>
          <a:p>
            <a:r>
              <a:rPr lang="en-DE" dirty="0"/>
              <a:t>资源</a:t>
            </a:r>
          </a:p>
        </p:txBody>
      </p:sp>
      <p:sp>
        <p:nvSpPr>
          <p:cNvPr id="3" name="Content Placeholder 2">
            <a:extLst>
              <a:ext uri="{FF2B5EF4-FFF2-40B4-BE49-F238E27FC236}">
                <a16:creationId xmlns:a16="http://schemas.microsoft.com/office/drawing/2014/main" id="{4DF269E4-CE7C-DFC4-A6E6-2EC722F28766}"/>
              </a:ext>
            </a:extLst>
          </p:cNvPr>
          <p:cNvSpPr>
            <a:spLocks noGrp="1"/>
          </p:cNvSpPr>
          <p:nvPr>
            <p:ph idx="1"/>
          </p:nvPr>
        </p:nvSpPr>
        <p:spPr/>
        <p:txBody>
          <a:bodyPr/>
          <a:lstStyle/>
          <a:p>
            <a:r>
              <a:rPr lang="en-DE" dirty="0"/>
              <a:t>方济各教皇很支持不同宗教之间的交流</a:t>
            </a:r>
            <a:r>
              <a:rPr lang="zh-CN" altLang="en-US" dirty="0"/>
              <a:t> </a:t>
            </a:r>
            <a:r>
              <a:rPr lang="en-US" altLang="zh-CN" dirty="0"/>
              <a:t>[1][2]</a:t>
            </a:r>
          </a:p>
          <a:p>
            <a:r>
              <a:rPr lang="en-US" dirty="0" err="1"/>
              <a:t>联合国很支持各宗教和文化之间的和谐与交流</a:t>
            </a:r>
            <a:r>
              <a:rPr lang="en-US" dirty="0"/>
              <a:t> [3][4]</a:t>
            </a:r>
            <a:endParaRPr lang="en-DE" dirty="0"/>
          </a:p>
        </p:txBody>
      </p:sp>
    </p:spTree>
    <p:extLst>
      <p:ext uri="{BB962C8B-B14F-4D97-AF65-F5344CB8AC3E}">
        <p14:creationId xmlns:p14="http://schemas.microsoft.com/office/powerpoint/2010/main" val="288483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4E07-EEED-9933-CDFF-1E27006D6922}"/>
              </a:ext>
            </a:extLst>
          </p:cNvPr>
          <p:cNvSpPr>
            <a:spLocks noGrp="1"/>
          </p:cNvSpPr>
          <p:nvPr>
            <p:ph type="title"/>
          </p:nvPr>
        </p:nvSpPr>
        <p:spPr/>
        <p:txBody>
          <a:bodyPr/>
          <a:lstStyle/>
          <a:p>
            <a:r>
              <a:rPr lang="en-DE" dirty="0"/>
              <a:t>一种宗教文化的介绍可以开始于</a:t>
            </a:r>
          </a:p>
        </p:txBody>
      </p:sp>
      <p:sp>
        <p:nvSpPr>
          <p:cNvPr id="3" name="Content Placeholder 2">
            <a:extLst>
              <a:ext uri="{FF2B5EF4-FFF2-40B4-BE49-F238E27FC236}">
                <a16:creationId xmlns:a16="http://schemas.microsoft.com/office/drawing/2014/main" id="{08CF8142-7689-CEF7-5E9D-54DCE2C3D1D7}"/>
              </a:ext>
            </a:extLst>
          </p:cNvPr>
          <p:cNvSpPr>
            <a:spLocks noGrp="1"/>
          </p:cNvSpPr>
          <p:nvPr>
            <p:ph idx="1"/>
          </p:nvPr>
        </p:nvSpPr>
        <p:spPr/>
        <p:txBody>
          <a:bodyPr>
            <a:normAutofit fontScale="92500" lnSpcReduction="10000"/>
          </a:bodyPr>
          <a:lstStyle/>
          <a:p>
            <a:pPr marL="514350" indent="-514350">
              <a:buFont typeface="+mj-lt"/>
              <a:buAutoNum type="arabicPeriod"/>
            </a:pPr>
            <a:r>
              <a:rPr lang="en-DE" dirty="0"/>
              <a:t>历史与历史上的组织方式</a:t>
            </a:r>
          </a:p>
          <a:p>
            <a:pPr marL="514350" indent="-514350">
              <a:buFont typeface="+mj-lt"/>
              <a:buAutoNum type="arabicPeriod"/>
            </a:pPr>
            <a:r>
              <a:rPr lang="en-DE" dirty="0"/>
              <a:t>现状与现在的组织方式</a:t>
            </a:r>
          </a:p>
          <a:p>
            <a:pPr marL="514350" indent="-514350">
              <a:buFont typeface="+mj-lt"/>
              <a:buAutoNum type="arabicPeriod"/>
            </a:pPr>
            <a:r>
              <a:rPr lang="en-DE" dirty="0"/>
              <a:t>主要思想</a:t>
            </a:r>
          </a:p>
          <a:p>
            <a:pPr marL="514350" indent="-514350">
              <a:buFont typeface="+mj-lt"/>
              <a:buAutoNum type="arabicPeriod"/>
            </a:pPr>
            <a:r>
              <a:rPr lang="en-DE" dirty="0"/>
              <a:t>文化与艺术</a:t>
            </a:r>
          </a:p>
          <a:p>
            <a:pPr marL="457200" lvl="1" indent="0">
              <a:buNone/>
            </a:pPr>
            <a:r>
              <a:rPr lang="en-US" dirty="0"/>
              <a:t>4.1. </a:t>
            </a:r>
            <a:r>
              <a:rPr lang="en-US" dirty="0" err="1"/>
              <a:t>诗歌</a:t>
            </a:r>
            <a:endParaRPr lang="en-US" dirty="0"/>
          </a:p>
          <a:p>
            <a:pPr marL="457200" lvl="1" indent="0">
              <a:buNone/>
            </a:pPr>
            <a:r>
              <a:rPr lang="en-US" altLang="zh-CN" dirty="0"/>
              <a:t>4.2</a:t>
            </a:r>
            <a:r>
              <a:rPr lang="de-DE" altLang="zh-CN" dirty="0"/>
              <a:t>.</a:t>
            </a:r>
            <a:r>
              <a:rPr lang="zh-CN" altLang="en-US" dirty="0"/>
              <a:t> 格言</a:t>
            </a:r>
            <a:endParaRPr lang="en-US" altLang="zh-CN" dirty="0"/>
          </a:p>
          <a:p>
            <a:pPr marL="457200" lvl="1" indent="0">
              <a:buNone/>
            </a:pPr>
            <a:r>
              <a:rPr lang="en-US" altLang="zh-CN" dirty="0"/>
              <a:t>4.3.</a:t>
            </a:r>
            <a:r>
              <a:rPr lang="zh-CN" altLang="en-US" dirty="0"/>
              <a:t> 音乐</a:t>
            </a:r>
            <a:endParaRPr lang="en-US" altLang="zh-CN" dirty="0"/>
          </a:p>
          <a:p>
            <a:pPr marL="457200" lvl="1" indent="0">
              <a:buNone/>
            </a:pPr>
            <a:r>
              <a:rPr lang="en-US" altLang="zh-CN" dirty="0"/>
              <a:t>4.4</a:t>
            </a:r>
            <a:r>
              <a:rPr lang="de-DE" altLang="zh-CN" dirty="0"/>
              <a:t>.</a:t>
            </a:r>
            <a:r>
              <a:rPr lang="en-US" altLang="zh-CN" dirty="0"/>
              <a:t> </a:t>
            </a:r>
            <a:r>
              <a:rPr lang="zh-CN" altLang="en-US" dirty="0"/>
              <a:t>电影</a:t>
            </a:r>
            <a:endParaRPr lang="en-US" altLang="zh-CN" dirty="0"/>
          </a:p>
          <a:p>
            <a:pPr marL="457200" lvl="1" indent="0">
              <a:buNone/>
            </a:pPr>
            <a:r>
              <a:rPr lang="en-US" altLang="zh-CN" dirty="0"/>
              <a:t>4.5.</a:t>
            </a:r>
            <a:r>
              <a:rPr lang="zh-CN" altLang="en-US" dirty="0"/>
              <a:t> 经典书籍</a:t>
            </a:r>
            <a:endParaRPr lang="en-US" altLang="zh-CN" dirty="0"/>
          </a:p>
          <a:p>
            <a:pPr marL="457200" indent="-457200">
              <a:buFont typeface="+mj-lt"/>
              <a:buAutoNum type="arabicPeriod"/>
            </a:pPr>
            <a:r>
              <a:rPr lang="zh-CN" altLang="en-US" dirty="0"/>
              <a:t>对社会生活的参与</a:t>
            </a:r>
            <a:r>
              <a:rPr lang="zh-CN" altLang="de-DE" dirty="0"/>
              <a:t>和</a:t>
            </a:r>
            <a:r>
              <a:rPr lang="zh-CN" altLang="en-US" dirty="0"/>
              <a:t>影响</a:t>
            </a:r>
            <a:endParaRPr lang="en-US" altLang="zh-CN" dirty="0"/>
          </a:p>
          <a:p>
            <a:pPr marL="457200" indent="-457200">
              <a:buFont typeface="+mj-lt"/>
              <a:buAutoNum type="arabicPeriod"/>
            </a:pPr>
            <a:r>
              <a:rPr lang="zh-CN" altLang="en-US" dirty="0"/>
              <a:t>其他主题</a:t>
            </a:r>
            <a:endParaRPr lang="en-DE" dirty="0"/>
          </a:p>
          <a:p>
            <a:pPr marL="514350" indent="-514350">
              <a:buFont typeface="+mj-lt"/>
              <a:buAutoNum type="arabicPeriod"/>
            </a:pPr>
            <a:endParaRPr lang="en-DE" dirty="0"/>
          </a:p>
        </p:txBody>
      </p:sp>
    </p:spTree>
    <p:extLst>
      <p:ext uri="{BB962C8B-B14F-4D97-AF65-F5344CB8AC3E}">
        <p14:creationId xmlns:p14="http://schemas.microsoft.com/office/powerpoint/2010/main" val="41187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5978-6145-D08D-CAB1-D45E51D27463}"/>
              </a:ext>
            </a:extLst>
          </p:cNvPr>
          <p:cNvSpPr>
            <a:spLocks noGrp="1"/>
          </p:cNvSpPr>
          <p:nvPr>
            <p:ph type="title"/>
          </p:nvPr>
        </p:nvSpPr>
        <p:spPr/>
        <p:txBody>
          <a:bodyPr/>
          <a:lstStyle/>
          <a:p>
            <a:r>
              <a:rPr lang="en-DE" dirty="0"/>
              <a:t>主要宗教</a:t>
            </a:r>
          </a:p>
        </p:txBody>
      </p:sp>
      <p:sp>
        <p:nvSpPr>
          <p:cNvPr id="3" name="Content Placeholder 2">
            <a:extLst>
              <a:ext uri="{FF2B5EF4-FFF2-40B4-BE49-F238E27FC236}">
                <a16:creationId xmlns:a16="http://schemas.microsoft.com/office/drawing/2014/main" id="{BDD2A7FC-D8ED-1B0C-236F-6D3B4A06A0EE}"/>
              </a:ext>
            </a:extLst>
          </p:cNvPr>
          <p:cNvSpPr>
            <a:spLocks noGrp="1"/>
          </p:cNvSpPr>
          <p:nvPr>
            <p:ph idx="1"/>
          </p:nvPr>
        </p:nvSpPr>
        <p:spPr/>
        <p:txBody>
          <a:bodyPr/>
          <a:lstStyle/>
          <a:p>
            <a:r>
              <a:rPr lang="en-DE" dirty="0"/>
              <a:t>基督(天主</a:t>
            </a:r>
            <a:r>
              <a:rPr lang="en-US" altLang="zh-CN" dirty="0"/>
              <a:t>/</a:t>
            </a:r>
            <a:r>
              <a:rPr lang="en-DE" dirty="0"/>
              <a:t>新</a:t>
            </a:r>
            <a:r>
              <a:rPr lang="en-US" altLang="zh-CN" dirty="0"/>
              <a:t>/</a:t>
            </a:r>
            <a:r>
              <a:rPr lang="zh-CN" altLang="en-US" dirty="0"/>
              <a:t>东正</a:t>
            </a:r>
            <a:r>
              <a:rPr lang="de-DE" altLang="zh-CN" dirty="0"/>
              <a:t>)</a:t>
            </a:r>
            <a:r>
              <a:rPr lang="zh-CN" altLang="en-US" dirty="0"/>
              <a:t> 教</a:t>
            </a:r>
            <a:endParaRPr lang="en-DE" dirty="0"/>
          </a:p>
          <a:p>
            <a:r>
              <a:rPr lang="en-DE" dirty="0"/>
              <a:t>伊斯兰教</a:t>
            </a:r>
          </a:p>
          <a:p>
            <a:r>
              <a:rPr lang="en-DE" dirty="0"/>
              <a:t>印度教</a:t>
            </a:r>
          </a:p>
          <a:p>
            <a:r>
              <a:rPr lang="en-DE" dirty="0"/>
              <a:t>佛教</a:t>
            </a:r>
          </a:p>
          <a:p>
            <a:r>
              <a:rPr lang="en-DE" dirty="0"/>
              <a:t>道教</a:t>
            </a:r>
          </a:p>
          <a:p>
            <a:r>
              <a:rPr lang="en-DE" dirty="0"/>
              <a:t>锡克教</a:t>
            </a:r>
          </a:p>
          <a:p>
            <a:r>
              <a:rPr lang="en-DE" dirty="0"/>
              <a:t>犹太教</a:t>
            </a:r>
          </a:p>
          <a:p>
            <a:r>
              <a:rPr lang="en-DE" dirty="0"/>
              <a:t>儒家</a:t>
            </a:r>
          </a:p>
        </p:txBody>
      </p:sp>
    </p:spTree>
    <p:extLst>
      <p:ext uri="{BB962C8B-B14F-4D97-AF65-F5344CB8AC3E}">
        <p14:creationId xmlns:p14="http://schemas.microsoft.com/office/powerpoint/2010/main" val="126958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347</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Museo Sans Cyrl</vt:lpstr>
      <vt:lpstr>宋体</vt:lpstr>
      <vt:lpstr>Arial</vt:lpstr>
      <vt:lpstr>Calibri</vt:lpstr>
      <vt:lpstr>Calibri Light</vt:lpstr>
      <vt:lpstr>IBM Plex Sans</vt:lpstr>
      <vt:lpstr>Roboto</vt:lpstr>
      <vt:lpstr>Roboto Condensed</vt:lpstr>
      <vt:lpstr>Office Theme</vt:lpstr>
      <vt:lpstr>信仰之路</vt:lpstr>
      <vt:lpstr>问题</vt:lpstr>
      <vt:lpstr>解决办法</vt:lpstr>
      <vt:lpstr>目标</vt:lpstr>
      <vt:lpstr>原则与文化</vt:lpstr>
      <vt:lpstr>步骤</vt:lpstr>
      <vt:lpstr>资源</vt:lpstr>
      <vt:lpstr>一种宗教文化的介绍可以开始于</vt:lpstr>
      <vt:lpstr>主要宗教</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信仰之路</dc:title>
  <dc:creator>Kem Yang</dc:creator>
  <cp:lastModifiedBy>Kem Yang</cp:lastModifiedBy>
  <cp:revision>11</cp:revision>
  <dcterms:created xsi:type="dcterms:W3CDTF">2023-11-15T10:53:18Z</dcterms:created>
  <dcterms:modified xsi:type="dcterms:W3CDTF">2023-11-15T11:45:09Z</dcterms:modified>
</cp:coreProperties>
</file>