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8"/>
  </p:notesMasterIdLst>
  <p:sldIdLst>
    <p:sldId id="279" r:id="rId2"/>
    <p:sldId id="275" r:id="rId3"/>
    <p:sldId id="258" r:id="rId4"/>
    <p:sldId id="276" r:id="rId5"/>
    <p:sldId id="260" r:id="rId6"/>
    <p:sldId id="261" r:id="rId7"/>
    <p:sldId id="264" r:id="rId8"/>
    <p:sldId id="281" r:id="rId9"/>
    <p:sldId id="262" r:id="rId10"/>
    <p:sldId id="265" r:id="rId11"/>
    <p:sldId id="266" r:id="rId12"/>
    <p:sldId id="282" r:id="rId13"/>
    <p:sldId id="269" r:id="rId14"/>
    <p:sldId id="267" r:id="rId15"/>
    <p:sldId id="270" r:id="rId16"/>
    <p:sldId id="27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CCCC"/>
    <a:srgbClr val="FFD9DA"/>
    <a:srgbClr val="66CCFF"/>
    <a:srgbClr val="FD1727"/>
    <a:srgbClr val="FB8DFB"/>
    <a:srgbClr val="A4FAF8"/>
    <a:srgbClr val="FFCCFF"/>
    <a:srgbClr val="93DDD6"/>
    <a:srgbClr val="81D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79490" autoAdjust="0"/>
  </p:normalViewPr>
  <p:slideViewPr>
    <p:cSldViewPr snapToGrid="0">
      <p:cViewPr>
        <p:scale>
          <a:sx n="75" d="100"/>
          <a:sy n="75" d="100"/>
        </p:scale>
        <p:origin x="-88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A9DED-FFD0-49CB-A0FB-57864813853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980DA-227C-4D2E-ACAB-BE6818047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6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以下是我們的系統架構</a:t>
            </a:r>
            <a:r>
              <a:rPr lang="zh-TW" altLang="en-US" sz="1200" dirty="0" smtClean="0">
                <a:latin typeface="新細明體" panose="02020500000000000000" pitchFamily="18" charset="-120"/>
                <a:ea typeface="+mn-ea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每日將由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伺服器上定時將全球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商品資訊抓取至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雲端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資料庫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+mn-ea"/>
                <a:cs typeface="+mn-cs"/>
              </a:rPr>
              <a:t>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</a:t>
            </a:r>
            <a:r>
              <a:rPr lang="zh-TW" altLang="en-US" sz="1200" dirty="0" smtClean="0">
                <a:latin typeface="新細明體" panose="02020500000000000000" pitchFamily="18" charset="-120"/>
                <a:ea typeface="+mn-ea"/>
              </a:rPr>
              <a:t>，雲端資料庫也會儲存販賣商家的相關位置如公司名稱、地址等等</a:t>
            </a:r>
            <a:endParaRPr lang="en-US" altLang="zh-TW" sz="1200" dirty="0" smtClean="0">
              <a:latin typeface="新細明體" panose="02020500000000000000" pitchFamily="18" charset="-120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新細明體" panose="02020500000000000000" pitchFamily="18" charset="-120"/>
                <a:ea typeface="+mn-ea"/>
              </a:rPr>
              <a:t>以及各類商品的資訊如品名、價格、販售商家等等。再透過</a:t>
            </a:r>
            <a:r>
              <a:rPr lang="en-US" altLang="zh-TW" sz="1200" dirty="0" err="1" smtClean="0">
                <a:latin typeface="新細明體" panose="02020500000000000000" pitchFamily="18" charset="-120"/>
                <a:ea typeface="+mn-ea"/>
              </a:rPr>
              <a:t>HTTPServer</a:t>
            </a:r>
            <a:r>
              <a:rPr lang="zh-TW" altLang="en-US" sz="1200" dirty="0" smtClean="0">
                <a:latin typeface="新細明體" panose="02020500000000000000" pitchFamily="18" charset="-120"/>
                <a:ea typeface="+mn-ea"/>
              </a:rPr>
              <a:t>將內容傳至</a:t>
            </a:r>
            <a:r>
              <a:rPr lang="en-US" altLang="zh-TW" sz="1200" dirty="0" smtClean="0">
                <a:latin typeface="新細明體" panose="02020500000000000000" pitchFamily="18" charset="-120"/>
                <a:ea typeface="+mn-ea"/>
              </a:rPr>
              <a:t>android</a:t>
            </a:r>
            <a:r>
              <a:rPr lang="zh-TW" altLang="en-US" sz="1200" dirty="0" smtClean="0">
                <a:latin typeface="新細明體" panose="02020500000000000000" pitchFamily="18" charset="-120"/>
                <a:ea typeface="+mn-ea"/>
              </a:rPr>
              <a:t> </a:t>
            </a:r>
            <a:r>
              <a:rPr lang="en-US" altLang="zh-TW" sz="1200" dirty="0" smtClean="0">
                <a:latin typeface="新細明體" panose="02020500000000000000" pitchFamily="18" charset="-120"/>
                <a:ea typeface="+mn-ea"/>
              </a:rPr>
              <a:t>IOS</a:t>
            </a:r>
            <a:r>
              <a:rPr lang="zh-TW" altLang="en-US" sz="1200" dirty="0" smtClean="0">
                <a:latin typeface="新細明體" panose="02020500000000000000" pitchFamily="18" charset="-120"/>
                <a:ea typeface="+mn-ea"/>
              </a:rPr>
              <a:t>平台上供使用者下載使用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8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Ishopping</a:t>
            </a:r>
            <a:r>
              <a:rPr lang="zh-TW" altLang="en-US" dirty="0" smtClean="0"/>
              <a:t>的四大主要功能分別是 智慧比價購物功能、商品資訊即時交流、降價推波通知設計與最近商家智慧導航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8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智慧比價功能</a:t>
            </a:r>
            <a:endParaRPr lang="en-US" altLang="zh-TW" dirty="0" smtClean="0"/>
          </a:p>
          <a:p>
            <a:r>
              <a:rPr lang="zh-TW" altLang="en-US" dirty="0" smtClean="0"/>
              <a:t>有 搜尋工具最實用功能</a:t>
            </a:r>
            <a:r>
              <a:rPr lang="en-US" altLang="zh-TW" dirty="0" smtClean="0"/>
              <a:t>…….</a:t>
            </a:r>
          </a:p>
          <a:p>
            <a:r>
              <a:rPr lang="zh-TW" altLang="en-US" dirty="0" smtClean="0"/>
              <a:t>假設</a:t>
            </a:r>
            <a:r>
              <a:rPr lang="en-US" altLang="zh-TW" dirty="0" smtClean="0"/>
              <a:t>BJ</a:t>
            </a:r>
            <a:r>
              <a:rPr lang="zh-TW" altLang="en-US" dirty="0" smtClean="0"/>
              <a:t>想要買一台單眼，他可以登入</a:t>
            </a:r>
            <a:r>
              <a:rPr lang="en-US" altLang="zh-TW" dirty="0" err="1" smtClean="0"/>
              <a:t>ishopping</a:t>
            </a:r>
            <a:r>
              <a:rPr lang="zh-TW" altLang="en-US" dirty="0" smtClean="0"/>
              <a:t>系統，進入首頁後 可以按右方的新增商品，再搜詢他最近心儀的</a:t>
            </a:r>
            <a:r>
              <a:rPr lang="en-US" altLang="zh-TW" dirty="0" err="1" smtClean="0"/>
              <a:t>nikon</a:t>
            </a:r>
            <a:r>
              <a:rPr lang="zh-TW" altLang="en-US" dirty="0" smtClean="0"/>
              <a:t>單眼相機</a:t>
            </a:r>
            <a:endParaRPr lang="en-US" altLang="zh-TW" dirty="0" smtClean="0"/>
          </a:p>
          <a:p>
            <a:r>
              <a:rPr lang="zh-TW" altLang="en-US" dirty="0" smtClean="0"/>
              <a:t>若查無資料，系統會顯示「查無資料嗚嗚嗚」提醒使用者輸入正確的關鍵字</a:t>
            </a:r>
            <a:endParaRPr lang="en-US" altLang="zh-TW" dirty="0" smtClean="0"/>
          </a:p>
          <a:p>
            <a:r>
              <a:rPr lang="zh-TW" altLang="en-US" dirty="0" smtClean="0"/>
              <a:t>當輸入正確關鍵字後，頁面下方會出現</a:t>
            </a:r>
            <a:r>
              <a:rPr lang="en-US" altLang="zh-TW" dirty="0" smtClean="0"/>
              <a:t>NIKON</a:t>
            </a:r>
            <a:r>
              <a:rPr lang="zh-TW" altLang="en-US" dirty="0" smtClean="0"/>
              <a:t>相機的各型號、以及簡略的商店、價格資訊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點入其中一台有興趣的</a:t>
            </a:r>
            <a:r>
              <a:rPr lang="en-US" altLang="zh-TW" dirty="0" smtClean="0"/>
              <a:t>Nikon</a:t>
            </a:r>
            <a:r>
              <a:rPr lang="zh-TW" altLang="en-US" dirty="0" smtClean="0"/>
              <a:t>單眼相機後例如現在點入</a:t>
            </a:r>
            <a:r>
              <a:rPr lang="en-US" altLang="zh-TW" dirty="0" smtClean="0"/>
              <a:t>D5</a:t>
            </a:r>
            <a:r>
              <a:rPr lang="zh-TW" altLang="en-US" dirty="0" smtClean="0"/>
              <a:t>，可以看見各商店所販售的</a:t>
            </a:r>
            <a:r>
              <a:rPr lang="en-US" altLang="zh-TW" dirty="0" smtClean="0"/>
              <a:t>D5</a:t>
            </a:r>
            <a:r>
              <a:rPr lang="zh-TW" altLang="en-US" dirty="0" smtClean="0"/>
              <a:t>單眼相機的價格以及周邊相關資訊，且顯示順序是由低價至高價所排序，以方便使用者最快找到最具優惠價格的商家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若目前經濟尚不許可，或仍在進行機種評比，還未決定購買，則可以先將此款相機放入追蹤清單，按下左上方的追蹤商品建，以便日後觀看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另外，若使用者對某商店的商品非常喜愛，我們也設計在登入後，可以選擇他最喜愛的購物平台，之後所有的搜尋結果，都會把這個商店</a:t>
            </a:r>
            <a:r>
              <a:rPr lang="en-US" altLang="zh-TW" dirty="0" smtClean="0"/>
              <a:t>(</a:t>
            </a:r>
            <a:r>
              <a:rPr lang="zh-TW" altLang="en-US" dirty="0" smtClean="0"/>
              <a:t>賣場</a:t>
            </a:r>
            <a:r>
              <a:rPr lang="en-US" altLang="zh-TW" dirty="0" smtClean="0"/>
              <a:t>)</a:t>
            </a:r>
            <a:r>
              <a:rPr lang="zh-TW" altLang="en-US" dirty="0" smtClean="0"/>
              <a:t>列為優先。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3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商品資訊即時交流分為兩個部分，第一是即時評論版</a:t>
            </a:r>
            <a:endParaRPr lang="en-US" altLang="zh-TW" dirty="0" smtClean="0"/>
          </a:p>
          <a:p>
            <a:r>
              <a:rPr lang="zh-TW" altLang="en-US" dirty="0" smtClean="0"/>
              <a:t>傳統的留言功能缺乏即時互動性，總是要經過長時間的等待才能得到問題的答案，因此我們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等熱門即時訊息軟體，</a:t>
            </a:r>
            <a:r>
              <a:rPr lang="zh-TW" altLang="en-US" dirty="0" smtClean="0"/>
              <a:t>設計了商品資訊即時交流功能。</a:t>
            </a:r>
            <a:endParaRPr lang="en-US" altLang="zh-TW" dirty="0" smtClean="0"/>
          </a:p>
          <a:p>
            <a:r>
              <a:rPr lang="zh-TW" altLang="en-US" dirty="0" smtClean="0"/>
              <a:t>若</a:t>
            </a:r>
            <a:r>
              <a:rPr lang="en-US" altLang="zh-TW" dirty="0" smtClean="0"/>
              <a:t>BJ</a:t>
            </a:r>
            <a:r>
              <a:rPr lang="zh-TW" altLang="en-US" dirty="0" smtClean="0"/>
              <a:t>想更進一步了解</a:t>
            </a:r>
            <a:r>
              <a:rPr lang="en-US" altLang="zh-TW" dirty="0" smtClean="0"/>
              <a:t>D5</a:t>
            </a:r>
            <a:r>
              <a:rPr lang="zh-TW" altLang="en-US" dirty="0" smtClean="0"/>
              <a:t>單眼相機的實際使用資訊，例如防水效果實測、鏡頭搭配技巧等等，他可以按下畫面中「即時評論」按鈕，就可以和現在所有登入中的使用者共同討論，就不用再浪費時間等待其他人的回覆囉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3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第二是網路心得區，</a:t>
            </a:r>
            <a:endParaRPr lang="en-US" altLang="zh-TW" dirty="0" smtClean="0"/>
          </a:p>
          <a:p>
            <a:r>
              <a:rPr lang="zh-TW" altLang="en-US" dirty="0" smtClean="0"/>
              <a:t>使用者往往在想購買某商品時，同時希望搜尋到最優惠的價格，又希望參考所有已經使用過此商品的使用心得，又常常會想聽聽看用過很多同產品但不同牌子的部落客的綜合品比。一隻小小螢幕的手機要同時做三種以上的事情，頁面必定會一直跳來跳去，操作困難。因此，我們也貼心的將網路心得</a:t>
            </a:r>
            <a:r>
              <a:rPr lang="en-US" altLang="zh-TW" dirty="0" smtClean="0"/>
              <a:t>(</a:t>
            </a:r>
            <a:r>
              <a:rPr lang="zh-TW" altLang="en-US" dirty="0" smtClean="0"/>
              <a:t>部落客推薦</a:t>
            </a:r>
            <a:r>
              <a:rPr lang="en-US" altLang="zh-TW" dirty="0" smtClean="0"/>
              <a:t>)</a:t>
            </a:r>
            <a:r>
              <a:rPr lang="zh-TW" altLang="en-US" dirty="0" smtClean="0"/>
              <a:t>納入</a:t>
            </a:r>
            <a:r>
              <a:rPr lang="en-US" altLang="zh-TW" dirty="0" err="1" smtClean="0"/>
              <a:t>ishopping</a:t>
            </a:r>
            <a:r>
              <a:rPr lang="zh-TW" altLang="en-US" dirty="0" smtClean="0"/>
              <a:t>功能，讓使用者可以同時擁有多種資訊，走在優勢的一邊。</a:t>
            </a:r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想知道其他知名部落客對於自己有興趣的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相機有怎麼樣的分享文，便點選最右邊的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網路心得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按鈕。 在好幾篇文章中，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發現有一篇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實拍體驗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，看起來好像很有趣，開心地點選過去，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ishopping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便自動替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連結到該名部落客的分享文當中。看完分享後，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就決定要選擇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NIKON D5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作為他的第一台單眼相機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3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價格、性能等各方面的考量，消費者往往都不會貿然下決定購買此商品，而是會等到促銷時再進行購買。考量此點，我們在先前提到的追蹤功能中設計了降價推播通知功能，當使用者追蹤的商品，有任何賣家釋出優惠活動時，系統便會跳出通知，提醒使用者最新的優惠價格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ishopping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可以幫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持續追蹤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當賣家將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Nikon D5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降價時，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ishopping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會同步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到降價資訊，推播通知給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，並告訴他賣家的降價金額為多少， 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可以不用一直掛記該商品，只要藉由手機的提示就可以知道降價資訊，不會錯過任何的優惠。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29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傳統的比價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往往只將價格資訊納入系統中，然而消費者常常在下定決心購買某項商品後，卻不知道該到哪裡購買，或者購買的店家距離這裡多遠，如何到達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因此，我們設計了智慧導航功能，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ishopping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連結到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map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，讓使用者不但可以找到最優惠的價格，甚至能夠以最有效率的時間，買到喜愛的商品。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在決定購買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單眼相機後，發現同樣優惠的商家有許多家，但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想知道最近的距離內，哪裡能買到這台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，於是他按下了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最近商店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，顯示出距離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最近的兩家商店所在之處，讓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可以依照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map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的指示到達商店，快速便利的拿到人生的第一台單眼相機。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7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</a:t>
            </a:r>
            <a:r>
              <a:rPr lang="en-US" altLang="zh-TW" dirty="0" err="1" smtClean="0"/>
              <a:t>ishopping</a:t>
            </a:r>
            <a:r>
              <a:rPr lang="zh-TW" altLang="en-US" dirty="0" smtClean="0"/>
              <a:t>將會連結賣家，讓使用者能夠再比價過後直接按下購買建就能夠購買此商品，所有的訂購、聯絡賣家與運送問題都由</a:t>
            </a:r>
            <a:r>
              <a:rPr lang="en-US" altLang="zh-TW" dirty="0" err="1" smtClean="0"/>
              <a:t>ishopping</a:t>
            </a:r>
            <a:r>
              <a:rPr lang="zh-TW" altLang="en-US" dirty="0" smtClean="0"/>
              <a:t>為使用者處理，將比價軟體晉級為便利的整合買賣系統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第二，未來也將會結合社群網路例如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等，將使用者的動態資訊等進行大數據分析，以更深入了解使用者的喜好與習慣，並在</a:t>
            </a:r>
            <a:r>
              <a:rPr lang="en-US" altLang="zh-TW" dirty="0" err="1" smtClean="0"/>
              <a:t>ishopping</a:t>
            </a:r>
            <a:r>
              <a:rPr lang="zh-TW" altLang="en-US" dirty="0" smtClean="0"/>
              <a:t>的主頁面中新增推薦最適合商品的功能，為不同消費量身打造專屬於他們的購物體驗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最後，我們將會對商品進行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多向度分析， 我們期許之後資料庫擁有的商品種類、型號變得更多後，可以依據該種類商品擁有的特性，更詳細的建立下拉式清單， 讓使用者在尋找想要的東西時，可以更依使用者偏好做選擇。 舉例來說，當買家想購買口紅，可以從口紅的潤澤度、顏色鮮艷程度等方面來做篩選。 使得他們不用從龐大的資料中浪費許多時間過濾不需要的資訊，可以更快速的找到自己需要的東西，以提供最完善的綜合評比功能。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6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相信未來</a:t>
            </a:r>
            <a:r>
              <a:rPr lang="en-US" altLang="zh-TW" dirty="0" err="1" smtClean="0"/>
              <a:t>ishopping</a:t>
            </a:r>
            <a:r>
              <a:rPr lang="zh-TW" altLang="en-US" dirty="0" smtClean="0"/>
              <a:t>智慧購物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必會是你生活中不可或缺的購物小幫手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980DA-227C-4D2E-ACAB-BE681804785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8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5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8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1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22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9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1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0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22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6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4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  <a:extLst>
              <a:ext uri="{BEBA8EAE-BF5A-486C-A8C5-ECC9F3942E4B}">
                <a14:imgProps xmlns:a14="http://schemas.microsoft.com/office/drawing/2010/main">
                  <a14:imgLayer r:embed="rId14"/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6603-6F7F-481B-BBB8-3C907BA76837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AF85-BD40-4DAC-9A3F-1C62F6AE4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5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gif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jpe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0.jpeg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jpeg"/><Relationship Id="rId11" Type="http://schemas.openxmlformats.org/officeDocument/2006/relationships/image" Target="../media/image44.png"/><Relationship Id="rId5" Type="http://schemas.openxmlformats.org/officeDocument/2006/relationships/image" Target="../media/image28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2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2.png"/><Relationship Id="rId5" Type="http://schemas.openxmlformats.org/officeDocument/2006/relationships/image" Target="../media/image6.png"/><Relationship Id="rId10" Type="http://schemas.openxmlformats.org/officeDocument/2006/relationships/image" Target="../media/image51.jpeg"/><Relationship Id="rId4" Type="http://schemas.openxmlformats.org/officeDocument/2006/relationships/image" Target="../media/image48.jpeg"/><Relationship Id="rId9" Type="http://schemas.openxmlformats.org/officeDocument/2006/relationships/image" Target="../media/image5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2.xml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w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28889"/>
          <a:stretch/>
        </p:blipFill>
        <p:spPr>
          <a:xfrm>
            <a:off x="2647950" y="2054362"/>
            <a:ext cx="6858000" cy="264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群組 4"/>
          <p:cNvGrpSpPr/>
          <p:nvPr/>
        </p:nvGrpSpPr>
        <p:grpSpPr>
          <a:xfrm>
            <a:off x="3915898" y="4388237"/>
            <a:ext cx="6358402" cy="1259838"/>
            <a:chOff x="3826998" y="4153287"/>
            <a:chExt cx="6358402" cy="1259838"/>
          </a:xfrm>
        </p:grpSpPr>
        <p:sp>
          <p:nvSpPr>
            <p:cNvPr id="6" name="矩形 5"/>
            <p:cNvSpPr/>
            <p:nvPr/>
          </p:nvSpPr>
          <p:spPr>
            <a:xfrm>
              <a:off x="3826998" y="4153287"/>
              <a:ext cx="6294902" cy="662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組員：曾啟豪 趙振傑</a:t>
              </a:r>
              <a:endParaRPr lang="en-US" altLang="zh-TW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0498" y="4750187"/>
              <a:ext cx="6294902" cy="662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	</a:t>
              </a:r>
              <a:r>
                <a:rPr lang="zh-TW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28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曾</a:t>
              </a:r>
              <a:r>
                <a:rPr lang="zh-TW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瀞</a:t>
              </a:r>
              <a:r>
                <a:rPr lang="zh-TW" altLang="en-US" sz="28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儀</a:t>
              </a:r>
              <a:r>
                <a:rPr lang="zh-TW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28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蔣</a:t>
              </a:r>
              <a:r>
                <a:rPr lang="zh-TW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婉柔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4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圓角矩形 39"/>
          <p:cNvSpPr/>
          <p:nvPr/>
        </p:nvSpPr>
        <p:spPr>
          <a:xfrm>
            <a:off x="7013631" y="5186360"/>
            <a:ext cx="1219200" cy="12192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-38100" y="1803400"/>
            <a:ext cx="12293600" cy="3175000"/>
          </a:xfrm>
          <a:prstGeom prst="rect">
            <a:avLst/>
          </a:prstGeom>
          <a:solidFill>
            <a:srgbClr val="FFD9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09435" y="2095500"/>
            <a:ext cx="2825863" cy="2705100"/>
          </a:xfrm>
          <a:prstGeom prst="roundRect">
            <a:avLst/>
          </a:prstGeom>
          <a:solidFill>
            <a:srgbClr val="FFD9D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搜尋工具最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實用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3200399" y="2101850"/>
            <a:ext cx="2825863" cy="2705100"/>
          </a:xfrm>
          <a:prstGeom prst="roundRect">
            <a:avLst/>
          </a:prstGeom>
          <a:solidFill>
            <a:srgbClr val="FFD9D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比價資料</a:t>
            </a:r>
            <a:endParaRPr lang="en-US" altLang="zh-TW" sz="3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整理</a:t>
            </a:r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3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用心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6210300" y="2095500"/>
            <a:ext cx="2825863" cy="2705100"/>
          </a:xfrm>
          <a:prstGeom prst="roundRect">
            <a:avLst/>
          </a:prstGeom>
          <a:solidFill>
            <a:srgbClr val="FFD9D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隨身</a:t>
            </a:r>
            <a:r>
              <a:rPr lang="zh-TW" altLang="en-US" sz="3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比價</a:t>
            </a:r>
            <a:endParaRPr lang="en-US" altLang="zh-TW" sz="3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收藏</a:t>
            </a:r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3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213736" y="2095500"/>
            <a:ext cx="2825863" cy="2705100"/>
          </a:xfrm>
          <a:prstGeom prst="roundRect">
            <a:avLst/>
          </a:prstGeom>
          <a:solidFill>
            <a:srgbClr val="FFD9D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自訂喜愛</a:t>
            </a:r>
            <a:endParaRPr lang="en-US" altLang="zh-TW" sz="4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購物平台</a:t>
            </a:r>
            <a:endParaRPr lang="zh-TW" altLang="en-US" sz="2000" dirty="0"/>
          </a:p>
        </p:txBody>
      </p:sp>
      <p:pic>
        <p:nvPicPr>
          <p:cNvPr id="11266" name="Picture 2" descr="find, glass, lens, magnifier, sear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66" y="51863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圓角矩形 13"/>
          <p:cNvSpPr/>
          <p:nvPr/>
        </p:nvSpPr>
        <p:spPr>
          <a:xfrm>
            <a:off x="4003730" y="5186361"/>
            <a:ext cx="1219200" cy="12192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17" y="5329237"/>
            <a:ext cx="9620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follow, health, heart, like, likes, lov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20" y="5391148"/>
            <a:ext cx="860422" cy="86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圓角矩形 14"/>
          <p:cNvSpPr/>
          <p:nvPr/>
        </p:nvSpPr>
        <p:spPr>
          <a:xfrm>
            <a:off x="10017067" y="5186362"/>
            <a:ext cx="1219200" cy="12192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 descr="board, clip, item, list, pri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21" y="5288653"/>
            <a:ext cx="1015306" cy="101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60331"/>
              </p:ext>
            </p:extLst>
          </p:nvPr>
        </p:nvGraphicFramePr>
        <p:xfrm>
          <a:off x="667384" y="308293"/>
          <a:ext cx="570293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Image" r:id="rId8" imgW="2209524" imgH="1130159" progId="Photoshop.Image.13">
                  <p:embed/>
                </p:oleObj>
              </mc:Choice>
              <mc:Fallback>
                <p:oleObj name="Image" r:id="rId8" imgW="2209524" imgH="1130159" progId="Photoshop.Image.1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4" y="308293"/>
                        <a:ext cx="570293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9139" y="422354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智慧比價購物功能</a:t>
            </a:r>
          </a:p>
        </p:txBody>
      </p:sp>
    </p:spTree>
    <p:extLst>
      <p:ext uri="{BB962C8B-B14F-4D97-AF65-F5344CB8AC3E}">
        <p14:creationId xmlns:p14="http://schemas.microsoft.com/office/powerpoint/2010/main" val="21129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926227"/>
              </p:ext>
            </p:extLst>
          </p:nvPr>
        </p:nvGraphicFramePr>
        <p:xfrm>
          <a:off x="87630" y="145415"/>
          <a:ext cx="63436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Image" r:id="rId4" imgW="2209524" imgH="1130159" progId="Photoshop.Image.13">
                  <p:embed/>
                </p:oleObj>
              </mc:Choice>
              <mc:Fallback>
                <p:oleObj name="Image" r:id="rId4" imgW="2209524" imgH="1130159" progId="Photoshop.Image.1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" y="145415"/>
                        <a:ext cx="63436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9859" y="19717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商品資訊即時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7" name="Picture 7" descr="http://data.didiji.cn/upload/editor/2015-04-21/05eb7053-7a46-4e0f-90dc-27ddd453086f.gif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7819" r="4536" b="8907"/>
          <a:stretch/>
        </p:blipFill>
        <p:spPr bwMode="auto">
          <a:xfrm>
            <a:off x="2389242" y="2356290"/>
            <a:ext cx="3420980" cy="25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96677" y="3175134"/>
            <a:ext cx="3205451" cy="2244478"/>
            <a:chOff x="640079" y="3797659"/>
            <a:chExt cx="3205451" cy="2244478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40079" y="3797659"/>
              <a:ext cx="3205451" cy="2244478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 rot="16200000">
              <a:off x="2904601" y="5085162"/>
              <a:ext cx="7693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22453" y="4823514"/>
              <a:ext cx="20826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怎麼都</a:t>
              </a:r>
              <a:endParaRPr lang="en-US" altLang="zh-TW" sz="24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  <a:p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沒有人回我</a:t>
              </a:r>
              <a:r>
                <a:rPr lang="en-US" altLang="zh-TW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??</a:t>
              </a:r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708400" y="1445539"/>
            <a:ext cx="2699004" cy="1704517"/>
            <a:chOff x="9119616" y="2822044"/>
            <a:chExt cx="3389376" cy="2206752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616" y="2822044"/>
              <a:ext cx="3389376" cy="2206752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9645651" y="3683965"/>
              <a:ext cx="2363470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967451" y="3256417"/>
              <a:ext cx="1813109" cy="10758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這個</a:t>
              </a:r>
              <a:endParaRPr lang="en-US" altLang="zh-TW" sz="24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  <a:p>
              <a:pPr algn="ctr"/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美肌強嗎</a:t>
              </a:r>
              <a:r>
                <a:rPr lang="en-US" altLang="zh-TW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?</a:t>
              </a:r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756952" y="4862922"/>
            <a:ext cx="2699004" cy="1704517"/>
            <a:chOff x="9119616" y="2822044"/>
            <a:chExt cx="3389376" cy="2206752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119616" y="2822044"/>
              <a:ext cx="3389376" cy="2206752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9645651" y="3683965"/>
              <a:ext cx="2363470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865381" y="3493183"/>
              <a:ext cx="1813109" cy="10758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防水效果好</a:t>
              </a:r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嗎</a:t>
              </a:r>
              <a:r>
                <a:rPr lang="en-US" altLang="zh-TW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?</a:t>
              </a:r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8096785" y="870062"/>
            <a:ext cx="3180080" cy="5551440"/>
            <a:chOff x="7894320" y="762000"/>
            <a:chExt cx="3180080" cy="5551440"/>
          </a:xfrm>
        </p:grpSpPr>
        <p:sp>
          <p:nvSpPr>
            <p:cNvPr id="3" name="圓角矩形 2"/>
            <p:cNvSpPr/>
            <p:nvPr/>
          </p:nvSpPr>
          <p:spPr>
            <a:xfrm>
              <a:off x="7894320" y="762000"/>
              <a:ext cx="3180080" cy="55514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39" name="Picture 19" descr="https://scontent-tpe1-1.xx.fbcdn.net/v/t34.0-12/13479961_1290471064313517_1668252680_n.png?oh=33bb61c2579cee720ce29860116139ef&amp;oe=5765366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7680" y="1129796"/>
              <a:ext cx="2773190" cy="493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文字方塊 32"/>
          <p:cNvSpPr txBox="1"/>
          <p:nvPr/>
        </p:nvSpPr>
        <p:spPr>
          <a:xfrm>
            <a:off x="223520" y="2065409"/>
            <a:ext cx="1510542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BEFORE</a:t>
            </a:r>
            <a:endParaRPr lang="zh-TW" altLang="en-US" sz="3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381595" y="2090666"/>
            <a:ext cx="1443024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AFTER</a:t>
            </a:r>
            <a:r>
              <a:rPr lang="zh-TW" altLang="en-US" sz="3200" b="1" dirty="0" smtClean="0"/>
              <a:t> </a:t>
            </a:r>
            <a:endParaRPr lang="zh-TW" altLang="en-US" sz="3200" b="1" dirty="0"/>
          </a:p>
        </p:txBody>
      </p:sp>
      <p:pic>
        <p:nvPicPr>
          <p:cNvPr id="5145" name="Picture 25" descr="http://m.niusnews.com/upload/imgs/default/16AprP/0411min/1.pn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1A4C96"/>
              </a:clrFrom>
              <a:clrTo>
                <a:srgbClr val="1A4C9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t="4759" r="10315" b="20278"/>
          <a:stretch/>
        </p:blipFill>
        <p:spPr bwMode="auto">
          <a:xfrm>
            <a:off x="9976318" y="3462992"/>
            <a:ext cx="1919815" cy="18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96677" y="5975434"/>
            <a:ext cx="223651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即時評論版</a:t>
            </a:r>
            <a:endParaRPr lang="zh-TW" altLang="en-US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4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826524"/>
              </p:ext>
            </p:extLst>
          </p:nvPr>
        </p:nvGraphicFramePr>
        <p:xfrm>
          <a:off x="158750" y="145415"/>
          <a:ext cx="632333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Image" r:id="rId4" imgW="2209524" imgH="1130159" progId="Photoshop.Image.13">
                  <p:embed/>
                </p:oleObj>
              </mc:Choice>
              <mc:Fallback>
                <p:oleObj name="Image" r:id="rId4" imgW="2209524" imgH="1130159" progId="Photoshop.Image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45415"/>
                        <a:ext cx="632333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611139" y="197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商品資訊即時交流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6677" y="5975434"/>
            <a:ext cx="223651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網路心得區</a:t>
            </a:r>
            <a:endParaRPr lang="zh-TW" altLang="en-US" sz="3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8200659" y="716381"/>
            <a:ext cx="3180080" cy="5551440"/>
            <a:chOff x="5231350" y="1057911"/>
            <a:chExt cx="3180080" cy="5551440"/>
          </a:xfrm>
        </p:grpSpPr>
        <p:sp>
          <p:nvSpPr>
            <p:cNvPr id="8" name="圓角矩形 7"/>
            <p:cNvSpPr/>
            <p:nvPr/>
          </p:nvSpPr>
          <p:spPr>
            <a:xfrm>
              <a:off x="5231350" y="1057911"/>
              <a:ext cx="3180080" cy="55514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210" name="Picture 18" descr="https://scontent-tpe1-1.xx.fbcdn.net/v/t34.0-12/13472350_1290496440977646_622781197_n.png?oh=146fb1d08ec39a0c1919bd06e98cee1f&amp;oe=57650BEC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895" y="1420022"/>
              <a:ext cx="2715309" cy="4827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12" name="Picture 20" descr="https://scontent-tpe1-1.xx.fbcdn.net/v/t34.0-12/13479420_1021386294623978_768937249_n.png?oh=81def513b9729489fe1475fe90d89f24&amp;oe=5764B2D9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8B9"/>
              </a:clrFrom>
              <a:clrTo>
                <a:srgbClr val="FFF8B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2" t="25106" r="14906" b="20449"/>
          <a:stretch/>
        </p:blipFill>
        <p:spPr bwMode="auto">
          <a:xfrm>
            <a:off x="463746" y="3907719"/>
            <a:ext cx="2365823" cy="189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58" y="1482099"/>
            <a:ext cx="4650055" cy="266317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077829" y="2467336"/>
            <a:ext cx="3352363" cy="576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sz="2400" dirty="0"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05517" y="2212359"/>
            <a:ext cx="298179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要看比價，又要看部落客推薦、素人評論</a:t>
            </a:r>
            <a:r>
              <a:rPr lang="en-US" altLang="zh-TW" sz="24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!</a:t>
            </a:r>
            <a:endParaRPr lang="zh-TW" altLang="en-US" sz="2400" dirty="0"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31069" y="4290153"/>
            <a:ext cx="3768030" cy="196087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640274" y="3984706"/>
            <a:ext cx="461665" cy="260957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                    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39922" y="4160332"/>
            <a:ext cx="830997" cy="229459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dirty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跳來跳去好麻煩喔</a:t>
            </a:r>
          </a:p>
          <a:p>
            <a:pPr algn="ctr"/>
            <a:r>
              <a:rPr lang="zh-TW" altLang="en-US" sz="21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頁</a:t>
            </a:r>
            <a:r>
              <a:rPr lang="zh-TW" altLang="en-US" sz="2100" dirty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面要</a:t>
            </a:r>
            <a:r>
              <a:rPr lang="zh-TW" altLang="en-US" sz="2100" dirty="0" smtClean="0"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一直</a:t>
            </a:r>
            <a:endParaRPr lang="en-US" altLang="zh-TW" sz="2100" dirty="0" smtClean="0"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23520" y="2065409"/>
            <a:ext cx="1510542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BEFORE</a:t>
            </a:r>
            <a:endParaRPr lang="zh-TW" altLang="en-US" sz="3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381595" y="2090666"/>
            <a:ext cx="1443024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AFTER</a:t>
            </a:r>
            <a:r>
              <a:rPr lang="zh-TW" altLang="en-US" sz="3200" b="1" dirty="0" smtClean="0"/>
              <a:t> </a:t>
            </a:r>
            <a:endParaRPr lang="zh-TW" altLang="en-US" sz="3200" b="1" dirty="0"/>
          </a:p>
        </p:txBody>
      </p:sp>
      <p:pic>
        <p:nvPicPr>
          <p:cNvPr id="8217" name="Picture 25" descr="http://www.stickersort.com/wp-content/uploads/2014/12/2603Sortlist-Facebook-Sticker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84" y="462199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40411"/>
              </p:ext>
            </p:extLst>
          </p:nvPr>
        </p:nvGraphicFramePr>
        <p:xfrm>
          <a:off x="666750" y="307975"/>
          <a:ext cx="57038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Image" r:id="rId4" imgW="2209524" imgH="1130159" progId="Photoshop.Image.13">
                  <p:embed/>
                </p:oleObj>
              </mc:Choice>
              <mc:Fallback>
                <p:oleObj name="Image" r:id="rId4" imgW="2209524" imgH="1130159" progId="Photoshop.Image.1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07975"/>
                        <a:ext cx="570388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5469" y="360800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降價推播通知設計</a:t>
            </a:r>
          </a:p>
        </p:txBody>
      </p:sp>
      <p:pic>
        <p:nvPicPr>
          <p:cNvPr id="6154" name="Picture 10" descr="http://pics.ettoday.net/images/1722/1722121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6BB"/>
              </a:clrFrom>
              <a:clrTo>
                <a:srgbClr val="FFF6B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t="25245" r="13716" b="22844"/>
          <a:stretch/>
        </p:blipFill>
        <p:spPr bwMode="auto">
          <a:xfrm>
            <a:off x="6687662" y="5201920"/>
            <a:ext cx="1539727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8741767" y="1522124"/>
            <a:ext cx="1111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Nikon D5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Picture 2" descr="https://cdn.photographylife.com/wp-content/uploads/2016/01/Nikon-D5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92" y="1763159"/>
            <a:ext cx="1242747" cy="9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ndroid, galaxy, mobile, phone, s6, smart, smartphone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6" r="21699"/>
          <a:stretch/>
        </p:blipFill>
        <p:spPr bwMode="auto">
          <a:xfrm>
            <a:off x="8097907" y="1041743"/>
            <a:ext cx="2428241" cy="434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圓角矩形 24"/>
          <p:cNvSpPr/>
          <p:nvPr/>
        </p:nvSpPr>
        <p:spPr>
          <a:xfrm>
            <a:off x="8308907" y="2706214"/>
            <a:ext cx="1977308" cy="53000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$209900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337120" y="4186100"/>
            <a:ext cx="1920882" cy="51487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$199999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8287799" y="1465245"/>
            <a:ext cx="2019524" cy="1200329"/>
            <a:chOff x="6084168" y="2150992"/>
            <a:chExt cx="2019524" cy="1200329"/>
          </a:xfrm>
        </p:grpSpPr>
        <p:sp>
          <p:nvSpPr>
            <p:cNvPr id="28" name="文字方塊 27"/>
            <p:cNvSpPr txBox="1"/>
            <p:nvPr/>
          </p:nvSpPr>
          <p:spPr>
            <a:xfrm>
              <a:off x="6084168" y="2150992"/>
              <a:ext cx="2019524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084168" y="2150992"/>
              <a:ext cx="2019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/>
                <a:t>下午</a:t>
              </a:r>
              <a:r>
                <a:rPr lang="en-US" altLang="zh-TW" sz="800" dirty="0" smtClean="0"/>
                <a:t>2:34</a:t>
              </a:r>
            </a:p>
            <a:p>
              <a:r>
                <a:rPr lang="en-US" altLang="zh-TW" sz="800" dirty="0"/>
                <a:t>6</a:t>
              </a:r>
              <a:r>
                <a:rPr lang="zh-TW" altLang="en-US" sz="800" dirty="0" smtClean="0"/>
                <a:t>月</a:t>
              </a:r>
              <a:r>
                <a:rPr lang="en-US" altLang="zh-TW" sz="800" dirty="0" smtClean="0"/>
                <a:t>17</a:t>
              </a:r>
              <a:r>
                <a:rPr lang="zh-TW" altLang="en-US" sz="800" dirty="0" smtClean="0"/>
                <a:t>日星期五</a:t>
              </a:r>
              <a:endParaRPr lang="zh-TW" altLang="en-US" sz="8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116456" y="2492896"/>
              <a:ext cx="1936438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Nikon D5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已降價為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$199999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ishopping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提醒您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1" name="Picture 4" descr="arrow, down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58" y="3253641"/>
            <a:ext cx="1048605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battery, charge, charging, ful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801" y="1394082"/>
            <a:ext cx="341903" cy="34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dl.stickershop.line.naver.jp/products/0/0/1/1090194/android/stickers/370248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4577397"/>
            <a:ext cx="24669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ntenna, radio ic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3" b="37517"/>
          <a:stretch/>
        </p:blipFill>
        <p:spPr bwMode="auto">
          <a:xfrm rot="20223638">
            <a:off x="10369178" y="592128"/>
            <a:ext cx="505509" cy="9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ntenna, radio ic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3" b="37517"/>
          <a:stretch/>
        </p:blipFill>
        <p:spPr bwMode="auto">
          <a:xfrm rot="12864815">
            <a:off x="7739706" y="658929"/>
            <a:ext cx="456941" cy="8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scontent.cdninstagram.com/t51.2885-15/e35/11348266_1884319455125890_2091167760_n.jpg?ig_cache_key=MTAzODczMDQzOTkxODk4OTkxMQ%3D%3D.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5F7F6"/>
              </a:clrFrom>
              <a:clrTo>
                <a:srgbClr val="F5F7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322319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3377322" y="1811551"/>
            <a:ext cx="2089968" cy="3903079"/>
            <a:chOff x="3498032" y="1837320"/>
            <a:chExt cx="2089968" cy="3903079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591476" y="2743876"/>
              <a:ext cx="3903079" cy="2089968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25694" y="2447346"/>
              <a:ext cx="738664" cy="263149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難道要我一直盯著手機嗎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什麼時候才會降價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阿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99280" y="5078836"/>
              <a:ext cx="34544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422306" y="2375062"/>
              <a:ext cx="345440" cy="72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23520" y="2065409"/>
            <a:ext cx="1510542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BEFORE</a:t>
            </a:r>
            <a:endParaRPr lang="zh-TW" altLang="en-US" sz="3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733091" y="2073568"/>
            <a:ext cx="1443024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AFTER</a:t>
            </a:r>
            <a:r>
              <a:rPr lang="zh-TW" altLang="en-US" sz="3200" b="1" dirty="0" smtClean="0"/>
              <a:t> </a:t>
            </a:r>
            <a:endParaRPr lang="zh-TW" altLang="en-US" sz="3200" b="1" dirty="0"/>
          </a:p>
        </p:txBody>
      </p:sp>
      <p:pic>
        <p:nvPicPr>
          <p:cNvPr id="6163" name="Picture 19" descr="alarm, alert, bell, message, notification, ring, sound 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92" y="4213860"/>
            <a:ext cx="862065" cy="86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8" name="Picture 70" descr="https://scontent-tpe1-1.xx.fbcdn.net/v/t34.0-12/13473754_1290514640975826_1691263930_n.png?oh=3da998dbd331c032851067abbbdb64e3&amp;oe=5764B5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01" y="2357796"/>
            <a:ext cx="2409673" cy="42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8247763" y="1939539"/>
            <a:ext cx="3220968" cy="2034156"/>
            <a:chOff x="9119616" y="2822044"/>
            <a:chExt cx="3389376" cy="2206752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616" y="2822044"/>
              <a:ext cx="3389376" cy="2206752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9645651" y="3683965"/>
              <a:ext cx="2363470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967451" y="3256417"/>
              <a:ext cx="1813109" cy="597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 </a:t>
              </a:r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16542"/>
              </p:ext>
            </p:extLst>
          </p:nvPr>
        </p:nvGraphicFramePr>
        <p:xfrm>
          <a:off x="666750" y="307975"/>
          <a:ext cx="57038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Image" r:id="rId6" imgW="2209524" imgH="1130159" progId="Photoshop.Image.13">
                  <p:embed/>
                </p:oleObj>
              </mc:Choice>
              <mc:Fallback>
                <p:oleObj name="Image" r:id="rId6" imgW="2209524" imgH="1130159" progId="Photoshop.Image.1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07975"/>
                        <a:ext cx="570388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241" y="339308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最近商家智慧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導航</a:t>
            </a:r>
          </a:p>
        </p:txBody>
      </p:sp>
      <p:pic>
        <p:nvPicPr>
          <p:cNvPr id="7215" name="Picture 47" descr="commerce, ecommerce, market, online, retail, shop, stor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231" y="8462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8" name="Picture 50" descr="https://scontent-tpe1-1.xx.fbcdn.net/v/t34.0-12/13453923_1021409304621677_1166868805_n.png?oh=09e26381ec452711d3b470e704855141&amp;oe=5764F4E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6CD"/>
              </a:clrFrom>
              <a:clrTo>
                <a:srgbClr val="FFF6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16" y="2916625"/>
            <a:ext cx="3004906" cy="328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7" name="Picture 59" descr="https://scontent-tpe1-1.xx.fbcdn.net/v/t35.0-12/13446199_1021411487954792_1728783629_o.png?oh=afd278c4d9cc8ca90452884257077c25&amp;oe=5764AACF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3" t="42395" r="7027" b="23790"/>
          <a:stretch/>
        </p:blipFill>
        <p:spPr bwMode="auto">
          <a:xfrm>
            <a:off x="238858" y="3206034"/>
            <a:ext cx="5913056" cy="32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0" name="Picture 62" descr="http://virtusjustitia.vjcdn.com/wp-content/uploads/2015/06/%E8%9E%A2%E5%B9%95%E5%BF%AB%E7%85%A7-2015-06-09-%E4%B8%8B%E5%8D%886.04.06.png"/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E9EAEE"/>
              </a:clrFrom>
              <a:clrTo>
                <a:srgbClr val="E9EA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3" r="7662"/>
          <a:stretch/>
        </p:blipFill>
        <p:spPr bwMode="auto">
          <a:xfrm>
            <a:off x="3327399" y="3596818"/>
            <a:ext cx="2042161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2394283" y="1895943"/>
            <a:ext cx="2763597" cy="1665293"/>
            <a:chOff x="2885362" y="1896518"/>
            <a:chExt cx="2763597" cy="1665293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85362" y="1896518"/>
              <a:ext cx="2763597" cy="1665293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3054722" y="2547868"/>
              <a:ext cx="23063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149446" y="2284234"/>
              <a:ext cx="218111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怎麼那麼多家</a:t>
              </a:r>
              <a:endPara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哪家離我最近呢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?!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223520" y="2065409"/>
            <a:ext cx="1510542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BEFORE</a:t>
            </a:r>
            <a:endParaRPr lang="zh-TW" altLang="en-US" sz="3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733091" y="2073568"/>
            <a:ext cx="1443024" cy="584775"/>
          </a:xfrm>
          <a:prstGeom prst="rect">
            <a:avLst/>
          </a:prstGeom>
          <a:solidFill>
            <a:srgbClr val="FFD9DA"/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AFTER</a:t>
            </a:r>
            <a:r>
              <a:rPr lang="zh-TW" altLang="en-US" sz="3200" b="1" dirty="0" smtClean="0"/>
              <a:t> </a:t>
            </a:r>
            <a:endParaRPr lang="zh-TW" altLang="en-US" sz="32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799154" y="2547293"/>
            <a:ext cx="21811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原來離我家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公尺就有地方買了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7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 txBox="1">
            <a:spLocks/>
          </p:cNvSpPr>
          <p:nvPr/>
        </p:nvSpPr>
        <p:spPr>
          <a:xfrm>
            <a:off x="647896" y="360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18" name="Picture 2" descr="http://line.blogimg.jp/tw/imgs/a/e/aefa4c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2077873"/>
            <a:ext cx="3048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blogs.gartner.com/doug-laney/files/2015/01/big-data-word-cloud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9"/>
          <a:stretch/>
        </p:blipFill>
        <p:spPr bwMode="auto">
          <a:xfrm>
            <a:off x="-139700" y="2554423"/>
            <a:ext cx="4573659" cy="20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4534005" y="5003387"/>
            <a:ext cx="3172390" cy="1222950"/>
            <a:chOff x="4749905" y="5028787"/>
            <a:chExt cx="3172390" cy="1222950"/>
          </a:xfrm>
        </p:grpSpPr>
        <p:grpSp>
          <p:nvGrpSpPr>
            <p:cNvPr id="20" name="群組 19"/>
            <p:cNvGrpSpPr/>
            <p:nvPr/>
          </p:nvGrpSpPr>
          <p:grpSpPr>
            <a:xfrm>
              <a:off x="4749905" y="5028787"/>
              <a:ext cx="3172390" cy="1222950"/>
              <a:chOff x="1163990" y="5152256"/>
              <a:chExt cx="3172390" cy="1222950"/>
            </a:xfrm>
          </p:grpSpPr>
          <p:sp>
            <p:nvSpPr>
              <p:cNvPr id="28" name="圓角矩形 27"/>
              <p:cNvSpPr/>
              <p:nvPr/>
            </p:nvSpPr>
            <p:spPr>
              <a:xfrm>
                <a:off x="1163990" y="5152256"/>
                <a:ext cx="3172390" cy="1222950"/>
              </a:xfrm>
              <a:prstGeom prst="roundRect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1259876" y="5252105"/>
                <a:ext cx="2971600" cy="101268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4961364" y="5290264"/>
              <a:ext cx="27494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比價軟體連結賣家</a:t>
              </a:r>
              <a:endPara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建立便利整合買賣系統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5990" y="4999856"/>
            <a:ext cx="3172390" cy="1222950"/>
            <a:chOff x="1018610" y="4800601"/>
            <a:chExt cx="3172390" cy="1222950"/>
          </a:xfrm>
        </p:grpSpPr>
        <p:sp>
          <p:nvSpPr>
            <p:cNvPr id="14" name="圓角矩形 13"/>
            <p:cNvSpPr/>
            <p:nvPr/>
          </p:nvSpPr>
          <p:spPr>
            <a:xfrm>
              <a:off x="1018610" y="4800601"/>
              <a:ext cx="3172390" cy="1222950"/>
            </a:xfrm>
            <a:prstGeom prst="roundRect">
              <a:avLst/>
            </a:prstGeom>
            <a:solidFill>
              <a:srgbClr val="FF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94810" y="5087064"/>
              <a:ext cx="30059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深入了解使用者相關資訊</a:t>
              </a:r>
              <a:endPara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首頁推薦最適合的商品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1114496" y="4900450"/>
              <a:ext cx="2971600" cy="10126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218836" y="4994573"/>
            <a:ext cx="3172390" cy="1222950"/>
            <a:chOff x="8432905" y="5028787"/>
            <a:chExt cx="3172390" cy="1222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8432905" y="5028787"/>
              <a:ext cx="3172390" cy="1222950"/>
              <a:chOff x="7285390" y="1908185"/>
              <a:chExt cx="3172390" cy="1222950"/>
            </a:xfrm>
          </p:grpSpPr>
          <p:sp>
            <p:nvSpPr>
              <p:cNvPr id="31" name="圓角矩形 30"/>
              <p:cNvSpPr/>
              <p:nvPr/>
            </p:nvSpPr>
            <p:spPr>
              <a:xfrm>
                <a:off x="7285390" y="1908185"/>
                <a:ext cx="3172390" cy="1222950"/>
              </a:xfrm>
              <a:prstGeom prst="roundRect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圓角矩形 31"/>
              <p:cNvSpPr/>
              <p:nvPr/>
            </p:nvSpPr>
            <p:spPr>
              <a:xfrm>
                <a:off x="7381276" y="2008034"/>
                <a:ext cx="2971600" cy="1012686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8900845" y="528631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商品多向度分析</a:t>
              </a:r>
              <a:endPara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提供完善綜合評比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146" y="2554423"/>
            <a:ext cx="2228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9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526648" y="4044154"/>
            <a:ext cx="469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華康粗黑體" panose="020B0709000000000000" pitchFamily="49" charset="-120"/>
                <a:ea typeface="華康粗黑體" panose="020B0709000000000000" pitchFamily="49" charset="-120"/>
              </a:rPr>
              <a:t>智慧購物</a:t>
            </a:r>
            <a:r>
              <a:rPr lang="en-US" altLang="zh-TW" sz="4400" dirty="0" smtClean="0">
                <a:latin typeface="華康粗黑體" panose="020B0709000000000000" pitchFamily="49" charset="-120"/>
                <a:ea typeface="華康粗黑體" panose="020B0709000000000000" pitchFamily="49" charset="-120"/>
              </a:rPr>
              <a:t>app</a:t>
            </a:r>
            <a:endParaRPr lang="zh-TW" altLang="en-US" sz="4400" dirty="0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28889"/>
          <a:stretch/>
        </p:blipFill>
        <p:spPr>
          <a:xfrm>
            <a:off x="2362200" y="1863475"/>
            <a:ext cx="6858000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7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4427" y="2685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你在購物時是否曾有以下煩惱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34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2"/>
          <a:stretch/>
        </p:blipFill>
        <p:spPr bwMode="auto">
          <a:xfrm>
            <a:off x="748703" y="1460653"/>
            <a:ext cx="8751706" cy="51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10" y="2030452"/>
            <a:ext cx="3303971" cy="4657258"/>
          </a:xfrm>
          <a:prstGeom prst="rect">
            <a:avLst/>
          </a:prstGeom>
        </p:spPr>
      </p:pic>
      <p:sp>
        <p:nvSpPr>
          <p:cNvPr id="13" name="四角星形 12"/>
          <p:cNvSpPr/>
          <p:nvPr/>
        </p:nvSpPr>
        <p:spPr>
          <a:xfrm>
            <a:off x="3493827" y="1887151"/>
            <a:ext cx="286603" cy="286603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14" y="3683965"/>
            <a:ext cx="347502" cy="34750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4" y="2541484"/>
            <a:ext cx="347502" cy="347502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217408" y="1887151"/>
            <a:ext cx="3389376" cy="2206752"/>
            <a:chOff x="9119616" y="2822044"/>
            <a:chExt cx="3389376" cy="220675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616" y="2822044"/>
              <a:ext cx="3389376" cy="2206752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9645650" y="3683965"/>
              <a:ext cx="23634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729216" y="3436542"/>
              <a:ext cx="217017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這個真的是最便宜的嗎</a:t>
              </a:r>
              <a:r>
                <a:rPr lang="en-US" altLang="zh-TW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…?</a:t>
              </a:r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0" y="-5736"/>
            <a:ext cx="12200551" cy="1200329"/>
          </a:xfrm>
          <a:prstGeom prst="rect">
            <a:avLst/>
          </a:prstGeom>
          <a:solidFill>
            <a:srgbClr val="FFD9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-1057" y="243623"/>
            <a:ext cx="113057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總是瘋狂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賣價最低的地方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‧‧‧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7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7"/>
          <a:stretch/>
        </p:blipFill>
        <p:spPr bwMode="auto">
          <a:xfrm>
            <a:off x="1593862" y="2048256"/>
            <a:ext cx="6731693" cy="3438144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1"/>
          <a:stretch/>
        </p:blipFill>
        <p:spPr>
          <a:xfrm>
            <a:off x="6173174" y="3381801"/>
            <a:ext cx="4304762" cy="270278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-5736"/>
            <a:ext cx="12200551" cy="1200329"/>
          </a:xfrm>
          <a:prstGeom prst="rect">
            <a:avLst/>
          </a:prstGeom>
          <a:solidFill>
            <a:srgbClr val="FFD9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412479" y="2048256"/>
            <a:ext cx="3499105" cy="2170175"/>
            <a:chOff x="8412479" y="2048256"/>
            <a:chExt cx="3499105" cy="217017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79" y="2048256"/>
              <a:ext cx="3499105" cy="2170175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8802624" y="2581529"/>
              <a:ext cx="27432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快回</a:t>
              </a:r>
              <a:r>
                <a:rPr lang="zh-TW" altLang="en-US" sz="28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我好</a:t>
              </a:r>
              <a:r>
                <a:rPr lang="zh-TW" altLang="en-US" sz="2800" dirty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不好</a:t>
              </a:r>
              <a:r>
                <a:rPr lang="en-US" altLang="zh-TW" sz="28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…</a:t>
              </a:r>
              <a:endParaRPr lang="zh-TW" altLang="en-US" sz="28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0" y="259308"/>
            <a:ext cx="10774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更多商品資訊總是要長時間等待他人回覆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‧‧‧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8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d.blog.xuite.net/d/6/4/d/15262291/blog_375167/txt/8130567/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43" y="1457385"/>
            <a:ext cx="7837170" cy="519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64" y="3505469"/>
            <a:ext cx="3073016" cy="3225397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142393" y="2109216"/>
            <a:ext cx="2534344" cy="1446020"/>
            <a:chOff x="5413249" y="2109216"/>
            <a:chExt cx="2534344" cy="14460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249" y="2109216"/>
              <a:ext cx="2534344" cy="1446020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589532" y="2566822"/>
              <a:ext cx="22361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到底在哪裡</a:t>
              </a:r>
              <a:r>
                <a:rPr lang="en-US" altLang="zh-TW" sz="2400" dirty="0" smtClean="0">
                  <a:latin typeface="華康中特圓體(P)" panose="020F0800000000000000" pitchFamily="34" charset="-120"/>
                  <a:ea typeface="華康中特圓體(P)" panose="020F0800000000000000" pitchFamily="34" charset="-120"/>
                </a:rPr>
                <a:t>…?</a:t>
              </a:r>
              <a:endParaRPr lang="zh-TW" altLang="en-US" sz="2400" dirty="0">
                <a:latin typeface="華康中特圓體(P)" panose="020F0800000000000000" pitchFamily="34" charset="-120"/>
                <a:ea typeface="華康中特圓體(P)" panose="020F0800000000000000" pitchFamily="34" charset="-120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0" y="-5736"/>
            <a:ext cx="12200551" cy="1200329"/>
          </a:xfrm>
          <a:prstGeom prst="rect">
            <a:avLst/>
          </a:prstGeom>
          <a:solidFill>
            <a:srgbClr val="FFD9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  <a:p>
            <a:r>
              <a:rPr lang="en-US" altLang="zh-TW" dirty="0" smtClean="0">
                <a:solidFill>
                  <a:srgbClr val="FFD9DA"/>
                </a:solidFill>
              </a:rPr>
              <a:t>0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060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老是和目的地商家擦身而過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‧‧‧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7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5526648" y="4044154"/>
            <a:ext cx="469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華康粗黑體" panose="020B0709000000000000" pitchFamily="49" charset="-120"/>
                <a:ea typeface="華康粗黑體" panose="020B0709000000000000" pitchFamily="49" charset="-120"/>
              </a:rPr>
              <a:t>智慧購物</a:t>
            </a:r>
            <a:r>
              <a:rPr lang="en-US" altLang="zh-TW" sz="4400" dirty="0" smtClean="0">
                <a:latin typeface="華康粗黑體" panose="020B0709000000000000" pitchFamily="49" charset="-120"/>
                <a:ea typeface="華康粗黑體" panose="020B0709000000000000" pitchFamily="49" charset="-120"/>
              </a:rPr>
              <a:t>app</a:t>
            </a:r>
            <a:endParaRPr lang="zh-TW" altLang="en-US" sz="4400" dirty="0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28889"/>
          <a:stretch/>
        </p:blipFill>
        <p:spPr>
          <a:xfrm>
            <a:off x="2362200" y="1863475"/>
            <a:ext cx="6858000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1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702673" y="1663573"/>
            <a:ext cx="5458195" cy="4690636"/>
            <a:chOff x="2175633" y="-136044"/>
            <a:chExt cx="5458195" cy="4690636"/>
          </a:xfrm>
        </p:grpSpPr>
        <p:grpSp>
          <p:nvGrpSpPr>
            <p:cNvPr id="9" name="群組 8"/>
            <p:cNvGrpSpPr/>
            <p:nvPr/>
          </p:nvGrpSpPr>
          <p:grpSpPr>
            <a:xfrm>
              <a:off x="2175633" y="-136044"/>
              <a:ext cx="5458195" cy="4690636"/>
              <a:chOff x="1011768" y="1776826"/>
              <a:chExt cx="5458195" cy="4690636"/>
            </a:xfrm>
          </p:grpSpPr>
          <p:sp>
            <p:nvSpPr>
              <p:cNvPr id="59" name="橢圓 58"/>
              <p:cNvSpPr/>
              <p:nvPr/>
            </p:nvSpPr>
            <p:spPr>
              <a:xfrm>
                <a:off x="3719077" y="2138661"/>
                <a:ext cx="2327730" cy="2297407"/>
              </a:xfrm>
              <a:prstGeom prst="ellipse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2194367" y="1776826"/>
                <a:ext cx="2327730" cy="2297407"/>
              </a:xfrm>
              <a:prstGeom prst="ellipse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011768" y="2755111"/>
                <a:ext cx="2327730" cy="2297407"/>
              </a:xfrm>
              <a:prstGeom prst="ellipse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1644055" y="4170055"/>
                <a:ext cx="2327730" cy="2297407"/>
              </a:xfrm>
              <a:prstGeom prst="ellipse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3363386" y="4103731"/>
                <a:ext cx="2327730" cy="2297407"/>
              </a:xfrm>
              <a:prstGeom prst="ellipse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4142233" y="3165083"/>
                <a:ext cx="2327730" cy="2297407"/>
              </a:xfrm>
              <a:prstGeom prst="ellipse">
                <a:avLst/>
              </a:prstGeom>
              <a:solidFill>
                <a:srgbClr val="FFD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9" name="橢圓 68"/>
            <p:cNvSpPr/>
            <p:nvPr/>
          </p:nvSpPr>
          <p:spPr>
            <a:xfrm>
              <a:off x="3785493" y="1139540"/>
              <a:ext cx="2327730" cy="2297407"/>
            </a:xfrm>
            <a:prstGeom prst="ellipse">
              <a:avLst/>
            </a:prstGeom>
            <a:solidFill>
              <a:srgbClr val="FFD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橢圓 57"/>
          <p:cNvSpPr/>
          <p:nvPr/>
        </p:nvSpPr>
        <p:spPr>
          <a:xfrm>
            <a:off x="8927246" y="4358300"/>
            <a:ext cx="2193330" cy="216475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9014316" y="1500531"/>
            <a:ext cx="2169733" cy="21414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531877" y="2880803"/>
            <a:ext cx="2327730" cy="229740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6" y="0"/>
            <a:ext cx="3651445" cy="14901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977" y="171145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726869" y="1541405"/>
            <a:ext cx="9246676" cy="4722254"/>
            <a:chOff x="-327669" y="1813547"/>
            <a:chExt cx="9246676" cy="4722254"/>
          </a:xfrm>
        </p:grpSpPr>
        <p:grpSp>
          <p:nvGrpSpPr>
            <p:cNvPr id="20" name="群組 19"/>
            <p:cNvGrpSpPr/>
            <p:nvPr/>
          </p:nvGrpSpPr>
          <p:grpSpPr>
            <a:xfrm>
              <a:off x="-327669" y="4732892"/>
              <a:ext cx="1633782" cy="1656165"/>
              <a:chOff x="-1254359" y="2189608"/>
              <a:chExt cx="2102111" cy="2130913"/>
            </a:xfrm>
          </p:grpSpPr>
          <p:pic>
            <p:nvPicPr>
              <p:cNvPr id="21" name="Picture 2" descr="C:\Users\USER\Desktop\location-58-128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18970" y="2189608"/>
                <a:ext cx="1728192" cy="17281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文字方塊 21"/>
              <p:cNvSpPr txBox="1"/>
              <p:nvPr/>
            </p:nvSpPr>
            <p:spPr>
              <a:xfrm>
                <a:off x="-1254359" y="3488916"/>
                <a:ext cx="2102111" cy="831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Data form </a:t>
                </a:r>
              </a:p>
              <a:p>
                <a:pPr algn="ctr"/>
                <a:r>
                  <a:rPr lang="en-US" altLang="zh-TW" b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global internet</a:t>
                </a:r>
                <a:endParaRPr lang="zh-TW" altLang="en-US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1364621" y="4682708"/>
              <a:ext cx="1787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PANDA  Server</a:t>
              </a:r>
              <a:endParaRPr lang="zh-TW" altLang="en-US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37991" y="2313044"/>
              <a:ext cx="1524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0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Cloud</a:t>
              </a:r>
              <a:endParaRPr lang="zh-TW" altLang="en-US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4756664" y="3375182"/>
              <a:ext cx="1678223" cy="1862889"/>
              <a:chOff x="4948433" y="4073717"/>
              <a:chExt cx="1678223" cy="1862889"/>
            </a:xfrm>
          </p:grpSpPr>
          <p:pic>
            <p:nvPicPr>
              <p:cNvPr id="36" name="Picture 5" descr="C:\Users\USER\Desktop\seo_web-61-128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433" y="4073717"/>
                <a:ext cx="1678223" cy="1678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文字方塊 36"/>
              <p:cNvSpPr txBox="1"/>
              <p:nvPr/>
            </p:nvSpPr>
            <p:spPr>
              <a:xfrm>
                <a:off x="5026739" y="5567274"/>
                <a:ext cx="1531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HTTP Server</a:t>
                </a:r>
                <a:endParaRPr lang="zh-TW" altLang="en-US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7393475" y="1813547"/>
              <a:ext cx="1505540" cy="1536010"/>
              <a:chOff x="7411987" y="2591303"/>
              <a:chExt cx="1505540" cy="1536010"/>
            </a:xfrm>
          </p:grpSpPr>
          <p:pic>
            <p:nvPicPr>
              <p:cNvPr id="39" name="Picture 6" descr="C:\Users\USER\Desktop\android-128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157" y="259130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文字方塊 39"/>
              <p:cNvSpPr txBox="1"/>
              <p:nvPr/>
            </p:nvSpPr>
            <p:spPr>
              <a:xfrm>
                <a:off x="7411987" y="375798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Android APP</a:t>
                </a:r>
                <a:endParaRPr lang="zh-TW" altLang="en-US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7384237" y="4789490"/>
              <a:ext cx="1534770" cy="1746311"/>
              <a:chOff x="7379725" y="4615245"/>
              <a:chExt cx="1534770" cy="1746311"/>
            </a:xfrm>
          </p:grpSpPr>
          <p:pic>
            <p:nvPicPr>
              <p:cNvPr id="42" name="Picture 7" descr="C:\Users\USER\Desktop\apple-ios-system-platform-os-mac-linux-128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9725" y="4615245"/>
                <a:ext cx="1534770" cy="1534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文字方塊 42"/>
              <p:cNvSpPr txBox="1"/>
              <p:nvPr/>
            </p:nvSpPr>
            <p:spPr>
              <a:xfrm>
                <a:off x="7593112" y="5992224"/>
                <a:ext cx="110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IOS APP</a:t>
                </a:r>
                <a:endParaRPr lang="zh-TW" altLang="en-US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cxnSp>
          <p:nvCxnSpPr>
            <p:cNvPr id="48" name="直線接點 47"/>
            <p:cNvCxnSpPr/>
            <p:nvPr/>
          </p:nvCxnSpPr>
          <p:spPr>
            <a:xfrm flipV="1">
              <a:off x="-290004" y="4514037"/>
              <a:ext cx="3533918" cy="26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410539" y="3427224"/>
              <a:ext cx="0" cy="10868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-68462" y="41640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商家資訊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1" name="Picture 2" descr="people icon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74" b="18625"/>
            <a:stretch/>
          </p:blipFill>
          <p:spPr bwMode="auto">
            <a:xfrm>
              <a:off x="-201888" y="3085343"/>
              <a:ext cx="1630792" cy="108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群組 51"/>
            <p:cNvGrpSpPr/>
            <p:nvPr/>
          </p:nvGrpSpPr>
          <p:grpSpPr>
            <a:xfrm>
              <a:off x="1718091" y="3067182"/>
              <a:ext cx="1186873" cy="1478107"/>
              <a:chOff x="2032656" y="4168413"/>
              <a:chExt cx="1308741" cy="1629881"/>
            </a:xfrm>
          </p:grpSpPr>
          <p:pic>
            <p:nvPicPr>
              <p:cNvPr id="53" name="圖片 5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324" y="4168413"/>
                <a:ext cx="1215073" cy="1215075"/>
              </a:xfrm>
              <a:prstGeom prst="rect">
                <a:avLst/>
              </a:prstGeom>
            </p:spPr>
          </p:pic>
          <p:sp>
            <p:nvSpPr>
              <p:cNvPr id="54" name="文字方塊 53"/>
              <p:cNvSpPr txBox="1"/>
              <p:nvPr/>
            </p:nvSpPr>
            <p:spPr>
              <a:xfrm>
                <a:off x="2032656" y="5391038"/>
                <a:ext cx="1221765" cy="407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資訊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55" name="Picture 4" descr="animal, bear, panda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856" y="491295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向右箭號 10"/>
          <p:cNvSpPr/>
          <p:nvPr/>
        </p:nvSpPr>
        <p:spPr>
          <a:xfrm>
            <a:off x="5753463" y="3735841"/>
            <a:ext cx="1009842" cy="818751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 rot="19600936">
            <a:off x="8529715" y="2679840"/>
            <a:ext cx="1009842" cy="818751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1934097">
            <a:off x="8553771" y="4524941"/>
            <a:ext cx="1009842" cy="818751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10548" y="2767008"/>
            <a:ext cx="4698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 smtClean="0">
                <a:latin typeface="華康粗黑體" panose="020B0709000000000000" pitchFamily="49" charset="-120"/>
                <a:ea typeface="華康粗黑體" panose="020B0709000000000000" pitchFamily="49" charset="-120"/>
              </a:rPr>
              <a:t>功能簡介</a:t>
            </a:r>
            <a:endParaRPr lang="zh-TW" altLang="en-US" sz="8800" dirty="0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03682"/>
              </p:ext>
            </p:extLst>
          </p:nvPr>
        </p:nvGraphicFramePr>
        <p:xfrm>
          <a:off x="606947" y="124802"/>
          <a:ext cx="4159611" cy="129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Image" r:id="rId4" imgW="2209320" imgH="1130040" progId="Photoshop.Image.13">
                  <p:embed/>
                </p:oleObj>
              </mc:Choice>
              <mc:Fallback>
                <p:oleObj name="Image" r:id="rId4" imgW="2209320" imgH="1130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947" y="124802"/>
                        <a:ext cx="4159611" cy="1299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9902" y="147064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四大主要功能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7058" y="1627744"/>
            <a:ext cx="4373153" cy="707886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智慧比價購物功能</a:t>
            </a:r>
          </a:p>
        </p:txBody>
      </p:sp>
      <p:sp>
        <p:nvSpPr>
          <p:cNvPr id="14" name="矩形 13"/>
          <p:cNvSpPr/>
          <p:nvPr/>
        </p:nvSpPr>
        <p:spPr>
          <a:xfrm>
            <a:off x="6184754" y="1617021"/>
            <a:ext cx="4288353" cy="707886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商品資訊即時交流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4542" y="4071136"/>
            <a:ext cx="4288353" cy="707886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降價推播通知設計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66034" y="4049080"/>
            <a:ext cx="4288353" cy="707886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最近商家智慧導航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116" name="Picture 44" descr="apple, device, ios, iphone, mobile, phone, smartphone icon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9" y="4801921"/>
            <a:ext cx="1771291" cy="17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google, map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60" y="5447195"/>
            <a:ext cx="643302" cy="6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1864399" y="4741787"/>
            <a:ext cx="2658470" cy="1777972"/>
            <a:chOff x="2886075" y="4990646"/>
            <a:chExt cx="2161760" cy="1445775"/>
          </a:xfrm>
        </p:grpSpPr>
        <p:pic>
          <p:nvPicPr>
            <p:cNvPr id="3125" name="Picture 53" descr="buy, discount, purchase, sale, shopping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35" y="4990646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3" name="Picture 51" descr="alarm, alert, attention, bell, circle, notification, red icon"/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075" y="5217220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7" name="Picture 55" descr="balance, compare, imbalance, law, lawyer, weight icon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20" y="2561735"/>
            <a:ext cx="1888521" cy="14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 descr="chat, communication, conversation, interaction, people, talk, talking icon"/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2" y="2467170"/>
            <a:ext cx="1525709" cy="152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1292</TotalTime>
  <Words>1555</Words>
  <Application>Microsoft Office PowerPoint</Application>
  <PresentationFormat>自訂</PresentationFormat>
  <Paragraphs>132</Paragraphs>
  <Slides>16</Slides>
  <Notes>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佈景主題</vt:lpstr>
      <vt:lpstr>Image</vt:lpstr>
      <vt:lpstr>PowerPoint 簡報</vt:lpstr>
      <vt:lpstr>你在購物時是否曾有以下煩惱?</vt:lpstr>
      <vt:lpstr>PowerPoint 簡報</vt:lpstr>
      <vt:lpstr>PowerPoint 簡報</vt:lpstr>
      <vt:lpstr>老是和目的地商家擦身而過‧‧‧</vt:lpstr>
      <vt:lpstr>PowerPoint 簡報</vt:lpstr>
      <vt:lpstr>  系統架構</vt:lpstr>
      <vt:lpstr>PowerPoint 簡報</vt:lpstr>
      <vt:lpstr>四大主要功能</vt:lpstr>
      <vt:lpstr>智慧比價購物功能</vt:lpstr>
      <vt:lpstr>商品資訊即時交流(1)</vt:lpstr>
      <vt:lpstr>PowerPoint 簡報</vt:lpstr>
      <vt:lpstr>降價推播通知設計</vt:lpstr>
      <vt:lpstr>最近商家智慧導航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LiPC</dc:creator>
  <cp:lastModifiedBy>USER</cp:lastModifiedBy>
  <cp:revision>184</cp:revision>
  <dcterms:created xsi:type="dcterms:W3CDTF">2015-10-13T13:29:22Z</dcterms:created>
  <dcterms:modified xsi:type="dcterms:W3CDTF">2016-06-16T23:18:49Z</dcterms:modified>
</cp:coreProperties>
</file>