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7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05" r:id="rId12"/>
    <p:sldId id="306" r:id="rId13"/>
    <p:sldId id="304" r:id="rId14"/>
    <p:sldId id="317" r:id="rId15"/>
    <p:sldId id="30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2016.11.30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2016.11.30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Financial Application (Bubble modeling)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adjusted closing stock price of 3M Co.</a:t>
            </a:r>
          </a:p>
          <a:p>
            <a:pPr lvl="1"/>
            <a:r>
              <a:rPr lang="en-US" altLang="zh-TW" dirty="0" smtClean="0"/>
              <a:t>2009/3/9 ~ 2011/9/23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97" y="2605270"/>
            <a:ext cx="6886576" cy="3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</a:t>
            </a:r>
            <a:r>
              <a:rPr lang="en-US" altLang="zh-TW" b="1" dirty="0" smtClean="0"/>
              <a:t>(LPPL) for</a:t>
            </a:r>
            <a:br>
              <a:rPr lang="en-US" altLang="zh-TW" b="1" dirty="0" smtClean="0"/>
            </a:br>
            <a:r>
              <a:rPr lang="en-US" altLang="zh-TW" b="1" dirty="0" smtClean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54" y="2010492"/>
            <a:ext cx="11011300" cy="42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LPPL function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dirty="0"/>
              <a:t>out = LPPL(</a:t>
            </a:r>
            <a:r>
              <a:rPr lang="en-US" altLang="zh-TW" dirty="0" err="1"/>
              <a:t>A,B,C,tc,beta,w,phi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out = A + B*((</a:t>
            </a:r>
            <a:r>
              <a:rPr lang="en-US" altLang="zh-TW" dirty="0" err="1"/>
              <a:t>tc</a:t>
            </a:r>
            <a:r>
              <a:rPr lang="en-US" altLang="zh-TW" dirty="0"/>
              <a:t>-[1:tc-1]).^beta).*(1+C*cos(w*log(</a:t>
            </a:r>
            <a:r>
              <a:rPr lang="en-US" altLang="zh-TW" dirty="0" err="1"/>
              <a:t>tc</a:t>
            </a:r>
            <a:r>
              <a:rPr lang="en-US" altLang="zh-TW" dirty="0"/>
              <a:t>-[1:tc-1])+phi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plot(LPPL(log(8500),-0.1,0.01,600,0.01,10,pi))</a:t>
            </a:r>
          </a:p>
        </p:txBody>
      </p:sp>
    </p:spTree>
    <p:extLst>
      <p:ext uri="{BB962C8B-B14F-4D97-AF65-F5344CB8AC3E}">
        <p14:creationId xmlns:p14="http://schemas.microsoft.com/office/powerpoint/2010/main" val="224765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step algorithm</a:t>
            </a:r>
          </a:p>
          <a:p>
            <a:pPr lvl="1"/>
            <a:r>
              <a:rPr lang="en-US" altLang="zh-TW" dirty="0" smtClean="0"/>
              <a:t>Each gene includes 4 non-linear variables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c</a:t>
            </a:r>
            <a:r>
              <a:rPr lang="en-US" altLang="zh-TW" dirty="0" smtClean="0"/>
              <a:t>, β, ω, </a:t>
            </a:r>
            <a:r>
              <a:rPr lang="el-GR" altLang="zh-TW" dirty="0" smtClean="0"/>
              <a:t>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linear regression to estimate best A, B, C</a:t>
            </a:r>
          </a:p>
          <a:p>
            <a:r>
              <a:rPr lang="en-US" altLang="zh-TW" dirty="0" smtClean="0"/>
              <a:t>Try to find optimal solution by genetic algorithm </a:t>
            </a:r>
            <a:r>
              <a:rPr lang="en-US" altLang="zh-TW" smtClean="0"/>
              <a:t>to minimize </a:t>
            </a:r>
            <a:r>
              <a:rPr lang="en-US" altLang="zh-TW" dirty="0" smtClean="0"/>
              <a:t>the error between synthetic signals and real financial </a:t>
            </a:r>
            <a:r>
              <a:rPr lang="en-US" altLang="zh-TW" smtClean="0"/>
              <a:t>time-series data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F1(t) = 0.063 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– 5.284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+ 4.887 t + 412 + noise</a:t>
            </a:r>
          </a:p>
          <a:p>
            <a:r>
              <a:rPr lang="en-US" altLang="zh-TW" dirty="0" smtClean="0"/>
              <a:t>Problem settings</a:t>
            </a:r>
          </a:p>
          <a:p>
            <a:pPr lvl="1"/>
            <a:r>
              <a:rPr lang="en-US" altLang="zh-TW" dirty="0" smtClean="0"/>
              <a:t>Input: a series of F1 signal with t = [1 100]</a:t>
            </a:r>
          </a:p>
          <a:p>
            <a:pPr lvl="1"/>
            <a:r>
              <a:rPr lang="en-US" altLang="zh-TW" dirty="0" smtClean="0"/>
              <a:t>Prior knowledge: F1 is a linear equation of t</a:t>
            </a:r>
          </a:p>
          <a:p>
            <a:pPr lvl="1"/>
            <a:r>
              <a:rPr lang="en-US" altLang="zh-TW" dirty="0" smtClean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regression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1 generator</a:t>
            </a:r>
          </a:p>
          <a:p>
            <a:pPr lvl="1"/>
            <a:r>
              <a:rPr lang="en-US" altLang="zh-TW" dirty="0"/>
              <a:t>function out = f1(t)</a:t>
            </a:r>
          </a:p>
          <a:p>
            <a:pPr lvl="1"/>
            <a:r>
              <a:rPr lang="en-US" altLang="zh-TW" dirty="0"/>
              <a:t>out = 0.063*t.^3-5.284*t.^2+4.887*t+412+randn(size(t))*10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Input signal</a:t>
            </a:r>
          </a:p>
          <a:p>
            <a:pPr lvl="1"/>
            <a:r>
              <a:rPr lang="en-US" altLang="zh-TW" dirty="0"/>
              <a:t>Y = f1(1:100</a:t>
            </a:r>
            <a:r>
              <a:rPr lang="en-US" altLang="zh-TW" dirty="0" smtClean="0"/>
              <a:t>)';</a:t>
            </a:r>
          </a:p>
          <a:p>
            <a:pPr lvl="1"/>
            <a:r>
              <a:rPr lang="en-US" altLang="zh-TW" dirty="0" smtClean="0"/>
              <a:t>X </a:t>
            </a:r>
            <a:r>
              <a:rPr lang="en-US" altLang="zh-TW" dirty="0"/>
              <a:t>= [[1:100]'.^4 [1:100]'.^3 [1:100]'.^2 [1:100]' ones(100,1</a:t>
            </a:r>
            <a:r>
              <a:rPr lang="en-US" altLang="zh-TW" dirty="0" smtClean="0"/>
              <a:t>)];</a:t>
            </a:r>
          </a:p>
          <a:p>
            <a:r>
              <a:rPr lang="en-US" altLang="zh-TW" dirty="0" smtClean="0"/>
              <a:t>Regression</a:t>
            </a:r>
          </a:p>
          <a:p>
            <a:pPr lvl="1"/>
            <a:r>
              <a:rPr lang="en-US" altLang="zh-TW" dirty="0" smtClean="0"/>
              <a:t>B = regress(Y,X);</a:t>
            </a:r>
          </a:p>
          <a:p>
            <a:pPr lvl="1"/>
            <a:r>
              <a:rPr lang="es-ES" altLang="zh-TW" dirty="0"/>
              <a:t>E = sqrt(sum((X*B-Y).^2)/length(Y));</a:t>
            </a:r>
            <a:endParaRPr lang="en-US" altLang="zh-TW" dirty="0" smtClean="0"/>
          </a:p>
          <a:p>
            <a:pPr lvl="1"/>
            <a:r>
              <a:rPr lang="en-US" altLang="zh-TW" dirty="0"/>
              <a:t>plot(X*B);hold </a:t>
            </a:r>
            <a:r>
              <a:rPr lang="en-US" altLang="zh-TW" dirty="0" err="1"/>
              <a:t>on;plot</a:t>
            </a:r>
            <a:r>
              <a:rPr lang="en-US" altLang="zh-TW" dirty="0"/>
              <a:t>(Y,'R</a:t>
            </a:r>
            <a:r>
              <a:rPr lang="en-US" altLang="zh-TW" dirty="0" smtClean="0"/>
              <a:t>');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67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F2(t) = 0.6 t</a:t>
            </a:r>
            <a:r>
              <a:rPr lang="en-US" altLang="zh-TW" baseline="30000" dirty="0" smtClean="0"/>
              <a:t>1.2</a:t>
            </a:r>
            <a:r>
              <a:rPr lang="en-US" altLang="zh-TW" dirty="0" smtClean="0"/>
              <a:t> + 100 cos(0.4t) + noise;</a:t>
            </a:r>
          </a:p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implementation</a:t>
            </a:r>
          </a:p>
          <a:p>
            <a:pPr lvl="1"/>
            <a:r>
              <a:rPr lang="en-US" altLang="zh-TW" dirty="0"/>
              <a:t>function out = f2(t)</a:t>
            </a:r>
          </a:p>
          <a:p>
            <a:pPr lvl="1"/>
            <a:r>
              <a:rPr lang="en-US" altLang="zh-TW" dirty="0"/>
              <a:t>out = 0.6*t.^</a:t>
            </a:r>
            <a:r>
              <a:rPr lang="en-US" altLang="zh-TW" dirty="0" smtClean="0"/>
              <a:t>1.2+100*cos(0.4*t)+</a:t>
            </a:r>
            <a:r>
              <a:rPr lang="en-US" altLang="zh-TW" dirty="0" err="1"/>
              <a:t>randn</a:t>
            </a:r>
            <a:r>
              <a:rPr lang="en-US" altLang="zh-TW" dirty="0"/>
              <a:t>(size(t))*5;</a:t>
            </a:r>
          </a:p>
          <a:p>
            <a:r>
              <a:rPr lang="en-US" altLang="zh-TW" dirty="0" smtClean="0"/>
              <a:t>Fitness function</a:t>
            </a:r>
          </a:p>
          <a:p>
            <a:pPr lvl="1"/>
            <a:r>
              <a:rPr lang="en-US" altLang="zh-TW" dirty="0"/>
              <a:t>function E= </a:t>
            </a:r>
            <a:r>
              <a:rPr lang="en-US" altLang="zh-TW" dirty="0" smtClean="0"/>
              <a:t>fitf2(</a:t>
            </a:r>
            <a:r>
              <a:rPr lang="en-US" altLang="zh-TW" dirty="0" err="1" smtClean="0"/>
              <a:t>Y,t,A,B,C,D</a:t>
            </a:r>
            <a:r>
              <a:rPr lang="en-US" altLang="zh-TW" dirty="0"/>
              <a:t>)</a:t>
            </a:r>
          </a:p>
          <a:p>
            <a:pPr lvl="1"/>
            <a:r>
              <a:rPr lang="es-ES" altLang="zh-TW" dirty="0"/>
              <a:t>E = sqrt(sum((A*t.^B+C*cos(D*t)-Y).^2)/length(Y</a:t>
            </a:r>
            <a:r>
              <a:rPr lang="es-ES" altLang="zh-TW" dirty="0" smtClean="0"/>
              <a:t>));</a:t>
            </a:r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</a:t>
            </a:r>
          </a:p>
          <a:p>
            <a:pPr lvl="1"/>
            <a:r>
              <a:rPr lang="en-US" altLang="zh-TW" dirty="0" smtClean="0"/>
              <a:t>A = -5.11 : 0.01 : 5.12</a:t>
            </a:r>
          </a:p>
          <a:p>
            <a:pPr lvl="1"/>
            <a:r>
              <a:rPr lang="en-US" altLang="zh-TW" dirty="0" smtClean="0"/>
              <a:t>B = </a:t>
            </a:r>
            <a:r>
              <a:rPr lang="en-US" altLang="zh-TW" dirty="0"/>
              <a:t>-</a:t>
            </a:r>
            <a:r>
              <a:rPr lang="en-US" altLang="zh-TW" dirty="0" smtClean="0"/>
              <a:t>5.11 </a:t>
            </a:r>
            <a:r>
              <a:rPr lang="en-US" altLang="zh-TW" dirty="0"/>
              <a:t>: 0.01 : </a:t>
            </a:r>
            <a:r>
              <a:rPr lang="en-US" altLang="zh-TW" dirty="0" smtClean="0"/>
              <a:t>5.12</a:t>
            </a:r>
          </a:p>
          <a:p>
            <a:pPr lvl="1"/>
            <a:r>
              <a:rPr lang="en-US" altLang="zh-TW" dirty="0" smtClean="0"/>
              <a:t>C = -511 : 512</a:t>
            </a:r>
          </a:p>
          <a:p>
            <a:pPr lvl="1"/>
            <a:r>
              <a:rPr lang="en-US" altLang="zh-TW" dirty="0" smtClean="0"/>
              <a:t>D = </a:t>
            </a:r>
            <a:r>
              <a:rPr lang="en-US" altLang="zh-TW" dirty="0"/>
              <a:t>-</a:t>
            </a:r>
            <a:r>
              <a:rPr lang="en-US" altLang="zh-TW" dirty="0" smtClean="0"/>
              <a:t>5.11 </a:t>
            </a:r>
            <a:r>
              <a:rPr lang="en-US" altLang="zh-TW" dirty="0"/>
              <a:t>: 0.01 : </a:t>
            </a:r>
            <a:r>
              <a:rPr lang="en-US" altLang="zh-TW" dirty="0" smtClean="0"/>
              <a:t>5.112</a:t>
            </a:r>
          </a:p>
        </p:txBody>
      </p:sp>
    </p:spTree>
    <p:extLst>
      <p:ext uri="{BB962C8B-B14F-4D97-AF65-F5344CB8AC3E}">
        <p14:creationId xmlns:p14="http://schemas.microsoft.com/office/powerpoint/2010/main" val="30404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</a:t>
            </a:r>
            <a:r>
              <a:rPr lang="en-US" altLang="zh-TW" dirty="0" smtClean="0"/>
              <a:t>settings</a:t>
            </a:r>
          </a:p>
          <a:p>
            <a:pPr lvl="2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= 1 : </a:t>
            </a:r>
            <a:r>
              <a:rPr lang="en-US" altLang="zh-TW" dirty="0" smtClean="0"/>
              <a:t>1024</a:t>
            </a:r>
            <a:br>
              <a:rPr lang="en-US" altLang="zh-TW" dirty="0" smtClean="0"/>
            </a:br>
            <a:r>
              <a:rPr lang="en-US" altLang="zh-TW" dirty="0" smtClean="0"/>
              <a:t>E(</a:t>
            </a:r>
            <a:r>
              <a:rPr lang="en-US" altLang="zh-TW" dirty="0" err="1" smtClean="0"/>
              <a:t>i</a:t>
            </a:r>
            <a:r>
              <a:rPr lang="en-US" altLang="zh-TW" dirty="0"/>
              <a:t>) = fitf2(Y,[1:100],0.6,1.2,100,-5.12+i*0.01</a:t>
            </a:r>
            <a:r>
              <a:rPr lang="en-US" altLang="zh-TW" dirty="0" smtClean="0"/>
              <a:t>);</a:t>
            </a:r>
            <a:br>
              <a:rPr lang="en-US" altLang="zh-TW" dirty="0" smtClean="0"/>
            </a:br>
            <a:r>
              <a:rPr lang="en-US" altLang="zh-TW" dirty="0" smtClean="0"/>
              <a:t>end</a:t>
            </a:r>
            <a:endParaRPr lang="en-US" altLang="zh-TW" dirty="0"/>
          </a:p>
          <a:p>
            <a:pPr lvl="1"/>
            <a:r>
              <a:rPr lang="en-US" altLang="zh-TW" dirty="0"/>
              <a:t>Plot the </a:t>
            </a:r>
            <a:r>
              <a:rPr lang="en-US" altLang="zh-TW" dirty="0" smtClean="0"/>
              <a:t>curve</a:t>
            </a:r>
          </a:p>
          <a:p>
            <a:pPr lvl="2"/>
            <a:r>
              <a:rPr lang="en-US" altLang="zh-TW" dirty="0"/>
              <a:t>p</a:t>
            </a:r>
            <a:r>
              <a:rPr lang="en-US" altLang="zh-TW" dirty="0" smtClean="0"/>
              <a:t>lot(E)</a:t>
            </a:r>
            <a:endParaRPr lang="en-US" altLang="zh-TW" dirty="0"/>
          </a:p>
          <a:p>
            <a:r>
              <a:rPr lang="en-US" altLang="zh-TW" dirty="0"/>
              <a:t>Experiment 2</a:t>
            </a:r>
          </a:p>
          <a:p>
            <a:pPr lvl="1"/>
            <a:r>
              <a:rPr lang="en-US" altLang="zh-TW" dirty="0"/>
              <a:t>Fix </a:t>
            </a:r>
            <a:r>
              <a:rPr lang="en-US" altLang="zh-TW" dirty="0" smtClean="0"/>
              <a:t>B,D and estimate the fitness under different combination of A and C settings</a:t>
            </a:r>
          </a:p>
          <a:p>
            <a:pPr lvl="2"/>
            <a:r>
              <a:rPr lang="da-DK" altLang="zh-TW" dirty="0"/>
              <a:t>for i = 1 : </a:t>
            </a:r>
            <a:r>
              <a:rPr lang="da-DK" altLang="zh-TW" dirty="0" smtClean="0"/>
              <a:t>1024</a:t>
            </a:r>
            <a:br>
              <a:rPr lang="da-DK" altLang="zh-TW" dirty="0" smtClean="0"/>
            </a:br>
            <a:r>
              <a:rPr lang="da-DK" altLang="zh-TW" dirty="0" smtClean="0"/>
              <a:t>for </a:t>
            </a:r>
            <a:r>
              <a:rPr lang="da-DK" altLang="zh-TW" dirty="0"/>
              <a:t>j = 1 : </a:t>
            </a:r>
            <a:r>
              <a:rPr lang="da-DK" altLang="zh-TW" dirty="0" smtClean="0"/>
              <a:t>1024</a:t>
            </a:r>
            <a:br>
              <a:rPr lang="da-DK" altLang="zh-TW" dirty="0" smtClean="0"/>
            </a:br>
            <a:r>
              <a:rPr lang="da-DK" altLang="zh-TW" dirty="0" smtClean="0"/>
              <a:t>E(i,j</a:t>
            </a:r>
            <a:r>
              <a:rPr lang="da-DK" altLang="zh-TW" dirty="0"/>
              <a:t>) = fitf2(Y,[1:100],-5.12+i*0.01,1.2,j-512,0.4</a:t>
            </a:r>
            <a:r>
              <a:rPr lang="da-DK" altLang="zh-TW" dirty="0" smtClean="0"/>
              <a:t>);</a:t>
            </a:r>
            <a:br>
              <a:rPr lang="da-DK" altLang="zh-TW" dirty="0" smtClean="0"/>
            </a:br>
            <a:r>
              <a:rPr lang="da-DK" altLang="zh-TW" dirty="0" smtClean="0"/>
              <a:t>end</a:t>
            </a:r>
            <a:br>
              <a:rPr lang="da-DK" altLang="zh-TW" dirty="0" smtClean="0"/>
            </a:br>
            <a:r>
              <a:rPr lang="da-DK" altLang="zh-TW" dirty="0" smtClean="0"/>
              <a:t>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Plot the surface</a:t>
            </a:r>
          </a:p>
          <a:p>
            <a:pPr lvl="2"/>
            <a:r>
              <a:rPr lang="en-US" altLang="zh-TW" dirty="0" smtClean="0"/>
              <a:t>mesh(E);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 smtClean="0"/>
              <a:t>It requires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function calls</a:t>
            </a:r>
          </a:p>
          <a:p>
            <a:pPr lvl="1"/>
            <a:r>
              <a:rPr lang="en-US" altLang="zh-TW" dirty="0" smtClean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定義基因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example, </a:t>
            </a:r>
            <a:r>
              <a:rPr lang="zh-TW" altLang="en-US" dirty="0" smtClean="0"/>
              <a:t>在我們的問題中使用一組</a:t>
            </a:r>
            <a:r>
              <a:rPr lang="en-US" altLang="zh-TW" dirty="0" smtClean="0"/>
              <a:t>40 bits code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r>
              <a:rPr lang="zh-TW" altLang="en-US" dirty="0" smtClean="0"/>
              <a:t>初代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利用亂數或</a:t>
            </a:r>
            <a:r>
              <a:rPr lang="en-US" altLang="zh-TW" dirty="0" smtClean="0"/>
              <a:t>expert knowledge</a:t>
            </a:r>
            <a:r>
              <a:rPr lang="zh-TW" altLang="en-US" dirty="0" smtClean="0"/>
              <a:t>產生一群初始的族群</a:t>
            </a:r>
            <a:endParaRPr lang="en-US" altLang="zh-TW" dirty="0" smtClean="0"/>
          </a:p>
          <a:p>
            <a:r>
              <a:rPr lang="zh-TW" altLang="en-US" dirty="0" smtClean="0"/>
              <a:t>複製 </a:t>
            </a:r>
            <a:r>
              <a:rPr lang="en-US" altLang="zh-TW" dirty="0" smtClean="0"/>
              <a:t>(reproduction)</a:t>
            </a:r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 smtClean="0"/>
              <a:t>fitness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決定適者生存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輪盤式選擇 </a:t>
            </a:r>
            <a:r>
              <a:rPr lang="en-US" altLang="zh-TW" dirty="0" smtClean="0"/>
              <a:t>(roulette wheel selection)</a:t>
            </a:r>
          </a:p>
          <a:p>
            <a:pPr lvl="2"/>
            <a:r>
              <a:rPr lang="zh-TW" altLang="en-US" dirty="0" smtClean="0"/>
              <a:t>依照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分割輪盤大小，面積比例越大越容易被選中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競爭式選擇 </a:t>
            </a:r>
            <a:r>
              <a:rPr lang="en-US" altLang="zh-TW" dirty="0" smtClean="0"/>
              <a:t>(tournament selection)</a:t>
            </a:r>
          </a:p>
          <a:p>
            <a:pPr lvl="2"/>
            <a:r>
              <a:rPr lang="zh-TW" altLang="en-US" dirty="0" smtClean="0"/>
              <a:t>只留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最高的一小群人</a:t>
            </a:r>
            <a:r>
              <a:rPr lang="en-US" altLang="zh-TW" dirty="0" smtClean="0"/>
              <a:t>survive</a:t>
            </a:r>
            <a:r>
              <a:rPr lang="zh-TW" altLang="en-US" dirty="0" smtClean="0"/>
              <a:t>，淘汰適應不佳的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交配 </a:t>
            </a:r>
            <a:r>
              <a:rPr lang="en-US" altLang="zh-TW" dirty="0" smtClean="0"/>
              <a:t>(crossover)</a:t>
            </a:r>
          </a:p>
          <a:p>
            <a:pPr lvl="1"/>
            <a:r>
              <a:rPr lang="zh-TW" altLang="en-US" dirty="0" smtClean="0"/>
              <a:t>單點交配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此點以後的基因互換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兩點間的基因互換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遮罩交配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產生一個</a:t>
            </a:r>
            <a:r>
              <a:rPr lang="en-US" altLang="zh-TW" dirty="0" smtClean="0"/>
              <a:t>0/1 mask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zh-TW" altLang="en-US" dirty="0" smtClean="0"/>
              <a:t>突變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少數</a:t>
            </a:r>
            <a:r>
              <a:rPr lang="en-US" altLang="zh-TW" dirty="0" smtClean="0"/>
              <a:t>bit 0-&gt;1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2705</TotalTime>
  <Words>544</Words>
  <Application>Microsoft Office PowerPoint</Application>
  <PresentationFormat>寬螢幕</PresentationFormat>
  <Paragraphs>94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智慧型管理決策系統</vt:lpstr>
      <vt:lpstr>Regression</vt:lpstr>
      <vt:lpstr>Linear regression matlab code</vt:lpstr>
      <vt:lpstr>Non-linear cases</vt:lpstr>
      <vt:lpstr>Exhaustive Search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Implementation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Howard</cp:lastModifiedBy>
  <cp:revision>89</cp:revision>
  <dcterms:created xsi:type="dcterms:W3CDTF">2015-09-23T04:52:32Z</dcterms:created>
  <dcterms:modified xsi:type="dcterms:W3CDTF">2016-11-30T10:11:43Z</dcterms:modified>
</cp:coreProperties>
</file>