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3" r:id="rId12"/>
    <p:sldId id="268" r:id="rId13"/>
    <p:sldId id="269" r:id="rId14"/>
  </p:sldIdLst>
  <p:sldSz cx="9144000" cy="5143500" type="screen16x9"/>
  <p:notesSz cx="6858000" cy="9144000"/>
  <p:embeddedFontLst>
    <p:embeddedFont>
      <p:font typeface="나눔바른고딕" pitchFamily="50" charset="-127"/>
      <p:regular r:id="rId15"/>
      <p:bold r:id="rId16"/>
    </p:embeddedFont>
    <p:embeddedFont>
      <p:font typeface="HU베네치아C 190" pitchFamily="18" charset="-127"/>
      <p:regular r:id="rId17"/>
    </p:embeddedFont>
    <p:embeddedFont>
      <p:font typeface="맑은 고딕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B73"/>
    <a:srgbClr val="1C1E2A"/>
    <a:srgbClr val="385FAA"/>
    <a:srgbClr val="ADCCDB"/>
    <a:srgbClr val="63D781"/>
    <a:srgbClr val="1EE888"/>
    <a:srgbClr val="67D72F"/>
    <a:srgbClr val="73A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732" y="-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E7C9-D75E-4B2A-9762-EF929E0142E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17C-850E-482C-8C2A-BB193D43B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4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E7C9-D75E-4B2A-9762-EF929E0142E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17C-850E-482C-8C2A-BB193D43B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29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E7C9-D75E-4B2A-9762-EF929E0142E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17C-850E-482C-8C2A-BB193D43B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55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E7C9-D75E-4B2A-9762-EF929E0142E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17C-850E-482C-8C2A-BB193D43B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E7C9-D75E-4B2A-9762-EF929E0142E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17C-850E-482C-8C2A-BB193D43B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28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E7C9-D75E-4B2A-9762-EF929E0142E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17C-850E-482C-8C2A-BB193D43B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0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E7C9-D75E-4B2A-9762-EF929E0142E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17C-850E-482C-8C2A-BB193D43B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E7C9-D75E-4B2A-9762-EF929E0142E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17C-850E-482C-8C2A-BB193D43B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04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E7C9-D75E-4B2A-9762-EF929E0142E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17C-850E-482C-8C2A-BB193D43B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03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E7C9-D75E-4B2A-9762-EF929E0142E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17C-850E-482C-8C2A-BB193D43B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8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E7C9-D75E-4B2A-9762-EF929E0142E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17C-850E-482C-8C2A-BB193D43B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56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E7C9-D75E-4B2A-9762-EF929E0142E6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E117C-850E-482C-8C2A-BB193D43B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0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97ep3BYQpzo&amp;feature=youtu.be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72000" y="771750"/>
            <a:ext cx="3600000" cy="3600000"/>
          </a:xfrm>
          <a:prstGeom prst="rect">
            <a:avLst/>
          </a:prstGeom>
          <a:gradFill>
            <a:gsLst>
              <a:gs pos="0">
                <a:srgbClr val="385FAA"/>
              </a:gs>
              <a:gs pos="100000">
                <a:srgbClr val="1C1E2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046" y="312738"/>
            <a:ext cx="1573907" cy="1573907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43050" y="2393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72375" y="2328638"/>
            <a:ext cx="2399247" cy="486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US" altLang="ko-KR" sz="2800" dirty="0" smtClean="0">
                <a:solidFill>
                  <a:schemeClr val="bg1"/>
                </a:solidFill>
                <a:effectLst/>
                <a:latin typeface="HU베네치아C 190" pitchFamily="18" charset="-127"/>
                <a:ea typeface="HU베네치아C 190" pitchFamily="18" charset="-127"/>
              </a:rPr>
              <a:t>HEAR, HERE</a:t>
            </a:r>
            <a:endParaRPr lang="ko-KR" altLang="ko-KR" sz="1050" dirty="0">
              <a:solidFill>
                <a:schemeClr val="bg1"/>
              </a:solidFill>
              <a:effectLst/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17412" y="2851441"/>
            <a:ext cx="3309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ffectLst/>
                <a:latin typeface="HU베네치아C 190" pitchFamily="18" charset="-127"/>
                <a:ea typeface="HU베네치아C 190" pitchFamily="18" charset="-127"/>
              </a:rPr>
              <a:t>We communicate with you</a:t>
            </a:r>
            <a:endParaRPr lang="ko-KR" altLang="en-US" dirty="0">
              <a:solidFill>
                <a:schemeClr val="bg1"/>
              </a:solidFill>
              <a:latin typeface="HU베네치아C 190" pitchFamily="18" charset="-127"/>
              <a:ea typeface="HU베네치아C 19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71998" y="3329364"/>
            <a:ext cx="2" cy="3600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21736" y="3833639"/>
            <a:ext cx="3100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김현우  백승정 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양채은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Rany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Punreach</a:t>
            </a:r>
            <a:endParaRPr lang="ko-KR" altLang="en-US" sz="14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516216" y="771550"/>
            <a:ext cx="108000" cy="108000"/>
          </a:xfrm>
          <a:prstGeom prst="ellipse">
            <a:avLst/>
          </a:prstGeom>
          <a:solidFill>
            <a:srgbClr val="1E1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660232" y="688687"/>
            <a:ext cx="72000" cy="72000"/>
          </a:xfrm>
          <a:prstGeom prst="ellipse">
            <a:avLst/>
          </a:prstGeom>
          <a:solidFill>
            <a:srgbClr val="1C1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444216" y="627542"/>
            <a:ext cx="72000" cy="72000"/>
          </a:xfrm>
          <a:prstGeom prst="ellipse">
            <a:avLst/>
          </a:prstGeom>
          <a:solidFill>
            <a:srgbClr val="38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660232" y="915566"/>
            <a:ext cx="72000" cy="72000"/>
          </a:xfrm>
          <a:prstGeom prst="ellipse">
            <a:avLst/>
          </a:prstGeom>
          <a:solidFill>
            <a:srgbClr val="73A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480216" y="987582"/>
            <a:ext cx="72000" cy="72000"/>
          </a:xfrm>
          <a:prstGeom prst="ellipse">
            <a:avLst/>
          </a:prstGeom>
          <a:solidFill>
            <a:srgbClr val="ADC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57000" y="0"/>
            <a:ext cx="630000" cy="630000"/>
          </a:xfrm>
          <a:prstGeom prst="rect">
            <a:avLst/>
          </a:prstGeom>
          <a:gradFill>
            <a:gsLst>
              <a:gs pos="0">
                <a:srgbClr val="385FAA"/>
              </a:gs>
              <a:gs pos="100000">
                <a:srgbClr val="1C1E2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8107" y="100037"/>
            <a:ext cx="567784" cy="4299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US" altLang="ko-KR" sz="2400" dirty="0" smtClean="0">
                <a:solidFill>
                  <a:schemeClr val="bg1"/>
                </a:solidFill>
                <a:effectLst/>
                <a:latin typeface="HU베네치아C 190" pitchFamily="18" charset="-127"/>
                <a:ea typeface="HU베네치아C 190" pitchFamily="18" charset="-127"/>
              </a:rPr>
              <a:t>03</a:t>
            </a:r>
            <a:endParaRPr lang="ko-KR" altLang="ko-KR" sz="1000" dirty="0">
              <a:solidFill>
                <a:schemeClr val="bg1"/>
              </a:solidFill>
              <a:effectLst/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2848" y="699542"/>
            <a:ext cx="2938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U베네치아C 190" pitchFamily="18" charset="-127"/>
                <a:ea typeface="HU베네치아C 190" pitchFamily="18" charset="-127"/>
              </a:rPr>
              <a:t>Service Architecture</a:t>
            </a:r>
            <a:endParaRPr lang="ko-KR" altLang="en-US" sz="2000" dirty="0"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27286" y="1099652"/>
            <a:ext cx="3089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Translation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AutoShape 2" descr="real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4" descr="real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25839" y="1878960"/>
            <a:ext cx="6079504" cy="2374566"/>
            <a:chOff x="989492" y="1913183"/>
            <a:chExt cx="6079504" cy="2374566"/>
          </a:xfrm>
        </p:grpSpPr>
        <p:sp>
          <p:nvSpPr>
            <p:cNvPr id="3" name="갈매기형 수장 2"/>
            <p:cNvSpPr/>
            <p:nvPr/>
          </p:nvSpPr>
          <p:spPr>
            <a:xfrm>
              <a:off x="1013541" y="1913183"/>
              <a:ext cx="2055686" cy="432048"/>
            </a:xfrm>
            <a:prstGeom prst="chevron">
              <a:avLst/>
            </a:prstGeom>
            <a:solidFill>
              <a:srgbClr val="ADC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89492" y="2471867"/>
              <a:ext cx="178230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나눔바른고딕" pitchFamily="50" charset="-127"/>
                  <a:ea typeface="나눔바른고딕" pitchFamily="50" charset="-127"/>
                </a:rPr>
                <a:t>Each English character corresponding to a recognized English sign language is stored.</a:t>
              </a:r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3027286" y="1913183"/>
              <a:ext cx="2055686" cy="432048"/>
            </a:xfrm>
            <a:prstGeom prst="chevron">
              <a:avLst/>
            </a:prstGeom>
            <a:solidFill>
              <a:srgbClr val="385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5013310" y="1913183"/>
              <a:ext cx="2055686" cy="432048"/>
            </a:xfrm>
            <a:prstGeom prst="chevron">
              <a:avLst/>
            </a:prstGeom>
            <a:solidFill>
              <a:srgbClr val="1E1B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3455" y="2471867"/>
              <a:ext cx="17823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나눔바른고딕" pitchFamily="50" charset="-127"/>
                  <a:ea typeface="나눔바른고딕" pitchFamily="50" charset="-127"/>
                </a:rPr>
                <a:t>Find Korean words that correspond to English words.</a:t>
              </a:r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49999" y="2471867"/>
              <a:ext cx="17823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나눔바른고딕" pitchFamily="50" charset="-127"/>
                  <a:ea typeface="나눔바른고딕" pitchFamily="50" charset="-127"/>
                </a:rPr>
                <a:t>Finds Korean sign language that responds to Korean words and prints them out.</a:t>
              </a:r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50688" y="1944541"/>
              <a:ext cx="859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U베네치아C 190" pitchFamily="18" charset="-127"/>
                  <a:ea typeface="HU베네치아C 190" pitchFamily="18" charset="-127"/>
                </a:rPr>
                <a:t>FIRST</a:t>
              </a:r>
              <a:endParaRPr lang="ko-KR" altLang="en-US" dirty="0">
                <a:latin typeface="HU베네치아C 190" pitchFamily="18" charset="-127"/>
                <a:ea typeface="HU베네치아C 190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73712" y="1944541"/>
              <a:ext cx="1161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U베네치아C 190" pitchFamily="18" charset="-127"/>
                  <a:ea typeface="HU베네치아C 190" pitchFamily="18" charset="-127"/>
                </a:rPr>
                <a:t>SECOND</a:t>
              </a:r>
              <a:endParaRPr lang="ko-KR" altLang="en-US" dirty="0">
                <a:latin typeface="HU베네치아C 190" pitchFamily="18" charset="-127"/>
                <a:ea typeface="HU베네치아C 190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78526" y="1945127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U베네치아C 190" pitchFamily="18" charset="-127"/>
                  <a:ea typeface="HU베네치아C 190" pitchFamily="18" charset="-127"/>
                </a:rPr>
                <a:t>THIRD</a:t>
              </a:r>
              <a:endParaRPr lang="ko-KR" altLang="en-US" dirty="0">
                <a:latin typeface="HU베네치아C 190" pitchFamily="18" charset="-127"/>
                <a:ea typeface="HU베네치아C 190" pitchFamily="18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516" y="1491630"/>
            <a:ext cx="1666507" cy="29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57000" y="0"/>
            <a:ext cx="630000" cy="630000"/>
          </a:xfrm>
          <a:prstGeom prst="rect">
            <a:avLst/>
          </a:prstGeom>
          <a:gradFill>
            <a:gsLst>
              <a:gs pos="0">
                <a:srgbClr val="385FAA"/>
              </a:gs>
              <a:gs pos="100000">
                <a:srgbClr val="1C1E2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73680" y="100037"/>
            <a:ext cx="59663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US" altLang="ko-KR" sz="2400" dirty="0" smtClean="0">
                <a:solidFill>
                  <a:schemeClr val="bg1"/>
                </a:solidFill>
                <a:effectLst/>
                <a:latin typeface="HU베네치아C 190" pitchFamily="18" charset="-127"/>
                <a:ea typeface="HU베네치아C 190" pitchFamily="18" charset="-127"/>
              </a:rPr>
              <a:t>04</a:t>
            </a:r>
            <a:endParaRPr lang="ko-KR" altLang="ko-KR" sz="1000" dirty="0">
              <a:solidFill>
                <a:schemeClr val="bg1"/>
              </a:solidFill>
              <a:effectLst/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54308" y="699542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U베네치아C 190" pitchFamily="18" charset="-127"/>
                <a:ea typeface="HU베네치아C 190" pitchFamily="18" charset="-127"/>
              </a:rPr>
              <a:t>User Cases</a:t>
            </a:r>
            <a:endParaRPr lang="ko-KR" altLang="en-US" sz="2000" dirty="0"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27286" y="1099652"/>
            <a:ext cx="3089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Demo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AutoShape 2" descr="real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4" descr="real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4" r="34209" b="6583"/>
          <a:stretch/>
        </p:blipFill>
        <p:spPr bwMode="auto">
          <a:xfrm>
            <a:off x="2219295" y="1563638"/>
            <a:ext cx="4705402" cy="334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3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57000" y="0"/>
            <a:ext cx="630000" cy="630000"/>
          </a:xfrm>
          <a:prstGeom prst="rect">
            <a:avLst/>
          </a:prstGeom>
          <a:gradFill>
            <a:gsLst>
              <a:gs pos="0">
                <a:srgbClr val="385FAA"/>
              </a:gs>
              <a:gs pos="100000">
                <a:srgbClr val="1C1E2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1695" y="100037"/>
            <a:ext cx="580608" cy="4299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US" altLang="ko-KR" sz="2400" dirty="0" smtClean="0">
                <a:solidFill>
                  <a:schemeClr val="bg1"/>
                </a:solidFill>
                <a:effectLst/>
                <a:latin typeface="HU베네치아C 190" pitchFamily="18" charset="-127"/>
                <a:ea typeface="HU베네치아C 190" pitchFamily="18" charset="-127"/>
              </a:rPr>
              <a:t>05</a:t>
            </a:r>
            <a:endParaRPr lang="ko-KR" altLang="ko-KR" sz="1000" dirty="0">
              <a:solidFill>
                <a:schemeClr val="bg1"/>
              </a:solidFill>
              <a:effectLst/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3653" y="699542"/>
            <a:ext cx="1736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U베네치아C 190" pitchFamily="18" charset="-127"/>
                <a:ea typeface="HU베네치아C 190" pitchFamily="18" charset="-127"/>
              </a:rPr>
              <a:t>Future Plan</a:t>
            </a:r>
            <a:endParaRPr lang="ko-KR" altLang="en-US" sz="2000" dirty="0"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13" name="AutoShape 2" descr="real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4" descr="real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027" name="그룹 1026"/>
          <p:cNvGrpSpPr/>
          <p:nvPr/>
        </p:nvGrpSpPr>
        <p:grpSpPr>
          <a:xfrm>
            <a:off x="647564" y="1275606"/>
            <a:ext cx="7848872" cy="3500578"/>
            <a:chOff x="755576" y="1275606"/>
            <a:chExt cx="7848872" cy="3500578"/>
          </a:xfrm>
        </p:grpSpPr>
        <p:sp>
          <p:nvSpPr>
            <p:cNvPr id="3" name="TextBox 2"/>
            <p:cNvSpPr txBox="1"/>
            <p:nvPr/>
          </p:nvSpPr>
          <p:spPr>
            <a:xfrm>
              <a:off x="2699792" y="1393216"/>
              <a:ext cx="3496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1E1B73"/>
                  </a:solidFill>
                  <a:latin typeface="나눔바른고딕" pitchFamily="50" charset="-127"/>
                  <a:ea typeface="나눔바른고딕" pitchFamily="50" charset="-127"/>
                </a:rPr>
                <a:t>Recognizing Korean Sign Language</a:t>
              </a:r>
              <a:endParaRPr lang="ko-KR" altLang="en-US" sz="1600" b="1" dirty="0">
                <a:solidFill>
                  <a:srgbClr val="1E1B7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9792" y="2665244"/>
              <a:ext cx="3190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1E1B73"/>
                  </a:solidFill>
                  <a:latin typeface="나눔바른고딕" pitchFamily="50" charset="-127"/>
                  <a:ea typeface="나눔바른고딕" pitchFamily="50" charset="-127"/>
                </a:rPr>
                <a:t>Recognizing and Printing Videos</a:t>
              </a:r>
              <a:endParaRPr lang="ko-KR" altLang="en-US" sz="1600" b="1" dirty="0">
                <a:solidFill>
                  <a:srgbClr val="1E1B7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00306" y="3745364"/>
              <a:ext cx="11576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1E1B73"/>
                  </a:solidFill>
                  <a:latin typeface="나눔바른고딕" pitchFamily="50" charset="-127"/>
                  <a:ea typeface="나눔바른고딕" pitchFamily="50" charset="-127"/>
                </a:rPr>
                <a:t>Publishing</a:t>
              </a:r>
              <a:endParaRPr lang="ko-KR" altLang="en-US" sz="1600" b="1" dirty="0">
                <a:solidFill>
                  <a:srgbClr val="1E1B7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33"/>
            <a:stretch/>
          </p:blipFill>
          <p:spPr bwMode="auto">
            <a:xfrm>
              <a:off x="755576" y="1275606"/>
              <a:ext cx="1801053" cy="3500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>
              <a:off x="2699792" y="1275606"/>
              <a:ext cx="5904656" cy="0"/>
            </a:xfrm>
            <a:prstGeom prst="line">
              <a:avLst/>
            </a:prstGeom>
            <a:ln w="25400">
              <a:solidFill>
                <a:srgbClr val="1E1B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771800" y="2562822"/>
              <a:ext cx="5832648" cy="0"/>
            </a:xfrm>
            <a:prstGeom prst="line">
              <a:avLst/>
            </a:prstGeom>
            <a:ln>
              <a:solidFill>
                <a:srgbClr val="1C1E2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771800" y="1703676"/>
              <a:ext cx="583264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 smtClean="0">
                  <a:latin typeface="나눔바른고딕" pitchFamily="50" charset="-127"/>
                  <a:ea typeface="나눔바른고딕" pitchFamily="50" charset="-127"/>
                </a:rPr>
                <a:t>We </a:t>
              </a:r>
              <a:r>
                <a:rPr lang="en-US" altLang="ko-KR" sz="1600" dirty="0">
                  <a:latin typeface="나눔바른고딕" pitchFamily="50" charset="-127"/>
                  <a:ea typeface="나눔바른고딕" pitchFamily="50" charset="-127"/>
                </a:rPr>
                <a:t>will enable the recognition of vector values of Korean sign language movements to be translated into English sign language.</a:t>
              </a:r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71800" y="3034575"/>
              <a:ext cx="58326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 smtClean="0">
                  <a:latin typeface="나눔바른고딕" pitchFamily="50" charset="-127"/>
                  <a:ea typeface="나눔바른고딕" pitchFamily="50" charset="-127"/>
                </a:rPr>
                <a:t>We will </a:t>
              </a:r>
              <a:r>
                <a:rPr lang="en-US" altLang="ko-KR" sz="1600" dirty="0">
                  <a:latin typeface="나눔바른고딕" pitchFamily="50" charset="-127"/>
                  <a:ea typeface="나눔바른고딕" pitchFamily="50" charset="-127"/>
                </a:rPr>
                <a:t>make possible the translation of sign language words or </a:t>
              </a:r>
              <a:r>
                <a:rPr lang="en-US" altLang="ko-KR" sz="1600" dirty="0" smtClean="0">
                  <a:latin typeface="나눔바른고딕" pitchFamily="50" charset="-127"/>
                  <a:ea typeface="나눔바른고딕" pitchFamily="50" charset="-127"/>
                </a:rPr>
                <a:t>sentences by the </a:t>
              </a:r>
              <a:r>
                <a:rPr lang="en-US" altLang="ko-KR" sz="1600" dirty="0">
                  <a:latin typeface="나눔바른고딕" pitchFamily="50" charset="-127"/>
                  <a:ea typeface="나눔바른고딕" pitchFamily="50" charset="-127"/>
                </a:rPr>
                <a:t>recognition of continuous </a:t>
              </a:r>
              <a:r>
                <a:rPr lang="en-US" altLang="ko-KR" sz="1600" dirty="0" smtClean="0">
                  <a:latin typeface="나눔바른고딕" pitchFamily="50" charset="-127"/>
                  <a:ea typeface="나눔바른고딕" pitchFamily="50" charset="-127"/>
                </a:rPr>
                <a:t>motion.</a:t>
              </a:r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699792" y="4768795"/>
              <a:ext cx="5904656" cy="0"/>
            </a:xfrm>
            <a:prstGeom prst="line">
              <a:avLst/>
            </a:prstGeom>
            <a:ln w="25400">
              <a:solidFill>
                <a:srgbClr val="1E1B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785629" y="3651870"/>
              <a:ext cx="5818819" cy="0"/>
            </a:xfrm>
            <a:prstGeom prst="line">
              <a:avLst/>
            </a:prstGeom>
            <a:ln>
              <a:solidFill>
                <a:srgbClr val="1C1E2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2785628" y="4083918"/>
              <a:ext cx="58188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나눔바른고딕" pitchFamily="50" charset="-127"/>
                  <a:ea typeface="나눔바른고딕" pitchFamily="50" charset="-127"/>
                </a:rPr>
                <a:t>After completing the above functions, we will officially launch them on the market and receive feedback from users.</a:t>
              </a:r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9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6930" y="2310140"/>
            <a:ext cx="2150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1E1B73"/>
                </a:solidFill>
                <a:latin typeface="HU베네치아C 190" pitchFamily="18" charset="-127"/>
                <a:ea typeface="HU베네치아C 190" pitchFamily="18" charset="-127"/>
              </a:rPr>
              <a:t>Thank</a:t>
            </a:r>
            <a:r>
              <a:rPr lang="en-US" altLang="ko-KR" sz="2800" dirty="0" smtClean="0">
                <a:latin typeface="HU베네치아C 190" pitchFamily="18" charset="-127"/>
                <a:ea typeface="HU베네치아C 190" pitchFamily="18" charset="-127"/>
              </a:rPr>
              <a:t> </a:t>
            </a:r>
            <a:r>
              <a:rPr lang="en-US" altLang="ko-KR" sz="2800" dirty="0" smtClean="0">
                <a:solidFill>
                  <a:srgbClr val="1C1E2A"/>
                </a:solidFill>
                <a:latin typeface="HU베네치아C 190" pitchFamily="18" charset="-127"/>
                <a:ea typeface="HU베네치아C 190" pitchFamily="18" charset="-127"/>
              </a:rPr>
              <a:t>You</a:t>
            </a:r>
            <a:endParaRPr lang="ko-KR" altLang="en-US" sz="2800" dirty="0">
              <a:solidFill>
                <a:srgbClr val="1C1E2A"/>
              </a:solidFill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13" name="AutoShape 2" descr="real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4" descr="real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208914" y="2112865"/>
            <a:ext cx="288016" cy="432040"/>
            <a:chOff x="6444216" y="627542"/>
            <a:chExt cx="288016" cy="432040"/>
          </a:xfrm>
        </p:grpSpPr>
        <p:sp>
          <p:nvSpPr>
            <p:cNvPr id="7" name="타원 6"/>
            <p:cNvSpPr/>
            <p:nvPr/>
          </p:nvSpPr>
          <p:spPr>
            <a:xfrm>
              <a:off x="6516216" y="771550"/>
              <a:ext cx="108000" cy="108000"/>
            </a:xfrm>
            <a:prstGeom prst="ellipse">
              <a:avLst/>
            </a:prstGeom>
            <a:solidFill>
              <a:srgbClr val="1E1B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6660232" y="688687"/>
              <a:ext cx="72000" cy="72000"/>
            </a:xfrm>
            <a:prstGeom prst="ellipse">
              <a:avLst/>
            </a:prstGeom>
            <a:solidFill>
              <a:srgbClr val="1C1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444216" y="627542"/>
              <a:ext cx="72000" cy="72000"/>
            </a:xfrm>
            <a:prstGeom prst="ellipse">
              <a:avLst/>
            </a:prstGeom>
            <a:solidFill>
              <a:srgbClr val="385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660232" y="915566"/>
              <a:ext cx="72000" cy="72000"/>
            </a:xfrm>
            <a:prstGeom prst="ellipse">
              <a:avLst/>
            </a:prstGeom>
            <a:solidFill>
              <a:srgbClr val="73A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6480216" y="987582"/>
              <a:ext cx="72000" cy="72000"/>
            </a:xfrm>
            <a:prstGeom prst="ellipse">
              <a:avLst/>
            </a:prstGeom>
            <a:solidFill>
              <a:srgbClr val="ADC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98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12707" y="531332"/>
            <a:ext cx="144016" cy="144000"/>
          </a:xfrm>
          <a:prstGeom prst="rect">
            <a:avLst/>
          </a:prstGeom>
          <a:solidFill>
            <a:srgbClr val="1C1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56903" y="418666"/>
            <a:ext cx="148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1C1E2A"/>
                </a:solidFill>
                <a:latin typeface="HU베네치아C 190" pitchFamily="18" charset="-127"/>
                <a:ea typeface="HU베네치아C 190" pitchFamily="18" charset="-127"/>
              </a:rPr>
              <a:t>CONTENTS</a:t>
            </a:r>
            <a:endParaRPr lang="ko-KR" altLang="en-US" dirty="0">
              <a:solidFill>
                <a:srgbClr val="1C1E2A"/>
              </a:solidFill>
              <a:latin typeface="HU베네치아C 190" pitchFamily="18" charset="-127"/>
              <a:ea typeface="HU베네치아C 19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612907" y="603332"/>
            <a:ext cx="792088" cy="0"/>
          </a:xfrm>
          <a:prstGeom prst="line">
            <a:avLst/>
          </a:prstGeom>
          <a:ln w="15875">
            <a:solidFill>
              <a:srgbClr val="1C1E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6723" y="925308"/>
            <a:ext cx="199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1C1E2A"/>
                </a:solidFill>
                <a:latin typeface="HU베네치아C 190" pitchFamily="18" charset="-127"/>
                <a:ea typeface="HU베네치아C 190" pitchFamily="18" charset="-127"/>
              </a:rPr>
              <a:t>01 Introduction</a:t>
            </a:r>
            <a:endParaRPr lang="ko-KR" altLang="en-US" dirty="0">
              <a:solidFill>
                <a:srgbClr val="1C1E2A"/>
              </a:solidFill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9632" y="1306877"/>
            <a:ext cx="3089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Motivation &amp; Client’s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N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eeds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59632" y="1635922"/>
            <a:ext cx="3089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Brief Explanation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6723" y="2013496"/>
            <a:ext cx="366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1C1E2A"/>
                </a:solidFill>
                <a:latin typeface="HU베네치아C 190" pitchFamily="18" charset="-127"/>
                <a:ea typeface="HU베네치아C 190" pitchFamily="18" charset="-127"/>
              </a:rPr>
              <a:t>02 Development Environment</a:t>
            </a:r>
            <a:endParaRPr lang="ko-KR" altLang="en-US" dirty="0">
              <a:solidFill>
                <a:srgbClr val="1C1E2A"/>
              </a:solidFill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6723" y="2475627"/>
            <a:ext cx="301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1C1E2A"/>
                </a:solidFill>
                <a:latin typeface="HU베네치아C 190" pitchFamily="18" charset="-127"/>
                <a:ea typeface="HU베네치아C 190" pitchFamily="18" charset="-127"/>
              </a:rPr>
              <a:t>03 Service Architecture</a:t>
            </a:r>
            <a:endParaRPr lang="ko-KR" altLang="en-US" dirty="0">
              <a:solidFill>
                <a:srgbClr val="1C1E2A"/>
              </a:solidFill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59632" y="2901147"/>
            <a:ext cx="3089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Overall Architecture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59631" y="3239701"/>
            <a:ext cx="3089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Recognition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59632" y="3578255"/>
            <a:ext cx="3089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Translation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6723" y="3932602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1C1E2A"/>
                </a:solidFill>
                <a:latin typeface="HU베네치아C 190" pitchFamily="18" charset="-127"/>
                <a:ea typeface="HU베네치아C 190" pitchFamily="18" charset="-127"/>
              </a:rPr>
              <a:t>04 User Cases</a:t>
            </a:r>
            <a:endParaRPr lang="ko-KR" altLang="en-US" dirty="0">
              <a:solidFill>
                <a:srgbClr val="1C1E2A"/>
              </a:solidFill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6723" y="4362658"/>
            <a:ext cx="193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1C1E2A"/>
                </a:solidFill>
                <a:latin typeface="HU베네치아C 190" pitchFamily="18" charset="-127"/>
                <a:ea typeface="HU베네치아C 190" pitchFamily="18" charset="-127"/>
              </a:rPr>
              <a:t>05 Future Plan</a:t>
            </a:r>
            <a:endParaRPr lang="ko-KR" altLang="en-US" dirty="0">
              <a:solidFill>
                <a:srgbClr val="1C1E2A"/>
              </a:solidFill>
              <a:latin typeface="HU베네치아C 190" pitchFamily="18" charset="-127"/>
              <a:ea typeface="HU베네치아C 19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0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57000" y="0"/>
            <a:ext cx="630000" cy="630000"/>
          </a:xfrm>
          <a:prstGeom prst="rect">
            <a:avLst/>
          </a:prstGeom>
          <a:gradFill>
            <a:gsLst>
              <a:gs pos="0">
                <a:srgbClr val="385FAA"/>
              </a:gs>
              <a:gs pos="100000">
                <a:srgbClr val="1C1E2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14557" y="100037"/>
            <a:ext cx="514885" cy="4299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US" altLang="ko-KR" sz="2400" dirty="0" smtClean="0">
                <a:solidFill>
                  <a:schemeClr val="bg1"/>
                </a:solidFill>
                <a:effectLst/>
                <a:latin typeface="HU베네치아C 190" pitchFamily="18" charset="-127"/>
                <a:ea typeface="HU베네치아C 190" pitchFamily="18" charset="-127"/>
              </a:rPr>
              <a:t>01</a:t>
            </a:r>
            <a:endParaRPr lang="ko-KR" altLang="ko-KR" sz="1000" dirty="0">
              <a:solidFill>
                <a:schemeClr val="bg1"/>
              </a:solidFill>
              <a:effectLst/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47226" y="699542"/>
            <a:ext cx="1849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U베네치아C 190" pitchFamily="18" charset="-127"/>
                <a:ea typeface="HU베네치아C 190" pitchFamily="18" charset="-127"/>
              </a:rPr>
              <a:t>Introduction</a:t>
            </a:r>
            <a:endParaRPr lang="ko-KR" altLang="en-US" sz="2000" dirty="0"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27286" y="1099652"/>
            <a:ext cx="3089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Motivation &amp; Client’s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N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eeds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995197" y="1707654"/>
            <a:ext cx="7153606" cy="0"/>
          </a:xfrm>
          <a:prstGeom prst="line">
            <a:avLst/>
          </a:prstGeom>
          <a:ln w="25400">
            <a:solidFill>
              <a:srgbClr val="385F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5197" y="1923678"/>
            <a:ext cx="220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385FAA"/>
                </a:solidFill>
                <a:effectLst/>
                <a:latin typeface="나눔바른고딕" pitchFamily="50" charset="-127"/>
                <a:ea typeface="나눔바른고딕" pitchFamily="50" charset="-127"/>
              </a:rPr>
              <a:t>simple sign </a:t>
            </a:r>
          </a:p>
          <a:p>
            <a:pPr algn="ctr"/>
            <a:r>
              <a:rPr lang="en-US" altLang="ko-KR" sz="1600" b="1" dirty="0" smtClean="0">
                <a:solidFill>
                  <a:srgbClr val="385FAA"/>
                </a:solidFill>
                <a:effectLst/>
                <a:latin typeface="나눔바른고딕" pitchFamily="50" charset="-127"/>
                <a:ea typeface="나눔바른고딕" pitchFamily="50" charset="-127"/>
              </a:rPr>
              <a:t>language translation</a:t>
            </a:r>
            <a:endParaRPr lang="ko-KR" altLang="en-US" sz="1600" b="1" dirty="0">
              <a:solidFill>
                <a:srgbClr val="385FA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67847" y="1923678"/>
            <a:ext cx="220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385FAA"/>
                </a:solidFill>
                <a:effectLst/>
                <a:latin typeface="나눔바른고딕" pitchFamily="50" charset="-127"/>
                <a:ea typeface="나눔바른고딕" pitchFamily="50" charset="-127"/>
              </a:rPr>
              <a:t>Korean sign </a:t>
            </a:r>
            <a:r>
              <a:rPr lang="en-US" altLang="ko-KR" sz="1600" b="1" dirty="0">
                <a:solidFill>
                  <a:srgbClr val="385FAA"/>
                </a:solidFill>
                <a:latin typeface="나눔바른고딕" pitchFamily="50" charset="-127"/>
                <a:ea typeface="나눔바른고딕" pitchFamily="50" charset="-127"/>
              </a:rPr>
              <a:t>l</a:t>
            </a:r>
            <a:r>
              <a:rPr lang="en-US" altLang="ko-KR" sz="1600" b="1" dirty="0" smtClean="0">
                <a:solidFill>
                  <a:srgbClr val="385FAA"/>
                </a:solidFill>
                <a:effectLst/>
                <a:latin typeface="나눔바른고딕" pitchFamily="50" charset="-127"/>
                <a:ea typeface="나눔바른고딕" pitchFamily="50" charset="-127"/>
              </a:rPr>
              <a:t>anguage </a:t>
            </a:r>
            <a:r>
              <a:rPr lang="en-US" altLang="ko-KR" sz="1600" b="1" dirty="0">
                <a:solidFill>
                  <a:srgbClr val="385FAA"/>
                </a:solidFill>
                <a:latin typeface="나눔바른고딕" pitchFamily="50" charset="-127"/>
                <a:ea typeface="나눔바른고딕" pitchFamily="50" charset="-127"/>
              </a:rPr>
              <a:t>t</a:t>
            </a:r>
            <a:r>
              <a:rPr lang="en-US" altLang="ko-KR" sz="1600" b="1" dirty="0" smtClean="0">
                <a:solidFill>
                  <a:srgbClr val="385FAA"/>
                </a:solidFill>
                <a:effectLst/>
                <a:latin typeface="나눔바른고딕" pitchFamily="50" charset="-127"/>
                <a:ea typeface="나눔바른고딕" pitchFamily="50" charset="-127"/>
              </a:rPr>
              <a:t>ranslation </a:t>
            </a:r>
            <a:r>
              <a:rPr lang="en-US" altLang="ko-KR" sz="1600" b="1" dirty="0">
                <a:solidFill>
                  <a:srgbClr val="385FAA"/>
                </a:solidFill>
                <a:latin typeface="나눔바른고딕" pitchFamily="50" charset="-127"/>
                <a:ea typeface="나눔바른고딕" pitchFamily="50" charset="-127"/>
              </a:rPr>
              <a:t>s</a:t>
            </a:r>
            <a:r>
              <a:rPr lang="en-US" altLang="ko-KR" sz="1600" b="1" dirty="0" smtClean="0">
                <a:solidFill>
                  <a:srgbClr val="385FAA"/>
                </a:solidFill>
                <a:effectLst/>
                <a:latin typeface="나눔바른고딕" pitchFamily="50" charset="-127"/>
                <a:ea typeface="나눔바른고딕" pitchFamily="50" charset="-127"/>
              </a:rPr>
              <a:t>ervice</a:t>
            </a:r>
            <a:endParaRPr lang="ko-KR" altLang="en-US" sz="1600" b="1" dirty="0">
              <a:solidFill>
                <a:srgbClr val="385FA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0506" y="1779662"/>
            <a:ext cx="2208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385FAA"/>
                </a:solidFill>
                <a:latin typeface="나눔바른고딕" pitchFamily="50" charset="-127"/>
                <a:ea typeface="나눔바른고딕" pitchFamily="50" charset="-127"/>
              </a:rPr>
              <a:t>interpreting sign language in other languages</a:t>
            </a:r>
            <a:endParaRPr lang="ko-KR" altLang="en-US" sz="1600" b="1" dirty="0">
              <a:solidFill>
                <a:srgbClr val="385FA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475656" y="2715766"/>
            <a:ext cx="1272547" cy="0"/>
          </a:xfrm>
          <a:prstGeom prst="line">
            <a:avLst/>
          </a:prstGeom>
          <a:ln w="15875">
            <a:solidFill>
              <a:srgbClr val="385F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935727" y="2715766"/>
            <a:ext cx="1272547" cy="0"/>
          </a:xfrm>
          <a:prstGeom prst="line">
            <a:avLst/>
          </a:prstGeom>
          <a:ln w="15875">
            <a:solidFill>
              <a:srgbClr val="385F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395797" y="2715766"/>
            <a:ext cx="1272547" cy="0"/>
          </a:xfrm>
          <a:prstGeom prst="line">
            <a:avLst/>
          </a:prstGeom>
          <a:ln w="15875">
            <a:solidFill>
              <a:srgbClr val="385F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95197" y="2841198"/>
            <a:ext cx="2208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고딕" pitchFamily="50" charset="-127"/>
                <a:ea typeface="나눔바른고딕" pitchFamily="50" charset="-127"/>
              </a:rPr>
              <a:t>s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carcity and high cost of sign language translators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67851" y="2841198"/>
            <a:ext cx="2208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ASL-centric simple </a:t>
            </a:r>
            <a:r>
              <a:rPr lang="en-US" altLang="ko-KR" sz="1400" dirty="0">
                <a:latin typeface="나눔바른고딕" pitchFamily="50" charset="-127"/>
                <a:ea typeface="나눔바른고딕" pitchFamily="50" charset="-127"/>
              </a:rPr>
              <a:t>s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ign </a:t>
            </a:r>
            <a:r>
              <a:rPr lang="en-US" altLang="ko-KR" sz="1400" dirty="0">
                <a:latin typeface="나눔바른고딕" pitchFamily="50" charset="-127"/>
                <a:ea typeface="나눔바른고딕" pitchFamily="50" charset="-127"/>
              </a:rPr>
              <a:t>l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anguage </a:t>
            </a:r>
            <a:r>
              <a:rPr lang="en-US" altLang="ko-KR" sz="1400" dirty="0">
                <a:latin typeface="나눔바른고딕" pitchFamily="50" charset="-127"/>
                <a:ea typeface="나눔바른고딕" pitchFamily="50" charset="-127"/>
              </a:rPr>
              <a:t>t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ranslation service in market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40506" y="2871627"/>
            <a:ext cx="2208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not easy for deaf people in other languages to communicate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001080" y="3857982"/>
            <a:ext cx="7141841" cy="749748"/>
            <a:chOff x="1147897" y="3857982"/>
            <a:chExt cx="7141841" cy="749748"/>
          </a:xfrm>
        </p:grpSpPr>
        <p:sp>
          <p:nvSpPr>
            <p:cNvPr id="3" name="TextBox 2"/>
            <p:cNvSpPr txBox="1"/>
            <p:nvPr/>
          </p:nvSpPr>
          <p:spPr>
            <a:xfrm>
              <a:off x="3966035" y="3857982"/>
              <a:ext cx="4241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Sign Language Translation Application</a:t>
              </a:r>
            </a:p>
            <a:p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f</a:t>
              </a:r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or diverse sign language users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47897" y="3959658"/>
              <a:ext cx="2736304" cy="648072"/>
            </a:xfrm>
            <a:prstGeom prst="roundRect">
              <a:avLst/>
            </a:prstGeom>
            <a:solidFill>
              <a:srgbClr val="73AE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316425" y="4040582"/>
              <a:ext cx="2399247" cy="4862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5000"/>
                </a:lnSpc>
                <a:spcAft>
                  <a:spcPts val="0"/>
                </a:spcAft>
              </a:pPr>
              <a:r>
                <a:rPr lang="en-US" altLang="ko-KR" sz="2800" dirty="0" smtClean="0">
                  <a:ln w="117475">
                    <a:noFill/>
                  </a:ln>
                  <a:solidFill>
                    <a:srgbClr val="1C1E2A"/>
                  </a:solidFill>
                  <a:effectLst/>
                  <a:latin typeface="HU베네치아C 190" pitchFamily="18" charset="-127"/>
                  <a:ea typeface="HU베네치아C 190" pitchFamily="18" charset="-127"/>
                </a:rPr>
                <a:t>HEAR, HERE</a:t>
              </a:r>
              <a:endParaRPr lang="ko-KR" altLang="ko-KR" sz="1050" dirty="0">
                <a:ln w="117475">
                  <a:noFill/>
                </a:ln>
                <a:solidFill>
                  <a:srgbClr val="1C1E2A"/>
                </a:solidFill>
                <a:effectLst/>
                <a:latin typeface="HU베네치아C 190" pitchFamily="18" charset="-127"/>
                <a:ea typeface="HU베네치아C 190" pitchFamily="18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3884201" y="4504313"/>
              <a:ext cx="4405537" cy="22492"/>
            </a:xfrm>
            <a:prstGeom prst="line">
              <a:avLst/>
            </a:prstGeom>
            <a:ln w="19050">
              <a:solidFill>
                <a:srgbClr val="73AECC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57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오른쪽 화살표 12"/>
          <p:cNvSpPr/>
          <p:nvPr/>
        </p:nvSpPr>
        <p:spPr>
          <a:xfrm>
            <a:off x="431540" y="2584113"/>
            <a:ext cx="8280920" cy="214743"/>
          </a:xfrm>
          <a:prstGeom prst="rightArrow">
            <a:avLst/>
          </a:prstGeom>
          <a:gradFill flip="none" rotWithShape="1">
            <a:gsLst>
              <a:gs pos="0">
                <a:srgbClr val="ADCCDB"/>
              </a:gs>
              <a:gs pos="100000">
                <a:srgbClr val="385FA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257000" y="0"/>
            <a:ext cx="630000" cy="630000"/>
          </a:xfrm>
          <a:prstGeom prst="rect">
            <a:avLst/>
          </a:prstGeom>
          <a:gradFill>
            <a:gsLst>
              <a:gs pos="0">
                <a:srgbClr val="385FAA"/>
              </a:gs>
              <a:gs pos="100000">
                <a:srgbClr val="1C1E2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14557" y="100037"/>
            <a:ext cx="514885" cy="4299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US" altLang="ko-KR" sz="2400" dirty="0" smtClean="0">
                <a:solidFill>
                  <a:schemeClr val="bg1"/>
                </a:solidFill>
                <a:effectLst/>
                <a:latin typeface="HU베네치아C 190" pitchFamily="18" charset="-127"/>
                <a:ea typeface="HU베네치아C 190" pitchFamily="18" charset="-127"/>
              </a:rPr>
              <a:t>01</a:t>
            </a:r>
            <a:endParaRPr lang="ko-KR" altLang="ko-KR" sz="1000" dirty="0">
              <a:solidFill>
                <a:schemeClr val="bg1"/>
              </a:solidFill>
              <a:effectLst/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47226" y="699542"/>
            <a:ext cx="1849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U베네치아C 190" pitchFamily="18" charset="-127"/>
                <a:ea typeface="HU베네치아C 190" pitchFamily="18" charset="-127"/>
              </a:rPr>
              <a:t>Introduction</a:t>
            </a:r>
            <a:endParaRPr lang="ko-KR" altLang="en-US" sz="2000" dirty="0"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27286" y="1099652"/>
            <a:ext cx="3089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Brief Explanation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052" name="Picture 4" descr="사랑해 수화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1" b="11089"/>
          <a:stretch/>
        </p:blipFill>
        <p:spPr bwMode="auto">
          <a:xfrm>
            <a:off x="6465603" y="2026529"/>
            <a:ext cx="1725595" cy="132990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sl love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276" y="1930963"/>
            <a:ext cx="1300144" cy="152104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3729614" y="1844070"/>
            <a:ext cx="1818998" cy="1696780"/>
            <a:chOff x="3339812" y="1825654"/>
            <a:chExt cx="2341852" cy="202460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660" y="2579258"/>
              <a:ext cx="1271004" cy="127100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812" y="1825654"/>
              <a:ext cx="1489630" cy="1489630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1013305" y="3911112"/>
            <a:ext cx="1970086" cy="930242"/>
            <a:chOff x="729706" y="3960735"/>
            <a:chExt cx="1970086" cy="930242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729706" y="3960735"/>
              <a:ext cx="1970086" cy="930242"/>
            </a:xfrm>
            <a:prstGeom prst="roundRect">
              <a:avLst/>
            </a:prstGeom>
            <a:solidFill>
              <a:srgbClr val="1C1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0696" y="4010357"/>
              <a:ext cx="178810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English signers perform sign language actions</a:t>
              </a:r>
              <a:endParaRPr lang="ko-KR" altLang="en-US" sz="1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654070" y="3885657"/>
            <a:ext cx="1970086" cy="930242"/>
            <a:chOff x="3586953" y="3911111"/>
            <a:chExt cx="1970086" cy="930242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3586953" y="3911111"/>
              <a:ext cx="1970086" cy="930242"/>
            </a:xfrm>
            <a:prstGeom prst="roundRect">
              <a:avLst/>
            </a:prstGeom>
            <a:solidFill>
              <a:srgbClr val="1C1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609706" y="3960733"/>
              <a:ext cx="19245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Our application camera recognizes motion</a:t>
              </a:r>
              <a:endParaRPr lang="ko-KR" altLang="en-US" sz="1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340387" y="3651870"/>
            <a:ext cx="1976029" cy="1323439"/>
            <a:chOff x="6259477" y="3686456"/>
            <a:chExt cx="1976029" cy="1323439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6265420" y="3691665"/>
              <a:ext cx="1970086" cy="1318229"/>
            </a:xfrm>
            <a:prstGeom prst="roundRect">
              <a:avLst/>
            </a:prstGeom>
            <a:solidFill>
              <a:srgbClr val="1C1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259477" y="3686456"/>
              <a:ext cx="1976029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Recognized movements are translated into Korean sign language</a:t>
              </a:r>
              <a:endParaRPr lang="ko-KR" altLang="en-US" sz="1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41882" y="162287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1E1B73"/>
                </a:solidFill>
                <a:latin typeface="HU베네치아C 190" pitchFamily="18" charset="-127"/>
                <a:ea typeface="HU베네치아C 190" pitchFamily="18" charset="-127"/>
              </a:rPr>
              <a:t>1.</a:t>
            </a:r>
            <a:endParaRPr lang="ko-KR" altLang="en-US" dirty="0">
              <a:solidFill>
                <a:srgbClr val="1E1B73"/>
              </a:solidFill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67328" y="163564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1E1B73"/>
                </a:solidFill>
                <a:latin typeface="HU베네치아C 190" pitchFamily="18" charset="-127"/>
                <a:ea typeface="HU베네치아C 190" pitchFamily="18" charset="-127"/>
              </a:rPr>
              <a:t>2</a:t>
            </a:r>
            <a:r>
              <a:rPr lang="en-US" altLang="ko-KR" dirty="0" smtClean="0">
                <a:solidFill>
                  <a:srgbClr val="1E1B73"/>
                </a:solidFill>
                <a:latin typeface="HU베네치아C 190" pitchFamily="18" charset="-127"/>
                <a:ea typeface="HU베네치아C 190" pitchFamily="18" charset="-127"/>
              </a:rPr>
              <a:t>.</a:t>
            </a:r>
            <a:endParaRPr lang="ko-KR" altLang="en-US" dirty="0">
              <a:solidFill>
                <a:srgbClr val="1E1B73"/>
              </a:solidFill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50764" y="162287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1E1B73"/>
                </a:solidFill>
                <a:latin typeface="HU베네치아C 190" pitchFamily="18" charset="-127"/>
                <a:ea typeface="HU베네치아C 190" pitchFamily="18" charset="-127"/>
              </a:rPr>
              <a:t>3</a:t>
            </a:r>
            <a:r>
              <a:rPr lang="en-US" altLang="ko-KR" dirty="0" smtClean="0">
                <a:solidFill>
                  <a:srgbClr val="1E1B73"/>
                </a:solidFill>
                <a:latin typeface="HU베네치아C 190" pitchFamily="18" charset="-127"/>
                <a:ea typeface="HU베네치아C 190" pitchFamily="18" charset="-127"/>
              </a:rPr>
              <a:t>.</a:t>
            </a:r>
            <a:endParaRPr lang="ko-KR" altLang="en-US" dirty="0">
              <a:solidFill>
                <a:srgbClr val="1E1B73"/>
              </a:solidFill>
              <a:latin typeface="HU베네치아C 190" pitchFamily="18" charset="-127"/>
              <a:ea typeface="HU베네치아C 19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57000" y="0"/>
            <a:ext cx="630000" cy="630000"/>
          </a:xfrm>
          <a:prstGeom prst="rect">
            <a:avLst/>
          </a:prstGeom>
          <a:gradFill>
            <a:gsLst>
              <a:gs pos="0">
                <a:srgbClr val="385FAA"/>
              </a:gs>
              <a:gs pos="100000">
                <a:srgbClr val="1C1E2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8107" y="100037"/>
            <a:ext cx="567784" cy="4299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US" altLang="ko-KR" sz="2400" dirty="0" smtClean="0">
                <a:solidFill>
                  <a:schemeClr val="bg1"/>
                </a:solidFill>
                <a:effectLst/>
                <a:latin typeface="HU베네치아C 190" pitchFamily="18" charset="-127"/>
                <a:ea typeface="HU베네치아C 190" pitchFamily="18" charset="-127"/>
              </a:rPr>
              <a:t>02</a:t>
            </a:r>
            <a:endParaRPr lang="ko-KR" altLang="ko-KR" sz="1000" dirty="0">
              <a:solidFill>
                <a:schemeClr val="bg1"/>
              </a:solidFill>
              <a:effectLst/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4157" y="699542"/>
            <a:ext cx="3675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U베네치아C 190" pitchFamily="18" charset="-127"/>
                <a:ea typeface="HU베네치아C 190" pitchFamily="18" charset="-127"/>
              </a:rPr>
              <a:t>Development Environment</a:t>
            </a:r>
            <a:endParaRPr lang="ko-KR" altLang="en-US" sz="2000" dirty="0">
              <a:latin typeface="HU베네치아C 190" pitchFamily="18" charset="-127"/>
              <a:ea typeface="HU베네치아C 19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72000" y="1275606"/>
            <a:ext cx="7200000" cy="2122368"/>
            <a:chOff x="467544" y="1923678"/>
            <a:chExt cx="7134008" cy="2122368"/>
          </a:xfrm>
        </p:grpSpPr>
        <p:pic>
          <p:nvPicPr>
            <p:cNvPr id="5122" name="Picture 2" descr="android studio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923678"/>
              <a:ext cx="7134008" cy="212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android studio에 대한 이미지 검색결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91" r="26803" b="91148"/>
            <a:stretch/>
          </p:blipFill>
          <p:spPr bwMode="auto">
            <a:xfrm>
              <a:off x="4571999" y="2067694"/>
              <a:ext cx="1041991" cy="18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android studio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91" r="26803" b="91148"/>
            <a:stretch/>
          </p:blipFill>
          <p:spPr bwMode="auto">
            <a:xfrm>
              <a:off x="4499993" y="2787774"/>
              <a:ext cx="648072" cy="18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android studio에 대한 이미지 검색결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91" r="26803" b="91148"/>
            <a:stretch/>
          </p:blipFill>
          <p:spPr bwMode="auto">
            <a:xfrm>
              <a:off x="4898436" y="3723878"/>
              <a:ext cx="1041991" cy="18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직사각형 8"/>
          <p:cNvSpPr/>
          <p:nvPr/>
        </p:nvSpPr>
        <p:spPr>
          <a:xfrm>
            <a:off x="972000" y="3397974"/>
            <a:ext cx="1800000" cy="792088"/>
          </a:xfrm>
          <a:prstGeom prst="rect">
            <a:avLst/>
          </a:prstGeom>
          <a:solidFill>
            <a:srgbClr val="1E1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72000" y="3397974"/>
            <a:ext cx="1800000" cy="792088"/>
          </a:xfrm>
          <a:prstGeom prst="rect">
            <a:avLst/>
          </a:prstGeom>
          <a:solidFill>
            <a:srgbClr val="38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572000" y="3397974"/>
            <a:ext cx="1800000" cy="792088"/>
          </a:xfrm>
          <a:prstGeom prst="rect">
            <a:avLst/>
          </a:prstGeom>
          <a:solidFill>
            <a:srgbClr val="73A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372000" y="3397974"/>
            <a:ext cx="1800000" cy="792088"/>
          </a:xfrm>
          <a:prstGeom prst="rect">
            <a:avLst/>
          </a:prstGeom>
          <a:solidFill>
            <a:srgbClr val="ADC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978" y="3471850"/>
            <a:ext cx="396044" cy="39604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251" y="3471850"/>
            <a:ext cx="341497" cy="34149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46" y="3444444"/>
            <a:ext cx="396308" cy="39630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846" y="3444444"/>
            <a:ext cx="396308" cy="3963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08145" y="3867894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HU베네치아C 190" pitchFamily="18" charset="-127"/>
                <a:ea typeface="HU베네치아C 190" pitchFamily="18" charset="-127"/>
              </a:rPr>
              <a:t>IDE</a:t>
            </a:r>
            <a:endParaRPr lang="ko-KR" altLang="en-US" sz="1600" dirty="0">
              <a:solidFill>
                <a:schemeClr val="bg1"/>
              </a:solidFill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21509" y="3867894"/>
            <a:ext cx="2520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HU베네치아C 190" pitchFamily="18" charset="-127"/>
                <a:ea typeface="HU베네치아C 190" pitchFamily="18" charset="-127"/>
              </a:rPr>
              <a:t>Programing Language</a:t>
            </a:r>
            <a:endParaRPr lang="ko-KR" altLang="en-US" sz="1600" dirty="0">
              <a:solidFill>
                <a:schemeClr val="bg1"/>
              </a:solidFill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29786" y="3867894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U베네치아C 190" pitchFamily="18" charset="-127"/>
                <a:ea typeface="HU베네치아C 190" pitchFamily="18" charset="-127"/>
              </a:rPr>
              <a:t>DB</a:t>
            </a:r>
            <a:endParaRPr lang="ko-KR" altLang="en-US" sz="1600" dirty="0"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57711" y="3867894"/>
            <a:ext cx="1828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U베네치아C 190" pitchFamily="18" charset="-127"/>
                <a:ea typeface="HU베네치아C 190" pitchFamily="18" charset="-127"/>
              </a:rPr>
              <a:t>Version Control</a:t>
            </a:r>
            <a:endParaRPr lang="ko-KR" altLang="en-US" sz="1600" dirty="0"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83161" y="4249420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Android Studio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41621" y="4249420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JAVA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84443" y="4249420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Realm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27006" y="424942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Hub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2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57000" y="0"/>
            <a:ext cx="630000" cy="630000"/>
          </a:xfrm>
          <a:prstGeom prst="rect">
            <a:avLst/>
          </a:prstGeom>
          <a:gradFill>
            <a:gsLst>
              <a:gs pos="0">
                <a:srgbClr val="385FAA"/>
              </a:gs>
              <a:gs pos="100000">
                <a:srgbClr val="1C1E2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8107" y="100037"/>
            <a:ext cx="567784" cy="4299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US" altLang="ko-KR" sz="2400" dirty="0" smtClean="0">
                <a:solidFill>
                  <a:schemeClr val="bg1"/>
                </a:solidFill>
                <a:effectLst/>
                <a:latin typeface="HU베네치아C 190" pitchFamily="18" charset="-127"/>
                <a:ea typeface="HU베네치아C 190" pitchFamily="18" charset="-127"/>
              </a:rPr>
              <a:t>03</a:t>
            </a:r>
            <a:endParaRPr lang="ko-KR" altLang="ko-KR" sz="1000" dirty="0">
              <a:solidFill>
                <a:schemeClr val="bg1"/>
              </a:solidFill>
              <a:effectLst/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2848" y="699542"/>
            <a:ext cx="2938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U베네치아C 190" pitchFamily="18" charset="-127"/>
                <a:ea typeface="HU베네치아C 190" pitchFamily="18" charset="-127"/>
              </a:rPr>
              <a:t>Service Architecture</a:t>
            </a:r>
            <a:endParaRPr lang="ko-KR" altLang="en-US" sz="2000" dirty="0"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27286" y="1099652"/>
            <a:ext cx="3089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Overall Architecture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47743" y="1563638"/>
            <a:ext cx="7848514" cy="31683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17" y="2264790"/>
            <a:ext cx="742979" cy="7429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35128"/>
            <a:ext cx="802302" cy="8023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5332" y="306066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1C1E2A"/>
                </a:solidFill>
                <a:latin typeface="HU베네치아C 190" pitchFamily="18" charset="-127"/>
                <a:ea typeface="HU베네치아C 190" pitchFamily="18" charset="-127"/>
              </a:rPr>
              <a:t>Users</a:t>
            </a:r>
            <a:endParaRPr lang="ko-KR" altLang="en-US" dirty="0">
              <a:solidFill>
                <a:srgbClr val="1C1E2A"/>
              </a:solidFill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13" name="AutoShape 2" descr="real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4" descr="real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23" t="17498" r="13324" b="40642"/>
          <a:stretch/>
        </p:blipFill>
        <p:spPr bwMode="auto">
          <a:xfrm>
            <a:off x="6448030" y="3003798"/>
            <a:ext cx="114812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60" y="1938109"/>
            <a:ext cx="980540" cy="98054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207121" y="3013114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1C1E2A"/>
                </a:solidFill>
                <a:latin typeface="HU베네치아C 190" pitchFamily="18" charset="-127"/>
                <a:ea typeface="HU베네치아C 190" pitchFamily="18" charset="-127"/>
              </a:rPr>
              <a:t>Android</a:t>
            </a:r>
          </a:p>
          <a:p>
            <a:pPr algn="ctr"/>
            <a:r>
              <a:rPr lang="en-US" altLang="ko-KR" dirty="0" smtClean="0">
                <a:solidFill>
                  <a:srgbClr val="1C1E2A"/>
                </a:solidFill>
                <a:latin typeface="HU베네치아C 190" pitchFamily="18" charset="-127"/>
                <a:ea typeface="HU베네치아C 190" pitchFamily="18" charset="-127"/>
              </a:rPr>
              <a:t>Studio</a:t>
            </a:r>
            <a:endParaRPr lang="ko-KR" altLang="en-US" dirty="0">
              <a:solidFill>
                <a:srgbClr val="1C1E2A"/>
              </a:solidFill>
              <a:latin typeface="HU베네치아C 190" pitchFamily="18" charset="-127"/>
              <a:ea typeface="HU베네치아C 190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771800" y="2636279"/>
            <a:ext cx="331048" cy="0"/>
          </a:xfrm>
          <a:prstGeom prst="line">
            <a:avLst/>
          </a:prstGeom>
          <a:ln>
            <a:solidFill>
              <a:srgbClr val="1C1E2A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65878" y="414663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1C1E2A"/>
                </a:solidFill>
                <a:latin typeface="HU베네치아C 190" pitchFamily="18" charset="-127"/>
                <a:ea typeface="HU베네치아C 190" pitchFamily="18" charset="-127"/>
              </a:rPr>
              <a:t>Realm</a:t>
            </a:r>
            <a:endParaRPr lang="ko-KR" altLang="en-US" dirty="0">
              <a:solidFill>
                <a:srgbClr val="1C1E2A"/>
              </a:solidFill>
              <a:latin typeface="HU베네치아C 190" pitchFamily="18" charset="-127"/>
              <a:ea typeface="HU베네치아C 190" pitchFamily="18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434462" y="2927832"/>
            <a:ext cx="1785948" cy="610864"/>
          </a:xfrm>
          <a:prstGeom prst="line">
            <a:avLst/>
          </a:prstGeom>
          <a:ln>
            <a:solidFill>
              <a:srgbClr val="1C1E2A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899592" y="1851669"/>
            <a:ext cx="3888432" cy="2172439"/>
          </a:xfrm>
          <a:prstGeom prst="roundRect">
            <a:avLst/>
          </a:prstGeom>
          <a:noFill/>
          <a:ln w="12700">
            <a:solidFill>
              <a:srgbClr val="1E1B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695453" y="2612854"/>
            <a:ext cx="2592288" cy="1934015"/>
          </a:xfrm>
          <a:prstGeom prst="roundRect">
            <a:avLst/>
          </a:prstGeom>
          <a:noFill/>
          <a:ln w="12700">
            <a:solidFill>
              <a:srgbClr val="1E1B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057375" y="3634625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85FAA"/>
                </a:solidFill>
                <a:latin typeface="HU베네치아C 190" pitchFamily="18" charset="-127"/>
                <a:ea typeface="HU베네치아C 190" pitchFamily="18" charset="-127"/>
              </a:rPr>
              <a:t>FRONT END</a:t>
            </a:r>
            <a:endParaRPr lang="ko-KR" altLang="en-US" dirty="0">
              <a:solidFill>
                <a:srgbClr val="385FAA"/>
              </a:solidFill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27544" y="2634466"/>
            <a:ext cx="138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85FAA"/>
                </a:solidFill>
                <a:latin typeface="HU베네치아C 190" pitchFamily="18" charset="-127"/>
                <a:ea typeface="HU베네치아C 190" pitchFamily="18" charset="-127"/>
              </a:rPr>
              <a:t>BACK END</a:t>
            </a:r>
            <a:endParaRPr lang="ko-KR" altLang="en-US" dirty="0">
              <a:solidFill>
                <a:srgbClr val="385FAA"/>
              </a:solidFill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29277" y="4151106"/>
            <a:ext cx="73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1C1E2A"/>
                </a:solidFill>
                <a:latin typeface="HU베네치아C 190" pitchFamily="18" charset="-127"/>
                <a:ea typeface="HU베네치아C 190" pitchFamily="18" charset="-127"/>
              </a:rPr>
              <a:t>JAVA</a:t>
            </a:r>
            <a:endParaRPr lang="ko-KR" altLang="en-US" dirty="0">
              <a:solidFill>
                <a:srgbClr val="1C1E2A"/>
              </a:solidFill>
              <a:latin typeface="HU베네치아C 190" pitchFamily="18" charset="-127"/>
              <a:ea typeface="HU베네치아C 190" pitchFamily="18" charset="-127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4434462" y="2815650"/>
            <a:ext cx="1785948" cy="610864"/>
          </a:xfrm>
          <a:prstGeom prst="line">
            <a:avLst/>
          </a:prstGeom>
          <a:ln>
            <a:solidFill>
              <a:srgbClr val="1C1E2A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727411" y="414663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1C1E2A"/>
                </a:solidFill>
                <a:latin typeface="HU베네치아C 190" pitchFamily="18" charset="-127"/>
                <a:ea typeface="HU베네치아C 190" pitchFamily="18" charset="-127"/>
              </a:rPr>
              <a:t>openCV</a:t>
            </a:r>
            <a:endParaRPr lang="ko-KR" altLang="en-US" dirty="0">
              <a:solidFill>
                <a:srgbClr val="1C1E2A"/>
              </a:solidFill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60477" y="3287473"/>
            <a:ext cx="125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effectLst>
                  <a:glow rad="228600">
                    <a:srgbClr val="ADCCDB">
                      <a:alpha val="4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rPr>
              <a:t>recognition,  translation</a:t>
            </a:r>
            <a:endParaRPr lang="ko-KR" altLang="en-US" sz="1600" dirty="0">
              <a:effectLst>
                <a:glow rad="228600">
                  <a:srgbClr val="ADCCDB">
                    <a:alpha val="40000"/>
                  </a:srgbClr>
                </a:glo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37098" y="2408446"/>
            <a:ext cx="1380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effectLst>
                  <a:glow rad="228600">
                    <a:srgbClr val="ADCCDB">
                      <a:alpha val="4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rPr>
              <a:t>s</a:t>
            </a:r>
            <a:r>
              <a:rPr lang="en-US" altLang="ko-KR" sz="1600" dirty="0" smtClean="0">
                <a:effectLst>
                  <a:glow rad="228600">
                    <a:srgbClr val="ADCCDB">
                      <a:alpha val="40000"/>
                    </a:srgbClr>
                  </a:glow>
                </a:effectLst>
                <a:latin typeface="나눔바른고딕" pitchFamily="50" charset="-127"/>
                <a:ea typeface="나눔바른고딕" pitchFamily="50" charset="-127"/>
              </a:rPr>
              <a:t>ave, load users’ data</a:t>
            </a:r>
            <a:endParaRPr lang="ko-KR" altLang="en-US" sz="1600" dirty="0">
              <a:effectLst>
                <a:glow rad="228600">
                  <a:srgbClr val="ADCCDB">
                    <a:alpha val="40000"/>
                  </a:srgbClr>
                </a:glo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107391" y="1891098"/>
            <a:ext cx="1768112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US" altLang="ko-KR" sz="2000" dirty="0" smtClean="0">
                <a:solidFill>
                  <a:srgbClr val="73AECC"/>
                </a:solidFill>
                <a:effectLst/>
                <a:latin typeface="HU베네치아C 190" pitchFamily="18" charset="-127"/>
                <a:ea typeface="HU베네치아C 190" pitchFamily="18" charset="-127"/>
              </a:rPr>
              <a:t>HEAR, HERE</a:t>
            </a:r>
            <a:endParaRPr lang="ko-KR" altLang="ko-KR" sz="900" dirty="0">
              <a:solidFill>
                <a:srgbClr val="73AECC"/>
              </a:solidFill>
              <a:effectLst/>
              <a:latin typeface="HU베네치아C 190" pitchFamily="18" charset="-127"/>
              <a:ea typeface="HU베네치아C 19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4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71596" y="2427734"/>
            <a:ext cx="2448276" cy="1080120"/>
          </a:xfrm>
          <a:prstGeom prst="rect">
            <a:avLst/>
          </a:prstGeom>
          <a:solidFill>
            <a:srgbClr val="ADC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257000" y="0"/>
            <a:ext cx="630000" cy="630000"/>
          </a:xfrm>
          <a:prstGeom prst="rect">
            <a:avLst/>
          </a:prstGeom>
          <a:gradFill>
            <a:gsLst>
              <a:gs pos="0">
                <a:srgbClr val="385FAA"/>
              </a:gs>
              <a:gs pos="100000">
                <a:srgbClr val="1C1E2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8107" y="100037"/>
            <a:ext cx="567784" cy="4299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US" altLang="ko-KR" sz="2400" dirty="0" smtClean="0">
                <a:solidFill>
                  <a:schemeClr val="bg1"/>
                </a:solidFill>
                <a:effectLst/>
                <a:latin typeface="HU베네치아C 190" pitchFamily="18" charset="-127"/>
                <a:ea typeface="HU베네치아C 190" pitchFamily="18" charset="-127"/>
              </a:rPr>
              <a:t>03</a:t>
            </a:r>
            <a:endParaRPr lang="ko-KR" altLang="ko-KR" sz="1000" dirty="0">
              <a:solidFill>
                <a:schemeClr val="bg1"/>
              </a:solidFill>
              <a:effectLst/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2848" y="699542"/>
            <a:ext cx="2938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U베네치아C 190" pitchFamily="18" charset="-127"/>
                <a:ea typeface="HU베네치아C 190" pitchFamily="18" charset="-127"/>
              </a:rPr>
              <a:t>Service Architecture</a:t>
            </a:r>
            <a:endParaRPr lang="ko-KR" altLang="en-US" sz="2000" dirty="0"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27286" y="1099652"/>
            <a:ext cx="3089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Recognition Methodology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AutoShape 2" descr="real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4" descr="real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1596" y="2211710"/>
            <a:ext cx="7200800" cy="216024"/>
          </a:xfrm>
          <a:prstGeom prst="rect">
            <a:avLst/>
          </a:prstGeom>
          <a:gradFill>
            <a:gsLst>
              <a:gs pos="0">
                <a:srgbClr val="385FAA"/>
              </a:gs>
              <a:gs pos="100000">
                <a:srgbClr val="1C1E2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1769" y="1607483"/>
            <a:ext cx="306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나눔바른고딕" pitchFamily="50" charset="-127"/>
                <a:ea typeface="나눔바른고딕" pitchFamily="50" charset="-127"/>
              </a:rPr>
              <a:t>[for Recognizing hand motion]</a:t>
            </a:r>
            <a:endParaRPr lang="ko-KR" altLang="en-US" sz="16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596" y="2499742"/>
            <a:ext cx="187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바른고딕" pitchFamily="50" charset="-127"/>
                <a:ea typeface="나눔바른고딕" pitchFamily="50" charset="-127"/>
              </a:rPr>
              <a:t>Skin Color Segmentation</a:t>
            </a:r>
            <a:endParaRPr lang="ko-KR" altLang="en-US" sz="16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35896" y="2499742"/>
            <a:ext cx="18722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1E1B73"/>
                </a:solidFill>
                <a:latin typeface="나눔바른고딕" pitchFamily="50" charset="-127"/>
                <a:ea typeface="나눔바른고딕" pitchFamily="50" charset="-127"/>
              </a:rPr>
              <a:t>Skin Color Segmentation on Static Image</a:t>
            </a:r>
            <a:endParaRPr lang="ko-KR" altLang="en-US" sz="1600" dirty="0">
              <a:solidFill>
                <a:srgbClr val="1E1B7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78773" y="2499741"/>
            <a:ext cx="18722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1E1B73"/>
                </a:solidFill>
                <a:latin typeface="나눔바른고딕" pitchFamily="50" charset="-127"/>
                <a:ea typeface="나눔바른고딕" pitchFamily="50" charset="-127"/>
              </a:rPr>
              <a:t>Skin Color Segmentation in real-time</a:t>
            </a:r>
            <a:endParaRPr lang="ko-KR" altLang="en-US" sz="1600" dirty="0">
              <a:solidFill>
                <a:srgbClr val="1E1B7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635896" y="2247722"/>
            <a:ext cx="144000" cy="14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278773" y="2247722"/>
            <a:ext cx="144000" cy="144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1039465" y="3338577"/>
            <a:ext cx="2372765" cy="338554"/>
            <a:chOff x="1039465" y="3322027"/>
            <a:chExt cx="2372765" cy="338554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039465" y="3330738"/>
              <a:ext cx="2308399" cy="3211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E1B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39465" y="3322027"/>
              <a:ext cx="237276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rgbClr val="1E1B73"/>
                  </a:solidFill>
                  <a:latin typeface="나눔바른고딕" pitchFamily="50" charset="-127"/>
                  <a:ea typeface="나눔바른고딕" pitchFamily="50" charset="-127"/>
                </a:rPr>
                <a:t>HSV color space model </a:t>
              </a:r>
              <a:endParaRPr lang="ko-KR" altLang="en-US" sz="1600" b="1" dirty="0">
                <a:solidFill>
                  <a:srgbClr val="1E1B7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3563888" y="3507854"/>
            <a:ext cx="4608508" cy="0"/>
          </a:xfrm>
          <a:prstGeom prst="line">
            <a:avLst/>
          </a:prstGeom>
          <a:ln w="25400">
            <a:solidFill>
              <a:srgbClr val="1C1E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99592" y="3867894"/>
            <a:ext cx="38868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Color </a:t>
            </a:r>
            <a:r>
              <a:rPr lang="en-US" altLang="ko-KR" sz="1400" dirty="0">
                <a:latin typeface="나눔바른고딕" pitchFamily="50" charset="-127"/>
                <a:ea typeface="나눔바른고딕" pitchFamily="50" charset="-127"/>
              </a:rPr>
              <a:t>based image segmentation uses the color feature of every pixel to differentiate meaningful pixels in an image. 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32040" y="3698617"/>
            <a:ext cx="3190281" cy="1077218"/>
          </a:xfrm>
          <a:prstGeom prst="rect">
            <a:avLst/>
          </a:prstGeom>
          <a:ln>
            <a:solidFill>
              <a:srgbClr val="1C1E2A"/>
            </a:solidFill>
            <a:prstDash val="sysDash"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latin typeface="나눔바른고딕" pitchFamily="50" charset="-127"/>
                <a:ea typeface="나눔바른고딕" pitchFamily="50" charset="-127"/>
              </a:rPr>
              <a:t>RGB (Red, Green, Blue)</a:t>
            </a:r>
          </a:p>
          <a:p>
            <a:pPr marL="285750" indent="-285750">
              <a:buFontTx/>
              <a:buChar char="-"/>
            </a:pPr>
            <a:r>
              <a:rPr lang="en-US" altLang="ko-KR" sz="1600" b="1" dirty="0" smtClean="0">
                <a:latin typeface="나눔바른고딕" pitchFamily="50" charset="-127"/>
                <a:ea typeface="나눔바른고딕" pitchFamily="50" charset="-127"/>
              </a:rPr>
              <a:t>HSV (Hue, Saturation, Value)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CMY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XYZ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97150" y="405256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1C1E2A"/>
                </a:solidFill>
              </a:rPr>
              <a:t>▶</a:t>
            </a:r>
            <a:endParaRPr lang="ko-KR" altLang="en-US" sz="1600" dirty="0">
              <a:solidFill>
                <a:srgbClr val="1C1E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4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57000" y="0"/>
            <a:ext cx="630000" cy="630000"/>
          </a:xfrm>
          <a:prstGeom prst="rect">
            <a:avLst/>
          </a:prstGeom>
          <a:gradFill>
            <a:gsLst>
              <a:gs pos="0">
                <a:srgbClr val="385FAA"/>
              </a:gs>
              <a:gs pos="100000">
                <a:srgbClr val="1C1E2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8107" y="100037"/>
            <a:ext cx="567784" cy="4299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US" altLang="ko-KR" sz="2400" dirty="0" smtClean="0">
                <a:solidFill>
                  <a:schemeClr val="bg1"/>
                </a:solidFill>
                <a:effectLst/>
                <a:latin typeface="HU베네치아C 190" pitchFamily="18" charset="-127"/>
                <a:ea typeface="HU베네치아C 190" pitchFamily="18" charset="-127"/>
              </a:rPr>
              <a:t>03</a:t>
            </a:r>
            <a:endParaRPr lang="ko-KR" altLang="ko-KR" sz="1000" dirty="0">
              <a:solidFill>
                <a:schemeClr val="bg1"/>
              </a:solidFill>
              <a:effectLst/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2848" y="699542"/>
            <a:ext cx="2938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U베네치아C 190" pitchFamily="18" charset="-127"/>
                <a:ea typeface="HU베네치아C 190" pitchFamily="18" charset="-127"/>
              </a:rPr>
              <a:t>Service Architecture</a:t>
            </a:r>
            <a:endParaRPr lang="ko-KR" altLang="en-US" sz="2000" dirty="0"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27286" y="1099652"/>
            <a:ext cx="3089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Recognition Methodology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AutoShape 2" descr="real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4" descr="real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99792" y="1633714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1E1B73"/>
                </a:solidFill>
                <a:latin typeface="HU베네치아C 190" pitchFamily="18" charset="-127"/>
                <a:ea typeface="HU베네치아C 190" pitchFamily="18" charset="-127"/>
              </a:rPr>
              <a:t>OpenCV</a:t>
            </a:r>
            <a:endParaRPr lang="ko-KR" altLang="en-US" dirty="0">
              <a:solidFill>
                <a:srgbClr val="1E1B73"/>
              </a:solidFill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60664" y="3473167"/>
            <a:ext cx="3888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E1B73"/>
                </a:solidFill>
                <a:latin typeface="HU베네치아C 190" pitchFamily="18" charset="-127"/>
                <a:ea typeface="HU베네치아C 190" pitchFamily="18" charset="-127"/>
              </a:rPr>
              <a:t>Hand  Segmentation using Java</a:t>
            </a:r>
            <a:endParaRPr lang="ko-KR" altLang="en-US" dirty="0">
              <a:solidFill>
                <a:srgbClr val="1E1B73"/>
              </a:solidFill>
              <a:latin typeface="HU베네치아C 190" pitchFamily="18" charset="-127"/>
              <a:ea typeface="HU베네치아C 190" pitchFamily="18" charset="-127"/>
            </a:endParaRPr>
          </a:p>
        </p:txBody>
      </p:sp>
      <p:pic>
        <p:nvPicPr>
          <p:cNvPr id="7170" name="Picture 2" descr="opencv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759" y="1684936"/>
            <a:ext cx="1094256" cy="13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java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7" t="3373" r="17647" b="3503"/>
          <a:stretch/>
        </p:blipFill>
        <p:spPr bwMode="auto">
          <a:xfrm>
            <a:off x="6228184" y="3457115"/>
            <a:ext cx="1306185" cy="121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3432199" y="3147814"/>
            <a:ext cx="2279602" cy="0"/>
          </a:xfrm>
          <a:prstGeom prst="line">
            <a:avLst/>
          </a:prstGeom>
          <a:ln>
            <a:solidFill>
              <a:srgbClr val="1C1E2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99792" y="2003046"/>
            <a:ext cx="26248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latin typeface="나눔바른고딕"/>
                <a:ea typeface="나눔바른고딕"/>
              </a:rPr>
              <a:t>•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RGB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to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HSV conversion</a:t>
            </a:r>
            <a:endParaRPr lang="ko-KR" altLang="ko-KR" sz="1600" dirty="0"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600" dirty="0" smtClean="0">
                <a:latin typeface="나눔바른고딕"/>
                <a:ea typeface="나눔바른고딕"/>
              </a:rPr>
              <a:t>•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Dilation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and Erosion</a:t>
            </a:r>
            <a:endParaRPr lang="ko-KR" altLang="ko-KR" sz="1600" dirty="0"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600" dirty="0" smtClean="0">
                <a:latin typeface="나눔바른고딕"/>
                <a:ea typeface="나눔바른고딕"/>
              </a:rPr>
              <a:t>•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Blurring</a:t>
            </a:r>
            <a:endParaRPr lang="ko-KR" altLang="ko-KR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60664" y="3842499"/>
            <a:ext cx="40511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나눔바른고딕"/>
                <a:ea typeface="나눔바른고딕"/>
              </a:rPr>
              <a:t>•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Skin Color Segmentation</a:t>
            </a:r>
          </a:p>
          <a:p>
            <a:r>
              <a:rPr lang="en-US" altLang="ko-KR" sz="1600" dirty="0" smtClean="0">
                <a:latin typeface="나눔바른고딕"/>
                <a:ea typeface="나눔바른고딕"/>
              </a:rPr>
              <a:t>•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Background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Subtraction 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600" dirty="0" smtClean="0">
                <a:latin typeface="나눔바른고딕"/>
                <a:ea typeface="나눔바른고딕"/>
              </a:rPr>
              <a:t>•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Final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Hand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Segmentation 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Technique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80112" y="2003046"/>
            <a:ext cx="29093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latin typeface="나눔바른고딕"/>
                <a:ea typeface="나눔바른고딕"/>
              </a:rPr>
              <a:t>•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Find Contours</a:t>
            </a:r>
            <a:endParaRPr lang="ko-KR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1600" dirty="0" smtClean="0">
                <a:latin typeface="나눔바른고딕"/>
                <a:ea typeface="나눔바른고딕"/>
              </a:rPr>
              <a:t>•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Forming Convex Hulls</a:t>
            </a:r>
            <a:endParaRPr lang="ko-KR" altLang="ko-KR" sz="16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24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57000" y="0"/>
            <a:ext cx="630000" cy="630000"/>
          </a:xfrm>
          <a:prstGeom prst="rect">
            <a:avLst/>
          </a:prstGeom>
          <a:gradFill>
            <a:gsLst>
              <a:gs pos="0">
                <a:srgbClr val="385FAA"/>
              </a:gs>
              <a:gs pos="100000">
                <a:srgbClr val="1C1E2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8107" y="100037"/>
            <a:ext cx="567784" cy="4299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US" altLang="ko-KR" sz="2400" dirty="0" smtClean="0">
                <a:solidFill>
                  <a:schemeClr val="bg1"/>
                </a:solidFill>
                <a:effectLst/>
                <a:latin typeface="HU베네치아C 190" pitchFamily="18" charset="-127"/>
                <a:ea typeface="HU베네치아C 190" pitchFamily="18" charset="-127"/>
              </a:rPr>
              <a:t>03</a:t>
            </a:r>
            <a:endParaRPr lang="ko-KR" altLang="ko-KR" sz="1000" dirty="0">
              <a:solidFill>
                <a:schemeClr val="bg1"/>
              </a:solidFill>
              <a:effectLst/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2848" y="699542"/>
            <a:ext cx="2938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U베네치아C 190" pitchFamily="18" charset="-127"/>
                <a:ea typeface="HU베네치아C 190" pitchFamily="18" charset="-127"/>
              </a:rPr>
              <a:t>Service Architecture</a:t>
            </a:r>
            <a:endParaRPr lang="ko-KR" altLang="en-US" sz="2000" dirty="0">
              <a:latin typeface="HU베네치아C 190" pitchFamily="18" charset="-127"/>
              <a:ea typeface="HU베네치아C 19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27286" y="1099652"/>
            <a:ext cx="3089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Recognition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AutoShape 2" descr="real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4" descr="real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 descr="EMB0000147cbc3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332" y="1691354"/>
            <a:ext cx="2065337" cy="3112644"/>
          </a:xfrm>
          <a:prstGeom prst="rect">
            <a:avLst/>
          </a:prstGeom>
          <a:noFill/>
        </p:spPr>
      </p:pic>
      <p:cxnSp>
        <p:nvCxnSpPr>
          <p:cNvPr id="5" name="직선 연결선 4"/>
          <p:cNvCxnSpPr/>
          <p:nvPr/>
        </p:nvCxnSpPr>
        <p:spPr>
          <a:xfrm>
            <a:off x="2891260" y="2643758"/>
            <a:ext cx="1296144" cy="360040"/>
          </a:xfrm>
          <a:prstGeom prst="line">
            <a:avLst/>
          </a:prstGeom>
          <a:ln>
            <a:solidFill>
              <a:srgbClr val="63D78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55576" y="2058983"/>
            <a:ext cx="1960793" cy="584775"/>
          </a:xfrm>
          <a:prstGeom prst="rect">
            <a:avLst/>
          </a:prstGeom>
          <a:solidFill>
            <a:srgbClr val="385FAA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Extracting </a:t>
            </a:r>
            <a:r>
              <a:rPr lang="en-US" altLang="ko-KR" sz="16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Contour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Information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9808" y="2770622"/>
            <a:ext cx="28430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using </a:t>
            </a:r>
            <a:r>
              <a:rPr lang="en-US" altLang="ko-KR" sz="1400" dirty="0" err="1">
                <a:latin typeface="나눔바른고딕" pitchFamily="50" charset="-127"/>
                <a:ea typeface="나눔바른고딕" pitchFamily="50" charset="-127"/>
              </a:rPr>
              <a:t>OpenCv</a:t>
            </a:r>
            <a:r>
              <a:rPr lang="en-US" altLang="ko-KR" sz="1400" dirty="0">
                <a:latin typeface="나눔바른고딕" pitchFamily="50" charset="-127"/>
                <a:ea typeface="나눔바른고딕" pitchFamily="50" charset="-127"/>
              </a:rPr>
              <a:t> functions to calculate the moments and centroid of the object (hand) and 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separate </a:t>
            </a:r>
            <a:r>
              <a:rPr lang="en-US" altLang="ko-KR" sz="1400" dirty="0">
                <a:latin typeface="나눔바른고딕" pitchFamily="50" charset="-127"/>
                <a:ea typeface="나눔바른고딕" pitchFamily="50" charset="-127"/>
              </a:rPr>
              <a:t>it from the background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4931390" y="2524401"/>
            <a:ext cx="1156402" cy="352276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228184" y="2330954"/>
            <a:ext cx="2619628" cy="338554"/>
          </a:xfrm>
          <a:prstGeom prst="rect">
            <a:avLst/>
          </a:prstGeom>
          <a:solidFill>
            <a:srgbClr val="385FAA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Morphological Operations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703015" y="4159810"/>
            <a:ext cx="115640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204550" y="2944926"/>
            <a:ext cx="2168927" cy="338554"/>
          </a:xfrm>
          <a:prstGeom prst="rect">
            <a:avLst/>
          </a:prstGeom>
          <a:solidFill>
            <a:srgbClr val="385FAA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Gesture Recognition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41153" y="3359591"/>
            <a:ext cx="249572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바른고딕" pitchFamily="50" charset="-127"/>
                <a:ea typeface="나눔바른고딕" pitchFamily="50" charset="-127"/>
              </a:rPr>
              <a:t>The program uses the lengths of the lines connecting the centroid and vertices of the convex hull to recognize gestures and distinguish it from other gestures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6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453</Words>
  <Application>Microsoft Office PowerPoint</Application>
  <PresentationFormat>화면 슬라이드 쇼(16:9)</PresentationFormat>
  <Paragraphs>118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Arial</vt:lpstr>
      <vt:lpstr>나눔바른고딕</vt:lpstr>
      <vt:lpstr>HU베네치아C 190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37</cp:revision>
  <dcterms:created xsi:type="dcterms:W3CDTF">2019-12-09T11:26:04Z</dcterms:created>
  <dcterms:modified xsi:type="dcterms:W3CDTF">2019-12-11T17:49:02Z</dcterms:modified>
</cp:coreProperties>
</file>