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261" r:id="rId12"/>
    <p:sldId id="269" r:id="rId13"/>
    <p:sldId id="262" r:id="rId14"/>
    <p:sldId id="263" r:id="rId15"/>
  </p:sldIdLst>
  <p:sldSz cx="119983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万 浩川" initials="万" lastIdx="1" clrIdx="0">
    <p:extLst>
      <p:ext uri="{19B8F6BF-5375-455C-9EA6-DF929625EA0E}">
        <p15:presenceInfo xmlns:p15="http://schemas.microsoft.com/office/powerpoint/2012/main" userId="61bc159a68ac1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1" strike="noStrike" spc="-1">
              <a:solidFill>
                <a:srgbClr val="04617B"/>
              </a:solid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en-US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&lt;日期/时间&gt;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&lt;页脚&gt;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B13C5DC-8244-4228-862B-EDBC0415F4F2}" type="slidenum"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8000" b="0" strike="noStrike" spc="-1">
                <a:solidFill>
                  <a:srgbClr val="04617B"/>
                </a:solidFill>
                <a:latin typeface="Source Sans Pro Light"/>
              </a:rPr>
              <a:t>单击鼠标编辑标题文字格式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DBF5F9"/>
                </a:solidFill>
                <a:latin typeface="Source Sans Pro"/>
              </a:rPr>
              <a:t>单击鼠标编辑大纲文字格式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DBF5F9"/>
                </a:solidFill>
                <a:latin typeface="Source Sans Pro"/>
              </a:rPr>
              <a:t>第二个大纲级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DBF5F9"/>
                </a:solidFill>
                <a:latin typeface="Source Sans Pro"/>
              </a:rPr>
              <a:t>第三大纲级别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第四大纲级别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第五大纲级别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第六大纲级别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DBF5F9"/>
                </a:solidFill>
                <a:latin typeface="Source Sans Pro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单击鼠标编辑标题文字格式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单击鼠标编辑大纲文字格式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Source Sans Pro"/>
              </a:rPr>
              <a:t>第二个大纲级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第三大纲级别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Source Sans Pro"/>
              </a:rPr>
              <a:t>第四大纲级别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第五大纲级别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第六大纲级别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第七大纲级别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&lt;日期/时间&gt;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&lt;页脚&gt;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C4DBFE7-07AE-43F4-9709-F75990C0FCCC}" type="slidenum"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6000" b="0" strike="noStrike" spc="-1">
                <a:solidFill>
                  <a:srgbClr val="04617B"/>
                </a:solidFill>
                <a:latin typeface="Source Sans Pro Light"/>
              </a:rPr>
              <a:t>单击鼠标编辑标题文字格式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单击鼠标编辑大纲文字格式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Source Sans Pro"/>
              </a:rPr>
              <a:t>第二个大纲级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第三大纲级别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latin typeface="Source Sans Pro"/>
              </a:rPr>
              <a:t>第四大纲级别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第五大纲级别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第六大纲级别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Source Sans Pro"/>
              </a:rPr>
              <a:t>第七大纲级别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&lt;日期/时间&gt;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&lt;页脚&gt;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028CD95-E841-4FC4-AC91-6C4865010778}" type="slidenum">
              <a:rPr lang="en-US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US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4800" b="0" strike="noStrike" spc="-1" dirty="0">
                <a:solidFill>
                  <a:srgbClr val="04617B"/>
                </a:solidFill>
                <a:latin typeface="Lato Black"/>
              </a:rPr>
              <a:t>A Passive Solution to Sensor Synchronization Problem</a:t>
            </a:r>
            <a:br>
              <a:rPr dirty="0"/>
            </a:br>
            <a:r>
              <a:rPr lang="en-US" sz="3600" b="0" strike="noStrike" spc="-1" dirty="0">
                <a:solidFill>
                  <a:srgbClr val="04617B"/>
                </a:solidFill>
                <a:latin typeface="Ubuntu"/>
              </a:rPr>
              <a:t>E. Olson, "A passive solution to the sensor synchronization problem," 2010 IEEE/RSJ International Conference on Intelligent Robots and Systems, Taipei, 2010, pp. 1059-1064.</a:t>
            </a:r>
            <a:endParaRPr lang="en-US" sz="36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600" b="1" strike="noStrike" spc="-1">
                <a:solidFill>
                  <a:srgbClr val="DBF5F9"/>
                </a:solidFill>
                <a:latin typeface="Source Sans Pro"/>
              </a:rPr>
              <a:t>Wan Haochuan</a:t>
            </a:r>
          </a:p>
          <a:p>
            <a:r>
              <a:rPr lang="en-US" sz="3600" b="1" strike="noStrike" spc="-1">
                <a:solidFill>
                  <a:srgbClr val="DBF5F9"/>
                </a:solidFill>
                <a:latin typeface="Source Sans Pro"/>
              </a:rPr>
              <a:t>wanhch@shanghaitech.edu.cn</a:t>
            </a:r>
          </a:p>
        </p:txBody>
      </p:sp>
      <p:sp>
        <p:nvSpPr>
          <p:cNvPr id="125" name="TextShape 3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Shape 2"/>
              <p:cNvSpPr txBox="1"/>
              <p:nvPr/>
            </p:nvSpPr>
            <p:spPr>
              <a:xfrm>
                <a:off x="4590014" y="1920240"/>
                <a:ext cx="6748545" cy="4663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r>
                  <a:rPr lang="en-US" sz="3200" b="0" strike="noStrike" spc="-1" dirty="0">
                    <a:latin typeface="Source Sans Pro"/>
                  </a:rPr>
                  <a:t>The right figure shows synchronization performance vs. </a:t>
                </a:r>
                <a14:m>
                  <m:oMath xmlns:m="http://schemas.openxmlformats.org/officeDocument/2006/math">
                    <m:r>
                      <a:rPr lang="en-US" sz="32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200" b="0" i="0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strike="noStrike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spc="-1" dirty="0">
                    <a:latin typeface="Source Sans Pro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32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b="0" strike="noStrike" spc="-1" dirty="0">
                    <a:latin typeface="Source Sans Pro"/>
                  </a:rPr>
                  <a:t> grows large, performance gracefully degrades to the same performance as the naive data association algorithm.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spc="-1" dirty="0">
                    <a:latin typeface="Source Sans Pro"/>
                  </a:rPr>
                  <a:t>Bidirectional algorithm has lower error than the forward version.</a:t>
                </a:r>
                <a:endParaRPr lang="en-US" sz="3200" b="0" strike="noStrike" spc="-1" dirty="0">
                  <a:latin typeface="Source Sans Pro"/>
                </a:endParaRPr>
              </a:p>
            </p:txBody>
          </p:sp>
        </mc:Choice>
        <mc:Fallback>
          <p:sp>
            <p:nvSpPr>
              <p:cNvPr id="136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14" y="1920240"/>
                <a:ext cx="6748545" cy="4663440"/>
              </a:xfrm>
              <a:prstGeom prst="rect">
                <a:avLst/>
              </a:prstGeom>
              <a:blipFill>
                <a:blip r:embed="rId2"/>
                <a:stretch>
                  <a:fillRect l="-3704" t="-2614" r="-19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50C51B0-4FEC-4E29-8A8B-294BC08B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6" y="2132647"/>
            <a:ext cx="40100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Conclusion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Source Sans Pro"/>
              </a:rPr>
              <a:t>Present a novel algorith</a:t>
            </a:r>
            <a:r>
              <a:rPr lang="en-US" sz="3200" spc="-1" dirty="0">
                <a:latin typeface="Source Sans Pro"/>
              </a:rPr>
              <a:t>m for passive synchronization of sensor data that significantly improves timing accuracy for common robot sensors.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Source Sans Pro"/>
              </a:rPr>
              <a:t>The al</a:t>
            </a:r>
            <a:r>
              <a:rPr lang="en-US" sz="3200" spc="-1" dirty="0">
                <a:latin typeface="Source Sans Pro"/>
              </a:rPr>
              <a:t>gorithm can work even in the case that the presence of unknown latencies and for sensors with significant clock errors.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Source Sans Pro"/>
              </a:rPr>
              <a:t>The method is based </a:t>
            </a:r>
            <a:r>
              <a:rPr lang="en-US" sz="3200" spc="-1" dirty="0">
                <a:latin typeface="Source Sans Pro"/>
              </a:rPr>
              <a:t>on software and it is passive method which means need no special cooperation from sensor.</a:t>
            </a:r>
            <a:endParaRPr lang="en-US" sz="32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Relation to project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n-US" sz="3200" b="0" strike="noStrike" spc="-1" dirty="0">
                <a:latin typeface="Source Sans Pro"/>
              </a:rPr>
              <a:t>In our project,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spc="-1" dirty="0">
                <a:latin typeface="Source Sans Pro"/>
              </a:rPr>
              <a:t>L</a:t>
            </a:r>
            <a:r>
              <a:rPr lang="en-US" sz="3200" b="0" strike="noStrike" spc="-1" dirty="0">
                <a:latin typeface="Source Sans Pro"/>
              </a:rPr>
              <a:t>ots of sensors will be installed on the robot.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Source Sans Pro"/>
              </a:rPr>
              <a:t>Need to synchronize all sensors to get a better performance in SLAM.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Source Sans Pro"/>
              </a:rPr>
              <a:t>Host is also running on a nonreal-time operating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" dirty="0">
              <a:latin typeface="Source Sans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Source Sans Pro"/>
              </a:rPr>
              <a:t>The </a:t>
            </a:r>
            <a:r>
              <a:rPr lang="en-US" altLang="zh-CN" sz="3200" b="0" strike="noStrike" spc="-1" dirty="0">
                <a:latin typeface="Source Sans Pro"/>
              </a:rPr>
              <a:t>al</a:t>
            </a:r>
            <a:r>
              <a:rPr lang="en-US" altLang="zh-CN" sz="3200" spc="-1" dirty="0">
                <a:latin typeface="Source Sans Pro"/>
              </a:rPr>
              <a:t>gorithm from this paper can be used to estimate the real </a:t>
            </a:r>
            <a:r>
              <a:rPr lang="en-US" altLang="zh-CN" sz="3200" spc="-1">
                <a:latin typeface="Source Sans Pro"/>
              </a:rPr>
              <a:t>time when sensors </a:t>
            </a:r>
            <a:r>
              <a:rPr lang="en-US" altLang="zh-CN" sz="3200" b="0" strike="noStrike" spc="-1" dirty="0">
                <a:latin typeface="Source Sans Pro"/>
              </a:rPr>
              <a:t>acquired data in our robot.</a:t>
            </a:r>
            <a:r>
              <a:rPr lang="en-US" altLang="zh-CN" sz="3200" spc="-1" dirty="0">
                <a:latin typeface="Source Sans Pro"/>
              </a:rPr>
              <a:t> </a:t>
            </a:r>
            <a:endParaRPr lang="en-US" sz="32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Introduction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Source Sans Pro"/>
              </a:rPr>
              <a:t>MIT’s DARPA Urban Challenge vehicle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Source Sans Pro"/>
              </a:rPr>
              <a:t>12 SICK LIDARs, a Velodyne HDL-64E snesor, 15 Delphi ACC Radars, an Applanix IMU/GPS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latin typeface="Source Sans Pro"/>
            </a:endParaRP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latin typeface="Source Sans Pro"/>
            </a:endParaRP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Source Sans Pro"/>
              </a:rPr>
              <a:t>So, careful synchronization is critical!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Problem statement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The time that sensors acquired data is critical.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Source Sans Pro"/>
              </a:rPr>
              <a:t>Quality of the SLAM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Source Sans Pro"/>
              </a:rPr>
              <a:t>Safety of the unmanned vehicle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Most  of sensors have no support for synchronizing.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Source Sans Pro"/>
              </a:rPr>
              <a:t>No cooperation node for NTP in sensors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Source Sans Pro"/>
              </a:rPr>
              <a:t>Some notion if sensor time from sensors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Source Sans Pro"/>
              </a:rPr>
              <a:t>Two type of time error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Source Sans Pro"/>
              </a:rPr>
              <a:t>Caused by different clocks between sensors and devices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Source Sans Pro"/>
              </a:rPr>
              <a:t>Caused by non real-time operating systems </a:t>
            </a:r>
          </a:p>
          <a:p>
            <a:endParaRPr lang="en-US" sz="2800" b="0" strike="noStrike" spc="-1" dirty="0">
              <a:latin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  <a:p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  <a:p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  <a:p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  <a:p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  <a:p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  <a:p>
            <a:endParaRPr lang="en-US" sz="4000" b="1" strike="noStrike" spc="-1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4617B"/>
                </a:solidFill>
                <a:latin typeface="Source Sans Pro Black"/>
              </a:rPr>
              <a:t>Wish to estimate the time t</a:t>
            </a:r>
            <a:r>
              <a:rPr lang="en-US" sz="2200" b="0" strike="noStrike" spc="-1" baseline="-33000">
                <a:solidFill>
                  <a:srgbClr val="04617B"/>
                </a:solidFill>
                <a:latin typeface="Source Sans Pro Black"/>
              </a:rPr>
              <a:t>i</a:t>
            </a:r>
            <a:r>
              <a:rPr lang="en-US" sz="2200" b="0" strike="noStrike" spc="-1">
                <a:solidFill>
                  <a:srgbClr val="04617B"/>
                </a:solidFill>
                <a:latin typeface="Source Sans Pro Black"/>
              </a:rPr>
              <a:t> on a host that some external event p</a:t>
            </a:r>
            <a:r>
              <a:rPr lang="en-US" sz="2200" b="0" strike="noStrike" spc="-1" baseline="-33000">
                <a:solidFill>
                  <a:srgbClr val="04617B"/>
                </a:solidFill>
                <a:latin typeface="Source Sans Pro Black"/>
              </a:rPr>
              <a:t>i</a:t>
            </a:r>
            <a:r>
              <a:rPr lang="en-US" sz="2200" b="0" strike="noStrike" spc="-1">
                <a:solidFill>
                  <a:srgbClr val="04617B"/>
                </a:solidFill>
                <a:latin typeface="Source Sans Pro Black"/>
              </a:rPr>
              <a:t> occurred on a sensor. </a:t>
            </a:r>
            <a:endParaRPr lang="en-US" sz="2200" b="1" strike="noStrike" spc="-1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4617B"/>
                </a:solidFill>
                <a:latin typeface="Source Sans Pro Black"/>
              </a:rPr>
              <a:t>Caused by different clocks between sensors and devices,  we observe the time p</a:t>
            </a:r>
            <a:r>
              <a:rPr lang="en-US" sz="2200" b="0" strike="noStrike" spc="-1" baseline="-33000">
                <a:solidFill>
                  <a:srgbClr val="04617B"/>
                </a:solidFill>
                <a:latin typeface="Source Sans Pro Black"/>
              </a:rPr>
              <a:t>i</a:t>
            </a:r>
            <a:r>
              <a:rPr lang="en-US" sz="2200" b="0" strike="noStrike" spc="-1">
                <a:solidFill>
                  <a:srgbClr val="04617B"/>
                </a:solidFill>
                <a:latin typeface="Source Sans Pro Black"/>
              </a:rPr>
              <a:t> that corresponds to t</a:t>
            </a:r>
            <a:r>
              <a:rPr lang="en-US" sz="2200" b="0" strike="noStrike" spc="-1" baseline="-33000">
                <a:solidFill>
                  <a:srgbClr val="04617B"/>
                </a:solidFill>
                <a:latin typeface="Source Sans Pro Black"/>
              </a:rPr>
              <a:t>i</a:t>
            </a:r>
            <a:r>
              <a:rPr lang="en-US" sz="2200" b="0" strike="noStrike" spc="-1">
                <a:solidFill>
                  <a:srgbClr val="04617B"/>
                </a:solidFill>
                <a:latin typeface="Source Sans Pro Black"/>
              </a:rPr>
              <a:t> , but is subject to an unknown offset A</a:t>
            </a:r>
            <a:endParaRPr lang="en-US" sz="2200" b="1" strike="noStrike" spc="-1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4617B"/>
                </a:solidFill>
                <a:latin typeface="Source Sans Pro Black"/>
              </a:rPr>
              <a:t>Caused by non real-time operating systems, we observe q</a:t>
            </a:r>
            <a:r>
              <a:rPr lang="en-US" sz="2200" b="0" strike="noStrike" spc="-1" baseline="-33000">
                <a:solidFill>
                  <a:srgbClr val="04617B"/>
                </a:solidFill>
                <a:latin typeface="Source Sans Pro Black"/>
              </a:rPr>
              <a:t>i</a:t>
            </a:r>
            <a:r>
              <a:rPr lang="en-US" sz="2200" b="0" strike="noStrike" spc="-1">
                <a:solidFill>
                  <a:srgbClr val="04617B"/>
                </a:solidFill>
                <a:latin typeface="Source Sans Pro Black"/>
              </a:rPr>
              <a:t> which is subject to a delay of unknown duration. </a:t>
            </a:r>
            <a:endParaRPr lang="en-US" sz="2200" b="1" strike="noStrike" spc="-1">
              <a:solidFill>
                <a:srgbClr val="04617B"/>
              </a:solidFill>
              <a:latin typeface="Source Sans Pro Black"/>
            </a:endParaRPr>
          </a:p>
        </p:txBody>
      </p:sp>
      <p:pic>
        <p:nvPicPr>
          <p:cNvPr id="131" name="图片 130"/>
          <p:cNvPicPr/>
          <p:nvPr/>
        </p:nvPicPr>
        <p:blipFill>
          <a:blip r:embed="rId2"/>
          <a:stretch/>
        </p:blipFill>
        <p:spPr>
          <a:xfrm>
            <a:off x="1981800" y="668520"/>
            <a:ext cx="7810200" cy="25714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Formula 2"/>
              <p:cNvSpPr txBox="1"/>
              <p:nvPr/>
            </p:nvSpPr>
            <p:spPr>
              <a:xfrm>
                <a:off x="5632920" y="3600360"/>
                <a:ext cx="719640" cy="3596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>
                <a:solidFill>
                  <a:srgbClr val="FFFFFF"/>
                </a:solidFill>
                <a:latin typeface="Source Sans Pro Light"/>
              </a:rPr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Shape 2"/>
              <p:cNvSpPr txBox="1"/>
              <p:nvPr/>
            </p:nvSpPr>
            <p:spPr>
              <a:xfrm>
                <a:off x="599040" y="1920240"/>
                <a:ext cx="10739520" cy="4663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432000" indent="-324000">
                  <a:spcAft>
                    <a:spcPts val="1409"/>
                  </a:spcAft>
                  <a:buClr>
                    <a:srgbClr val="04617B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latin typeface="Source Sans Pro"/>
                  </a:rPr>
                  <a:t>Simplified drift-less version</a:t>
                </a:r>
              </a:p>
              <a:p>
                <a:pPr marL="864000" lvl="1" indent="-324000">
                  <a:spcAft>
                    <a:spcPts val="1123"/>
                  </a:spcAft>
                  <a:buClr>
                    <a:srgbClr val="04617B"/>
                  </a:buClr>
                  <a:buSzPct val="75000"/>
                  <a:buFont typeface="Symbol" charset="2"/>
                  <a:buChar char=""/>
                </a:pPr>
                <a:r>
                  <a:rPr lang="en-US" sz="2800" b="0" strike="noStrike" spc="-1" dirty="0">
                    <a:latin typeface="Source Sans Pro"/>
                  </a:rPr>
                  <a:t>Fix offset between device and host clocks(A is fixed).</a:t>
                </a: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pc="-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2800" b="0" i="0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strike="noStrike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b="0" strike="noStrike" spc="-1" dirty="0">
                  <a:latin typeface="Source Sans Pro"/>
                </a:endParaRPr>
              </a:p>
              <a:p>
                <a:pPr marL="864000" lvl="1" indent="-324000">
                  <a:spcAft>
                    <a:spcPts val="1123"/>
                  </a:spcAft>
                  <a:buClr>
                    <a:srgbClr val="04617B"/>
                  </a:buClr>
                  <a:buSzPct val="75000"/>
                  <a:buFont typeface="Symbol" charset="2"/>
                  <a:buChar char=""/>
                </a:pPr>
                <a:endParaRPr lang="en-US" sz="2800" b="0" strike="noStrike" spc="-1" dirty="0">
                  <a:latin typeface="Source Sans Pro"/>
                </a:endParaRPr>
              </a:p>
            </p:txBody>
          </p:sp>
        </mc:Choice>
        <mc:Fallback>
          <p:sp>
            <p:nvSpPr>
              <p:cNvPr id="13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40" y="1920240"/>
                <a:ext cx="10739520" cy="4663440"/>
              </a:xfrm>
              <a:prstGeom prst="rect">
                <a:avLst/>
              </a:prstGeom>
              <a:blipFill>
                <a:blip r:embed="rId3"/>
                <a:stretch>
                  <a:fillRect t="-2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2738AEA-82B5-45AD-B2A7-D4A4B05EE00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014881" y="3236622"/>
            <a:ext cx="7810200" cy="25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Approach(</a:t>
            </a:r>
            <a:r>
              <a:rPr lang="en-US" sz="6000" b="0" strike="noStrike" spc="-1" dirty="0" err="1">
                <a:solidFill>
                  <a:srgbClr val="FFFFFF"/>
                </a:solidFill>
                <a:latin typeface="Source Sans Pro Light"/>
              </a:rPr>
              <a:t>con’t</a:t>
            </a:r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Shape 2"/>
              <p:cNvSpPr txBox="1"/>
              <p:nvPr/>
            </p:nvSpPr>
            <p:spPr>
              <a:xfrm>
                <a:off x="599040" y="1920240"/>
                <a:ext cx="10739520" cy="5287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fontScale="85000" lnSpcReduction="10000"/>
              </a:bodyPr>
              <a:lstStyle/>
              <a:p>
                <a:pPr marL="432000" indent="-324000">
                  <a:spcAft>
                    <a:spcPts val="1409"/>
                  </a:spcAft>
                  <a:buClr>
                    <a:srgbClr val="04617B"/>
                  </a:buClr>
                  <a:buSzPct val="45000"/>
                  <a:buFont typeface="Wingdings" charset="2"/>
                  <a:buChar char=""/>
                </a:pPr>
                <a:r>
                  <a:rPr lang="en-US" altLang="zh-CN" sz="3200" b="0" strike="noStrike" spc="-1" dirty="0">
                    <a:latin typeface="Source Sans Pro"/>
                  </a:rPr>
                  <a:t>Drift Model</a:t>
                </a:r>
                <a:endParaRPr lang="en-US" sz="3200" b="0" strike="noStrike" spc="-1" dirty="0">
                  <a:latin typeface="Source Sans Pro"/>
                </a:endParaRPr>
              </a:p>
              <a:p>
                <a:pPr marL="864000" lvl="1" indent="-324000">
                  <a:spcAft>
                    <a:spcPts val="1123"/>
                  </a:spcAft>
                  <a:buClr>
                    <a:srgbClr val="04617B"/>
                  </a:buClr>
                  <a:buSzPct val="75000"/>
                  <a:buFont typeface="Symbol" charset="2"/>
                  <a:buChar char=""/>
                </a:pPr>
                <a:r>
                  <a:rPr lang="en-US" sz="2800" b="0" strike="noStrike" spc="-1" dirty="0">
                    <a:latin typeface="Source Sans Pro"/>
                  </a:rPr>
                  <a:t>Changing offset between device and host clocks(A is changing).</a:t>
                </a: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strike="noStrike" spc="-1" dirty="0">
                  <a:latin typeface="Source Sans Pro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spc="-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sz="2800" b="0" i="0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800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800" b="0" strike="noStrike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trike="noStrike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trike="noStrike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trike="noStrike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b="0" i="1" strike="noStrike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trike="noStrike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800" b="0" i="1" strike="noStrike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0" strike="noStrike" spc="-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trike="noStrike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b="0" i="1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trike="noStrike" spc="-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b="0" i="1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trike="noStrike" spc="-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800" b="0" i="1" strike="noStrike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800" b="0" i="1" strike="noStrike" spc="-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b="0" i="1" strike="noStrike" spc="-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zh-CN" sz="2800" b="0" i="1" strike="noStrike" spc="-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b="0" i="1" strike="noStrike" spc="-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2800" b="0" i="1" strike="noStrike" spc="-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f>
                                      <m:fPr>
                                        <m:ctrlPr>
                                          <a:rPr lang="en-US" altLang="zh-CN" sz="2800" b="0" i="1" strike="noStrike" spc="-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 b="0" i="1" strike="noStrike" spc="-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zh-CN" sz="2800" b="0" i="1" strike="noStrike" spc="-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b="0" i="1" strike="noStrike" spc="-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 strike="noStrike" spc="-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2800" b="0" strike="noStrike" spc="-1" dirty="0">
                  <a:latin typeface="Source Sans Pro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40" y="1920240"/>
                <a:ext cx="10739520" cy="5287956"/>
              </a:xfrm>
              <a:prstGeom prst="rect">
                <a:avLst/>
              </a:prstGeom>
              <a:blipFill>
                <a:blip r:embed="rId2"/>
                <a:stretch>
                  <a:fillRect t="-2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2738AEA-82B5-45AD-B2A7-D4A4B05EE00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27643" y="2820649"/>
            <a:ext cx="7270682" cy="225718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6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Approach(</a:t>
            </a:r>
            <a:r>
              <a:rPr lang="en-US" sz="6000" b="0" strike="noStrike" spc="-1" dirty="0" err="1">
                <a:solidFill>
                  <a:srgbClr val="FFFFFF"/>
                </a:solidFill>
                <a:latin typeface="Source Sans Pro Light"/>
              </a:rPr>
              <a:t>con’t</a:t>
            </a:r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Shape 2"/>
              <p:cNvSpPr txBox="1"/>
              <p:nvPr/>
            </p:nvSpPr>
            <p:spPr>
              <a:xfrm>
                <a:off x="599040" y="1920240"/>
                <a:ext cx="10739520" cy="5287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 fontScale="77500" lnSpcReduction="20000"/>
              </a:bodyPr>
              <a:lstStyle/>
              <a:p>
                <a:pPr marL="432000" indent="-324000">
                  <a:spcAft>
                    <a:spcPts val="1409"/>
                  </a:spcAft>
                  <a:buClr>
                    <a:srgbClr val="04617B"/>
                  </a:buClr>
                  <a:buSzPct val="45000"/>
                  <a:buFont typeface="Wingdings" charset="2"/>
                  <a:buChar char=""/>
                </a:pPr>
                <a:r>
                  <a:rPr lang="en-US" altLang="zh-CN" sz="3200" b="0" strike="noStrike" spc="-1" dirty="0">
                    <a:latin typeface="Source Sans Pro"/>
                  </a:rPr>
                  <a:t>Drift Model</a:t>
                </a:r>
                <a:endParaRPr lang="en-US" sz="3200" b="0" strike="noStrike" spc="-1" dirty="0">
                  <a:latin typeface="Source Sans Pro"/>
                </a:endParaRPr>
              </a:p>
              <a:p>
                <a:pPr marL="864000" lvl="1" indent="-324000">
                  <a:spcAft>
                    <a:spcPts val="1123"/>
                  </a:spcAft>
                  <a:buClr>
                    <a:srgbClr val="04617B"/>
                  </a:buClr>
                  <a:buSzPct val="75000"/>
                  <a:buFont typeface="Symbol" charset="2"/>
                  <a:buChar char=""/>
                </a:pPr>
                <a:r>
                  <a:rPr lang="en-US" sz="2800" b="0" strike="noStrike" spc="-1" dirty="0">
                    <a:latin typeface="Source Sans Pro"/>
                  </a:rPr>
                  <a:t>Changing offset between device and host clocks(A is changing).</a:t>
                </a: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strike="noStrike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strike="noStrike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trike="noStrike" spc="-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trike="noStrike" spc="-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≤∆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2800" b="0" strike="noStrike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trike="noStrike" spc="-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≤∆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0" strike="noStrike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trike="noStrike" spc="-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b="0" strike="noStrike" spc="-1" dirty="0">
                  <a:latin typeface="Source Sans Pro"/>
                  <a:ea typeface="Cambria Math" panose="02040503050406030204" pitchFamily="18" charset="0"/>
                </a:endParaRPr>
              </a:p>
              <a:p>
                <a:pPr marL="540000" lvl="1">
                  <a:spcAft>
                    <a:spcPts val="1123"/>
                  </a:spcAft>
                  <a:buClr>
                    <a:srgbClr val="04617B"/>
                  </a:buClr>
                  <a:buSzPct val="7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trike="noStrike" spc="-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trike="noStrike" spc="-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800" b="0" i="1" strike="noStrike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sz="2800" b="0" i="1" strike="noStrike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trike="noStrike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strike="noStrike" spc="-1" dirty="0">
                  <a:latin typeface="Source Sans Pro"/>
                </a:endParaRPr>
              </a:p>
            </p:txBody>
          </p:sp>
        </mc:Choice>
        <mc:Fallback>
          <p:sp>
            <p:nvSpPr>
              <p:cNvPr id="13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40" y="1920240"/>
                <a:ext cx="10739520" cy="5287956"/>
              </a:xfrm>
              <a:prstGeom prst="rect">
                <a:avLst/>
              </a:prstGeom>
              <a:blipFill>
                <a:blip r:embed="rId2"/>
                <a:stretch>
                  <a:fillRect t="-3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4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Approach(</a:t>
            </a:r>
            <a:r>
              <a:rPr lang="en-US" sz="6000" b="0" strike="noStrike" spc="-1" dirty="0" err="1">
                <a:solidFill>
                  <a:srgbClr val="FFFFFF"/>
                </a:solidFill>
                <a:latin typeface="Source Sans Pro Light"/>
              </a:rPr>
              <a:t>con’t</a:t>
            </a:r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Shape 2"/>
              <p:cNvSpPr txBox="1"/>
              <p:nvPr/>
            </p:nvSpPr>
            <p:spPr>
              <a:xfrm>
                <a:off x="599040" y="1920240"/>
                <a:ext cx="6764798" cy="5287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pPr marL="432000" indent="-324000" algn="just">
                  <a:spcAft>
                    <a:spcPts val="1409"/>
                  </a:spcAft>
                  <a:buClr>
                    <a:srgbClr val="04617B"/>
                  </a:buClr>
                  <a:buSzPct val="45000"/>
                  <a:buFont typeface="Wingdings" charset="2"/>
                  <a:buChar char=""/>
                </a:pPr>
                <a:r>
                  <a:rPr lang="en-US" sz="2800" b="0" strike="noStrike" spc="-1" dirty="0">
                    <a:latin typeface="Source Sans Pro"/>
                  </a:rPr>
                  <a:t>Because the implementation od the method need to find maximum value, so it will yield an </a:t>
                </a:r>
                <a14:m>
                  <m:oMath xmlns:m="http://schemas.openxmlformats.org/officeDocument/2006/math">
                    <m:r>
                      <a:rPr lang="en-US" sz="2800" b="0" i="1" strike="noStrike" spc="-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trike="noStrike" spc="-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strike="noStrike" spc="-1" dirty="0">
                    <a:latin typeface="Source Sans Pro"/>
                  </a:rPr>
                  <a:t> algorithm.</a:t>
                </a:r>
              </a:p>
              <a:p>
                <a:pPr marL="432000" indent="-324000" algn="just">
                  <a:spcAft>
                    <a:spcPts val="1409"/>
                  </a:spcAft>
                  <a:buClr>
                    <a:srgbClr val="04617B"/>
                  </a:buClr>
                  <a:buSzPct val="45000"/>
                  <a:buFont typeface="Wingdings" charset="2"/>
                  <a:buChar char=""/>
                </a:pPr>
                <a:r>
                  <a:rPr lang="en-US" sz="2800" spc="-1" dirty="0">
                    <a:latin typeface="Source Sans Pro"/>
                  </a:rPr>
                  <a:t>By a simple two-pass algorithm, it can yield the same results as the </a:t>
                </a:r>
                <a14:m>
                  <m:oMath xmlns:m="http://schemas.openxmlformats.org/officeDocument/2006/math">
                    <m:r>
                      <a:rPr lang="en-US" altLang="zh-CN" sz="2800" b="0" i="1" strike="noStrike" spc="-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trike="noStrike" spc="-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800" b="0" i="1" strike="noStrike" spc="-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strike="noStrike" spc="-1" dirty="0">
                    <a:latin typeface="Source Sans Pro"/>
                  </a:rPr>
                  <a:t> algorithm in </a:t>
                </a:r>
                <a14:m>
                  <m:oMath xmlns:m="http://schemas.openxmlformats.org/officeDocument/2006/math">
                    <m:r>
                      <a:rPr lang="en-US" altLang="zh-CN" sz="2800" b="0" i="1" strike="noStrike" spc="-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trike="noStrike" spc="-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trike="noStrike" spc="-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b="0" strike="noStrike" spc="-1" dirty="0">
                    <a:latin typeface="Source Sans Pro"/>
                  </a:rPr>
                  <a:t> time.</a:t>
                </a:r>
              </a:p>
              <a:p>
                <a:pPr marL="432000" indent="-324000" algn="just">
                  <a:spcAft>
                    <a:spcPts val="1409"/>
                  </a:spcAft>
                  <a:buClr>
                    <a:srgbClr val="04617B"/>
                  </a:buClr>
                  <a:buSzPct val="45000"/>
                  <a:buFont typeface="Wingdings" charset="2"/>
                  <a:buChar char=""/>
                </a:pPr>
                <a:r>
                  <a:rPr lang="en-US" sz="2800" b="0" strike="noStrike" spc="-1" dirty="0">
                    <a:latin typeface="Source Sans Pro"/>
                  </a:rPr>
                  <a:t>For online applications, we can omitting the second pass. </a:t>
                </a:r>
                <a:r>
                  <a:rPr lang="en-US" sz="2800" spc="-1" dirty="0">
                    <a:latin typeface="Source Sans Pro"/>
                  </a:rPr>
                  <a:t>It will lead a slight decrease in synchronization accuracy due to the loss of future observation, but each observation is </a:t>
                </a:r>
                <a14:m>
                  <m:oMath xmlns:m="http://schemas.openxmlformats.org/officeDocument/2006/math">
                    <m:r>
                      <a:rPr lang="en-US" altLang="zh-CN" sz="2800" b="0" i="1" strike="noStrike" spc="-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trike="noStrike" spc="-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trike="noStrike" spc="-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b="0" strike="noStrike" spc="-1" dirty="0">
                    <a:latin typeface="Source Sans Pro"/>
                  </a:rPr>
                  <a:t> time.</a:t>
                </a:r>
                <a:endParaRPr lang="en-US" sz="2800" b="0" strike="noStrike" spc="-1" dirty="0">
                  <a:latin typeface="Source Sans Pro"/>
                </a:endParaRPr>
              </a:p>
              <a:p>
                <a:pPr marL="432000" indent="-324000">
                  <a:spcAft>
                    <a:spcPts val="1409"/>
                  </a:spcAft>
                  <a:buClr>
                    <a:srgbClr val="04617B"/>
                  </a:buClr>
                  <a:buSzPct val="45000"/>
                  <a:buFont typeface="Wingdings" charset="2"/>
                  <a:buChar char=""/>
                </a:pPr>
                <a:endParaRPr lang="en-US" sz="2800" b="0" strike="noStrike" spc="-1" dirty="0">
                  <a:latin typeface="Source Sans Pro"/>
                </a:endParaRPr>
              </a:p>
            </p:txBody>
          </p:sp>
        </mc:Choice>
        <mc:Fallback>
          <p:sp>
            <p:nvSpPr>
              <p:cNvPr id="13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40" y="1920240"/>
                <a:ext cx="6764798" cy="5287956"/>
              </a:xfrm>
              <a:prstGeom prst="rect">
                <a:avLst/>
              </a:prstGeom>
              <a:blipFill>
                <a:blip r:embed="rId2"/>
                <a:stretch>
                  <a:fillRect t="-2076" r="-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384A197-BCED-4324-8E87-83A09D16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97" y="2111083"/>
            <a:ext cx="4439859" cy="40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6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US" sz="6000" b="0" strike="noStrike" spc="-1" dirty="0">
                <a:solidFill>
                  <a:srgbClr val="FFFFFF"/>
                </a:solidFill>
                <a:latin typeface="Source Sans Pro Light"/>
              </a:rP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Shape 2"/>
              <p:cNvSpPr txBox="1"/>
              <p:nvPr/>
            </p:nvSpPr>
            <p:spPr>
              <a:xfrm>
                <a:off x="4590014" y="1920240"/>
                <a:ext cx="6748545" cy="4663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>
                <a:normAutofit/>
              </a:bodyPr>
              <a:lstStyle/>
              <a:p>
                <a:r>
                  <a:rPr lang="en-US" sz="3200" b="0" strike="noStrike" spc="-1" dirty="0">
                    <a:latin typeface="Source Sans Pro"/>
                  </a:rPr>
                  <a:t>The simulation results are showed in figures.</a:t>
                </a:r>
              </a:p>
              <a:p>
                <a:r>
                  <a:rPr lang="en-US" sz="3200" spc="-1" dirty="0">
                    <a:latin typeface="Source Sans Pro"/>
                  </a:rPr>
                  <a:t>The top shows results for sensors with good clocks(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pc="-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200" b="0" i="1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pc="-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0" i="1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0" i="1" spc="-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200" b="0" i="1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pc="-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3200" spc="-1" dirty="0">
                    <a:latin typeface="Source Sans Pro"/>
                  </a:rPr>
                  <a:t>).</a:t>
                </a:r>
              </a:p>
              <a:p>
                <a:r>
                  <a:rPr lang="en-US" sz="3200" b="0" strike="noStrike" spc="-1" dirty="0">
                    <a:latin typeface="Source Sans Pro"/>
                  </a:rPr>
                  <a:t>The bottom shows results for sensors with poor clocks(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0" i="1" strike="noStrike" spc="-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200" b="0" i="1" strike="noStrike" spc="-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trike="noStrike" spc="-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0" i="1" strike="noStrike" spc="-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0" i="1" strike="noStrike" spc="-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200" b="0" i="1" strike="noStrike" spc="-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trike="noStrike" spc="-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3200" b="0" strike="noStrike" spc="-1" dirty="0">
                    <a:latin typeface="Source Sans Pro"/>
                  </a:rPr>
                  <a:t>).</a:t>
                </a:r>
              </a:p>
            </p:txBody>
          </p:sp>
        </mc:Choice>
        <mc:Fallback>
          <p:sp>
            <p:nvSpPr>
              <p:cNvPr id="136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14" y="1920240"/>
                <a:ext cx="6748545" cy="4663440"/>
              </a:xfrm>
              <a:prstGeom prst="rect">
                <a:avLst/>
              </a:prstGeom>
              <a:blipFill>
                <a:blip r:embed="rId3"/>
                <a:stretch>
                  <a:fillRect l="-3704" t="-2614" r="-3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F96D44F-AA89-4CE1-88C5-C81DCC78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28" y="2080260"/>
            <a:ext cx="3990975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658</Words>
  <Application>Microsoft Office PowerPoint</Application>
  <PresentationFormat>自定义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DejaVu Sans</vt:lpstr>
      <vt:lpstr>Lato Black</vt:lpstr>
      <vt:lpstr>Ubuntu</vt:lpstr>
      <vt:lpstr>Arial</vt:lpstr>
      <vt:lpstr>Cambria Math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万 浩川</cp:lastModifiedBy>
  <cp:revision>27</cp:revision>
  <dcterms:created xsi:type="dcterms:W3CDTF">2019-10-21T15:25:53Z</dcterms:created>
  <dcterms:modified xsi:type="dcterms:W3CDTF">2019-10-21T03:00:09Z</dcterms:modified>
  <dc:language>zh-CN</dc:language>
</cp:coreProperties>
</file>