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5213" cy="42803763"/>
  <p:notesSz cx="6858000" cy="9144000"/>
  <p:defaultTextStyle>
    <a:defPPr>
      <a:defRPr lang="ko-KR"/>
    </a:defPPr>
    <a:lvl1pPr marL="0" algn="l" defTabSz="4170874" rtl="0" eaLnBrk="1" latinLnBrk="1" hangingPunct="1">
      <a:defRPr sz="7411" kern="1200">
        <a:solidFill>
          <a:schemeClr val="tx1"/>
        </a:solidFill>
        <a:latin typeface="+mn-lt"/>
        <a:ea typeface="+mn-ea"/>
        <a:cs typeface="+mn-cs"/>
      </a:defRPr>
    </a:lvl1pPr>
    <a:lvl2pPr marL="2085433" algn="l" defTabSz="4170874" rtl="0" eaLnBrk="1" latinLnBrk="1" hangingPunct="1">
      <a:defRPr sz="7411" kern="1200">
        <a:solidFill>
          <a:schemeClr val="tx1"/>
        </a:solidFill>
        <a:latin typeface="+mn-lt"/>
        <a:ea typeface="+mn-ea"/>
        <a:cs typeface="+mn-cs"/>
      </a:defRPr>
    </a:lvl2pPr>
    <a:lvl3pPr marL="4170874" algn="l" defTabSz="4170874" rtl="0" eaLnBrk="1" latinLnBrk="1" hangingPunct="1">
      <a:defRPr sz="7411" kern="1200">
        <a:solidFill>
          <a:schemeClr val="tx1"/>
        </a:solidFill>
        <a:latin typeface="+mn-lt"/>
        <a:ea typeface="+mn-ea"/>
        <a:cs typeface="+mn-cs"/>
      </a:defRPr>
    </a:lvl3pPr>
    <a:lvl4pPr marL="6256306" algn="l" defTabSz="4170874" rtl="0" eaLnBrk="1" latinLnBrk="1" hangingPunct="1">
      <a:defRPr sz="7411" kern="1200">
        <a:solidFill>
          <a:schemeClr val="tx1"/>
        </a:solidFill>
        <a:latin typeface="+mn-lt"/>
        <a:ea typeface="+mn-ea"/>
        <a:cs typeface="+mn-cs"/>
      </a:defRPr>
    </a:lvl4pPr>
    <a:lvl5pPr marL="8341743" algn="l" defTabSz="4170874" rtl="0" eaLnBrk="1" latinLnBrk="1" hangingPunct="1">
      <a:defRPr sz="7411" kern="1200">
        <a:solidFill>
          <a:schemeClr val="tx1"/>
        </a:solidFill>
        <a:latin typeface="+mn-lt"/>
        <a:ea typeface="+mn-ea"/>
        <a:cs typeface="+mn-cs"/>
      </a:defRPr>
    </a:lvl5pPr>
    <a:lvl6pPr marL="10427189" algn="l" defTabSz="4170874" rtl="0" eaLnBrk="1" latinLnBrk="1" hangingPunct="1">
      <a:defRPr sz="7411" kern="1200">
        <a:solidFill>
          <a:schemeClr val="tx1"/>
        </a:solidFill>
        <a:latin typeface="+mn-lt"/>
        <a:ea typeface="+mn-ea"/>
        <a:cs typeface="+mn-cs"/>
      </a:defRPr>
    </a:lvl6pPr>
    <a:lvl7pPr marL="12512622" algn="l" defTabSz="4170874" rtl="0" eaLnBrk="1" latinLnBrk="1" hangingPunct="1">
      <a:defRPr sz="7411" kern="1200">
        <a:solidFill>
          <a:schemeClr val="tx1"/>
        </a:solidFill>
        <a:latin typeface="+mn-lt"/>
        <a:ea typeface="+mn-ea"/>
        <a:cs typeface="+mn-cs"/>
      </a:defRPr>
    </a:lvl7pPr>
    <a:lvl8pPr marL="14598050" algn="l" defTabSz="4170874" rtl="0" eaLnBrk="1" latinLnBrk="1" hangingPunct="1">
      <a:defRPr sz="7411" kern="1200">
        <a:solidFill>
          <a:schemeClr val="tx1"/>
        </a:solidFill>
        <a:latin typeface="+mn-lt"/>
        <a:ea typeface="+mn-ea"/>
        <a:cs typeface="+mn-cs"/>
      </a:defRPr>
    </a:lvl8pPr>
    <a:lvl9pPr marL="16683495" algn="l" defTabSz="4170874" rtl="0" eaLnBrk="1" latinLnBrk="1" hangingPunct="1">
      <a:defRPr sz="74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A66B"/>
    <a:srgbClr val="558ED5"/>
    <a:srgbClr val="79C2F9"/>
    <a:srgbClr val="383F68"/>
    <a:srgbClr val="F4F4F4"/>
    <a:srgbClr val="363D67"/>
    <a:srgbClr val="D5F2F5"/>
    <a:srgbClr val="1A61CB"/>
    <a:srgbClr val="FFD200"/>
    <a:srgbClr val="075D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7" d="100"/>
          <a:sy n="17" d="100"/>
        </p:scale>
        <p:origin x="768" y="162"/>
      </p:cViewPr>
      <p:guideLst>
        <p:guide orient="horz" pos="13482"/>
        <p:guide pos="95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0643" y="13296922"/>
            <a:ext cx="25733935" cy="9175064"/>
          </a:xfrm>
          <a:prstGeom prst="rect">
            <a:avLst/>
          </a:prstGeom>
        </p:spPr>
        <p:txBody>
          <a:bodyPr lIns="83937" tIns="41967" rIns="83937" bIns="41967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41286" y="24255472"/>
            <a:ext cx="21192649" cy="10938738"/>
          </a:xfrm>
          <a:prstGeom prst="rect">
            <a:avLst/>
          </a:prstGeom>
        </p:spPr>
        <p:txBody>
          <a:bodyPr lIns="83937" tIns="41967" rIns="83937" bIns="41967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6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5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3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1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0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48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27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513774" y="39672765"/>
            <a:ext cx="7064216" cy="2278905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B97A18B4-7299-4267-86DD-AEA5FF0EDE62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0344040" y="39672765"/>
            <a:ext cx="9587151" cy="2278905"/>
          </a:xfrm>
          <a:prstGeom prst="rect">
            <a:avLst/>
          </a:prstGeom>
        </p:spPr>
        <p:txBody>
          <a:bodyPr lIns="83937" tIns="41967" rIns="83937" bIns="41967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1697245" y="39672765"/>
            <a:ext cx="7064216" cy="2278905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61FD3256-0DFA-4CBE-8B7A-380D525D5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73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3774" y="1714151"/>
            <a:ext cx="27247692" cy="7133961"/>
          </a:xfrm>
          <a:prstGeom prst="rect">
            <a:avLst/>
          </a:prstGeom>
        </p:spPr>
        <p:txBody>
          <a:bodyPr lIns="83937" tIns="41967" rIns="83937" bIns="41967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13774" y="9987547"/>
            <a:ext cx="27247692" cy="28248509"/>
          </a:xfrm>
          <a:prstGeom prst="rect">
            <a:avLst/>
          </a:prstGeom>
        </p:spPr>
        <p:txBody>
          <a:bodyPr vert="eaVert" lIns="83937" tIns="41967" rIns="83937" bIns="41967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513774" y="39672765"/>
            <a:ext cx="7064216" cy="2278905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B97A18B4-7299-4267-86DD-AEA5FF0EDE62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0344040" y="39672765"/>
            <a:ext cx="9587151" cy="2278905"/>
          </a:xfrm>
          <a:prstGeom prst="rect">
            <a:avLst/>
          </a:prstGeom>
        </p:spPr>
        <p:txBody>
          <a:bodyPr lIns="83937" tIns="41967" rIns="83937" bIns="41967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1697245" y="39672765"/>
            <a:ext cx="7064216" cy="2278905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61FD3256-0DFA-4CBE-8B7A-380D525D5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17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1949529" y="1714158"/>
            <a:ext cx="6811923" cy="36521915"/>
          </a:xfrm>
          <a:prstGeom prst="rect">
            <a:avLst/>
          </a:prstGeom>
        </p:spPr>
        <p:txBody>
          <a:bodyPr vert="eaVert" lIns="83937" tIns="41967" rIns="83937" bIns="41967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13772" y="1714158"/>
            <a:ext cx="19931186" cy="36521915"/>
          </a:xfrm>
          <a:prstGeom prst="rect">
            <a:avLst/>
          </a:prstGeom>
        </p:spPr>
        <p:txBody>
          <a:bodyPr vert="eaVert" lIns="83937" tIns="41967" rIns="83937" bIns="41967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513774" y="39672765"/>
            <a:ext cx="7064216" cy="2278905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B97A18B4-7299-4267-86DD-AEA5FF0EDE62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0344040" y="39672765"/>
            <a:ext cx="9587151" cy="2278905"/>
          </a:xfrm>
          <a:prstGeom prst="rect">
            <a:avLst/>
          </a:prstGeom>
        </p:spPr>
        <p:txBody>
          <a:bodyPr lIns="83937" tIns="41967" rIns="83937" bIns="41967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1697245" y="39672765"/>
            <a:ext cx="7064216" cy="2278905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61FD3256-0DFA-4CBE-8B7A-380D525D5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85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3774" y="1714151"/>
            <a:ext cx="27247692" cy="7133961"/>
          </a:xfrm>
          <a:prstGeom prst="rect">
            <a:avLst/>
          </a:prstGeom>
        </p:spPr>
        <p:txBody>
          <a:bodyPr lIns="83937" tIns="41967" rIns="83937" bIns="41967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13774" y="9987547"/>
            <a:ext cx="27247692" cy="28248509"/>
          </a:xfrm>
          <a:prstGeom prst="rect">
            <a:avLst/>
          </a:prstGeom>
        </p:spPr>
        <p:txBody>
          <a:bodyPr lIns="83937" tIns="41967" rIns="83937" bIns="41967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513774" y="39672765"/>
            <a:ext cx="7064216" cy="2278905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B97A18B4-7299-4267-86DD-AEA5FF0EDE62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0344040" y="39672765"/>
            <a:ext cx="9587151" cy="2278905"/>
          </a:xfrm>
          <a:prstGeom prst="rect">
            <a:avLst/>
          </a:prstGeom>
        </p:spPr>
        <p:txBody>
          <a:bodyPr lIns="83937" tIns="41967" rIns="83937" bIns="41967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1697245" y="39672765"/>
            <a:ext cx="7064216" cy="2278905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61FD3256-0DFA-4CBE-8B7A-380D525D5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39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1532" y="27505385"/>
            <a:ext cx="25733935" cy="8501304"/>
          </a:xfrm>
          <a:prstGeom prst="rect">
            <a:avLst/>
          </a:prstGeom>
        </p:spPr>
        <p:txBody>
          <a:bodyPr lIns="83937" tIns="41967" rIns="83937" bIns="41967" anchor="t"/>
          <a:lstStyle>
            <a:lvl1pPr algn="l">
              <a:defRPr sz="41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91532" y="18142087"/>
            <a:ext cx="25733935" cy="9363321"/>
          </a:xfrm>
          <a:prstGeom prst="rect">
            <a:avLst/>
          </a:prstGeom>
        </p:spPr>
        <p:txBody>
          <a:bodyPr lIns="83937" tIns="41967" rIns="83937" bIns="41967"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839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9567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43519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359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199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039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487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271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513774" y="39672765"/>
            <a:ext cx="7064216" cy="2278905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B97A18B4-7299-4267-86DD-AEA5FF0EDE62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0344040" y="39672765"/>
            <a:ext cx="9587151" cy="2278905"/>
          </a:xfrm>
          <a:prstGeom prst="rect">
            <a:avLst/>
          </a:prstGeom>
        </p:spPr>
        <p:txBody>
          <a:bodyPr lIns="83937" tIns="41967" rIns="83937" bIns="41967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1697245" y="39672765"/>
            <a:ext cx="7064216" cy="2278905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61FD3256-0DFA-4CBE-8B7A-380D525D5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61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3774" y="1714151"/>
            <a:ext cx="27247692" cy="7133961"/>
          </a:xfrm>
          <a:prstGeom prst="rect">
            <a:avLst/>
          </a:prstGeom>
        </p:spPr>
        <p:txBody>
          <a:bodyPr lIns="83937" tIns="41967" rIns="83937" bIns="41967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13761" y="9987547"/>
            <a:ext cx="13371552" cy="28248509"/>
          </a:xfrm>
          <a:prstGeom prst="rect">
            <a:avLst/>
          </a:prstGeom>
        </p:spPr>
        <p:txBody>
          <a:bodyPr lIns="83937" tIns="41967" rIns="83937" bIns="41967"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389905" y="9987547"/>
            <a:ext cx="13371552" cy="28248509"/>
          </a:xfrm>
          <a:prstGeom prst="rect">
            <a:avLst/>
          </a:prstGeom>
        </p:spPr>
        <p:txBody>
          <a:bodyPr lIns="83937" tIns="41967" rIns="83937" bIns="41967"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513774" y="39672765"/>
            <a:ext cx="7064216" cy="2278905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B97A18B4-7299-4267-86DD-AEA5FF0EDE62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344040" y="39672765"/>
            <a:ext cx="9587151" cy="2278905"/>
          </a:xfrm>
          <a:prstGeom prst="rect">
            <a:avLst/>
          </a:prstGeom>
        </p:spPr>
        <p:txBody>
          <a:bodyPr lIns="83937" tIns="41967" rIns="83937" bIns="41967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21697245" y="39672765"/>
            <a:ext cx="7064216" cy="2278905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61FD3256-0DFA-4CBE-8B7A-380D525D5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87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3774" y="1714151"/>
            <a:ext cx="27247692" cy="7133961"/>
          </a:xfrm>
          <a:prstGeom prst="rect">
            <a:avLst/>
          </a:prstGeom>
        </p:spPr>
        <p:txBody>
          <a:bodyPr lIns="83937" tIns="41967" rIns="83937" bIns="41967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3772" y="9581324"/>
            <a:ext cx="13376810" cy="3993030"/>
          </a:xfrm>
          <a:prstGeom prst="rect">
            <a:avLst/>
          </a:prstGeom>
        </p:spPr>
        <p:txBody>
          <a:bodyPr lIns="83937" tIns="41967" rIns="83937" bIns="41967" anchor="b"/>
          <a:lstStyle>
            <a:lvl1pPr marL="0" indent="0">
              <a:buNone/>
              <a:defRPr sz="2500" b="1"/>
            </a:lvl1pPr>
            <a:lvl2pPr marL="478398" indent="0">
              <a:buNone/>
              <a:defRPr sz="2100" b="1"/>
            </a:lvl2pPr>
            <a:lvl3pPr marL="956798" indent="0">
              <a:buNone/>
              <a:defRPr sz="1700" b="1"/>
            </a:lvl3pPr>
            <a:lvl4pPr marL="1435196" indent="0">
              <a:buNone/>
              <a:defRPr sz="1600" b="1"/>
            </a:lvl4pPr>
            <a:lvl5pPr marL="1913595" indent="0">
              <a:buNone/>
              <a:defRPr sz="1600" b="1"/>
            </a:lvl5pPr>
            <a:lvl6pPr marL="2391996" indent="0">
              <a:buNone/>
              <a:defRPr sz="1600" b="1"/>
            </a:lvl6pPr>
            <a:lvl7pPr marL="2870394" indent="0">
              <a:buNone/>
              <a:defRPr sz="1600" b="1"/>
            </a:lvl7pPr>
            <a:lvl8pPr marL="3348791" indent="0">
              <a:buNone/>
              <a:defRPr sz="1600" b="1"/>
            </a:lvl8pPr>
            <a:lvl9pPr marL="3827192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13772" y="13574347"/>
            <a:ext cx="13376810" cy="24661704"/>
          </a:xfrm>
          <a:prstGeom prst="rect">
            <a:avLst/>
          </a:prstGeom>
        </p:spPr>
        <p:txBody>
          <a:bodyPr lIns="83937" tIns="41967" rIns="83937" bIns="41967"/>
          <a:lstStyle>
            <a:lvl1pPr>
              <a:defRPr sz="25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5379404" y="9581324"/>
            <a:ext cx="13382064" cy="3993030"/>
          </a:xfrm>
          <a:prstGeom prst="rect">
            <a:avLst/>
          </a:prstGeom>
        </p:spPr>
        <p:txBody>
          <a:bodyPr lIns="83937" tIns="41967" rIns="83937" bIns="41967" anchor="b"/>
          <a:lstStyle>
            <a:lvl1pPr marL="0" indent="0">
              <a:buNone/>
              <a:defRPr sz="2500" b="1"/>
            </a:lvl1pPr>
            <a:lvl2pPr marL="478398" indent="0">
              <a:buNone/>
              <a:defRPr sz="2100" b="1"/>
            </a:lvl2pPr>
            <a:lvl3pPr marL="956798" indent="0">
              <a:buNone/>
              <a:defRPr sz="1700" b="1"/>
            </a:lvl3pPr>
            <a:lvl4pPr marL="1435196" indent="0">
              <a:buNone/>
              <a:defRPr sz="1600" b="1"/>
            </a:lvl4pPr>
            <a:lvl5pPr marL="1913595" indent="0">
              <a:buNone/>
              <a:defRPr sz="1600" b="1"/>
            </a:lvl5pPr>
            <a:lvl6pPr marL="2391996" indent="0">
              <a:buNone/>
              <a:defRPr sz="1600" b="1"/>
            </a:lvl6pPr>
            <a:lvl7pPr marL="2870394" indent="0">
              <a:buNone/>
              <a:defRPr sz="1600" b="1"/>
            </a:lvl7pPr>
            <a:lvl8pPr marL="3348791" indent="0">
              <a:buNone/>
              <a:defRPr sz="1600" b="1"/>
            </a:lvl8pPr>
            <a:lvl9pPr marL="3827192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5379404" y="13574347"/>
            <a:ext cx="13382064" cy="24661704"/>
          </a:xfrm>
          <a:prstGeom prst="rect">
            <a:avLst/>
          </a:prstGeom>
        </p:spPr>
        <p:txBody>
          <a:bodyPr lIns="83937" tIns="41967" rIns="83937" bIns="41967"/>
          <a:lstStyle>
            <a:lvl1pPr>
              <a:defRPr sz="25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1513774" y="39672765"/>
            <a:ext cx="7064216" cy="2278905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B97A18B4-7299-4267-86DD-AEA5FF0EDE62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10344040" y="39672765"/>
            <a:ext cx="9587151" cy="2278905"/>
          </a:xfrm>
          <a:prstGeom prst="rect">
            <a:avLst/>
          </a:prstGeom>
        </p:spPr>
        <p:txBody>
          <a:bodyPr lIns="83937" tIns="41967" rIns="83937" bIns="41967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21697245" y="39672765"/>
            <a:ext cx="7064216" cy="2278905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61FD3256-0DFA-4CBE-8B7A-380D525D5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71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3774" y="1714151"/>
            <a:ext cx="27247692" cy="7133961"/>
          </a:xfrm>
          <a:prstGeom prst="rect">
            <a:avLst/>
          </a:prstGeom>
        </p:spPr>
        <p:txBody>
          <a:bodyPr lIns="83937" tIns="41967" rIns="83937" bIns="41967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1513774" y="39672765"/>
            <a:ext cx="7064216" cy="2278905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B97A18B4-7299-4267-86DD-AEA5FF0EDE62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0344040" y="39672765"/>
            <a:ext cx="9587151" cy="2278905"/>
          </a:xfrm>
          <a:prstGeom prst="rect">
            <a:avLst/>
          </a:prstGeom>
        </p:spPr>
        <p:txBody>
          <a:bodyPr lIns="83937" tIns="41967" rIns="83937" bIns="41967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21697245" y="39672765"/>
            <a:ext cx="7064216" cy="2278905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61FD3256-0DFA-4CBE-8B7A-380D525D5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93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1513774" y="39672765"/>
            <a:ext cx="7064216" cy="2278905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B97A18B4-7299-4267-86DD-AEA5FF0EDE62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10344040" y="39672765"/>
            <a:ext cx="9587151" cy="2278905"/>
          </a:xfrm>
          <a:prstGeom prst="rect">
            <a:avLst/>
          </a:prstGeom>
        </p:spPr>
        <p:txBody>
          <a:bodyPr lIns="83937" tIns="41967" rIns="83937" bIns="41967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21697245" y="39672765"/>
            <a:ext cx="7064216" cy="2278905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61FD3256-0DFA-4CBE-8B7A-380D525D5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28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3774" y="1704234"/>
            <a:ext cx="9960333" cy="7252857"/>
          </a:xfrm>
          <a:prstGeom prst="rect">
            <a:avLst/>
          </a:prstGeom>
        </p:spPr>
        <p:txBody>
          <a:bodyPr lIns="83937" tIns="41967" rIns="83937" bIns="41967"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36767" y="1704232"/>
            <a:ext cx="16924687" cy="36531828"/>
          </a:xfrm>
          <a:prstGeom prst="rect">
            <a:avLst/>
          </a:prstGeom>
        </p:spPr>
        <p:txBody>
          <a:bodyPr lIns="83937" tIns="41967" rIns="83937" bIns="41967"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13774" y="8957087"/>
            <a:ext cx="9960333" cy="29278966"/>
          </a:xfrm>
          <a:prstGeom prst="rect">
            <a:avLst/>
          </a:prstGeom>
        </p:spPr>
        <p:txBody>
          <a:bodyPr lIns="83937" tIns="41967" rIns="83937" bIns="41967"/>
          <a:lstStyle>
            <a:lvl1pPr marL="0" indent="0">
              <a:buNone/>
              <a:defRPr sz="1500"/>
            </a:lvl1pPr>
            <a:lvl2pPr marL="478398" indent="0">
              <a:buNone/>
              <a:defRPr sz="1300"/>
            </a:lvl2pPr>
            <a:lvl3pPr marL="956798" indent="0">
              <a:buNone/>
              <a:defRPr sz="900"/>
            </a:lvl3pPr>
            <a:lvl4pPr marL="1435196" indent="0">
              <a:buNone/>
              <a:defRPr sz="900"/>
            </a:lvl4pPr>
            <a:lvl5pPr marL="1913595" indent="0">
              <a:buNone/>
              <a:defRPr sz="900"/>
            </a:lvl5pPr>
            <a:lvl6pPr marL="2391996" indent="0">
              <a:buNone/>
              <a:defRPr sz="900"/>
            </a:lvl6pPr>
            <a:lvl7pPr marL="2870394" indent="0">
              <a:buNone/>
              <a:defRPr sz="900"/>
            </a:lvl7pPr>
            <a:lvl8pPr marL="3348791" indent="0">
              <a:buNone/>
              <a:defRPr sz="900"/>
            </a:lvl8pPr>
            <a:lvl9pPr marL="3827192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513774" y="39672765"/>
            <a:ext cx="7064216" cy="2278905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B97A18B4-7299-4267-86DD-AEA5FF0EDE62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344040" y="39672765"/>
            <a:ext cx="9587151" cy="2278905"/>
          </a:xfrm>
          <a:prstGeom prst="rect">
            <a:avLst/>
          </a:prstGeom>
        </p:spPr>
        <p:txBody>
          <a:bodyPr lIns="83937" tIns="41967" rIns="83937" bIns="41967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21697245" y="39672765"/>
            <a:ext cx="7064216" cy="2278905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61FD3256-0DFA-4CBE-8B7A-380D525D5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7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34154" y="29962654"/>
            <a:ext cx="18165128" cy="3537256"/>
          </a:xfrm>
          <a:prstGeom prst="rect">
            <a:avLst/>
          </a:prstGeom>
        </p:spPr>
        <p:txBody>
          <a:bodyPr lIns="83937" tIns="41967" rIns="83937" bIns="41967"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934154" y="3824598"/>
            <a:ext cx="18165128" cy="25682258"/>
          </a:xfrm>
          <a:prstGeom prst="rect">
            <a:avLst/>
          </a:prstGeom>
        </p:spPr>
        <p:txBody>
          <a:bodyPr lIns="83937" tIns="41967" rIns="83937" bIns="41967"/>
          <a:lstStyle>
            <a:lvl1pPr marL="0" indent="0">
              <a:buNone/>
              <a:defRPr sz="3300"/>
            </a:lvl1pPr>
            <a:lvl2pPr marL="478398" indent="0">
              <a:buNone/>
              <a:defRPr sz="2900"/>
            </a:lvl2pPr>
            <a:lvl3pPr marL="956798" indent="0">
              <a:buNone/>
              <a:defRPr sz="2500"/>
            </a:lvl3pPr>
            <a:lvl4pPr marL="1435196" indent="0">
              <a:buNone/>
              <a:defRPr sz="2100"/>
            </a:lvl4pPr>
            <a:lvl5pPr marL="1913595" indent="0">
              <a:buNone/>
              <a:defRPr sz="2100"/>
            </a:lvl5pPr>
            <a:lvl6pPr marL="2391996" indent="0">
              <a:buNone/>
              <a:defRPr sz="2100"/>
            </a:lvl6pPr>
            <a:lvl7pPr marL="2870394" indent="0">
              <a:buNone/>
              <a:defRPr sz="2100"/>
            </a:lvl7pPr>
            <a:lvl8pPr marL="3348791" indent="0">
              <a:buNone/>
              <a:defRPr sz="2100"/>
            </a:lvl8pPr>
            <a:lvl9pPr marL="3827192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34154" y="33499910"/>
            <a:ext cx="18165128" cy="5023496"/>
          </a:xfrm>
          <a:prstGeom prst="rect">
            <a:avLst/>
          </a:prstGeom>
        </p:spPr>
        <p:txBody>
          <a:bodyPr lIns="83937" tIns="41967" rIns="83937" bIns="41967"/>
          <a:lstStyle>
            <a:lvl1pPr marL="0" indent="0">
              <a:buNone/>
              <a:defRPr sz="1500"/>
            </a:lvl1pPr>
            <a:lvl2pPr marL="478398" indent="0">
              <a:buNone/>
              <a:defRPr sz="1300"/>
            </a:lvl2pPr>
            <a:lvl3pPr marL="956798" indent="0">
              <a:buNone/>
              <a:defRPr sz="900"/>
            </a:lvl3pPr>
            <a:lvl4pPr marL="1435196" indent="0">
              <a:buNone/>
              <a:defRPr sz="900"/>
            </a:lvl4pPr>
            <a:lvl5pPr marL="1913595" indent="0">
              <a:buNone/>
              <a:defRPr sz="900"/>
            </a:lvl5pPr>
            <a:lvl6pPr marL="2391996" indent="0">
              <a:buNone/>
              <a:defRPr sz="900"/>
            </a:lvl6pPr>
            <a:lvl7pPr marL="2870394" indent="0">
              <a:buNone/>
              <a:defRPr sz="900"/>
            </a:lvl7pPr>
            <a:lvl8pPr marL="3348791" indent="0">
              <a:buNone/>
              <a:defRPr sz="900"/>
            </a:lvl8pPr>
            <a:lvl9pPr marL="3827192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513774" y="39672765"/>
            <a:ext cx="7064216" cy="2278905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B97A18B4-7299-4267-86DD-AEA5FF0EDE62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344040" y="39672765"/>
            <a:ext cx="9587151" cy="2278905"/>
          </a:xfrm>
          <a:prstGeom prst="rect">
            <a:avLst/>
          </a:prstGeom>
        </p:spPr>
        <p:txBody>
          <a:bodyPr lIns="83937" tIns="41967" rIns="83937" bIns="41967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21697245" y="39672765"/>
            <a:ext cx="7064216" cy="2278905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61FD3256-0DFA-4CBE-8B7A-380D525D5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18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5F8EB0F-E127-4A15-AEE1-F51D19B6C8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"/>
          <a:stretch/>
        </p:blipFill>
        <p:spPr>
          <a:xfrm>
            <a:off x="0" y="-50800"/>
            <a:ext cx="30311358" cy="42945191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AAC8438-2DCF-4BBD-8745-257786F60020}"/>
              </a:ext>
            </a:extLst>
          </p:cNvPr>
          <p:cNvSpPr/>
          <p:nvPr userDrawn="1"/>
        </p:nvSpPr>
        <p:spPr>
          <a:xfrm>
            <a:off x="937964" y="5583241"/>
            <a:ext cx="28233766" cy="35158359"/>
          </a:xfrm>
          <a:prstGeom prst="roundRect">
            <a:avLst>
              <a:gd name="adj" fmla="val 17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43C9A68-1F49-4F42-9414-CE8439E5853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562543" y="474004"/>
            <a:ext cx="5912996" cy="359051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11CDD73A-3462-417C-8B1A-0A691B68619B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32078" y="234502"/>
            <a:ext cx="4218887" cy="960397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7F9CD7DF-4198-448B-927B-E024C8B209CB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022606" y="41294309"/>
            <a:ext cx="10230000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3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6798" rtl="0" eaLnBrk="1" latinLnBrk="1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99" indent="-358799" algn="l" defTabSz="956798" rtl="0" eaLnBrk="1" latinLnBrk="1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77397" indent="-298999" algn="l" defTabSz="956798" rtl="0" eaLnBrk="1" latinLnBrk="1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998" indent="-239200" algn="l" defTabSz="956798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398" indent="-239200" algn="l" defTabSz="956798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2796" indent="-239200" algn="l" defTabSz="956798" rtl="0" eaLnBrk="1" latinLnBrk="1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94" indent="-239200" algn="l" defTabSz="95679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09593" indent="-239200" algn="l" defTabSz="95679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87992" indent="-239200" algn="l" defTabSz="95679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66392" indent="-239200" algn="l" defTabSz="95679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67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78398" algn="l" defTabSz="9567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56798" algn="l" defTabSz="9567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435196" algn="l" defTabSz="9567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595" algn="l" defTabSz="9567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91996" algn="l" defTabSz="9567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70394" algn="l" defTabSz="9567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348791" algn="l" defTabSz="9567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27192" algn="l" defTabSz="9567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2">
            <a:extLst>
              <a:ext uri="{FF2B5EF4-FFF2-40B4-BE49-F238E27FC236}">
                <a16:creationId xmlns:a16="http://schemas.microsoft.com/office/drawing/2014/main" id="{6440998E-0A30-765C-0010-71D27F32D052}"/>
              </a:ext>
            </a:extLst>
          </p:cNvPr>
          <p:cNvSpPr/>
          <p:nvPr/>
        </p:nvSpPr>
        <p:spPr>
          <a:xfrm>
            <a:off x="1759546" y="6352209"/>
            <a:ext cx="12673405" cy="1296000"/>
          </a:xfrm>
          <a:prstGeom prst="roundRect">
            <a:avLst>
              <a:gd name="adj" fmla="val 23004"/>
            </a:avLst>
          </a:prstGeom>
          <a:solidFill>
            <a:srgbClr val="91A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ko-KR" altLang="en-US" sz="4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연구배경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ACBC8-534A-0867-BB1F-5F827F7BAE03}"/>
              </a:ext>
            </a:extLst>
          </p:cNvPr>
          <p:cNvSpPr txBox="1"/>
          <p:nvPr/>
        </p:nvSpPr>
        <p:spPr>
          <a:xfrm>
            <a:off x="1759547" y="8119478"/>
            <a:ext cx="12745411" cy="12364998"/>
          </a:xfrm>
          <a:prstGeom prst="rect">
            <a:avLst/>
          </a:prstGeom>
          <a:noFill/>
        </p:spPr>
        <p:txBody>
          <a:bodyPr wrap="square" lIns="83893" tIns="41947" rIns="83893" bIns="41947" rtlCol="0">
            <a:spAutoFit/>
          </a:bodyPr>
          <a:lstStyle/>
          <a:p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 건물 내에서 위급상황 발생 시 투입되는 장비와 인력 등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많은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자산이 소요된다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이때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기술력이 좋을수록 손해 및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인명피해를 줄일 수 있다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화재 발생 시 구해야 할 생명이</a:t>
            </a:r>
            <a:endParaRPr lang="en-US" altLang="ko-KR" sz="3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just"/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있다면 신속하게 구하기 위해 구급대원 간의 소통과 필요한 장비를 바로 확인하는 것이 중요하다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그렇기에 구급대원 끼리 서로 위치를 확인할 수 있는 장비와 위급환자의 직관적인 위치를 알아낼 수 있다면 인명사고가 줄어들 것이다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endParaRPr lang="en-US" altLang="ko-KR" sz="3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just"/>
            <a:endParaRPr lang="en-US" altLang="ko-KR" sz="3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just"/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 본 프로젝트는 이러한 인명사고 피해를 줄이기 위한 연구 아이디어를 시각화한 것이다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Unity 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엔진을 이용하여 메타버스 속에서 구급대원과 환자 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AI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를 통해 해당 기술에 대해 직관적으로 나타낸다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endParaRPr lang="en-US" altLang="ko-KR" sz="3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just"/>
            <a:endParaRPr lang="en-US" altLang="ko-KR" sz="3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just"/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 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이러한 시각화 프로토타입은 연구에 있어 빠른 이해와 설득력을 함양할 수 있다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위급상황에 실시간으로 위치를 공유하고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필요한 장비를 파악하여 적재적소에 인원을 투입하는 시나리오를 작성하였다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이 프로젝트가 해당 연구를 구체화하여 응급 상황에 유용하게 이용할 수 있는 기기로 상용화되는 것을 기대할 수 있다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</a:p>
          <a:p>
            <a:pPr algn="just"/>
            <a:endParaRPr lang="ko-KR" altLang="en-US" sz="3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63E3ED-9FB9-90E4-437B-D17B5ADC27FA}"/>
              </a:ext>
            </a:extLst>
          </p:cNvPr>
          <p:cNvSpPr txBox="1"/>
          <p:nvPr/>
        </p:nvSpPr>
        <p:spPr>
          <a:xfrm>
            <a:off x="1759544" y="22337985"/>
            <a:ext cx="12516389" cy="17104757"/>
          </a:xfrm>
          <a:prstGeom prst="rect">
            <a:avLst/>
          </a:prstGeom>
          <a:noFill/>
        </p:spPr>
        <p:txBody>
          <a:bodyPr wrap="square" lIns="83893" tIns="41947" rIns="83893" bIns="41947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사용한 엔진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just"/>
            <a:endParaRPr lang="en-US" altLang="ko-KR" sz="3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just"/>
            <a:endParaRPr lang="en-US" altLang="ko-KR" sz="3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just"/>
            <a:endParaRPr lang="en-US" altLang="ko-KR" sz="3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just"/>
            <a:endParaRPr lang="en-US" altLang="ko-KR" sz="3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just"/>
            <a:endParaRPr lang="en-US" altLang="ko-KR" sz="3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just"/>
            <a:endParaRPr lang="en-US" altLang="ko-KR" sz="3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just"/>
            <a:endParaRPr lang="en-US" altLang="ko-KR" sz="3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just"/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 게임 개발 엔진으로 주로 쓰이는 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Unity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와 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C# 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스크립트를 이용해 개발하였다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</a:p>
          <a:p>
            <a:pPr algn="just"/>
            <a:endParaRPr lang="en-US" altLang="ko-KR" sz="3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사용한 기술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just"/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 Asset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Store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에서 공간 제작에 필요한 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3D 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이미지를 사용하였다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학교 관련된 각종 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prefab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을 통해 학교를 모티브로 한 가상 공간을 제작했다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</a:p>
          <a:p>
            <a:pPr algn="just"/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 움직이는 캐릭터는 소방관 외관의 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3D 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모델로 직접 조작하여 돌아다닐 수 있다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안개와 레이저는 </a:t>
            </a:r>
            <a:r>
              <a:rPr lang="ko-KR" altLang="en-U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키세팅을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통해 필요할 때 실행하게 했다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</a:p>
          <a:p>
            <a:pPr algn="just"/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 불이 난 환경을 조성하기 위해 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Lighting Settings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에서 </a:t>
            </a:r>
            <a:r>
              <a:rPr lang="en-US" altLang="ko-KR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Environmnet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의 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fog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기능을 이용하여 안개를 구현하였다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해당 연구를 가장 잘 설명하는 메인 기능인 레이저는 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Effects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에서 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Line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을 사용해 구현하였다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리스트에 연결할 오브젝트를 등록하고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위치값을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실시간으로 받아왔다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그러나 끊김 문제가 발생하였고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이를 해결하기 위해 시간 지연 기능인 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Invoke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를 이용하였다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</a:p>
          <a:p>
            <a:pPr algn="just"/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 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관제실에서는 환자 등록과 오더를 내린다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구급대원이 환자를 등록 시 메시지를 전송하여 환자와 가장 가까운 구급대원을 배치한다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</a:p>
          <a:p>
            <a:pPr algn="just"/>
            <a:endParaRPr lang="en-US" altLang="ko-KR" sz="3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6B98DD-4240-D16F-0AE2-F12678C07907}"/>
              </a:ext>
            </a:extLst>
          </p:cNvPr>
          <p:cNvSpPr txBox="1"/>
          <p:nvPr/>
        </p:nvSpPr>
        <p:spPr>
          <a:xfrm>
            <a:off x="15770256" y="8122801"/>
            <a:ext cx="12673404" cy="23691176"/>
          </a:xfrm>
          <a:prstGeom prst="rect">
            <a:avLst/>
          </a:prstGeom>
          <a:noFill/>
        </p:spPr>
        <p:txBody>
          <a:bodyPr wrap="square" lIns="83893" tIns="41947" rIns="83893" bIns="41947" rtlCol="0">
            <a:spAutoFit/>
          </a:bodyPr>
          <a:lstStyle/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화재상황과 유사한 안개 맵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just"/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 ‘F’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키를 눌러 시나리오에 맞게 안개를 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on/off 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할 수 있다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안개 효과를 사용 중에는 가시 거리가 짧아지고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이동 속도가 줄어든다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</a:p>
          <a:p>
            <a:pPr algn="just"/>
            <a:endParaRPr lang="en-US" altLang="ko-KR" sz="3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just"/>
            <a:endParaRPr lang="en-US" altLang="ko-KR" sz="3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just"/>
            <a:endParaRPr lang="en-US" altLang="ko-KR" sz="3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marL="742950" indent="-742950" algn="just">
              <a:buFont typeface="Arial" panose="020B0604020202020204" pitchFamily="34" charset="0"/>
              <a:buChar char="•"/>
            </a:pPr>
            <a:endParaRPr lang="en-US" altLang="ko-KR" sz="3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marL="742950" indent="-742950" algn="just">
              <a:buFont typeface="Arial" panose="020B0604020202020204" pitchFamily="34" charset="0"/>
              <a:buChar char="•"/>
            </a:pPr>
            <a:endParaRPr lang="en-US" altLang="ko-KR" sz="3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marL="742950" indent="-742950" algn="just">
              <a:buFont typeface="Arial" panose="020B0604020202020204" pitchFamily="34" charset="0"/>
              <a:buChar char="•"/>
            </a:pPr>
            <a:endParaRPr lang="en-US" altLang="ko-KR" sz="3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marL="742950" indent="-742950" algn="just">
              <a:buFont typeface="Arial" panose="020B0604020202020204" pitchFamily="34" charset="0"/>
              <a:buChar char="•"/>
            </a:pPr>
            <a:endParaRPr lang="en-US" altLang="ko-KR" sz="3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marL="742950" indent="-742950" algn="just">
              <a:buFont typeface="Arial" panose="020B0604020202020204" pitchFamily="34" charset="0"/>
              <a:buChar char="•"/>
            </a:pPr>
            <a:endParaRPr lang="en-US" altLang="ko-KR" sz="3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marL="742950" indent="-742950" algn="just">
              <a:buFont typeface="Arial" panose="020B0604020202020204" pitchFamily="34" charset="0"/>
              <a:buChar char="•"/>
            </a:pP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just"/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just"/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marL="742950" indent="-742950" algn="just">
              <a:buFont typeface="Arial" panose="020B0604020202020204" pitchFamily="34" charset="0"/>
              <a:buChar char="•"/>
            </a:pP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환자 발견 시 위치 등록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just"/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 ‘L’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키를 눌러 레이저를 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on/off 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할 수 있다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만약 신규 환자를 발견한다면 화면에 나타난 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‘register’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UI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를 클릭하여 </a:t>
            </a:r>
            <a:r>
              <a:rPr lang="ko-KR" altLang="en-US" sz="3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미니맵에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등록 가능하다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이후 관제소에서 필요한 물품과 함께 가까운 구급대원을 배치한다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</a:p>
          <a:p>
            <a:pPr algn="just"/>
            <a:endParaRPr lang="en-US" altLang="ko-KR" sz="3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just"/>
            <a:endParaRPr lang="en-US" altLang="ko-KR" sz="3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just"/>
            <a:endParaRPr lang="en-US" altLang="ko-KR" sz="3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just"/>
            <a:endParaRPr lang="en-US" altLang="ko-KR" sz="3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just"/>
            <a:endParaRPr lang="en-US" altLang="ko-KR" sz="3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just"/>
            <a:endParaRPr lang="en-US" altLang="ko-KR" sz="3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just"/>
            <a:endParaRPr lang="en-US" altLang="ko-KR" sz="3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just"/>
            <a:endParaRPr lang="en-US" altLang="ko-KR" sz="3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just"/>
            <a:endParaRPr lang="en-US" altLang="ko-KR" sz="3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just"/>
            <a:endParaRPr lang="en-US" altLang="ko-KR" sz="3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just"/>
            <a:endParaRPr lang="en-US" altLang="ko-KR" sz="3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just"/>
            <a:endParaRPr lang="en-US" altLang="ko-KR" sz="3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just"/>
            <a:endParaRPr lang="en-US" altLang="ko-KR" sz="3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just"/>
            <a:endParaRPr lang="en-US" altLang="ko-KR" sz="3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관제소와의 </a:t>
            </a:r>
            <a:r>
              <a:rPr lang="ko-KR" alt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텍스쳐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AR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통신 기능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just"/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 위와 같은 구급물품이 필요한 상황이 발생하였을 때 가까운 위치에 있는 구급대원은 물자전달 메시지를 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AR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을 통해 전달받는다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빠르게 확인하고 구조 활동을 이어갈 수 있다</a:t>
            </a:r>
            <a:r>
              <a:rPr lang="en-US" altLang="ko-KR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	</a:t>
            </a:r>
            <a:endParaRPr lang="ko-KR" altLang="en-US" sz="3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43917" y="963320"/>
            <a:ext cx="18578065" cy="2300705"/>
          </a:xfrm>
          <a:prstGeom prst="rect">
            <a:avLst/>
          </a:prstGeom>
          <a:noFill/>
        </p:spPr>
        <p:txBody>
          <a:bodyPr wrap="square" lIns="83893" tIns="41947" rIns="83893" bIns="41947" rtlCol="0">
            <a:spAutoFit/>
          </a:bodyPr>
          <a:lstStyle/>
          <a:p>
            <a:pPr algn="ctr"/>
            <a:r>
              <a:rPr lang="ko-KR" altLang="en-US" sz="7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건물내 다양한 객체들간 상호동작 </a:t>
            </a:r>
            <a:endParaRPr lang="en-US" altLang="ko-KR" sz="7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7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시나리오에 기반한 메타버스 구현</a:t>
            </a:r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B40F6421-26F3-43ED-AA0D-3F5941B2D752}"/>
              </a:ext>
            </a:extLst>
          </p:cNvPr>
          <p:cNvSpPr/>
          <p:nvPr/>
        </p:nvSpPr>
        <p:spPr>
          <a:xfrm>
            <a:off x="1759544" y="20576424"/>
            <a:ext cx="12673405" cy="1296000"/>
          </a:xfrm>
          <a:prstGeom prst="roundRect">
            <a:avLst>
              <a:gd name="adj" fmla="val 23004"/>
            </a:avLst>
          </a:prstGeom>
          <a:solidFill>
            <a:srgbClr val="91A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ko-KR" altLang="en-US" sz="4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연구진행과정</a:t>
            </a:r>
          </a:p>
        </p:txBody>
      </p:sp>
      <p:sp>
        <p:nvSpPr>
          <p:cNvPr id="20" name="모서리가 둥근 직사각형 2">
            <a:extLst>
              <a:ext uri="{FF2B5EF4-FFF2-40B4-BE49-F238E27FC236}">
                <a16:creationId xmlns:a16="http://schemas.microsoft.com/office/drawing/2014/main" id="{A448F5FD-AE7A-46D5-9D55-253CE8E3B4FA}"/>
              </a:ext>
            </a:extLst>
          </p:cNvPr>
          <p:cNvSpPr/>
          <p:nvPr/>
        </p:nvSpPr>
        <p:spPr>
          <a:xfrm>
            <a:off x="15853052" y="6352209"/>
            <a:ext cx="12673405" cy="1296000"/>
          </a:xfrm>
          <a:prstGeom prst="roundRect">
            <a:avLst>
              <a:gd name="adj" fmla="val 23004"/>
            </a:avLst>
          </a:prstGeom>
          <a:solidFill>
            <a:srgbClr val="91A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ko-KR" altLang="en-US" sz="4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결과 및 분석</a:t>
            </a:r>
          </a:p>
        </p:txBody>
      </p:sp>
      <p:sp>
        <p:nvSpPr>
          <p:cNvPr id="12" name="모서리가 둥근 직사각형 22">
            <a:extLst>
              <a:ext uri="{FF2B5EF4-FFF2-40B4-BE49-F238E27FC236}">
                <a16:creationId xmlns:a16="http://schemas.microsoft.com/office/drawing/2014/main" id="{BAE5BE3C-B056-EB34-4DED-13ACA553D906}"/>
              </a:ext>
            </a:extLst>
          </p:cNvPr>
          <p:cNvSpPr/>
          <p:nvPr/>
        </p:nvSpPr>
        <p:spPr>
          <a:xfrm>
            <a:off x="5454917" y="4225878"/>
            <a:ext cx="2520000" cy="72000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r>
              <a:rPr lang="ko-KR" altLang="en-US" sz="4000" b="1" dirty="0">
                <a:solidFill>
                  <a:srgbClr val="91A66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  </a:t>
            </a:r>
            <a:r>
              <a:rPr lang="ko-KR" altLang="en-US" sz="4000" b="1" dirty="0" err="1">
                <a:solidFill>
                  <a:srgbClr val="91A66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름</a:t>
            </a:r>
            <a:endParaRPr lang="ko-KR" altLang="en-US" sz="4000" b="1" dirty="0">
              <a:solidFill>
                <a:srgbClr val="91A66B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모서리가 둥근 직사각형 22">
            <a:extLst>
              <a:ext uri="{FF2B5EF4-FFF2-40B4-BE49-F238E27FC236}">
                <a16:creationId xmlns:a16="http://schemas.microsoft.com/office/drawing/2014/main" id="{EFADD310-15B7-68A4-E693-E17B924BDF7C}"/>
              </a:ext>
            </a:extLst>
          </p:cNvPr>
          <p:cNvSpPr/>
          <p:nvPr/>
        </p:nvSpPr>
        <p:spPr>
          <a:xfrm>
            <a:off x="13189848" y="4225878"/>
            <a:ext cx="2520000" cy="72000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r>
              <a:rPr lang="ko-KR" altLang="en-US" sz="4000" b="1" dirty="0">
                <a:solidFill>
                  <a:srgbClr val="91A66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지도교수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516827-A7CF-39BA-82A9-C8945FEF2763}"/>
              </a:ext>
            </a:extLst>
          </p:cNvPr>
          <p:cNvSpPr txBox="1"/>
          <p:nvPr/>
        </p:nvSpPr>
        <p:spPr>
          <a:xfrm>
            <a:off x="8299617" y="4305392"/>
            <a:ext cx="1538883" cy="61555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하유정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A67EF2-B628-8B24-A9A2-B0382380D373}"/>
              </a:ext>
            </a:extLst>
          </p:cNvPr>
          <p:cNvSpPr txBox="1"/>
          <p:nvPr/>
        </p:nvSpPr>
        <p:spPr>
          <a:xfrm>
            <a:off x="15999278" y="4305392"/>
            <a:ext cx="1538883" cy="61555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노병희</a:t>
            </a:r>
            <a:endParaRPr lang="ko-KR" altLang="en-US" sz="4000" dirty="0"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4D95637-E7AB-787C-3C24-733BEC7B2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7926" y="11190814"/>
            <a:ext cx="7755234" cy="538879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B97C8D3-7A74-AEBD-920C-AA8DCE880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290" y="23274089"/>
            <a:ext cx="3312368" cy="3312368"/>
          </a:xfrm>
          <a:prstGeom prst="rect">
            <a:avLst/>
          </a:prstGeom>
        </p:spPr>
      </p:pic>
      <p:pic>
        <p:nvPicPr>
          <p:cNvPr id="1030" name="Picture 6" descr="C Sharp (C#) &quot; Icon - Download for free – Iconduck">
            <a:extLst>
              <a:ext uri="{FF2B5EF4-FFF2-40B4-BE49-F238E27FC236}">
                <a16:creationId xmlns:a16="http://schemas.microsoft.com/office/drawing/2014/main" id="{AA7384BA-B7AF-BCBD-2BFF-D1D437121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105" y="23274089"/>
            <a:ext cx="2997624" cy="336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8668ED0-44F0-E476-5D2A-17B11BFCD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18432" y="21401881"/>
            <a:ext cx="8400768" cy="636421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BCB9C0A-94F8-C0A7-1C93-33AD38A1D7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72988" y="31813977"/>
            <a:ext cx="11091656" cy="589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8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</TotalTime>
  <Words>404</Words>
  <Application>Microsoft Office PowerPoint</Application>
  <PresentationFormat>사용자 지정</PresentationFormat>
  <Paragraphs>62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G마켓 산스 TTF Bold</vt:lpstr>
      <vt:lpstr>G마켓 산스 TTF Medium</vt:lpstr>
      <vt:lpstr>나눔스퀘어 Bold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하 유정</cp:lastModifiedBy>
  <cp:revision>138</cp:revision>
  <dcterms:created xsi:type="dcterms:W3CDTF">2019-05-23T04:55:04Z</dcterms:created>
  <dcterms:modified xsi:type="dcterms:W3CDTF">2023-11-23T17:25:38Z</dcterms:modified>
</cp:coreProperties>
</file>