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74" r:id="rId3"/>
    <p:sldId id="275" r:id="rId4"/>
    <p:sldId id="276" r:id="rId5"/>
    <p:sldId id="277" r:id="rId6"/>
    <p:sldId id="279" r:id="rId7"/>
    <p:sldId id="288" r:id="rId8"/>
    <p:sldId id="281" r:id="rId9"/>
    <p:sldId id="28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972" autoAdjust="0"/>
  </p:normalViewPr>
  <p:slideViewPr>
    <p:cSldViewPr snapToGrid="0">
      <p:cViewPr varScale="1">
        <p:scale>
          <a:sx n="67" d="100"/>
          <a:sy n="67" d="100"/>
        </p:scale>
        <p:origin x="-81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06305-2533-4B02-B820-9EDE2BF1A71A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1C7DA-8E8E-4F5C-8D89-F58B14086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326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1C7DA-8E8E-4F5C-8D89-F58B140860E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2016/10/31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花纹"/>
          <p:cNvPicPr>
            <a:picLocks noChangeAspect="1"/>
          </p:cNvPicPr>
          <p:nvPr/>
        </p:nvPicPr>
        <p:blipFill>
          <a:blip r:embed="rId3" cstate="print">
            <a:lum bright="-12000" contrast="12000"/>
          </a:blip>
          <a:srcRect r="-365"/>
          <a:stretch>
            <a:fillRect/>
          </a:stretch>
        </p:blipFill>
        <p:spPr>
          <a:xfrm>
            <a:off x="0" y="0"/>
            <a:ext cx="12217400" cy="6840220"/>
          </a:xfrm>
          <a:prstGeom prst="rect">
            <a:avLst/>
          </a:prstGeom>
          <a:ln>
            <a:noFill/>
          </a:ln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822960" y="-182880"/>
            <a:ext cx="10515600" cy="1386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Html5</a:t>
            </a:r>
            <a:r>
              <a:rPr lang="zh-CN" altLang="en-US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特性以及标签语法使用概念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9360" y="2057400"/>
            <a:ext cx="826370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3"/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 startAt="8"/>
            </a:pP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1368" y="211752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1. HTML</a:t>
            </a:r>
            <a:r>
              <a:rPr lang="zh-CN" altLang="en-US" sz="2400" dirty="0" smtClean="0">
                <a:solidFill>
                  <a:schemeClr val="bg1"/>
                </a:solidFill>
              </a:rPr>
              <a:t>的发展历史和</a:t>
            </a:r>
            <a:r>
              <a:rPr lang="en-US" altLang="zh-CN" sz="2400" dirty="0" smtClean="0">
                <a:solidFill>
                  <a:schemeClr val="bg1"/>
                </a:solidFill>
              </a:rPr>
              <a:t>HTML5</a:t>
            </a:r>
            <a:r>
              <a:rPr lang="zh-CN" altLang="en-US" sz="2400" dirty="0" smtClean="0">
                <a:solidFill>
                  <a:schemeClr val="bg1"/>
                </a:solidFill>
              </a:rPr>
              <a:t>的诞生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2.</a:t>
            </a:r>
            <a:r>
              <a:rPr lang="en-US" altLang="zh-CN" sz="2400" dirty="0" smtClean="0"/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选择</a:t>
            </a:r>
            <a:r>
              <a:rPr lang="en-US" altLang="zh-CN" sz="2400" dirty="0" smtClean="0">
                <a:solidFill>
                  <a:schemeClr val="bg1"/>
                </a:solidFill>
              </a:rPr>
              <a:t>HTML5</a:t>
            </a:r>
            <a:r>
              <a:rPr lang="zh-CN" altLang="en-US" sz="2400" dirty="0" smtClean="0">
                <a:solidFill>
                  <a:schemeClr val="bg1"/>
                </a:solidFill>
              </a:rPr>
              <a:t>的理由和新特性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3. HTML</a:t>
            </a:r>
            <a:r>
              <a:rPr lang="zh-CN" altLang="en-US" sz="2400" dirty="0" smtClean="0">
                <a:solidFill>
                  <a:schemeClr val="bg1"/>
                </a:solidFill>
              </a:rPr>
              <a:t>标签语法和使用概念</a:t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r>
              <a:rPr lang="zh-CN" altLang="en-US" sz="2400" dirty="0" smtClean="0">
                <a:solidFill>
                  <a:schemeClr val="bg1"/>
                </a:solidFill>
              </a:rPr>
              <a:t/>
            </a:r>
            <a:br>
              <a:rPr lang="zh-CN" altLang="en-US" sz="2400" dirty="0" smtClean="0">
                <a:solidFill>
                  <a:schemeClr val="bg1"/>
                </a:solidFill>
              </a:rPr>
            </a:b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4137671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 smtClean="0"/>
              <a:t>1. HTML</a:t>
            </a:r>
            <a:r>
              <a:rPr lang="zh-CN" altLang="en-US" sz="2000" b="1" dirty="0" smtClean="0"/>
              <a:t>的发展历史和</a:t>
            </a:r>
            <a:r>
              <a:rPr lang="en-US" altLang="zh-CN" sz="2000" b="1" dirty="0" smtClean="0"/>
              <a:t>HTML5</a:t>
            </a:r>
            <a:r>
              <a:rPr lang="zh-CN" altLang="en-US" sz="2000" b="1" dirty="0" smtClean="0"/>
              <a:t>的诞生</a:t>
            </a:r>
          </a:p>
          <a:p>
            <a:endParaRPr lang="zh-CN" altLang="en-US" sz="2000" b="1" spc="300" dirty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正准黑简体" charset="0"/>
              <a:ea typeface="方正正准黑简体" charset="0"/>
              <a:sym typeface="+mn-ea"/>
            </a:endParaRPr>
          </a:p>
        </p:txBody>
      </p:sp>
      <p:pic>
        <p:nvPicPr>
          <p:cNvPr id="8" name="图片 7" descr="底部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768312" y="1268413"/>
            <a:ext cx="1558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/>
              <a:t>HTML5</a:t>
            </a:r>
            <a:r>
              <a:rPr lang="zh-CN" altLang="en-US" b="1" dirty="0"/>
              <a:t>的诞生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821410" y="1844675"/>
            <a:ext cx="107558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800" b="0" dirty="0"/>
              <a:t>HTML 5</a:t>
            </a:r>
            <a:r>
              <a:rPr lang="zh-CN" altLang="en-US" sz="1800" b="0" dirty="0"/>
              <a:t>是近十年来</a:t>
            </a:r>
            <a:r>
              <a:rPr lang="en-US" altLang="zh-CN" sz="1800" b="0" dirty="0"/>
              <a:t>Web</a:t>
            </a:r>
            <a:r>
              <a:rPr lang="zh-CN" altLang="en-US" sz="1800" b="0" dirty="0"/>
              <a:t>开发标准最巨大的飞跃。和以前的版本不同，</a:t>
            </a:r>
            <a:r>
              <a:rPr lang="en-US" altLang="zh-CN" sz="1800" b="0" dirty="0"/>
              <a:t>HTML 5</a:t>
            </a:r>
            <a:r>
              <a:rPr lang="zh-CN" altLang="en-US" sz="1800" b="0" dirty="0"/>
              <a:t>并非仅仅用来表示</a:t>
            </a:r>
            <a:r>
              <a:rPr lang="en-US" altLang="zh-CN" sz="1800" b="0" dirty="0"/>
              <a:t>Web</a:t>
            </a:r>
            <a:r>
              <a:rPr lang="zh-CN" altLang="en-US" sz="1800" b="0" dirty="0"/>
              <a:t>内容，它的新使命是将</a:t>
            </a:r>
            <a:r>
              <a:rPr lang="en-US" altLang="zh-CN" sz="1800" b="0" dirty="0"/>
              <a:t>Web</a:t>
            </a:r>
            <a:r>
              <a:rPr lang="zh-CN" altLang="en-US" sz="1800" b="0" dirty="0"/>
              <a:t>带入一个成熟的应用平台，在</a:t>
            </a:r>
            <a:r>
              <a:rPr lang="en-US" altLang="zh-CN" sz="1800" b="0" dirty="0"/>
              <a:t>HTML 5</a:t>
            </a:r>
            <a:r>
              <a:rPr lang="zh-CN" altLang="en-US" sz="1800" b="0" dirty="0"/>
              <a:t>平台上，视频，音频，图象，动画，以及同电脑的交互都被标准化。（</a:t>
            </a:r>
            <a:r>
              <a:rPr lang="en-US" altLang="zh-CN" sz="1800" b="0" dirty="0"/>
              <a:t>HTML5</a:t>
            </a:r>
            <a:r>
              <a:rPr lang="zh-CN" altLang="en-US" sz="1800" b="0" dirty="0"/>
              <a:t>也有了自己的</a:t>
            </a:r>
            <a:r>
              <a:rPr lang="en-US" altLang="zh-CN" sz="1800" b="0" dirty="0"/>
              <a:t>logo</a:t>
            </a:r>
            <a:r>
              <a:rPr lang="zh-CN" altLang="en-US" sz="1800" b="0" dirty="0"/>
              <a:t>）</a:t>
            </a:r>
          </a:p>
        </p:txBody>
      </p:sp>
      <p:pic>
        <p:nvPicPr>
          <p:cNvPr id="31" name="Picture 18" descr="b10b497c0ed8db44585afc250eff29692011072303365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7237" y="3284538"/>
            <a:ext cx="1976437" cy="2763837"/>
          </a:xfrm>
          <a:prstGeom prst="rect">
            <a:avLst/>
          </a:prstGeom>
          <a:noFill/>
        </p:spPr>
      </p:pic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3649624" y="3789363"/>
            <a:ext cx="6227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Chrome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IE 9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Firefox 8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Opera 11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Safari  </a:t>
            </a:r>
          </a:p>
        </p:txBody>
      </p:sp>
      <p:pic>
        <p:nvPicPr>
          <p:cNvPr id="33" name="Picture 22" descr="s_1272597488s0p4h9X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92499" y="4292600"/>
            <a:ext cx="814388" cy="936625"/>
          </a:xfrm>
          <a:prstGeom prst="rect">
            <a:avLst/>
          </a:prstGeom>
          <a:noFill/>
        </p:spPr>
      </p:pic>
      <p:pic>
        <p:nvPicPr>
          <p:cNvPr id="34" name="Picture 24" descr="IE9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89474" y="4370388"/>
            <a:ext cx="2403475" cy="642937"/>
          </a:xfrm>
          <a:prstGeom prst="rect">
            <a:avLst/>
          </a:prstGeom>
          <a:noFill/>
        </p:spPr>
      </p:pic>
      <p:pic>
        <p:nvPicPr>
          <p:cNvPr id="35" name="Picture 25" descr="ANd9GcSIVaCKg7ugmcgTT8miESiapmvgcriZgRl9brkf6_lw9vzZmhnqdw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7549" y="5300663"/>
            <a:ext cx="1584325" cy="554037"/>
          </a:xfrm>
          <a:prstGeom prst="rect">
            <a:avLst/>
          </a:prstGeom>
          <a:noFill/>
        </p:spPr>
      </p:pic>
      <p:pic>
        <p:nvPicPr>
          <p:cNvPr id="36" name="Picture 26" descr="ANd9GcTrIYLlgSXrL70zmNUM0KzJf-We5M90X80YPGDPAwfxUlJs7N_PbQ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42237" y="5229225"/>
            <a:ext cx="720725" cy="681038"/>
          </a:xfrm>
          <a:prstGeom prst="rect">
            <a:avLst/>
          </a:prstGeom>
          <a:noFill/>
        </p:spPr>
      </p:pic>
      <p:pic>
        <p:nvPicPr>
          <p:cNvPr id="37" name="Picture 27" descr="1256647821_ddvip_772"/>
          <p:cNvPicPr>
            <a:picLocks noChangeAspect="1" noChangeArrowheads="1"/>
          </p:cNvPicPr>
          <p:nvPr/>
        </p:nvPicPr>
        <p:blipFill>
          <a:blip r:embed="rId10" cstate="print"/>
          <a:srcRect l="12125" r="13628"/>
          <a:stretch>
            <a:fillRect/>
          </a:stretch>
        </p:blipFill>
        <p:spPr bwMode="auto">
          <a:xfrm>
            <a:off x="9123324" y="5084763"/>
            <a:ext cx="790575" cy="86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3457998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选择</a:t>
            </a:r>
            <a:r>
              <a:rPr lang="en-US" altLang="zh-CN" sz="2000" b="1" dirty="0" smtClean="0"/>
              <a:t>HTML5</a:t>
            </a:r>
            <a:r>
              <a:rPr lang="zh-CN" altLang="en-US" sz="2000" b="1" dirty="0" smtClean="0"/>
              <a:t>的理由和新特性</a:t>
            </a:r>
          </a:p>
          <a:p>
            <a:endParaRPr lang="zh-CN" altLang="en-US" sz="2000" b="1" spc="300" dirty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方正正准黑简体" charset="0"/>
              <a:ea typeface="方正正准黑简体" charset="0"/>
              <a:sym typeface="+mn-ea"/>
            </a:endParaRPr>
          </a:p>
        </p:txBody>
      </p:sp>
      <p:pic>
        <p:nvPicPr>
          <p:cNvPr id="8" name="图片 7" descr="底部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1065607" y="1059239"/>
            <a:ext cx="775409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理由：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、兼容性，老版本的浏览器上也可以运行（不是很靠谱）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、实用性，简化了标签，细分了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功能，增加了移动互联网元素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   3</a:t>
            </a:r>
            <a:r>
              <a:rPr lang="zh-CN" altLang="en-US" sz="2000" b="1" dirty="0">
                <a:solidFill>
                  <a:srgbClr val="FF0000"/>
                </a:solidFill>
              </a:rPr>
              <a:t>、革命性，</a:t>
            </a:r>
            <a:r>
              <a:rPr lang="en-US" altLang="zh-CN" sz="2000" b="1" dirty="0">
                <a:solidFill>
                  <a:srgbClr val="FF0000"/>
                </a:solidFill>
              </a:rPr>
              <a:t>HTML</a:t>
            </a:r>
            <a:r>
              <a:rPr lang="zh-CN" altLang="en-US" sz="2000" b="1" dirty="0">
                <a:solidFill>
                  <a:srgbClr val="FF0000"/>
                </a:solidFill>
              </a:rPr>
              <a:t>不再是简单的标签语言，增加了</a:t>
            </a:r>
            <a:r>
              <a:rPr lang="en-US" altLang="zh-CN" sz="2000" b="1" dirty="0">
                <a:solidFill>
                  <a:srgbClr val="FF0000"/>
                </a:solidFill>
              </a:rPr>
              <a:t>API</a:t>
            </a:r>
            <a:r>
              <a:rPr lang="zh-CN" altLang="en-US" sz="2000" b="1" dirty="0">
                <a:solidFill>
                  <a:srgbClr val="FF0000"/>
                </a:solidFill>
              </a:rPr>
              <a:t>、渲染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 4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、更好的交互性 和 游戏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 5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、增加了移动互联网元素   移动、 移动还是移动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  6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、大势所趋，未来所向！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266009" y="3989764"/>
            <a:ext cx="42830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微数据与微格式等方面的支持 ，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本地存储，离线应用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调用，地图，位置，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LBS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等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连接通讯，后台线程，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多媒体 ，</a:t>
            </a:r>
          </a:p>
          <a:p>
            <a:pPr marL="457200" indent="-457200">
              <a:buFontTx/>
              <a:buAutoNum type="arabicPeriod"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三维、图形及特效，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CSS3 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076128" y="3500438"/>
            <a:ext cx="8819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/>
              <a:t>特点：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336181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 smtClean="0"/>
              <a:t>3. HTML</a:t>
            </a:r>
            <a:r>
              <a:rPr lang="zh-CN" altLang="en-US" sz="2000" b="1" dirty="0" smtClean="0"/>
              <a:t>标签语法和使用概念</a:t>
            </a:r>
            <a:endParaRPr lang="zh-CN" altLang="en-US" sz="2000" b="1" spc="300" dirty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方正正准黑简体" charset="0"/>
              <a:ea typeface="方正正准黑简体" charset="0"/>
              <a:sym typeface="+mn-ea"/>
            </a:endParaRPr>
          </a:p>
        </p:txBody>
      </p:sp>
      <p:pic>
        <p:nvPicPr>
          <p:cNvPr id="8" name="图片 7" descr="底部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pic>
        <p:nvPicPr>
          <p:cNvPr id="10" name="Picture 4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84215" y="5951808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418528" y="1040917"/>
            <a:ext cx="3480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标签与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HTML4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标签区别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32076" y="1946545"/>
            <a:ext cx="51267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）概念的变化：</a:t>
            </a:r>
          </a:p>
          <a:p>
            <a:r>
              <a:rPr lang="en-US" altLang="zh-CN" dirty="0">
                <a:solidFill>
                  <a:srgbClr val="37992F"/>
                </a:solidFill>
                <a:latin typeface="微软雅黑" pitchFamily="34" charset="-122"/>
                <a:ea typeface="微软雅黑" pitchFamily="34" charset="-122"/>
              </a:rPr>
              <a:t>          HTML5</a:t>
            </a:r>
            <a:r>
              <a:rPr lang="zh-CN" altLang="en-US" dirty="0">
                <a:solidFill>
                  <a:srgbClr val="37992F"/>
                </a:solidFill>
                <a:latin typeface="微软雅黑" pitchFamily="34" charset="-122"/>
                <a:ea typeface="微软雅黑" pitchFamily="34" charset="-122"/>
              </a:rPr>
              <a:t>专注内容与结构，而不专注的表现</a:t>
            </a:r>
          </a:p>
        </p:txBody>
      </p:sp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8339" y="3241945"/>
            <a:ext cx="6408737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336181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 smtClean="0"/>
              <a:t>3. HTML</a:t>
            </a:r>
            <a:r>
              <a:rPr lang="zh-CN" altLang="en-US" sz="2000" b="1" dirty="0" smtClean="0"/>
              <a:t>标签语法和使用概念</a:t>
            </a:r>
            <a:endParaRPr lang="zh-CN" altLang="en-US" sz="2000" b="1" spc="300" dirty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方正正准黑简体" charset="0"/>
              <a:ea typeface="方正正准黑简体" charset="0"/>
              <a:sym typeface="+mn-ea"/>
            </a:endParaRPr>
          </a:p>
        </p:txBody>
      </p:sp>
      <p:pic>
        <p:nvPicPr>
          <p:cNvPr id="8" name="图片 7" descr="底部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418528" y="1040917"/>
            <a:ext cx="3480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标签与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HTML4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标签区别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83811" y="1797109"/>
            <a:ext cx="21739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）声明与标签：</a:t>
            </a:r>
            <a:endParaRPr lang="zh-CN" altLang="en-US" b="1" dirty="0">
              <a:solidFill>
                <a:srgbClr val="37992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71148" y="2301934"/>
            <a:ext cx="114208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在更多的声明和标签上面做了简化，也对兼容做了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详细的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规定，废除了部分元素，增加了部分元素</a:t>
            </a:r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5" cstate="print"/>
          <a:srcRect l="5475" r="24547"/>
          <a:stretch>
            <a:fillRect/>
          </a:stretch>
        </p:blipFill>
        <p:spPr bwMode="auto">
          <a:xfrm>
            <a:off x="987048" y="3597334"/>
            <a:ext cx="73453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6" cstate="print"/>
          <a:srcRect l="15579"/>
          <a:stretch>
            <a:fillRect/>
          </a:stretch>
        </p:blipFill>
        <p:spPr bwMode="auto">
          <a:xfrm>
            <a:off x="1060073" y="4892734"/>
            <a:ext cx="2339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540248" y="4605397"/>
            <a:ext cx="129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HTML4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731961" y="5397559"/>
            <a:ext cx="129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HTML5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4876423" y="5778559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 flipV="1">
            <a:off x="6027361" y="4605397"/>
            <a:ext cx="14414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H="1" flipV="1">
            <a:off x="3650873" y="5326122"/>
            <a:ext cx="11525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3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1973" y="4343459"/>
            <a:ext cx="85344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88648" y="5154672"/>
            <a:ext cx="25622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底部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4876423" y="5778559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032475" y="5610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835125" y="12176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763688" y="12176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1065" y="681540"/>
            <a:ext cx="11429274" cy="5847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常用语义化标签 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课件重点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header&gt; 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标记定义一个页面或一个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区域的头部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hgroup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 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标记定义文件中一个区块的相关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息（标题组）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nav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 	            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标记定义导航链接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&lt;article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标记定义一篇文章</a:t>
            </a:r>
            <a:b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&lt;section&gt; 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标记定义一个区域      </a:t>
            </a:r>
            <a:r>
              <a:rPr lang="zh-CN" altLang="en-US" sz="16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比如章节、页眉、页脚或文档中的其他部分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。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aside&gt;	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记定义页面内容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部分的侧边栏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&lt;footer&gt; 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定义一个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底部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audio&gt;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标记定义音频内容</a:t>
            </a:r>
            <a:b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&lt;video&gt; 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标记定义一个视频 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&lt;source&gt; 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标记定义媒体资源     和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video  audio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起用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canvas&gt; 	</a:t>
            </a:r>
            <a:r>
              <a:rPr lang="zh-CN" altLang="en-US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标签定义图形</a:t>
            </a:r>
            <a:r>
              <a:rPr lang="en-US" altLang="zh-CN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比如图表和</a:t>
            </a:r>
            <a:r>
              <a:rPr lang="zh-CN" altLang="en-US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其他图像</a:t>
            </a:r>
            <a:r>
              <a:rPr lang="zh-CN" altLang="en-US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天重点介绍</a:t>
            </a:r>
            <a:r>
              <a:rPr lang="zh-CN" altLang="en-US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  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9044304" y="1301123"/>
            <a:ext cx="185846" cy="2555776"/>
          </a:xfrm>
          <a:prstGeom prst="rightBrac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446960" y="2385392"/>
            <a:ext cx="154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页面布局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9059792" y="4244138"/>
            <a:ext cx="216816" cy="867415"/>
          </a:xfrm>
          <a:prstGeom prst="rightBrac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444492" y="4458497"/>
            <a:ext cx="154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下午演示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底部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4876423" y="5778559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032475" y="5610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835125" y="12176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763688" y="12176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1065" y="681540"/>
            <a:ext cx="11429274" cy="473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普通语义化标签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了解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datalist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标记定义一个下拉列表</a:t>
            </a:r>
            <a:b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&lt;details&gt; 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标记定义一个元素的详细内容</a:t>
            </a:r>
            <a:b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&lt;dialog&gt; 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标记定义一个对话框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会话框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b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&lt;embed&gt; 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标记定义外部的可交互的内容或插件</a:t>
            </a:r>
            <a:b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figure&gt; 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标记定义一组媒体内容以及它们的标题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&lt;footer&gt; 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标记定义一个页面或一个区域的底部</a:t>
            </a:r>
            <a:b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mark&gt; 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标记定义有标记的文本</a:t>
            </a:r>
            <a:b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&lt;meter&gt; 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显示度量值     标记定义 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measurement within 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apredefined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range</a:t>
            </a:r>
            <a:b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output&gt; 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标记定义一些输出类型</a:t>
            </a:r>
            <a:b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progress&gt; 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标记定义任务的过程</a:t>
            </a:r>
            <a:b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command&gt;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标记定义一个命令按钮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time&gt; 	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标记定义一个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9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336181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 smtClean="0"/>
              <a:t>3. HTML</a:t>
            </a:r>
            <a:r>
              <a:rPr lang="zh-CN" altLang="en-US" sz="2000" b="1" dirty="0" smtClean="0"/>
              <a:t>标签语法和使用概念</a:t>
            </a:r>
            <a:endParaRPr lang="zh-CN" altLang="en-US" sz="2000" b="1" spc="300" dirty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方正正准黑简体" charset="0"/>
              <a:ea typeface="方正正准黑简体" charset="0"/>
              <a:sym typeface="+mn-ea"/>
            </a:endParaRPr>
          </a:p>
        </p:txBody>
      </p:sp>
      <p:pic>
        <p:nvPicPr>
          <p:cNvPr id="8" name="图片 7" descr="底部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4876423" y="5778559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1390" y="1038496"/>
            <a:ext cx="9024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在讲这些新标签之前，我们先看一个普通的页面的布局方式：</a:t>
            </a:r>
            <a:endParaRPr lang="zh-CN" altLang="en-US" dirty="0"/>
          </a:p>
        </p:txBody>
      </p:sp>
      <p:pic>
        <p:nvPicPr>
          <p:cNvPr id="2050" name="Picture 2" descr="http://pic002.cnblogs.com/images/2012/154994/2012052410570957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0219" y="2013294"/>
            <a:ext cx="7530686" cy="3765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半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5" y="264160"/>
            <a:ext cx="403860" cy="775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9280" y="442595"/>
            <a:ext cx="336181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 smtClean="0"/>
              <a:t>3. HTML</a:t>
            </a:r>
            <a:r>
              <a:rPr lang="zh-CN" altLang="en-US" sz="2000" b="1" dirty="0" smtClean="0"/>
              <a:t>标签语法和使用概念</a:t>
            </a:r>
            <a:endParaRPr lang="zh-CN" altLang="en-US" sz="2000" b="1" spc="300" dirty="0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方正正准黑简体" charset="0"/>
              <a:ea typeface="方正正准黑简体" charset="0"/>
              <a:sym typeface="+mn-ea"/>
            </a:endParaRPr>
          </a:p>
        </p:txBody>
      </p:sp>
      <p:pic>
        <p:nvPicPr>
          <p:cNvPr id="8" name="图片 7" descr="底部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70" y="5602605"/>
            <a:ext cx="12204000" cy="1236066"/>
          </a:xfrm>
          <a:prstGeom prst="rect">
            <a:avLst/>
          </a:prstGeom>
        </p:spPr>
      </p:pic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4876423" y="5778559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1391" y="1038496"/>
            <a:ext cx="3538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而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新标签带来的新的布局则是下面这种情况：　</a:t>
            </a:r>
            <a:endParaRPr lang="zh-CN" altLang="en-US" dirty="0"/>
          </a:p>
        </p:txBody>
      </p:sp>
      <p:pic>
        <p:nvPicPr>
          <p:cNvPr id="34819" name="Picture 3" descr="C:\Users\htzhanglong\Desktop\1234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6396" y="159026"/>
            <a:ext cx="5715000" cy="61668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631</Words>
  <Application>Microsoft Office PowerPoint</Application>
  <PresentationFormat>自定义</PresentationFormat>
  <Paragraphs>73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2250</cp:revision>
  <dcterms:created xsi:type="dcterms:W3CDTF">2016-04-23T02:47:00Z</dcterms:created>
  <dcterms:modified xsi:type="dcterms:W3CDTF">2016-10-31T03:05:31Z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