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73" r:id="rId3"/>
    <p:sldId id="274" r:id="rId4"/>
    <p:sldId id="275" r:id="rId5"/>
    <p:sldId id="276" r:id="rId6"/>
    <p:sldId id="27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972" autoAdjust="0"/>
  </p:normalViewPr>
  <p:slideViewPr>
    <p:cSldViewPr snapToGrid="0">
      <p:cViewPr varScale="1">
        <p:scale>
          <a:sx n="81" d="100"/>
          <a:sy n="81" d="100"/>
        </p:scale>
        <p:origin x="-79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06305-2533-4B02-B820-9EDE2BF1A71A}" type="datetimeFigureOut">
              <a:rPr lang="zh-CN" altLang="en-US" smtClean="0"/>
              <a:pPr/>
              <a:t>16-10-7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1C7DA-8E8E-4F5C-8D89-F58B14086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0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16-10-7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16-10-7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16-10-7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16-10-7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16-10-7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16-10-7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16-10-7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16-10-7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16-10-7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16-10-7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16-10-7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花纹"/>
          <p:cNvPicPr>
            <a:picLocks noChangeAspect="1"/>
          </p:cNvPicPr>
          <p:nvPr/>
        </p:nvPicPr>
        <p:blipFill>
          <a:blip r:embed="rId3" cstate="print">
            <a:lum bright="-12000" contrast="12000"/>
          </a:blip>
          <a:srcRect r="-365"/>
          <a:stretch>
            <a:fillRect/>
          </a:stretch>
        </p:blipFill>
        <p:spPr>
          <a:xfrm>
            <a:off x="0" y="0"/>
            <a:ext cx="12217400" cy="6840220"/>
          </a:xfrm>
          <a:prstGeom prst="rect">
            <a:avLst/>
          </a:prstGeom>
          <a:ln>
            <a:noFill/>
          </a:ln>
        </p:spPr>
      </p:pic>
      <p:sp>
        <p:nvSpPr>
          <p:cNvPr id="12" name="标题 1"/>
          <p:cNvSpPr txBox="1">
            <a:spLocks/>
          </p:cNvSpPr>
          <p:nvPr/>
        </p:nvSpPr>
        <p:spPr>
          <a:xfrm>
            <a:off x="822960" y="-182880"/>
            <a:ext cx="10515600" cy="13868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Html5</a:t>
            </a:r>
            <a:r>
              <a:rPr lang="zh-CN" altLang="en-US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特性以及标签语法使用概念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99360" y="2057400"/>
            <a:ext cx="826370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sz="2400" dirty="0" smtClean="0">
                <a:solidFill>
                  <a:schemeClr val="bg1"/>
                </a:solidFill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</a:rPr>
              <a:t/>
            </a:r>
            <a:br>
              <a:rPr lang="zh-CN" altLang="en-US" sz="2400" dirty="0" smtClean="0">
                <a:solidFill>
                  <a:schemeClr val="bg1"/>
                </a:solidFill>
              </a:rPr>
            </a:br>
            <a:r>
              <a:rPr lang="zh-CN" altLang="en-US" sz="2400" dirty="0" smtClean="0">
                <a:solidFill>
                  <a:schemeClr val="bg1"/>
                </a:solidFill>
              </a:rPr>
              <a:t/>
            </a:r>
            <a:br>
              <a:rPr lang="zh-CN" altLang="en-US" sz="2400" dirty="0" smtClean="0">
                <a:solidFill>
                  <a:schemeClr val="bg1"/>
                </a:solidFill>
              </a:rPr>
            </a:br>
            <a:r>
              <a:rPr lang="zh-CN" altLang="en-US" sz="2400" dirty="0" smtClean="0">
                <a:solidFill>
                  <a:schemeClr val="bg1"/>
                </a:solidFill>
              </a:rPr>
              <a:t/>
            </a:r>
            <a:br>
              <a:rPr lang="zh-CN" altLang="en-US" sz="2400" dirty="0" smtClean="0">
                <a:solidFill>
                  <a:schemeClr val="bg1"/>
                </a:solidFill>
              </a:rPr>
            </a:b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 startAt="3"/>
            </a:pPr>
            <a:endParaRPr lang="en-US" altLang="zh-CN" sz="16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 startAt="8"/>
            </a:pPr>
            <a:endParaRPr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81368" y="256809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</a:rPr>
              <a:t>智能表单介绍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</a:rPr>
              <a:t>智能表单使用与规范</a:t>
            </a: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/>
            </a:r>
            <a:br>
              <a:rPr lang="zh-CN" altLang="en-US" sz="2400" dirty="0" smtClean="0">
                <a:solidFill>
                  <a:schemeClr val="bg1"/>
                </a:solidFill>
              </a:rPr>
            </a:br>
            <a:r>
              <a:rPr lang="zh-CN" altLang="en-US" sz="2400" dirty="0" smtClean="0">
                <a:solidFill>
                  <a:schemeClr val="bg1"/>
                </a:solidFill>
              </a:rPr>
              <a:t/>
            </a:r>
            <a:br>
              <a:rPr lang="zh-CN" altLang="en-US" sz="2400" dirty="0" smtClean="0">
                <a:solidFill>
                  <a:schemeClr val="bg1"/>
                </a:solidFill>
              </a:rPr>
            </a:b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pic>
        <p:nvPicPr>
          <p:cNvPr id="5" name="图片 4" descr="灰色半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820525" y="264160"/>
            <a:ext cx="374650" cy="775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9280" y="442595"/>
            <a:ext cx="1922321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dirty="0" smtClean="0"/>
              <a:t>1.</a:t>
            </a:r>
            <a:r>
              <a:rPr lang="zh-CN" altLang="en-US" sz="2000" b="1" dirty="0" smtClean="0"/>
              <a:t>智能表单介绍</a:t>
            </a:r>
            <a:endParaRPr lang="zh-CN" altLang="en-US" sz="2000" b="1" spc="300" dirty="0">
              <a:ln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方正正准黑简体" charset="0"/>
              <a:ea typeface="方正正准黑简体" charset="0"/>
              <a:sym typeface="+mn-ea"/>
            </a:endParaRPr>
          </a:p>
        </p:txBody>
      </p:sp>
      <p:pic>
        <p:nvPicPr>
          <p:cNvPr id="8" name="图片 7" descr="底部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7742" y="1300025"/>
            <a:ext cx="40767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906944" y="1371462"/>
            <a:ext cx="6103455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000" b="0" dirty="0">
                <a:latin typeface="黑体" pitchFamily="49" charset="-122"/>
                <a:ea typeface="黑体" pitchFamily="49" charset="-122"/>
              </a:rPr>
              <a:t>XHTML</a:t>
            </a: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中需要放在</a:t>
            </a:r>
            <a:r>
              <a:rPr lang="en-US" altLang="zh-CN" sz="2000" b="0" dirty="0">
                <a:latin typeface="黑体" pitchFamily="49" charset="-122"/>
                <a:ea typeface="黑体" pitchFamily="49" charset="-122"/>
              </a:rPr>
              <a:t>form</a:t>
            </a: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之中的诸如</a:t>
            </a:r>
            <a:r>
              <a:rPr lang="en-US" altLang="zh-CN" sz="2000" b="0" dirty="0" err="1">
                <a:latin typeface="黑体" pitchFamily="49" charset="-122"/>
                <a:ea typeface="黑体" pitchFamily="49" charset="-122"/>
              </a:rPr>
              <a:t>inpu</a:t>
            </a:r>
            <a:r>
              <a:rPr lang="en-US" altLang="zh-CN" sz="2000" b="0" dirty="0">
                <a:latin typeface="黑体" pitchFamily="49" charset="-122"/>
                <a:ea typeface="黑体" pitchFamily="49" charset="-122"/>
              </a:rPr>
              <a:t>/button/select/</a:t>
            </a:r>
            <a:r>
              <a:rPr lang="en-US" altLang="zh-CN" sz="2000" b="0" dirty="0" err="1">
                <a:latin typeface="黑体" pitchFamily="49" charset="-122"/>
                <a:ea typeface="黑体" pitchFamily="49" charset="-122"/>
              </a:rPr>
              <a:t>textarea</a:t>
            </a: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等标签元素，在</a:t>
            </a:r>
            <a:r>
              <a:rPr lang="en-US" altLang="zh-CN" sz="2000" b="0" dirty="0">
                <a:latin typeface="黑体" pitchFamily="49" charset="-122"/>
                <a:ea typeface="黑体" pitchFamily="49" charset="-122"/>
              </a:rPr>
              <a:t>HTML5</a:t>
            </a: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中完全可以放在页面任何位置，然后通过新增的</a:t>
            </a:r>
            <a:r>
              <a:rPr lang="en-US" altLang="zh-CN" sz="2000" b="0" dirty="0">
                <a:latin typeface="黑体" pitchFamily="49" charset="-122"/>
                <a:ea typeface="黑体" pitchFamily="49" charset="-122"/>
              </a:rPr>
              <a:t>form</a:t>
            </a: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属性指向元素所属表单的</a:t>
            </a:r>
            <a:r>
              <a:rPr lang="en-US" altLang="zh-CN" sz="2000" b="0" dirty="0">
                <a:latin typeface="黑体" pitchFamily="49" charset="-122"/>
                <a:ea typeface="黑体" pitchFamily="49" charset="-122"/>
              </a:rPr>
              <a:t>ID</a:t>
            </a: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值，即可关联起来。</a:t>
            </a:r>
          </a:p>
          <a:p>
            <a:endParaRPr lang="zh-CN" altLang="en-US" sz="2000" b="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b="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&lt;FORM id=</a:t>
            </a:r>
            <a:r>
              <a:rPr lang="en-US" altLang="zh-CN" sz="2000" b="0" dirty="0" err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foo</a:t>
            </a:r>
            <a:r>
              <a:rPr lang="en-US" altLang="zh-CN" sz="2000" b="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&gt;</a:t>
            </a:r>
          </a:p>
          <a:p>
            <a:r>
              <a:rPr lang="en-US" altLang="zh-CN" sz="2000" b="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r>
              <a:rPr lang="en-US" altLang="zh-CN" sz="2000" b="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&lt;/FORM&gt;</a:t>
            </a:r>
          </a:p>
          <a:p>
            <a:r>
              <a:rPr lang="en-US" altLang="zh-CN" sz="2000" b="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&lt;INPUT …</a:t>
            </a:r>
            <a:r>
              <a:rPr lang="zh-CN" altLang="en-US" sz="2000" b="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b="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form="</a:t>
            </a:r>
            <a:r>
              <a:rPr lang="en-US" altLang="zh-CN" sz="2000" b="0" dirty="0" err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foo</a:t>
            </a:r>
            <a:r>
              <a:rPr lang="en-US" altLang="zh-CN" sz="2000" b="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"&gt;</a:t>
            </a:r>
            <a:endParaRPr lang="zh-CN" altLang="en-US" sz="2000" b="0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sz="2000" b="0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sz="2000" b="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b="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000" b="0" dirty="0">
                <a:latin typeface="黑体" pitchFamily="49" charset="-122"/>
                <a:ea typeface="黑体" pitchFamily="49" charset="-122"/>
              </a:rPr>
              <a:t>HTML5</a:t>
            </a:r>
            <a:r>
              <a:rPr lang="zh-CN" altLang="en-US" sz="2000" b="0" dirty="0">
                <a:latin typeface="黑体" pitchFamily="49" charset="-122"/>
                <a:ea typeface="黑体" pitchFamily="49" charset="-122"/>
              </a:rPr>
              <a:t>提供了多样的输入类型和风格，让设计界面更加丰富</a:t>
            </a:r>
            <a:endParaRPr lang="en-US" altLang="zh-CN" sz="2000" b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pic>
        <p:nvPicPr>
          <p:cNvPr id="5" name="图片 4" descr="灰色半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820525" y="264160"/>
            <a:ext cx="374650" cy="775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9280" y="442595"/>
            <a:ext cx="1922321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dirty="0" smtClean="0"/>
              <a:t>1.</a:t>
            </a:r>
            <a:r>
              <a:rPr lang="zh-CN" altLang="en-US" sz="2000" b="1" dirty="0" smtClean="0"/>
              <a:t>智能表单介绍</a:t>
            </a:r>
            <a:endParaRPr lang="zh-CN" altLang="en-US" sz="2000" b="1" spc="300" dirty="0">
              <a:ln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方正正准黑简体" charset="0"/>
              <a:ea typeface="方正正准黑简体" charset="0"/>
              <a:sym typeface="+mn-ea"/>
            </a:endParaRPr>
          </a:p>
        </p:txBody>
      </p:sp>
      <p:pic>
        <p:nvPicPr>
          <p:cNvPr id="8" name="图片 7" descr="底部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pic>
        <p:nvPicPr>
          <p:cNvPr id="9" name="Picture 82" descr="Chrome type=number效果截图 张鑫旭-鑫空间-鑫生活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1865" y="1341438"/>
            <a:ext cx="1628775" cy="1028700"/>
          </a:xfrm>
          <a:prstGeom prst="rect">
            <a:avLst/>
          </a:prstGeom>
          <a:noFill/>
        </p:spPr>
      </p:pic>
      <p:pic>
        <p:nvPicPr>
          <p:cNvPr id="10" name="Picture 84" descr="Opera下range空间效果 张鑫旭-鑫空间-鑫生活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56552" y="1412875"/>
            <a:ext cx="3419475" cy="1638300"/>
          </a:xfrm>
          <a:prstGeom prst="rect">
            <a:avLst/>
          </a:prstGeom>
          <a:noFill/>
        </p:spPr>
      </p:pic>
      <p:pic>
        <p:nvPicPr>
          <p:cNvPr id="11" name="Picture 86" descr="date类控件效果 张鑫旭-鑫空间-鑫生活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80065" y="2924175"/>
            <a:ext cx="2305050" cy="1893888"/>
          </a:xfrm>
          <a:prstGeom prst="rect">
            <a:avLst/>
          </a:prstGeom>
          <a:noFill/>
        </p:spPr>
      </p:pic>
      <p:pic>
        <p:nvPicPr>
          <p:cNvPr id="12" name="Picture 88" descr="type=week控件鼠标hover效果 张鑫旭-鑫空间-鑫生活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72452" y="3500438"/>
            <a:ext cx="2592388" cy="1897062"/>
          </a:xfrm>
          <a:prstGeom prst="rect">
            <a:avLst/>
          </a:prstGeom>
          <a:noFill/>
        </p:spPr>
      </p:pic>
      <p:pic>
        <p:nvPicPr>
          <p:cNvPr id="13" name="Picture 90" descr="整月日期鼠标经过背景变深 张鑫旭-鑫空间-鑫生活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15777" y="1196975"/>
            <a:ext cx="3048000" cy="2171700"/>
          </a:xfrm>
          <a:prstGeom prst="rect">
            <a:avLst/>
          </a:prstGeom>
          <a:noFill/>
        </p:spPr>
      </p:pic>
      <p:pic>
        <p:nvPicPr>
          <p:cNvPr id="14" name="Picture 92" descr="web色面板效果截图 张鑫旭-鑫空间-鑫生活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652177" y="3789363"/>
            <a:ext cx="3168650" cy="1406525"/>
          </a:xfrm>
          <a:prstGeom prst="rect">
            <a:avLst/>
          </a:prstGeom>
          <a:noFill/>
        </p:spPr>
      </p:pic>
      <p:pic>
        <p:nvPicPr>
          <p:cNvPr id="15" name="Picture 94" descr="datalist下拉效果截图 张鑫旭-鑫空间-鑫生活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611865" y="4868863"/>
            <a:ext cx="2647950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pic>
        <p:nvPicPr>
          <p:cNvPr id="5" name="图片 4" descr="灰色半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820525" y="264160"/>
            <a:ext cx="374650" cy="775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9280" y="442595"/>
            <a:ext cx="2744662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/>
            <a:r>
              <a:rPr lang="en-US" altLang="zh-CN" sz="2000" b="1" dirty="0" smtClean="0"/>
              <a:t>2. </a:t>
            </a:r>
            <a:r>
              <a:rPr lang="zh-CN" altLang="en-US" sz="2000" b="1" dirty="0" smtClean="0"/>
              <a:t>智能表单使用与规范</a:t>
            </a:r>
          </a:p>
          <a:p>
            <a:r>
              <a:rPr lang="zh-CN" altLang="en-US" sz="2000" b="1" dirty="0" smtClean="0"/>
              <a:t/>
            </a:r>
            <a:br>
              <a:rPr lang="zh-CN" altLang="en-US" sz="2000" b="1" dirty="0" smtClean="0"/>
            </a:br>
            <a:endParaRPr lang="zh-CN" altLang="en-US" sz="2000" b="1" spc="300" dirty="0">
              <a:ln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方正正准黑简体" charset="0"/>
              <a:ea typeface="方正正准黑简体" charset="0"/>
              <a:sym typeface="+mn-ea"/>
            </a:endParaRPr>
          </a:p>
        </p:txBody>
      </p:sp>
      <p:pic>
        <p:nvPicPr>
          <p:cNvPr id="8" name="图片 7" descr="底部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graphicFrame>
        <p:nvGraphicFramePr>
          <p:cNvPr id="1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627498"/>
              </p:ext>
            </p:extLst>
          </p:nvPr>
        </p:nvGraphicFramePr>
        <p:xfrm>
          <a:off x="978384" y="1484244"/>
          <a:ext cx="8688387" cy="3966210"/>
        </p:xfrm>
        <a:graphic>
          <a:graphicData uri="http://schemas.openxmlformats.org/drawingml/2006/table">
            <a:tbl>
              <a:tblPr/>
              <a:tblGrid>
                <a:gridCol w="4344987"/>
                <a:gridCol w="43434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&lt;input type=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email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 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限制用户输入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email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&lt;input type=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url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限制用户输入网址格式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&lt;input type=date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…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限制用户输入日期格式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&lt;input type=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time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 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限制用户输入时间格式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&lt;input type=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month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 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限制用户输入月份格式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&lt;input type=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week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 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限制用户输入周格式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&lt;input type=number  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限制用户输入数字格式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&lt;input type=range  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一个滑动条效果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&lt;input type=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search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 …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搜索格式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results="n"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&lt;input type=color  …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选择颜色格式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25032" y="6036765"/>
            <a:ext cx="9093535" cy="376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重点：红色背景的为常用的表单特性</a:t>
            </a:r>
            <a:endParaRPr kumimoji="1" lang="zh-CN" altLang="en-US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pic>
        <p:nvPicPr>
          <p:cNvPr id="5" name="图片 4" descr="灰色半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820525" y="264160"/>
            <a:ext cx="374650" cy="775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9280" y="442595"/>
            <a:ext cx="2744662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/>
            <a:r>
              <a:rPr lang="en-US" altLang="zh-CN" sz="2000" b="1" dirty="0" smtClean="0"/>
              <a:t>2. </a:t>
            </a:r>
            <a:r>
              <a:rPr lang="zh-CN" altLang="en-US" sz="2000" b="1" dirty="0" smtClean="0"/>
              <a:t>智能表单使用与规范</a:t>
            </a:r>
          </a:p>
          <a:p>
            <a:r>
              <a:rPr lang="zh-CN" altLang="en-US" sz="2000" b="1" dirty="0" smtClean="0"/>
              <a:t/>
            </a:r>
            <a:br>
              <a:rPr lang="zh-CN" altLang="en-US" sz="2000" b="1" dirty="0" smtClean="0"/>
            </a:br>
            <a:endParaRPr lang="zh-CN" altLang="en-US" sz="2000" b="1" spc="300" dirty="0">
              <a:ln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方正正准黑简体" charset="0"/>
              <a:ea typeface="方正正准黑简体" charset="0"/>
              <a:sym typeface="+mn-ea"/>
            </a:endParaRPr>
          </a:p>
        </p:txBody>
      </p:sp>
      <p:pic>
        <p:nvPicPr>
          <p:cNvPr id="8" name="图片 7" descr="底部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pic>
        <p:nvPicPr>
          <p:cNvPr id="10" name="Picture 41" descr="datalist下拉效果截图 张鑫旭-鑫空间-鑫生活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77158" y="1478791"/>
            <a:ext cx="4032250" cy="2552700"/>
          </a:xfrm>
          <a:prstGeom prst="rect">
            <a:avLst/>
          </a:prstGeom>
          <a:noFill/>
        </p:spPr>
      </p:pic>
      <p:sp>
        <p:nvSpPr>
          <p:cNvPr id="11" name="Rectangle 42"/>
          <p:cNvSpPr>
            <a:spLocks noChangeArrowheads="1"/>
          </p:cNvSpPr>
          <p:nvPr/>
        </p:nvSpPr>
        <p:spPr bwMode="auto">
          <a:xfrm>
            <a:off x="892383" y="1551816"/>
            <a:ext cx="5040312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&lt;input type="text" list="</a:t>
            </a:r>
            <a:r>
              <a:rPr lang="en-US" altLang="zh-CN" sz="1600" dirty="0" err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mydata</a:t>
            </a:r>
            <a:r>
              <a:rPr lang="en-US" altLang="zh-CN" sz="16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" /&gt;</a:t>
            </a:r>
          </a:p>
          <a:p>
            <a:endParaRPr lang="en-US" altLang="zh-CN" sz="1600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6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&lt;</a:t>
            </a:r>
            <a:r>
              <a:rPr lang="en-US" altLang="zh-CN" sz="1600" dirty="0" err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datalist</a:t>
            </a:r>
            <a:r>
              <a:rPr lang="en-US" altLang="zh-CN" sz="16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 id="</a:t>
            </a:r>
            <a:r>
              <a:rPr lang="en-US" altLang="zh-CN" sz="1600" dirty="0" err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mydata</a:t>
            </a:r>
            <a:r>
              <a:rPr lang="en-US" altLang="zh-CN" sz="16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"&gt;</a:t>
            </a:r>
          </a:p>
          <a:p>
            <a:r>
              <a:rPr lang="en-US" altLang="zh-CN" sz="16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        &lt;option label="Top1" value="</a:t>
            </a:r>
            <a:r>
              <a:rPr lang="zh-CN" altLang="en-US" sz="16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让子弹飞</a:t>
            </a:r>
            <a:r>
              <a:rPr lang="en-US" altLang="zh-CN" sz="16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"&gt;</a:t>
            </a:r>
          </a:p>
          <a:p>
            <a:r>
              <a:rPr lang="en-US" altLang="zh-CN" sz="16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        &lt;option label="Top2" value="</a:t>
            </a:r>
            <a:r>
              <a:rPr lang="zh-CN" altLang="en-US" sz="16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非诚勿扰</a:t>
            </a:r>
            <a:r>
              <a:rPr lang="en-US" altLang="zh-CN" sz="16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2"&gt;</a:t>
            </a:r>
          </a:p>
          <a:p>
            <a:r>
              <a:rPr lang="en-US" altLang="zh-CN" sz="16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        &lt;option label="Top3" value="</a:t>
            </a:r>
            <a:r>
              <a:rPr lang="zh-CN" altLang="en-US" sz="16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大笑江湖</a:t>
            </a:r>
            <a:r>
              <a:rPr lang="en-US" altLang="zh-CN" sz="16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"&gt;</a:t>
            </a:r>
          </a:p>
          <a:p>
            <a:r>
              <a:rPr lang="en-US" altLang="zh-CN" sz="16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        &lt;option label="Top4" value="</a:t>
            </a:r>
            <a:r>
              <a:rPr lang="zh-CN" altLang="en-US" sz="16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赵氏孤儿</a:t>
            </a:r>
            <a:r>
              <a:rPr lang="en-US" altLang="zh-CN" sz="16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"&gt;</a:t>
            </a:r>
          </a:p>
          <a:p>
            <a:r>
              <a:rPr lang="en-US" altLang="zh-CN" sz="16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        &lt;option label="Top5" value=“PHP100"&gt;</a:t>
            </a:r>
          </a:p>
          <a:p>
            <a:r>
              <a:rPr lang="en-US" altLang="zh-CN" sz="16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&lt;/</a:t>
            </a:r>
            <a:r>
              <a:rPr lang="en-US" altLang="zh-CN" sz="1600" dirty="0" err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datalist</a:t>
            </a:r>
            <a:r>
              <a:rPr lang="en-US" altLang="zh-CN" sz="16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&gt;</a:t>
            </a:r>
            <a:endParaRPr lang="zh-CN" altLang="en-US" sz="1600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 Box 44"/>
          <p:cNvSpPr txBox="1">
            <a:spLocks noChangeArrowheads="1"/>
          </p:cNvSpPr>
          <p:nvPr/>
        </p:nvSpPr>
        <p:spPr bwMode="auto">
          <a:xfrm>
            <a:off x="871745" y="4052128"/>
            <a:ext cx="529904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dirty="0"/>
              <a:t>新属性介绍：</a:t>
            </a:r>
          </a:p>
          <a:p>
            <a:r>
              <a:rPr lang="en-US" altLang="zh-CN" sz="2000" dirty="0"/>
              <a:t>autofocus		</a:t>
            </a:r>
            <a:r>
              <a:rPr lang="zh-CN" altLang="en-US" sz="2000" dirty="0"/>
              <a:t>载入时自动获得焦点</a:t>
            </a:r>
          </a:p>
          <a:p>
            <a:r>
              <a:rPr lang="en-US" altLang="zh-CN" sz="2000" dirty="0"/>
              <a:t>required 		</a:t>
            </a:r>
            <a:r>
              <a:rPr lang="zh-CN" altLang="en-US" sz="2000" dirty="0"/>
              <a:t>必填项目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placeholder		</a:t>
            </a:r>
            <a:r>
              <a:rPr lang="zh-CN" altLang="en-US" sz="2000" dirty="0">
                <a:solidFill>
                  <a:srgbClr val="FF0000"/>
                </a:solidFill>
              </a:rPr>
              <a:t>点击</a:t>
            </a:r>
            <a:r>
              <a:rPr lang="en-US" altLang="zh-CN" sz="2000" dirty="0">
                <a:solidFill>
                  <a:srgbClr val="FF0000"/>
                </a:solidFill>
              </a:rPr>
              <a:t>input</a:t>
            </a:r>
            <a:r>
              <a:rPr lang="zh-CN" altLang="en-US" sz="2000" dirty="0">
                <a:solidFill>
                  <a:srgbClr val="FF0000"/>
                </a:solidFill>
              </a:rPr>
              <a:t>内容</a:t>
            </a:r>
            <a:r>
              <a:rPr lang="zh-CN" altLang="en-US" sz="2000" dirty="0" smtClean="0">
                <a:solidFill>
                  <a:srgbClr val="FF0000"/>
                </a:solidFill>
              </a:rPr>
              <a:t>消失</a:t>
            </a:r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pattern			</a:t>
            </a:r>
            <a:r>
              <a:rPr lang="zh-CN" altLang="en-US" sz="2000" dirty="0"/>
              <a:t>验证正则表达式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3674" y="6099484"/>
            <a:ext cx="667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重点：</a:t>
            </a:r>
            <a:r>
              <a:rPr kumimoji="1" lang="en-US" altLang="zh-CN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placeholder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输入内容提示在一般的表单中都会加上</a:t>
            </a:r>
            <a:endParaRPr kumimoji="1" lang="zh-CN" altLang="en-US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pic>
        <p:nvPicPr>
          <p:cNvPr id="5" name="图片 4" descr="灰色半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820525" y="264160"/>
            <a:ext cx="374650" cy="775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9280" y="442595"/>
            <a:ext cx="2744662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/>
            <a:r>
              <a:rPr lang="en-US" altLang="zh-CN" sz="2000" b="1" dirty="0" smtClean="0"/>
              <a:t>2. </a:t>
            </a:r>
            <a:r>
              <a:rPr lang="zh-CN" altLang="en-US" sz="2000" b="1" dirty="0" smtClean="0"/>
              <a:t>智能表单使用与规范</a:t>
            </a:r>
          </a:p>
          <a:p>
            <a:r>
              <a:rPr lang="zh-CN" altLang="en-US" sz="2000" b="1" dirty="0" smtClean="0"/>
              <a:t/>
            </a:r>
            <a:br>
              <a:rPr lang="zh-CN" altLang="en-US" sz="2000" b="1" dirty="0" smtClean="0"/>
            </a:br>
            <a:endParaRPr lang="zh-CN" altLang="en-US" sz="2000" b="1" spc="300" dirty="0">
              <a:ln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方正正准黑简体" charset="0"/>
              <a:ea typeface="方正正准黑简体" charset="0"/>
              <a:sym typeface="+mn-ea"/>
            </a:endParaRPr>
          </a:p>
        </p:txBody>
      </p:sp>
      <p:pic>
        <p:nvPicPr>
          <p:cNvPr id="8" name="图片 7" descr="底部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pic>
        <p:nvPicPr>
          <p:cNvPr id="13" name="Picture 6" descr="20121309424059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5846" y="1019521"/>
            <a:ext cx="9290050" cy="5254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303</Words>
  <Application>Microsoft Macintosh PowerPoint</Application>
  <PresentationFormat>自定义</PresentationFormat>
  <Paragraphs>64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howe lin</cp:lastModifiedBy>
  <cp:revision>2259</cp:revision>
  <dcterms:created xsi:type="dcterms:W3CDTF">2016-04-23T02:47:00Z</dcterms:created>
  <dcterms:modified xsi:type="dcterms:W3CDTF">2016-10-07T14:40:06Z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