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972" autoAdjust="0"/>
  </p:normalViewPr>
  <p:slideViewPr>
    <p:cSldViewPr snapToGrid="0">
      <p:cViewPr varScale="1">
        <p:scale>
          <a:sx n="104" d="100"/>
          <a:sy n="104" d="100"/>
        </p:scale>
        <p:origin x="-6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6305-2533-4B02-B820-9EDE2BF1A71A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C7DA-8E8E-4F5C-8D89-F58B14086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2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www.w3school.com.cn/html5/html5_video.asp" TargetMode="External"/><Relationship Id="rId7" Type="http://schemas.openxmlformats.org/officeDocument/2006/relationships/hyperlink" Target="http://www.w3school.com.cn/html5/html_5_video_dom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花纹"/>
          <p:cNvPicPr>
            <a:picLocks noChangeAspect="1"/>
          </p:cNvPicPr>
          <p:nvPr/>
        </p:nvPicPr>
        <p:blipFill>
          <a:blip r:embed="rId3" cstate="print">
            <a:lum bright="-12000" contrast="12000"/>
          </a:blip>
          <a:srcRect r="-365"/>
          <a:stretch>
            <a:fillRect/>
          </a:stretch>
        </p:blipFill>
        <p:spPr>
          <a:xfrm>
            <a:off x="0" y="0"/>
            <a:ext cx="12217400" cy="6840220"/>
          </a:xfrm>
          <a:prstGeom prst="rect">
            <a:avLst/>
          </a:prstGeom>
          <a:ln>
            <a:noFill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822960" y="-182880"/>
            <a:ext cx="10515600" cy="1386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第四节  视频音频播放事件以及属性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360" y="2057400"/>
            <a:ext cx="8263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1368" y="25680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4977" y="256182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bg1"/>
                </a:solidFill>
              </a:rPr>
              <a:t>视频播放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bg1"/>
                </a:solidFill>
              </a:rPr>
              <a:t>音屏播放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265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音频播放</a:t>
            </a:r>
            <a:endParaRPr lang="en-US" altLang="zh-CN" sz="2400" b="1" dirty="0" smtClean="0"/>
          </a:p>
        </p:txBody>
      </p:sp>
      <p:graphicFrame>
        <p:nvGraphicFramePr>
          <p:cNvPr id="16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189720"/>
              </p:ext>
            </p:extLst>
          </p:nvPr>
        </p:nvGraphicFramePr>
        <p:xfrm>
          <a:off x="936762" y="1724232"/>
          <a:ext cx="9731237" cy="427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01"/>
                <a:gridCol w="1967727"/>
                <a:gridCol w="6064109"/>
              </a:tblGrid>
              <a:tr h="5232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9031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autoplay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自动播放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功能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默认值为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false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。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音频就绪后马上播放。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31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controls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值为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true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，表示显示音频元素自带的控制条工具。添加播放、暂停和音量控件。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2322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loop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loop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音频播放完毕后，循环播放</a:t>
                      </a:r>
                      <a:endParaRPr lang="zh-CN" altLang="en-US" dirty="0"/>
                    </a:p>
                  </a:txBody>
                  <a:tcPr/>
                </a:tc>
              </a:tr>
              <a:tr h="9031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preload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音频在页面加载时进行加载，并预备播放。如果使用</a:t>
                      </a:r>
                      <a:r>
                        <a:rPr lang="en-US" altLang="zh-CN" smtClean="0"/>
                        <a:t>autoplay</a:t>
                      </a:r>
                      <a:r>
                        <a:rPr lang="zh-CN" altLang="en-US" smtClean="0"/>
                        <a:t>，则忽略该属性。</a:t>
                      </a:r>
                      <a:endParaRPr lang="zh-CN" altLang="en-US"/>
                    </a:p>
                  </a:txBody>
                  <a:tcPr/>
                </a:tc>
              </a:tr>
              <a:tr h="52322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要播放的音频的</a:t>
                      </a:r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485761" y="1031221"/>
            <a:ext cx="3799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&lt;audio&gt;  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标签的属性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777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715618" y="1742158"/>
            <a:ext cx="4492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视频格式的简单介绍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视频标签</a:t>
            </a:r>
            <a:r>
              <a:rPr lang="en-US" altLang="zh-CN" sz="2400" b="1" dirty="0" smtClean="0"/>
              <a:t>&lt;video&gt;</a:t>
            </a:r>
            <a:r>
              <a:rPr lang="zh-CN" altLang="en-US" sz="2400" b="1" dirty="0" smtClean="0"/>
              <a:t>属性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视频</a:t>
            </a:r>
            <a:r>
              <a:rPr lang="en-US" altLang="zh-CN" sz="2400" b="1" dirty="0" smtClean="0"/>
              <a:t>API</a:t>
            </a:r>
            <a:r>
              <a:rPr lang="zh-CN" altLang="en-US" sz="2400" b="1" dirty="0" smtClean="0"/>
              <a:t>控件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制作一个</a:t>
            </a: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视频播放器</a:t>
            </a:r>
            <a:endParaRPr lang="zh-CN" altLang="en-US" sz="2400" b="1" dirty="0"/>
          </a:p>
        </p:txBody>
      </p:sp>
      <p:pic>
        <p:nvPicPr>
          <p:cNvPr id="13" name="Picture 9" descr="b10b497c0ed8db44585afc250eff2969201107230336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6305" y="1298713"/>
            <a:ext cx="1976437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777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336" y="1433513"/>
            <a:ext cx="2626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、视频格式的简单介绍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270548" y="2081213"/>
            <a:ext cx="5175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视频格式：</a:t>
            </a:r>
            <a:r>
              <a:rPr lang="en-US" altLang="zh-CN" dirty="0" err="1"/>
              <a:t>avi</a:t>
            </a:r>
            <a:r>
              <a:rPr lang="zh-CN" altLang="en-US" dirty="0"/>
              <a:t>、</a:t>
            </a:r>
            <a:r>
              <a:rPr lang="en-US" altLang="zh-CN" dirty="0" err="1"/>
              <a:t>rmb</a:t>
            </a:r>
            <a:r>
              <a:rPr lang="zh-CN" altLang="en-US" dirty="0"/>
              <a:t>、</a:t>
            </a:r>
            <a:r>
              <a:rPr lang="en-US" altLang="zh-CN" dirty="0" err="1"/>
              <a:t>wmv</a:t>
            </a:r>
            <a:r>
              <a:rPr lang="zh-CN" altLang="en-US" dirty="0"/>
              <a:t>、</a:t>
            </a:r>
            <a:r>
              <a:rPr lang="en-US" altLang="zh-CN" dirty="0"/>
              <a:t>mpeg4</a:t>
            </a:r>
            <a:r>
              <a:rPr lang="zh-CN" altLang="en-US" dirty="0"/>
              <a:t>、</a:t>
            </a:r>
            <a:r>
              <a:rPr lang="en-US" altLang="zh-CN" dirty="0" err="1"/>
              <a:t>ogg</a:t>
            </a:r>
            <a:r>
              <a:rPr lang="zh-CN" altLang="en-US" dirty="0"/>
              <a:t>、</a:t>
            </a:r>
            <a:r>
              <a:rPr lang="en-US" altLang="zh-CN" dirty="0" err="1"/>
              <a:t>webm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89598" y="2636838"/>
            <a:ext cx="5049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视频主要有三部分组成：</a:t>
            </a:r>
            <a:r>
              <a:rPr lang="zh-CN" altLang="en-US" dirty="0"/>
              <a:t>视频、音频、编码格式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86361" y="3213100"/>
            <a:ext cx="10928561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在过去，我们如果想在</a:t>
            </a:r>
            <a:r>
              <a:rPr lang="en-US" altLang="zh-CN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上播放视频，也是都是通过</a:t>
            </a:r>
            <a:r>
              <a:rPr lang="en-US" altLang="zh-CN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来播放，同样并不是所有的浏览器都安装了</a:t>
            </a:r>
            <a:r>
              <a:rPr lang="en-US" altLang="zh-CN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播放器插件，而现在我们在</a:t>
            </a:r>
            <a:r>
              <a:rPr lang="en-US" altLang="zh-CN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中，就能完全脱离</a:t>
            </a:r>
            <a:r>
              <a:rPr lang="en-US" altLang="zh-CN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b="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或其他的插件来播放视频了</a:t>
            </a:r>
            <a:r>
              <a:rPr lang="zh-CN" altLang="en-US" sz="2000" dirty="0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65528" y="4339121"/>
            <a:ext cx="2255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支持的格式：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71546" y="4882115"/>
            <a:ext cx="84963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Ogg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	=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带有 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Theora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视频编码和 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Vorbis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音频编码的 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Ogg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文件</a:t>
            </a:r>
          </a:p>
          <a:p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MPEG4	=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带有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视频编码和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AAC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音频编码的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MPEG 4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文件</a:t>
            </a:r>
          </a:p>
          <a:p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WebM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	=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带有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VP8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视频编码和 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Vorbis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音频编码的 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WebM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777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726806" y="1412875"/>
            <a:ext cx="3363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HTML5</a:t>
            </a:r>
            <a:r>
              <a:rPr lang="zh-CN" altLang="en-US" b="1" dirty="0"/>
              <a:t>视频标签</a:t>
            </a:r>
            <a:r>
              <a:rPr lang="en-US" altLang="zh-CN" b="1" dirty="0"/>
              <a:t>&lt;video&gt;</a:t>
            </a:r>
            <a:r>
              <a:rPr lang="zh-CN" altLang="en-US" b="1" dirty="0"/>
              <a:t>属性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755650" y="2051191"/>
            <a:ext cx="8208963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src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="movie.mp4"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controls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="controls"&gt; &lt;/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&gt;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755650" y="3022395"/>
            <a:ext cx="8208963" cy="1150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src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="movie.mp4"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controls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="controls"&gt;</a:t>
            </a:r>
          </a:p>
          <a:p>
            <a:r>
              <a:rPr lang="zh-CN" altLang="en-US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  浏览器不支持</a:t>
            </a:r>
            <a:r>
              <a:rPr lang="en-US" altLang="zh-CN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HTML5</a:t>
            </a:r>
            <a:r>
              <a:rPr lang="zh-CN" altLang="en-US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的视频播放功能</a:t>
            </a:r>
          </a:p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&lt;/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&gt;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755650" y="4428988"/>
            <a:ext cx="8208963" cy="1584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 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width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="300"</a:t>
            </a:r>
            <a:r>
              <a:rPr lang="en-US" altLang="zh-CN" dirty="0"/>
              <a:t> 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controls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="controls"  …&gt;</a:t>
            </a:r>
          </a:p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source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src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="movie.ogg"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type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="video/</a:t>
            </a:r>
            <a:r>
              <a:rPr lang="en-US" altLang="zh-CN" b="0" dirty="0" err="1">
                <a:latin typeface="Adobe 黑体 Std R" pitchFamily="34" charset="-122"/>
                <a:ea typeface="Adobe 黑体 Std R" pitchFamily="34" charset="-122"/>
              </a:rPr>
              <a:t>ogg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"&gt;</a:t>
            </a:r>
          </a:p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source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en-US" altLang="zh-CN" b="0" dirty="0" err="1">
                <a:latin typeface="Adobe 黑体 Std R" pitchFamily="34" charset="-122"/>
                <a:ea typeface="Adobe 黑体 Std R" pitchFamily="34" charset="-122"/>
              </a:rPr>
              <a:t>src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="movie.mp4" </a:t>
            </a:r>
            <a:r>
              <a:rPr lang="en-US" altLang="zh-CN" b="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type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="video/mp4"&gt;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 </a:t>
            </a:r>
          </a:p>
          <a:p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&lt;/</a:t>
            </a:r>
            <a:r>
              <a:rPr lang="en-US" altLang="zh-CN" b="0" dirty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en-US" altLang="zh-CN" b="0" dirty="0">
                <a:latin typeface="Adobe 黑体 Std R" pitchFamily="34" charset="-122"/>
                <a:ea typeface="Adobe 黑体 Std R" pitchFamily="34" charset="-122"/>
              </a:rPr>
              <a:t>&gt;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8677275" y="1989138"/>
            <a:ext cx="576263" cy="5762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8748713" y="2997200"/>
            <a:ext cx="576262" cy="5762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8748713" y="4221163"/>
            <a:ext cx="576262" cy="5762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2617" y="6215396"/>
            <a:ext cx="81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重点：记住第三种就好了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777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graphicFrame>
        <p:nvGraphicFramePr>
          <p:cNvPr id="14" name="Group 165"/>
          <p:cNvGraphicFramePr>
            <a:graphicFrameLocks noGrp="1"/>
          </p:cNvGraphicFramePr>
          <p:nvPr/>
        </p:nvGraphicFramePr>
        <p:xfrm>
          <a:off x="916688" y="2065553"/>
          <a:ext cx="8640762" cy="3420113"/>
        </p:xfrm>
        <a:graphic>
          <a:graphicData uri="http://schemas.openxmlformats.org/drawingml/2006/table">
            <a:tbl>
              <a:tblPr/>
              <a:tblGrid>
                <a:gridCol w="1395412"/>
                <a:gridCol w="1114425"/>
                <a:gridCol w="61309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属性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描述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autoplay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autoplay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如果出现该属性，则视频在就绪后马上播放。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controls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controls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如果出现该属性，则向用户显示控件，比如播放按钮。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height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pixels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设置视频播放器的高度。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loop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loop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如果出现该属性，则当媒介文件完成播放后再次开始播放。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preload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preload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如果出现该属性，则视频在页面加载时进行加载，并预备播放。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如果使用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autoplay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"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，则忽略该属性。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src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url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要播放的视频的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URL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width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pixels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设置视频播放器的宽度。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i="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poster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A82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url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A82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刚开始预加载图片地址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8799" y="1381879"/>
            <a:ext cx="3363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HTML5</a:t>
            </a:r>
            <a:r>
              <a:rPr lang="zh-CN" altLang="en-US" b="1" dirty="0"/>
              <a:t>视频标签</a:t>
            </a:r>
            <a:r>
              <a:rPr lang="en-US" altLang="zh-CN" b="1" dirty="0"/>
              <a:t>&lt;video&gt;</a:t>
            </a:r>
            <a:r>
              <a:rPr lang="zh-CN" altLang="en-US" b="1" dirty="0"/>
              <a:t>属性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3777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1308" y="1180401"/>
            <a:ext cx="246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HTML5</a:t>
            </a:r>
            <a:r>
              <a:rPr lang="zh-CN" altLang="en-US" b="1" dirty="0"/>
              <a:t>视频</a:t>
            </a:r>
            <a:r>
              <a:rPr lang="en-US" altLang="zh-CN" b="1" dirty="0"/>
              <a:t>API</a:t>
            </a:r>
            <a:r>
              <a:rPr lang="zh-CN" altLang="en-US" b="1" dirty="0"/>
              <a:t>控件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25" y="1622529"/>
            <a:ext cx="67230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265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视频播放</a:t>
            </a:r>
            <a:endParaRPr lang="en-US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179443" y="6095999"/>
            <a:ext cx="752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更多控件</a:t>
            </a:r>
            <a:r>
              <a:rPr lang="zh-CN" altLang="en-US" b="1" dirty="0" smtClean="0"/>
              <a:t>：</a:t>
            </a:r>
            <a:r>
              <a:rPr lang="en-US" altLang="zh-CN" dirty="0" smtClean="0">
                <a:hlinkClick r:id="rId6"/>
              </a:rPr>
              <a:t>http://www.w3school.com.cn/html5/html5_video.asp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http://www.w3school.com.cn/html5/html_5_video_dom.asp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55150" y="1227347"/>
            <a:ext cx="246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HTML5</a:t>
            </a:r>
            <a:r>
              <a:rPr lang="zh-CN" altLang="en-US" b="1" dirty="0"/>
              <a:t>视频</a:t>
            </a:r>
            <a:r>
              <a:rPr lang="en-US" altLang="zh-CN" b="1" dirty="0"/>
              <a:t>API</a:t>
            </a:r>
            <a:r>
              <a:rPr lang="zh-CN" altLang="en-US" b="1" dirty="0"/>
              <a:t>控件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59975" y="1763854"/>
            <a:ext cx="8013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获得</a:t>
            </a:r>
            <a:r>
              <a:rPr lang="en-US" altLang="zh-CN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video</a:t>
            </a:r>
            <a:r>
              <a:rPr lang="zh-CN" altLang="en-US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标签，这里是</a:t>
            </a:r>
            <a:r>
              <a:rPr lang="en-US" altLang="zh-CN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对象</a:t>
            </a:r>
            <a:r>
              <a:rPr lang="zh-CN" altLang="en-US" sz="200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zh-CN" altLang="en-US" sz="200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</a:br>
            <a:r>
              <a:rPr lang="en-US" altLang="zh-CN" sz="2000" b="0" dirty="0" err="1">
                <a:latin typeface="Adobe 黑体 Std R" pitchFamily="34" charset="-122"/>
                <a:ea typeface="Adobe 黑体 Std R" pitchFamily="34" charset="-122"/>
              </a:rPr>
              <a:t>var</a:t>
            </a:r>
            <a:r>
              <a:rPr lang="en-US" altLang="zh-CN" sz="2000" b="0" dirty="0">
                <a:latin typeface="Adobe 黑体 Std R" pitchFamily="34" charset="-122"/>
                <a:ea typeface="Adobe 黑体 Std R" pitchFamily="34" charset="-122"/>
              </a:rPr>
              <a:t> video = </a:t>
            </a:r>
            <a:r>
              <a:rPr lang="en-US" altLang="zh-CN" sz="2000" b="0" dirty="0" err="1">
                <a:latin typeface="Adobe 黑体 Std R" pitchFamily="34" charset="-122"/>
                <a:ea typeface="Adobe 黑体 Std R" pitchFamily="34" charset="-122"/>
              </a:rPr>
              <a:t>document.getElementById</a:t>
            </a:r>
            <a:r>
              <a:rPr lang="en-US" altLang="zh-CN" sz="2000" b="0" dirty="0">
                <a:latin typeface="Adobe 黑体 Std R" pitchFamily="34" charset="-122"/>
                <a:ea typeface="Adobe 黑体 Std R" pitchFamily="34" charset="-122"/>
              </a:rPr>
              <a:t>('</a:t>
            </a:r>
            <a:r>
              <a:rPr lang="en-US" altLang="zh-CN" sz="2000" b="0" dirty="0" err="1">
                <a:latin typeface="Adobe 黑体 Std R" pitchFamily="34" charset="-122"/>
                <a:ea typeface="Adobe 黑体 Std R" pitchFamily="34" charset="-122"/>
              </a:rPr>
              <a:t>videoID</a:t>
            </a:r>
            <a:r>
              <a:rPr lang="en-US" altLang="zh-CN" sz="2000" b="0" dirty="0">
                <a:latin typeface="Adobe 黑体 Std R" pitchFamily="34" charset="-122"/>
                <a:ea typeface="Adobe 黑体 Std R" pitchFamily="34" charset="-122"/>
              </a:rPr>
              <a:t>');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</a:br>
            <a:r>
              <a:rPr lang="zh-CN" altLang="en-US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也可以通过</a:t>
            </a:r>
            <a:r>
              <a:rPr lang="en-US" altLang="zh-CN" sz="2000" b="0" dirty="0" err="1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jQuery</a:t>
            </a:r>
            <a:r>
              <a:rPr lang="zh-CN" altLang="en-US" sz="2000" b="0" dirty="0">
                <a:solidFill>
                  <a:srgbClr val="DA8200"/>
                </a:solidFill>
                <a:latin typeface="Adobe 黑体 Std R" pitchFamily="34" charset="-122"/>
                <a:ea typeface="Adobe 黑体 Std R" pitchFamily="34" charset="-122"/>
              </a:rPr>
              <a:t>的方法，如下：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</a:br>
            <a:r>
              <a:rPr lang="en-US" altLang="zh-CN" sz="2000" b="0" dirty="0" err="1">
                <a:latin typeface="Adobe 黑体 Std R" pitchFamily="34" charset="-122"/>
                <a:ea typeface="Adobe 黑体 Std R" pitchFamily="34" charset="-122"/>
              </a:rPr>
              <a:t>var</a:t>
            </a:r>
            <a:r>
              <a:rPr lang="en-US" altLang="zh-CN" sz="2000" b="0" dirty="0">
                <a:latin typeface="Adobe 黑体 Std R" pitchFamily="34" charset="-122"/>
                <a:ea typeface="Adobe 黑体 Std R" pitchFamily="34" charset="-122"/>
              </a:rPr>
              <a:t> video = $('#</a:t>
            </a:r>
            <a:r>
              <a:rPr lang="en-US" altLang="zh-CN" sz="2000" b="0" dirty="0" err="1">
                <a:latin typeface="Adobe 黑体 Std R" pitchFamily="34" charset="-122"/>
                <a:ea typeface="Adobe 黑体 Std R" pitchFamily="34" charset="-122"/>
              </a:rPr>
              <a:t>videoID</a:t>
            </a:r>
            <a:r>
              <a:rPr lang="en-US" altLang="zh-CN" sz="2000" b="0" dirty="0">
                <a:latin typeface="Adobe 黑体 Std R" pitchFamily="34" charset="-122"/>
                <a:ea typeface="Adobe 黑体 Std R" pitchFamily="34" charset="-122"/>
              </a:rPr>
              <a:t>').get(0);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249842" y="3275154"/>
            <a:ext cx="6913563" cy="2519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载入视频：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load()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播放视频：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play()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暂停：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pause()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快进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10</a:t>
            </a:r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秒：</a:t>
            </a:r>
            <a:r>
              <a:rPr lang="en-US" altLang="zh-CN" sz="2000" b="0" dirty="0" err="1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currentTime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+=10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播放速度增加：</a:t>
            </a:r>
            <a:r>
              <a:rPr lang="en-US" altLang="zh-CN" sz="2000" b="0" dirty="0" err="1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playbackRate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++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播放速度增加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0.1</a:t>
            </a:r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：</a:t>
            </a:r>
            <a:r>
              <a:rPr lang="en-US" altLang="zh-CN" sz="2000" b="0" dirty="0" err="1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playbackRate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+=0.1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音量增加：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volume+=0.1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</a:p>
          <a:p>
            <a:r>
              <a:rPr lang="zh-CN" altLang="en-US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静音：</a:t>
            </a:r>
            <a:r>
              <a:rPr lang="en-US" altLang="zh-CN" sz="2000" b="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muted=true</a:t>
            </a:r>
            <a:r>
              <a:rPr lang="en-US" altLang="zh-CN" sz="20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265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音频播放</a:t>
            </a:r>
            <a:endParaRPr lang="en-US" altLang="zh-CN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715618" y="1742158"/>
            <a:ext cx="4492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音频格式的简单介绍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音频标签</a:t>
            </a:r>
            <a:r>
              <a:rPr lang="en-US" altLang="zh-CN" sz="2400" b="1" dirty="0" smtClean="0"/>
              <a:t>&lt;audio&gt;</a:t>
            </a:r>
            <a:r>
              <a:rPr lang="zh-CN" altLang="en-US" sz="2400" b="1" dirty="0" smtClean="0"/>
              <a:t>属性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音频</a:t>
            </a:r>
            <a:r>
              <a:rPr lang="en-US" altLang="zh-CN" sz="2400" b="1" dirty="0" smtClean="0"/>
              <a:t>API</a:t>
            </a:r>
            <a:r>
              <a:rPr lang="zh-CN" altLang="en-US" sz="2400" b="1" dirty="0" smtClean="0"/>
              <a:t>控件</a:t>
            </a:r>
          </a:p>
        </p:txBody>
      </p:sp>
      <p:pic>
        <p:nvPicPr>
          <p:cNvPr id="17" name="Picture 9" descr="b10b497c0ed8db44585afc250eff2969201107230336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6305" y="1298713"/>
            <a:ext cx="1976437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265" y="395990"/>
            <a:ext cx="563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/>
              <a:t>音频播放</a:t>
            </a:r>
            <a:endParaRPr lang="en-US" altLang="zh-CN" sz="24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755373" y="1459205"/>
            <a:ext cx="1056198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属性，设置播放的音频、视频文件的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URL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en-US" altLang="zh-CN" sz="600" dirty="0" smtClean="0">
              <a:latin typeface="+mn-ea"/>
            </a:endParaRPr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rgbClr val="FFFF00"/>
              </a:solidFill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&lt;audio id=“</a:t>
            </a:r>
            <a:r>
              <a:rPr lang="en-US" altLang="zh-CN" dirty="0" err="1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adoMain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” </a:t>
            </a:r>
            <a:r>
              <a:rPr lang="en-US" altLang="zh-CN" dirty="0" err="1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src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=“aud.mp3” </a:t>
            </a:r>
            <a:r>
              <a:rPr lang="en-US" altLang="zh-CN" dirty="0" err="1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autoplay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=“true” controls=“true”&gt;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      你的浏览器不支持音频</a:t>
            </a:r>
            <a:endParaRPr lang="en-US" altLang="zh-CN" dirty="0" smtClean="0">
              <a:solidFill>
                <a:schemeClr val="tx2"/>
              </a:solidFill>
              <a:latin typeface="+mn-ea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+mn-ea"/>
                <a:ea typeface="宋体" pitchFamily="2" charset="-122"/>
              </a:rPr>
              <a:t>&lt;/audio&gt;</a:t>
            </a:r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rgbClr val="FFFF00"/>
              </a:solidFill>
              <a:latin typeface="+mn-ea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说明：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autoplay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自动播放功能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值为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true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或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false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，默认值为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false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controls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值为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true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，表示显示音频元素自带的控制条工具。添加播放、暂停和音量控件。</a:t>
            </a:r>
            <a:r>
              <a:rPr lang="en-US" b="1" dirty="0" smtClean="0">
                <a:solidFill>
                  <a:schemeClr val="tx2"/>
                </a:solidFill>
                <a:latin typeface="+mn-ea"/>
              </a:rPr>
              <a:t> 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605</Words>
  <Application>Microsoft Macintosh PowerPoint</Application>
  <PresentationFormat>自定义</PresentationFormat>
  <Paragraphs>123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howe lin</cp:lastModifiedBy>
  <cp:revision>2401</cp:revision>
  <dcterms:created xsi:type="dcterms:W3CDTF">2016-04-23T02:47:00Z</dcterms:created>
  <dcterms:modified xsi:type="dcterms:W3CDTF">2016-10-07T15:30:29Z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