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71" r:id="rId13"/>
    <p:sldId id="267" r:id="rId14"/>
    <p:sldId id="258" r:id="rId15"/>
    <p:sldId id="273" r:id="rId16"/>
    <p:sldId id="274" r:id="rId17"/>
    <p:sldId id="259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58F7-29C7-4228-9ED0-C0C23AB0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D5D47-E50A-45C3-9D87-43AFBA1D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B801C-8FED-4C86-B6AD-8A39C1B9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C9465-6A84-41C5-A88F-1B77E61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3E6D2-E7CE-4F71-AE8B-0C107F63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D425-F320-43A0-AA9C-D0F94349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6E74B-3CA6-433B-9B34-C226CA696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7940C-8DBE-4AA2-A7F3-8F415F58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489AB-FC3F-413A-A89B-08314595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2A8EF-6D74-4784-B707-A7A2C4D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1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A04CB-B4EE-49EC-BB67-1541C3765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2AAC0-76BF-4781-B383-C2316DE60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45E56-21DA-46F7-ABB6-3CB95F97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D17D-7E71-4840-B61A-0BE37E6E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BC69D-D3E3-4BBE-9EE5-9EEAFCE3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F239F-0F32-43AA-95ED-33E44811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9DF4C-363D-4408-8F4F-278DB3BF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654DF-146A-4A44-AEC2-BAA660AB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D0998-18E4-4C80-A718-73279F21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B4741-9A78-4148-9C64-B4AD4D72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C074C-8801-420E-AE91-0BC2F7A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4AFD1-3767-4B03-9647-A9B9FB82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2C056-5730-492A-8A16-E74B26FD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F77E7-8DBC-4AA6-93BA-3A1E0156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92CFF-EFB5-49A5-9196-72F82C44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19AEC-1129-4B66-8430-5F49351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9354-13AE-45D4-A95F-1E8FFAA6B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D2792-AE62-4892-A1DA-53FDE010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F204F-4708-4E60-8585-059C511A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3DCA6-5E21-4789-9EEE-7DE70E52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580DE-8F45-4F6A-8771-A6448C4D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002D-503B-4D4F-A901-07FC091C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21402-D866-4760-8BDF-E6B6C644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8A587-8727-46B8-A724-48E0DF1F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C10FF-9AC6-489B-82BF-A6A49155F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174022-CAE0-460B-AEF5-29DF9FAB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1C9E9F-AA47-4008-B83D-16A183E8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624D1-2988-4D66-B7C6-D84EFABC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4FE2F1-331E-41FD-98D8-D8E9BD0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D151-B654-4F15-9C9A-80FE99F0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C56711-5076-4DE5-9025-F6A93EE3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EF6B8-5BA2-4195-BAB2-68395AB0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9B57E0-2069-490F-9C38-BB8417B8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72C14-E38F-4251-B34C-99147EF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934AE-4CA8-4DDB-B998-1B0F63A3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D3A83-DA00-44E8-A121-5A2F9F0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2073-F735-4537-AF38-442FA6A1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AF0C3-E751-49A7-8038-1FE31F82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57A04-55EE-47DF-86AD-94C353BD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217A1-E26C-4345-9245-11ED91EF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1D679-FF1C-41CE-99AD-1495B567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42B9C-D06A-41FE-AA02-C3DB6C1F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0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AFE7-30FC-46B3-889E-E396E1E7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C7DCF-EA66-4D81-8161-F8117AFED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057F1-8D6F-4875-B3AD-E864DD056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5B068-7663-4902-B7B0-DA0F0C7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A6266-6848-4A20-94A5-C55913BE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BDC12-D458-4E86-B3D4-0A8D7E22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CD7A7F-2860-4A95-948B-9D4229D0B53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8659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7FBB0-338F-462E-9BAC-8C1CFBB8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6FC0C-FB11-4F39-992F-9E135F6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96C2F-0067-4A55-9A05-9B2ACE26A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3AE7-3D12-4AB4-A5D0-33C827B030D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A6FE9-50AC-4687-88FB-03ED431B2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846E5-043F-4F9F-9ABA-EDAF5748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2D54-8966-4D09-85BC-CE16AE90E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4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59A9-4BF6-4B6F-8A30-5B4356C1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E4F70-0642-4562-9D47-DF78EEA5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Deep Residual Learning for Image Recognition</a:t>
            </a:r>
          </a:p>
          <a:p>
            <a:pPr marL="0" indent="0">
              <a:buNone/>
            </a:pPr>
            <a:r>
              <a:rPr lang="zh-CN" altLang="en-US" sz="2000"/>
              <a:t>马俊成：代码复现、</a:t>
            </a:r>
            <a:r>
              <a:rPr lang="en-US" altLang="zh-CN" sz="2000"/>
              <a:t>PPT</a:t>
            </a:r>
            <a:r>
              <a:rPr lang="zh-CN" altLang="en-US" sz="2000"/>
              <a:t>制作及讲解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李钧毅：论文阅读、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姚建军：论文阅读、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Fully Convolutional Networks for Semantic Segmentation</a:t>
            </a:r>
          </a:p>
          <a:p>
            <a:pPr marL="0" indent="0">
              <a:buNone/>
            </a:pPr>
            <a:r>
              <a:rPr lang="zh-CN" altLang="en-US" sz="2000"/>
              <a:t>马鸿伟：代码复现、</a:t>
            </a:r>
            <a:r>
              <a:rPr lang="en-US" altLang="zh-CN" sz="2000"/>
              <a:t>PPT</a:t>
            </a:r>
            <a:r>
              <a:rPr lang="zh-CN" altLang="en-US" sz="2000"/>
              <a:t>制作及讲解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马基雄：论文阅读、代码复现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初玉成：论文阅读、</a:t>
            </a:r>
            <a:r>
              <a:rPr lang="en-US" altLang="zh-CN" sz="2000"/>
              <a:t>PPT</a:t>
            </a:r>
            <a:r>
              <a:rPr lang="zh-CN" altLang="en-US" sz="2000"/>
              <a:t>制作及讲解</a:t>
            </a:r>
            <a:endParaRPr lang="en-US" altLang="zh-CN" sz="2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0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F612B7-09A9-416F-B86B-F05965BF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6" y="967108"/>
            <a:ext cx="7340030" cy="2580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242FA1-4720-4E40-B659-83954CC2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6" y="3982058"/>
            <a:ext cx="2435519" cy="2630360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678BCA17-E43E-48B6-89E3-F27ED9414F96}"/>
              </a:ext>
            </a:extLst>
          </p:cNvPr>
          <p:cNvSpPr/>
          <p:nvPr/>
        </p:nvSpPr>
        <p:spPr>
          <a:xfrm>
            <a:off x="1801091" y="3547849"/>
            <a:ext cx="314036" cy="4342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FC3EB2-795A-49E5-A0BC-9E5B84DD9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39" y="4006867"/>
            <a:ext cx="7547234" cy="25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1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1394D-85FE-45B3-A759-DD3269F3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2" y="618408"/>
            <a:ext cx="4417291" cy="76803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反卷积与空洞卷积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3D8FDB-64E7-4C30-A26F-4E22A856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2" y="1133155"/>
            <a:ext cx="6468378" cy="229584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1A0393D-4F6E-4586-BCF1-9D0270F45133}"/>
              </a:ext>
            </a:extLst>
          </p:cNvPr>
          <p:cNvSpPr/>
          <p:nvPr/>
        </p:nvSpPr>
        <p:spPr>
          <a:xfrm>
            <a:off x="422272" y="1622944"/>
            <a:ext cx="406660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4D4D4D"/>
                </a:solidFill>
                <a:latin typeface="+mn-ea"/>
              </a:rPr>
              <a:t>       主要用于增大图像尺寸，是</a:t>
            </a:r>
            <a:r>
              <a:rPr lang="en-US" altLang="zh-CN" sz="2000" err="1">
                <a:solidFill>
                  <a:srgbClr val="4D4D4D"/>
                </a:solidFill>
                <a:latin typeface="+mn-ea"/>
              </a:rPr>
              <a:t>upsampling</a:t>
            </a:r>
            <a:r>
              <a:rPr lang="zh-CN" altLang="en-US" sz="2000">
                <a:solidFill>
                  <a:srgbClr val="4D4D4D"/>
                </a:solidFill>
                <a:latin typeface="+mn-ea"/>
              </a:rPr>
              <a:t>的一种，不同于空洞卷积，</a:t>
            </a:r>
            <a:r>
              <a:rPr lang="zh-CN" altLang="en-US" sz="2000">
                <a:latin typeface="+mn-ea"/>
              </a:rPr>
              <a:t>空洞卷积并没有</a:t>
            </a:r>
            <a:r>
              <a:rPr lang="en-US" altLang="zh-CN" sz="2000" err="1">
                <a:latin typeface="+mn-ea"/>
              </a:rPr>
              <a:t>upsampling</a:t>
            </a:r>
            <a:r>
              <a:rPr lang="zh-CN" altLang="en-US" sz="2000">
                <a:latin typeface="+mn-ea"/>
              </a:rPr>
              <a:t>，空洞卷积是为了增大感受野，可以不改变图像的大小 。</a:t>
            </a:r>
            <a:endParaRPr lang="en-US" altLang="zh-CN" sz="2000">
              <a:latin typeface="+mn-ea"/>
            </a:endParaRPr>
          </a:p>
          <a:p>
            <a:endParaRPr lang="en-US" altLang="zh-CN" sz="2000">
              <a:latin typeface="+mn-ea"/>
            </a:endParaRPr>
          </a:p>
          <a:p>
            <a:r>
              <a:rPr lang="zh-CN" altLang="en-US" sz="2000">
                <a:latin typeface="+mn-ea"/>
              </a:rPr>
              <a:t>       可以理解为</a:t>
            </a:r>
            <a:r>
              <a:rPr lang="en-US" altLang="zh-CN" sz="2000" err="1">
                <a:latin typeface="+mn-ea"/>
              </a:rPr>
              <a:t>strid</a:t>
            </a:r>
            <a:r>
              <a:rPr lang="en-US" altLang="zh-CN" sz="2000">
                <a:latin typeface="+mn-ea"/>
              </a:rPr>
              <a:t>&lt;1,</a:t>
            </a:r>
            <a:r>
              <a:rPr lang="zh-CN" altLang="en-US" sz="2000">
                <a:latin typeface="+mn-ea"/>
              </a:rPr>
              <a:t>相当于对原图作</a:t>
            </a:r>
            <a:r>
              <a:rPr lang="en-US" altLang="zh-CN" sz="2000" err="1">
                <a:latin typeface="+mn-ea"/>
              </a:rPr>
              <a:t>upsampling</a:t>
            </a:r>
            <a:r>
              <a:rPr lang="zh-CN" altLang="en-US" sz="2000">
                <a:latin typeface="+mn-ea"/>
              </a:rPr>
              <a:t>操作进行扩大原图，然后再卷积，这样得到的结果图就变大了。例如</a:t>
            </a:r>
            <a:r>
              <a:rPr lang="en-US" altLang="zh-CN" sz="2000">
                <a:latin typeface="+mn-ea"/>
              </a:rPr>
              <a:t>s=0.5</a:t>
            </a:r>
            <a:r>
              <a:rPr lang="zh-CN" altLang="en-US" sz="2000">
                <a:latin typeface="+mn-ea"/>
              </a:rPr>
              <a:t>意味着在原特征图的每相邻数据间插入一个空白数据，这样再进行卷积，它的输出特征图就变大了。</a:t>
            </a:r>
          </a:p>
          <a:p>
            <a:endParaRPr lang="zh-CN" altLang="en-US" sz="2400">
              <a:latin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FEA587B-401C-40D6-A24B-F5CF4365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22" y="4036284"/>
            <a:ext cx="6555004" cy="212594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4AA2137-DA6B-45B6-9C7D-48A5F43FACA4}"/>
              </a:ext>
            </a:extLst>
          </p:cNvPr>
          <p:cNvSpPr txBox="1"/>
          <p:nvPr/>
        </p:nvSpPr>
        <p:spPr>
          <a:xfrm>
            <a:off x="7573818" y="366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反卷积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007616-5857-453E-BB39-50021F330EDA}"/>
              </a:ext>
            </a:extLst>
          </p:cNvPr>
          <p:cNvSpPr txBox="1"/>
          <p:nvPr/>
        </p:nvSpPr>
        <p:spPr>
          <a:xfrm>
            <a:off x="7573818" y="6308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空洞卷积</a:t>
            </a:r>
          </a:p>
        </p:txBody>
      </p:sp>
    </p:spTree>
    <p:extLst>
      <p:ext uri="{BB962C8B-B14F-4D97-AF65-F5344CB8AC3E}">
        <p14:creationId xmlns:p14="http://schemas.microsoft.com/office/powerpoint/2010/main" val="15554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7B8283E-1E40-4850-8380-385160B4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8" y="1622301"/>
            <a:ext cx="3499359" cy="909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22E44D-8679-47D9-B261-4F24867B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8" y="5207639"/>
            <a:ext cx="5250621" cy="9356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1657D6-6518-4E09-90B3-1EE1DAD2B370}"/>
              </a:ext>
            </a:extLst>
          </p:cNvPr>
          <p:cNvSpPr txBox="1"/>
          <p:nvPr/>
        </p:nvSpPr>
        <p:spPr>
          <a:xfrm>
            <a:off x="6877499" y="1622301"/>
            <a:ext cx="208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当</a:t>
            </a:r>
            <a:r>
              <a:rPr lang="en-US" altLang="zh-CN" sz="2800"/>
              <a:t>in=out</a:t>
            </a:r>
            <a:r>
              <a:rPr lang="zh-CN" altLang="en-US" sz="2800"/>
              <a:t>时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47F91AF-3D2C-4CB8-B24B-978D2F66C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49143"/>
              </p:ext>
            </p:extLst>
          </p:nvPr>
        </p:nvGraphicFramePr>
        <p:xfrm>
          <a:off x="6877499" y="2578397"/>
          <a:ext cx="3225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3225600" imgH="2286000" progId="Equation.DSMT4">
                  <p:embed/>
                </p:oleObj>
              </mc:Choice>
              <mc:Fallback>
                <p:oleObj name="Equation" r:id="rId5" imgW="3225600" imgH="228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7499" y="2578397"/>
                        <a:ext cx="32258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412D3D8-80A6-46D0-A714-85B3C81C9129}"/>
              </a:ext>
            </a:extLst>
          </p:cNvPr>
          <p:cNvSpPr txBox="1"/>
          <p:nvPr/>
        </p:nvSpPr>
        <p:spPr>
          <a:xfrm>
            <a:off x="6877499" y="5306109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d</a:t>
            </a:r>
            <a:r>
              <a:rPr lang="zh-CN" altLang="en-US"/>
              <a:t>为膨胀率、</a:t>
            </a:r>
            <a:r>
              <a:rPr lang="en-US" altLang="zh-CN"/>
              <a:t>s</a:t>
            </a:r>
            <a:r>
              <a:rPr lang="zh-CN" altLang="en-US"/>
              <a:t>为步长、</a:t>
            </a:r>
            <a:r>
              <a:rPr lang="en-US" altLang="zh-CN"/>
              <a:t>k</a:t>
            </a:r>
            <a:r>
              <a:rPr lang="zh-CN" altLang="en-US"/>
              <a:t>为卷积核尺寸</a:t>
            </a:r>
            <a:endParaRPr lang="en-US" altLang="zh-CN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C6CB370-AA3A-4EA8-A465-4391A5EF9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23351"/>
              </p:ext>
            </p:extLst>
          </p:nvPr>
        </p:nvGraphicFramePr>
        <p:xfrm>
          <a:off x="627048" y="2835492"/>
          <a:ext cx="4521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4520880" imgH="1968480" progId="Equation.DSMT4">
                  <p:embed/>
                </p:oleObj>
              </mc:Choice>
              <mc:Fallback>
                <p:oleObj name="Equation" r:id="rId7" imgW="452088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048" y="2835492"/>
                        <a:ext cx="45212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AAB9027E-29D3-483D-9902-D5D993051951}"/>
              </a:ext>
            </a:extLst>
          </p:cNvPr>
          <p:cNvSpPr txBox="1"/>
          <p:nvPr/>
        </p:nvSpPr>
        <p:spPr>
          <a:xfrm>
            <a:off x="627048" y="756989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padding</a:t>
            </a:r>
            <a:r>
              <a:rPr lang="zh-CN" altLang="en-US" sz="2400"/>
              <a:t>参数计算：</a:t>
            </a:r>
          </a:p>
        </p:txBody>
      </p:sp>
    </p:spTree>
    <p:extLst>
      <p:ext uri="{BB962C8B-B14F-4D97-AF65-F5344CB8AC3E}">
        <p14:creationId xmlns:p14="http://schemas.microsoft.com/office/powerpoint/2010/main" val="277731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35F1-B3CC-42E2-A05D-38AD6B7B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035"/>
            <a:ext cx="2828636" cy="881784"/>
          </a:xfrm>
        </p:spPr>
        <p:txBody>
          <a:bodyPr/>
          <a:lstStyle/>
          <a:p>
            <a:r>
              <a:rPr lang="zh-CN" altLang="en-US"/>
              <a:t>跳跃连接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26810-4BE5-49C9-9D92-CE6C1515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9626"/>
            <a:ext cx="10651837" cy="1162339"/>
          </a:xfrm>
        </p:spPr>
        <p:txBody>
          <a:bodyPr/>
          <a:lstStyle/>
          <a:p>
            <a:r>
              <a:rPr lang="zh-CN" altLang="en-US" sz="2400">
                <a:latin typeface="+mn-ea"/>
              </a:rPr>
              <a:t>直接将全卷积后的结果上采样，得到的结果通常是非常粗糙的。所以加入跳跃结构来优化最终结果。主要思路是将不同池化层的结果融合后进行上采样，然后结合这些结果来优化输出。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55908-DB85-4735-A908-E4842785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08" y="1477819"/>
            <a:ext cx="9991156" cy="35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1D96-E0CC-4110-B3B5-DB3B3B45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48020"/>
            <a:ext cx="3724564" cy="916019"/>
          </a:xfrm>
        </p:spPr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0D191-5DF3-4BE5-B75F-BECDED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见代码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F376C-3CC9-45D4-A8EE-C6C0A7D7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7" y="1100944"/>
            <a:ext cx="7340030" cy="2580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F66174-B731-4C62-B17F-3C329BD0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7" y="4079620"/>
            <a:ext cx="2435519" cy="26303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41EF0E-0A69-4C52-A502-EF1AEE12B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150" y="4104429"/>
            <a:ext cx="7547234" cy="258074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68738FAA-84FB-4372-8964-521B33032195}"/>
              </a:ext>
            </a:extLst>
          </p:cNvPr>
          <p:cNvSpPr/>
          <p:nvPr/>
        </p:nvSpPr>
        <p:spPr>
          <a:xfrm>
            <a:off x="1701496" y="3675953"/>
            <a:ext cx="314036" cy="4342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7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AF76B9-E324-4B41-A044-75C6405E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8" y="1622301"/>
            <a:ext cx="3499359" cy="909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AC9F2A-7E78-46D4-A67E-1741497B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8" y="5207639"/>
            <a:ext cx="5250621" cy="9356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6F4064-CC2E-44A6-9205-5CD981BA7A9D}"/>
              </a:ext>
            </a:extLst>
          </p:cNvPr>
          <p:cNvSpPr txBox="1"/>
          <p:nvPr/>
        </p:nvSpPr>
        <p:spPr>
          <a:xfrm>
            <a:off x="6877499" y="1622301"/>
            <a:ext cx="208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当</a:t>
            </a:r>
            <a:r>
              <a:rPr lang="en-US" altLang="zh-CN" sz="2800"/>
              <a:t>in=out</a:t>
            </a:r>
            <a:r>
              <a:rPr lang="zh-CN" altLang="en-US" sz="2800"/>
              <a:t>时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B384841-B475-4D8E-A51C-0565D69D2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70002"/>
              </p:ext>
            </p:extLst>
          </p:nvPr>
        </p:nvGraphicFramePr>
        <p:xfrm>
          <a:off x="6877499" y="2578397"/>
          <a:ext cx="3225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3225600" imgH="2286000" progId="Equation.DSMT4">
                  <p:embed/>
                </p:oleObj>
              </mc:Choice>
              <mc:Fallback>
                <p:oleObj name="Equation" r:id="rId5" imgW="3225600" imgH="22860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47F91AF-3D2C-4CB8-B24B-978D2F66CD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7499" y="2578397"/>
                        <a:ext cx="32258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E78F839-9DBB-4C15-A294-5BD46FD4BB4E}"/>
              </a:ext>
            </a:extLst>
          </p:cNvPr>
          <p:cNvSpPr txBox="1"/>
          <p:nvPr/>
        </p:nvSpPr>
        <p:spPr>
          <a:xfrm>
            <a:off x="6877499" y="5306109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d</a:t>
            </a:r>
            <a:r>
              <a:rPr lang="zh-CN" altLang="en-US"/>
              <a:t>为膨胀率、</a:t>
            </a:r>
            <a:r>
              <a:rPr lang="en-US" altLang="zh-CN"/>
              <a:t>s</a:t>
            </a:r>
            <a:r>
              <a:rPr lang="zh-CN" altLang="en-US"/>
              <a:t>为步长、</a:t>
            </a:r>
            <a:r>
              <a:rPr lang="en-US" altLang="zh-CN"/>
              <a:t>k</a:t>
            </a:r>
            <a:r>
              <a:rPr lang="zh-CN" altLang="en-US"/>
              <a:t>为卷积核尺寸</a:t>
            </a:r>
            <a:endParaRPr lang="en-US" altLang="zh-CN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C49B21B-6BC0-4113-B2DE-053853BBF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51067"/>
              </p:ext>
            </p:extLst>
          </p:nvPr>
        </p:nvGraphicFramePr>
        <p:xfrm>
          <a:off x="627048" y="2835492"/>
          <a:ext cx="4521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4520880" imgH="1968480" progId="Equation.DSMT4">
                  <p:embed/>
                </p:oleObj>
              </mc:Choice>
              <mc:Fallback>
                <p:oleObj name="Equation" r:id="rId7" imgW="4520880" imgH="1968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6CB370-AA3A-4EA8-A465-4391A5EF9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048" y="2835492"/>
                        <a:ext cx="45212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C9B72F8-C6FA-44AC-BCB5-AB536E55080D}"/>
              </a:ext>
            </a:extLst>
          </p:cNvPr>
          <p:cNvSpPr txBox="1"/>
          <p:nvPr/>
        </p:nvSpPr>
        <p:spPr>
          <a:xfrm>
            <a:off x="627048" y="756989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padding</a:t>
            </a:r>
            <a:r>
              <a:rPr lang="zh-CN" altLang="en-US" sz="2400"/>
              <a:t>参数计算：</a:t>
            </a:r>
          </a:p>
        </p:txBody>
      </p:sp>
    </p:spTree>
    <p:extLst>
      <p:ext uri="{BB962C8B-B14F-4D97-AF65-F5344CB8AC3E}">
        <p14:creationId xmlns:p14="http://schemas.microsoft.com/office/powerpoint/2010/main" val="76931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6DC5-376C-4DB3-8623-57C79B86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0614B-29CA-4D0C-8D0E-8C68BA89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2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9899-5B14-4B3C-83C8-D6EF048A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0091" cy="1325563"/>
          </a:xfrm>
        </p:spPr>
        <p:txBody>
          <a:bodyPr/>
          <a:lstStyle/>
          <a:p>
            <a:r>
              <a:rPr lang="zh-CN" altLang="en-US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3D726-A211-4407-B6A8-0419B0CB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1" y="1828799"/>
            <a:ext cx="11067473" cy="2133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/>
              <a:t>混淆矩阵：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我们通过样本的采集，能够直接知道真实情况下，哪些数据结果是</a:t>
            </a:r>
            <a:r>
              <a:rPr lang="en-US" altLang="zh-CN"/>
              <a:t>positive</a:t>
            </a:r>
            <a:r>
              <a:rPr lang="zh-CN" altLang="en-US"/>
              <a:t>，哪些结果是</a:t>
            </a:r>
            <a:r>
              <a:rPr lang="en-US" altLang="zh-CN"/>
              <a:t>negative</a:t>
            </a:r>
            <a:r>
              <a:rPr lang="zh-CN" altLang="en-US"/>
              <a:t>。同时，我们通过用样本数据跑出分类型模型的结果，也可以知道模型认为这些数据哪些是</a:t>
            </a:r>
            <a:r>
              <a:rPr lang="en-US" altLang="zh-CN"/>
              <a:t>positive</a:t>
            </a:r>
            <a:r>
              <a:rPr lang="zh-CN" altLang="en-US"/>
              <a:t>，哪些是</a:t>
            </a:r>
            <a:r>
              <a:rPr lang="en-US" altLang="zh-CN"/>
              <a:t>negative</a:t>
            </a:r>
            <a:r>
              <a:rPr lang="zh-CN" altLang="en-US"/>
              <a:t>。因此，我们就能得到这样四个基础指标，我称他们是一级指标（最底层的）：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4997E-AEEE-4D65-B9BC-16E3E36B7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82" y="4095905"/>
            <a:ext cx="3907817" cy="18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8093-2961-4D97-8534-272F2416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392834"/>
            <a:ext cx="1027545" cy="1325563"/>
          </a:xfrm>
        </p:spPr>
        <p:txBody>
          <a:bodyPr/>
          <a:lstStyle/>
          <a:p>
            <a:r>
              <a:rPr lang="zh-CN" altLang="en-US"/>
              <a:t>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F461E-C770-421F-806D-BA6F9077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054" y="745764"/>
            <a:ext cx="9524999" cy="1325563"/>
          </a:xfrm>
        </p:spPr>
        <p:txBody>
          <a:bodyPr>
            <a:normAutofit/>
          </a:bodyPr>
          <a:lstStyle/>
          <a:p>
            <a:r>
              <a:rPr lang="zh-CN" altLang="en-US" sz="2000">
                <a:latin typeface="+mn-ea"/>
              </a:rPr>
              <a:t>宠物店有</a:t>
            </a:r>
            <a:r>
              <a:rPr lang="en-US" altLang="zh-CN" sz="2000">
                <a:latin typeface="+mn-ea"/>
              </a:rPr>
              <a:t>10</a:t>
            </a:r>
            <a:r>
              <a:rPr lang="zh-CN" altLang="en-US" sz="2000">
                <a:latin typeface="+mn-ea"/>
              </a:rPr>
              <a:t>只</a:t>
            </a:r>
            <a:r>
              <a:rPr lang="zh-CN" altLang="en-US" sz="2000" b="1">
                <a:latin typeface="+mn-ea"/>
              </a:rPr>
              <a:t>动物</a:t>
            </a:r>
            <a:r>
              <a:rPr lang="zh-CN" altLang="en-US" sz="2000">
                <a:latin typeface="+mn-ea"/>
              </a:rPr>
              <a:t>，其中</a:t>
            </a:r>
            <a:r>
              <a:rPr lang="en-US" altLang="zh-CN" sz="2000" b="1">
                <a:latin typeface="+mn-ea"/>
              </a:rPr>
              <a:t>6</a:t>
            </a:r>
            <a:r>
              <a:rPr lang="zh-CN" altLang="en-US" sz="2000">
                <a:latin typeface="+mn-ea"/>
              </a:rPr>
              <a:t>只狗，</a:t>
            </a:r>
            <a:r>
              <a:rPr lang="en-US" altLang="zh-CN" sz="2000" b="1">
                <a:latin typeface="+mn-ea"/>
              </a:rPr>
              <a:t>4</a:t>
            </a:r>
            <a:r>
              <a:rPr lang="zh-CN" altLang="en-US" sz="2000">
                <a:latin typeface="+mn-ea"/>
              </a:rPr>
              <a:t>只猫（真实值），现有一个模型将这</a:t>
            </a:r>
            <a:r>
              <a:rPr lang="en-US" altLang="zh-CN" sz="2000">
                <a:latin typeface="+mn-ea"/>
              </a:rPr>
              <a:t>10</a:t>
            </a:r>
            <a:r>
              <a:rPr lang="zh-CN" altLang="en-US" sz="2000">
                <a:latin typeface="+mn-ea"/>
              </a:rPr>
              <a:t>只动物进行分类，分类结果为（预测结果为）：</a:t>
            </a:r>
            <a:r>
              <a:rPr lang="en-US" altLang="zh-CN" sz="2000" b="1">
                <a:latin typeface="+mn-ea"/>
              </a:rPr>
              <a:t>5</a:t>
            </a:r>
            <a:r>
              <a:rPr lang="zh-CN" altLang="en-US" sz="2000">
                <a:latin typeface="+mn-ea"/>
              </a:rPr>
              <a:t>只狗，</a:t>
            </a:r>
            <a:r>
              <a:rPr lang="en-US" altLang="zh-CN" sz="2000" b="1">
                <a:latin typeface="+mn-ea"/>
              </a:rPr>
              <a:t>5</a:t>
            </a:r>
            <a:r>
              <a:rPr lang="zh-CN" altLang="en-US" sz="2000">
                <a:latin typeface="+mn-ea"/>
              </a:rPr>
              <a:t>只猫（预测值），对</a:t>
            </a:r>
            <a:r>
              <a:rPr lang="zh-CN" altLang="en-US" sz="2000" b="1">
                <a:latin typeface="+mn-ea"/>
              </a:rPr>
              <a:t>分类结果</a:t>
            </a:r>
            <a:r>
              <a:rPr lang="zh-CN" altLang="en-US" sz="2000">
                <a:latin typeface="+mn-ea"/>
              </a:rPr>
              <a:t>画出对应混淆矩阵进行分析（狗：正例，类别</a:t>
            </a:r>
            <a:r>
              <a:rPr lang="en-US" altLang="zh-CN" sz="2000">
                <a:latin typeface="+mn-ea"/>
              </a:rPr>
              <a:t>1</a:t>
            </a:r>
            <a:r>
              <a:rPr lang="zh-CN" altLang="en-US" sz="2000">
                <a:latin typeface="+mn-ea"/>
              </a:rPr>
              <a:t>，猫：反例，类别</a:t>
            </a:r>
            <a:r>
              <a:rPr lang="en-US" altLang="zh-CN" sz="2000">
                <a:latin typeface="+mn-ea"/>
              </a:rPr>
              <a:t>2</a:t>
            </a:r>
            <a:r>
              <a:rPr lang="zh-CN" altLang="en-US" sz="2000">
                <a:latin typeface="+mn-ea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3361C-00F6-4292-AF7C-64B84972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25" y="2113537"/>
            <a:ext cx="6323809" cy="23428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407E71-C455-4D87-A433-DB88E205A8DD}"/>
              </a:ext>
            </a:extLst>
          </p:cNvPr>
          <p:cNvSpPr/>
          <p:nvPr/>
        </p:nvSpPr>
        <p:spPr>
          <a:xfrm>
            <a:off x="387926" y="2113537"/>
            <a:ext cx="4950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、矩阵对角线上的数字，为当前类别</a:t>
            </a:r>
            <a:r>
              <a:rPr lang="zh-CN" altLang="en-US" b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预测正确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的类别数目；非对角线数字，预测都是错误的！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/>
              <a:t>矩阵每一</a:t>
            </a:r>
            <a:r>
              <a:rPr lang="zh-CN" altLang="en-US" b="1"/>
              <a:t>行数字求和</a:t>
            </a:r>
            <a:r>
              <a:rPr lang="zh-CN" altLang="en-US"/>
              <a:t>的值，其含义：</a:t>
            </a:r>
            <a:r>
              <a:rPr lang="zh-CN" altLang="en-US" b="1"/>
              <a:t>真实值中</a:t>
            </a:r>
            <a:r>
              <a:rPr lang="zh-CN" altLang="en-US"/>
              <a:t>，真实情况下属于该行对应类别的数目！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、矩阵每一</a:t>
            </a:r>
            <a:r>
              <a:rPr lang="zh-CN" altLang="en-US" b="1"/>
              <a:t>列数字求和</a:t>
            </a:r>
            <a:r>
              <a:rPr lang="zh-CN" altLang="en-US"/>
              <a:t>的值，其含义：</a:t>
            </a:r>
            <a:r>
              <a:rPr lang="zh-CN" altLang="en-US" b="1"/>
              <a:t>预测值中</a:t>
            </a:r>
            <a:r>
              <a:rPr lang="zh-CN" altLang="en-US"/>
              <a:t>，预测为该列对应类别的数目！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5AA49-22FD-4970-943B-7E1F74D78034}"/>
              </a:ext>
            </a:extLst>
          </p:cNvPr>
          <p:cNvSpPr/>
          <p:nvPr/>
        </p:nvSpPr>
        <p:spPr>
          <a:xfrm>
            <a:off x="468746" y="4971607"/>
            <a:ext cx="10559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+mn-ea"/>
              </a:rPr>
              <a:t>PA</a:t>
            </a:r>
            <a:r>
              <a:rPr lang="zh-CN" altLang="en-US" sz="2000">
                <a:latin typeface="+mn-ea"/>
              </a:rPr>
              <a:t>（像素准确率）</a:t>
            </a:r>
            <a:r>
              <a:rPr lang="en-US" altLang="zh-CN" sz="2000">
                <a:latin typeface="+mn-ea"/>
              </a:rPr>
              <a:t>=</a:t>
            </a:r>
            <a:r>
              <a:rPr lang="zh-CN" altLang="en-US" sz="2000">
                <a:latin typeface="+mn-ea"/>
              </a:rPr>
              <a:t>对角线之和</a:t>
            </a:r>
            <a:r>
              <a:rPr lang="en-US" altLang="zh-CN" sz="2000">
                <a:latin typeface="+mn-ea"/>
              </a:rPr>
              <a:t>/</a:t>
            </a:r>
            <a:r>
              <a:rPr lang="zh-CN" altLang="en-US" sz="2000">
                <a:latin typeface="+mn-ea"/>
              </a:rPr>
              <a:t>混淆矩阵所有元素之和</a:t>
            </a:r>
          </a:p>
          <a:p>
            <a:r>
              <a:rPr lang="en-US" altLang="zh-CN" sz="2000">
                <a:solidFill>
                  <a:srgbClr val="FF0000"/>
                </a:solidFill>
                <a:latin typeface="+mn-ea"/>
              </a:rPr>
              <a:t>CPA</a:t>
            </a:r>
            <a:r>
              <a:rPr lang="zh-CN" altLang="en-US" sz="2000">
                <a:latin typeface="+mn-ea"/>
              </a:rPr>
              <a:t>（类别像素准确率）</a:t>
            </a:r>
            <a:r>
              <a:rPr lang="en-US" altLang="zh-CN" sz="2000">
                <a:latin typeface="+mn-ea"/>
              </a:rPr>
              <a:t>=</a:t>
            </a:r>
            <a:r>
              <a:rPr lang="zh-CN" altLang="en-US" sz="2000">
                <a:latin typeface="+mn-ea"/>
              </a:rPr>
              <a:t>对角线单个值</a:t>
            </a:r>
            <a:r>
              <a:rPr lang="en-US" altLang="zh-CN" sz="2000">
                <a:latin typeface="+mn-ea"/>
              </a:rPr>
              <a:t>/</a:t>
            </a:r>
            <a:r>
              <a:rPr lang="zh-CN" altLang="en-US" sz="2000">
                <a:latin typeface="+mn-ea"/>
              </a:rPr>
              <a:t>此列对应元素之和，比如一共预测了</a:t>
            </a:r>
            <a:r>
              <a:rPr lang="en-US" altLang="zh-CN" sz="2000">
                <a:latin typeface="+mn-ea"/>
              </a:rPr>
              <a:t>5</a:t>
            </a:r>
            <a:r>
              <a:rPr lang="zh-CN" altLang="en-US" sz="2000">
                <a:latin typeface="+mn-ea"/>
              </a:rPr>
              <a:t>只猫，预测对了</a:t>
            </a:r>
            <a:r>
              <a:rPr lang="en-US" altLang="zh-CN" sz="2000">
                <a:latin typeface="+mn-ea"/>
              </a:rPr>
              <a:t>4</a:t>
            </a:r>
            <a:r>
              <a:rPr lang="zh-CN" altLang="en-US" sz="2000">
                <a:latin typeface="+mn-ea"/>
              </a:rPr>
              <a:t>只。</a:t>
            </a:r>
          </a:p>
          <a:p>
            <a:r>
              <a:rPr lang="en-US" altLang="zh-CN" sz="2000">
                <a:solidFill>
                  <a:srgbClr val="FF0000"/>
                </a:solidFill>
                <a:latin typeface="+mn-ea"/>
              </a:rPr>
              <a:t>MPA</a:t>
            </a:r>
            <a:r>
              <a:rPr lang="zh-CN" altLang="en-US" sz="2000">
                <a:latin typeface="+mn-ea"/>
              </a:rPr>
              <a:t>：</a:t>
            </a:r>
            <a:r>
              <a:rPr lang="en-US" altLang="zh-CN" sz="2000">
                <a:latin typeface="+mn-ea"/>
              </a:rPr>
              <a:t>CPA</a:t>
            </a:r>
            <a:r>
              <a:rPr lang="zh-CN" altLang="en-US" sz="2000">
                <a:latin typeface="+mn-ea"/>
              </a:rPr>
              <a:t>的算术平均值</a:t>
            </a:r>
          </a:p>
        </p:txBody>
      </p:sp>
    </p:spTree>
    <p:extLst>
      <p:ext uri="{BB962C8B-B14F-4D97-AF65-F5344CB8AC3E}">
        <p14:creationId xmlns:p14="http://schemas.microsoft.com/office/powerpoint/2010/main" val="419789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4054-DE24-4C06-B6C6-55737A84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920461"/>
            <a:ext cx="7049655" cy="2062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>
                <a:latin typeface="+mn-ea"/>
              </a:rPr>
              <a:t>IOU</a:t>
            </a:r>
            <a:r>
              <a:rPr lang="zh-CN" altLang="en-US" sz="2600">
                <a:latin typeface="+mn-ea"/>
              </a:rPr>
              <a:t>（交并比）</a:t>
            </a:r>
            <a:r>
              <a:rPr lang="en-US" altLang="zh-CN" sz="260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600">
                <a:latin typeface="+mn-ea"/>
              </a:rPr>
              <a:t>= </a:t>
            </a:r>
            <a:r>
              <a:rPr lang="zh-CN" altLang="en-US" sz="2600">
                <a:latin typeface="+mn-ea"/>
              </a:rPr>
              <a:t>预测结果为某一类别的总和（列和）与此类别  的预测结果之和（行和）的交集和并集之比</a:t>
            </a:r>
            <a:endParaRPr lang="en-US" altLang="zh-CN" sz="2600">
              <a:latin typeface="+mn-ea"/>
            </a:endParaRPr>
          </a:p>
          <a:p>
            <a:pPr marL="0" indent="0">
              <a:buNone/>
            </a:pPr>
            <a:r>
              <a:rPr lang="en-US" altLang="zh-CN" sz="2600">
                <a:latin typeface="+mn-ea"/>
              </a:rPr>
              <a:t>= TP/TP+FN+FP</a:t>
            </a:r>
            <a:endParaRPr lang="zh-CN" altLang="en-US" sz="2600">
              <a:latin typeface="+mn-ea"/>
            </a:endParaRPr>
          </a:p>
          <a:p>
            <a:r>
              <a:rPr lang="en-US" altLang="zh-CN" sz="2600">
                <a:latin typeface="+mn-ea"/>
              </a:rPr>
              <a:t>MIOU</a:t>
            </a:r>
            <a:r>
              <a:rPr lang="zh-CN" altLang="en-US" sz="2600">
                <a:latin typeface="+mn-ea"/>
              </a:rPr>
              <a:t>：</a:t>
            </a:r>
            <a:r>
              <a:rPr lang="en-US" altLang="zh-CN" sz="2600">
                <a:latin typeface="+mn-ea"/>
              </a:rPr>
              <a:t>IOU</a:t>
            </a:r>
            <a:r>
              <a:rPr lang="zh-CN" altLang="en-US" sz="2600">
                <a:latin typeface="+mn-ea"/>
              </a:rPr>
              <a:t>的算术平均值</a:t>
            </a:r>
            <a:endParaRPr lang="en-US" altLang="zh-CN" sz="2600">
              <a:latin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3AD7E-92FE-49F8-8337-DBF09316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63" y="1146036"/>
            <a:ext cx="4115823" cy="26524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3349DE8-5C2F-4C73-9C2D-40CD8EE05DB1}"/>
              </a:ext>
            </a:extLst>
          </p:cNvPr>
          <p:cNvGrpSpPr/>
          <p:nvPr/>
        </p:nvGrpSpPr>
        <p:grpSpPr>
          <a:xfrm>
            <a:off x="3048000" y="4035219"/>
            <a:ext cx="4082198" cy="2556971"/>
            <a:chOff x="2419927" y="3813546"/>
            <a:chExt cx="4082198" cy="25569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0D4490-2E86-49F2-8F85-BC69A155B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9927" y="4182878"/>
              <a:ext cx="4082198" cy="218763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F121912-1C6F-4400-9AFE-5FE6B7779960}"/>
                </a:ext>
              </a:extLst>
            </p:cNvPr>
            <p:cNvSpPr txBox="1"/>
            <p:nvPr/>
          </p:nvSpPr>
          <p:spPr>
            <a:xfrm>
              <a:off x="4002808" y="3813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画线法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5B37354-3A9E-4853-9F67-4781CFABB4A9}"/>
              </a:ext>
            </a:extLst>
          </p:cNvPr>
          <p:cNvSpPr txBox="1"/>
          <p:nvPr/>
        </p:nvSpPr>
        <p:spPr>
          <a:xfrm>
            <a:off x="477981" y="3259946"/>
            <a:ext cx="495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注：因</a:t>
            </a:r>
            <a:r>
              <a:rPr lang="en-US" altLang="zh-CN"/>
              <a:t>TP</a:t>
            </a:r>
            <a:r>
              <a:rPr lang="zh-CN" altLang="en-US"/>
              <a:t>、</a:t>
            </a:r>
            <a:r>
              <a:rPr lang="en-US" altLang="zh-CN"/>
              <a:t>FP</a:t>
            </a:r>
            <a:r>
              <a:rPr lang="zh-CN" altLang="en-US"/>
              <a:t>、</a:t>
            </a:r>
            <a:r>
              <a:rPr lang="en-US" altLang="zh-CN"/>
              <a:t>FN</a:t>
            </a:r>
            <a:r>
              <a:rPr lang="zh-CN" altLang="en-US"/>
              <a:t>均与</a:t>
            </a:r>
            <a:r>
              <a:rPr lang="en-US" altLang="zh-CN"/>
              <a:t>P</a:t>
            </a:r>
            <a:r>
              <a:rPr lang="zh-CN" altLang="en-US"/>
              <a:t>类别有关，而</a:t>
            </a:r>
            <a:r>
              <a:rPr lang="en-US" altLang="zh-CN"/>
              <a:t>TN</a:t>
            </a:r>
            <a:r>
              <a:rPr lang="zh-CN" altLang="en-US"/>
              <a:t>则与之无关，顾上述公式与</a:t>
            </a:r>
            <a:r>
              <a:rPr lang="en-US" altLang="zh-CN"/>
              <a:t>TN</a:t>
            </a:r>
            <a:r>
              <a:rPr lang="zh-CN" altLang="en-US"/>
              <a:t>无关。</a:t>
            </a:r>
          </a:p>
        </p:txBody>
      </p:sp>
    </p:spTree>
    <p:extLst>
      <p:ext uri="{BB962C8B-B14F-4D97-AF65-F5344CB8AC3E}">
        <p14:creationId xmlns:p14="http://schemas.microsoft.com/office/powerpoint/2010/main" val="6230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0772-A649-47CA-B816-E99F8651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0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900" b="1"/>
              <a:t>Fully Convolutional Networks for Semantic Segmentation</a:t>
            </a:r>
            <a:r>
              <a:rPr lang="en-US" altLang="zh-CN" sz="4000"/>
              <a:t> </a:t>
            </a:r>
            <a:endParaRPr lang="zh-CN" altLang="en-US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C39E5-DF0E-4334-9538-A07E53B6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9" y="3629747"/>
            <a:ext cx="82018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/>
              <a:t>  作者：</a:t>
            </a:r>
            <a:r>
              <a:rPr lang="en-US" altLang="zh-CN"/>
              <a:t>Jonathan Long</a:t>
            </a:r>
            <a:r>
              <a:rPr lang="zh-CN" altLang="en-US"/>
              <a:t>，</a:t>
            </a:r>
            <a:r>
              <a:rPr lang="en-US" altLang="zh-CN"/>
              <a:t>Evan Shelhamer </a:t>
            </a:r>
            <a:r>
              <a:rPr lang="zh-CN" altLang="en-US"/>
              <a:t>，</a:t>
            </a:r>
            <a:r>
              <a:rPr lang="en-US" altLang="zh-CN"/>
              <a:t> Trevor Darrell</a:t>
            </a:r>
          </a:p>
          <a:p>
            <a:pPr algn="l"/>
            <a:br>
              <a:rPr lang="en-US" altLang="zh-CN"/>
            </a:br>
            <a:r>
              <a:rPr lang="en-US" altLang="zh-CN"/>
              <a:t>  </a:t>
            </a:r>
            <a:r>
              <a:rPr lang="zh-CN" altLang="en-US"/>
              <a:t>单位：</a:t>
            </a:r>
            <a:r>
              <a:rPr lang="en-US" altLang="zh-CN"/>
              <a:t>UC Berkeley</a:t>
            </a:r>
          </a:p>
          <a:p>
            <a:pPr algn="l"/>
            <a:br>
              <a:rPr lang="en-US" altLang="zh-CN"/>
            </a:br>
            <a:r>
              <a:rPr lang="en-US" altLang="zh-CN"/>
              <a:t>  </a:t>
            </a:r>
            <a:r>
              <a:rPr lang="zh-CN" altLang="en-US"/>
              <a:t>发表会议时间：</a:t>
            </a:r>
            <a:r>
              <a:rPr lang="en-US" altLang="zh-CN"/>
              <a:t>CVPR2015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A088E-D28E-4BCB-BFCE-FADDC82F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12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9FDD99B-DC36-4165-A436-7A5D3422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299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1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63F7-8731-45A7-8D2E-0892D926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E87E-08D1-4FCC-88FB-57DD0E19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939"/>
          </a:xfrm>
        </p:spPr>
        <p:txBody>
          <a:bodyPr/>
          <a:lstStyle/>
          <a:p>
            <a:r>
              <a:rPr lang="zh-CN" altLang="en-US"/>
              <a:t>全卷积连接</a:t>
            </a:r>
            <a:endParaRPr lang="en-US" altLang="zh-CN"/>
          </a:p>
          <a:p>
            <a:r>
              <a:rPr lang="zh-CN" altLang="en-US"/>
              <a:t>反卷积</a:t>
            </a:r>
            <a:endParaRPr lang="en-US" altLang="zh-CN"/>
          </a:p>
          <a:p>
            <a:r>
              <a:rPr lang="zh-CN" altLang="en-US"/>
              <a:t>感受野</a:t>
            </a:r>
            <a:endParaRPr lang="en-US" altLang="zh-CN"/>
          </a:p>
          <a:p>
            <a:r>
              <a:rPr lang="zh-CN" altLang="en-US"/>
              <a:t>跳跃连接</a:t>
            </a:r>
            <a:endParaRPr lang="en-US" altLang="zh-CN"/>
          </a:p>
          <a:p>
            <a:r>
              <a:rPr lang="zh-CN" altLang="en-US"/>
              <a:t>几个图像分割指标的计算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9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3B8E-666E-4996-B6D2-1F86BBBE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67327-2E58-4951-9B45-994F15E5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摘要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引言</a:t>
            </a:r>
            <a:endParaRPr lang="en-US" altLang="zh-CN"/>
          </a:p>
          <a:p>
            <a:r>
              <a:rPr lang="zh-CN" altLang="en-US"/>
              <a:t>相关工作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模型结构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实验设置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实验结果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结果分析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结论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2AECC-B738-43DE-A48A-24409FBE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035"/>
            <a:ext cx="10515600" cy="937202"/>
          </a:xfrm>
        </p:spPr>
        <p:txBody>
          <a:bodyPr/>
          <a:lstStyle/>
          <a:p>
            <a:r>
              <a:rPr lang="zh-CN" altLang="en-US"/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75ADA-A4C9-4885-BAC7-0CAE24F1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891982" cy="2663248"/>
          </a:xfrm>
        </p:spPr>
        <p:txBody>
          <a:bodyPr>
            <a:normAutofit/>
          </a:bodyPr>
          <a:lstStyle/>
          <a:p>
            <a:r>
              <a:rPr lang="zh-CN" altLang="en-US"/>
              <a:t>搭建一个全卷积网络，输入任意尺寸的图像，经过有效推理和学习得到相应尺寸的输出。</a:t>
            </a:r>
            <a:endParaRPr lang="en-US" altLang="zh-CN"/>
          </a:p>
          <a:p>
            <a:r>
              <a:rPr lang="zh-CN" altLang="en-US"/>
              <a:t>将当前分类网络改编成全卷积网络，如</a:t>
            </a:r>
            <a:r>
              <a:rPr lang="en-US" altLang="zh-CN" err="1"/>
              <a:t>AlexNet</a:t>
            </a:r>
            <a:r>
              <a:rPr lang="zh-CN" altLang="en-US"/>
              <a:t>，</a:t>
            </a:r>
            <a:r>
              <a:rPr lang="en-US" altLang="zh-CN" err="1"/>
              <a:t>VGGNet</a:t>
            </a:r>
            <a:r>
              <a:rPr lang="zh-CN" altLang="en-US"/>
              <a:t>一级</a:t>
            </a:r>
            <a:r>
              <a:rPr lang="en-US" altLang="zh-CN" err="1"/>
              <a:t>GoogLeNet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解决深层网络信息缺失的问题。</a:t>
            </a:r>
          </a:p>
        </p:txBody>
      </p:sp>
    </p:spTree>
    <p:extLst>
      <p:ext uri="{BB962C8B-B14F-4D97-AF65-F5344CB8AC3E}">
        <p14:creationId xmlns:p14="http://schemas.microsoft.com/office/powerpoint/2010/main" val="11681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CA6C-90F6-4271-9B7A-2304D79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0B630-971F-442D-8E4C-36C11C4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717"/>
            <a:ext cx="10515600" cy="3918065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 利用卷积网络对每一个像素进行分类的过程中，早前的方法会将每个像素标记为封闭对象或区域中的某个类别，这一做法存在缺点。</a:t>
            </a:r>
          </a:p>
          <a:p>
            <a:r>
              <a:rPr lang="en-US" altLang="zh-CN"/>
              <a:t>2.</a:t>
            </a:r>
            <a:r>
              <a:rPr lang="zh-CN" altLang="en-US"/>
              <a:t>实验表明，端到端训练的</a:t>
            </a:r>
            <a:r>
              <a:rPr lang="en-US" altLang="zh-CN"/>
              <a:t>F CN</a:t>
            </a:r>
            <a:r>
              <a:rPr lang="zh-CN" altLang="en-US"/>
              <a:t>网络在语义分割任务中超过了现有技术水平。这是第一个在像素级别且在监督式预训练下完成的网络模型。</a:t>
            </a:r>
          </a:p>
          <a:p>
            <a:r>
              <a:rPr lang="en-US" altLang="zh-CN"/>
              <a:t>3.</a:t>
            </a:r>
            <a:r>
              <a:rPr lang="zh-CN" altLang="en-US"/>
              <a:t>语义分割面临着语义信息（全局）和位置信息（局部）之间固有的紧张关系，后期经验表明，全局信息和局部信息往往不能同时得到，但两者的重要程度却是相同的。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98B7-06A5-4DC0-B240-F527F3BA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相关工作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A38B-CD11-4C3E-9BEA-A8C83398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825105"/>
            <a:ext cx="11021291" cy="4355869"/>
          </a:xfrm>
        </p:spPr>
        <p:txBody>
          <a:bodyPr>
            <a:normAutofit/>
          </a:bodyPr>
          <a:lstStyle/>
          <a:p>
            <a:r>
              <a:rPr lang="en-US" altLang="zh-CN"/>
              <a:t>1.</a:t>
            </a:r>
            <a:r>
              <a:rPr lang="zh-CN" altLang="en-US"/>
              <a:t>重新设计和微调现有的分类模型来指导语义分割的密集预测内容。</a:t>
            </a:r>
          </a:p>
          <a:p>
            <a:r>
              <a:rPr lang="en-US" altLang="zh-CN"/>
              <a:t>2.</a:t>
            </a:r>
            <a:r>
              <a:rPr lang="zh-CN" altLang="en-US"/>
              <a:t>虽然近期已经有研究团队将卷积网络应用到密集预测任务中， 但这些方法都存在一些不足， 如感知范围有限、需要传统方法进行后处理等。</a:t>
            </a:r>
          </a:p>
          <a:p>
            <a:r>
              <a:rPr lang="en-US" altLang="zh-CN"/>
              <a:t>3.</a:t>
            </a:r>
            <a:r>
              <a:rPr lang="zh-CN" altLang="en-US"/>
              <a:t>与现有网络不同， </a:t>
            </a:r>
            <a:r>
              <a:rPr lang="en-US" altLang="zh-CN"/>
              <a:t>FCN</a:t>
            </a:r>
            <a:r>
              <a:rPr lang="zh-CN" altLang="en-US"/>
              <a:t>使用图像分类作为监督式预训练来调整和扩展深度分类结构，并通过全卷积进行微调，目的是从整个输入图像和标签中简单高效地学习特征。</a:t>
            </a:r>
          </a:p>
          <a:p>
            <a:r>
              <a:rPr lang="en-US" altLang="zh-CN"/>
              <a:t>4. FCN</a:t>
            </a:r>
            <a:r>
              <a:rPr lang="zh-CN" altLang="en-US"/>
              <a:t>将各个层的特征融合在一起，旨在将局部特征与全局特征相结合，达到让网络自发微调的效果。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7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25804-1252-4CE8-BA5B-109793C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4186A-56F9-48C4-97DC-10A0F248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07" y="1757648"/>
            <a:ext cx="6170840" cy="36086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8EFE1C-E9B5-4491-BD10-1F0DB6E4603C}"/>
              </a:ext>
            </a:extLst>
          </p:cNvPr>
          <p:cNvSpPr/>
          <p:nvPr/>
        </p:nvSpPr>
        <p:spPr>
          <a:xfrm>
            <a:off x="526471" y="1499029"/>
            <a:ext cx="5116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以VGG为例的CNN网络，最后会用三个全连接层产生三个一维向量。最后向量中的1000个元素所表达的信息是:这张原始输入图片中的物体可能是1000个分类中某物体的概率。由此可见，CNN的输入是一张图片，而输出是一个概率值。CNN网络的缺点在于，网络中的后三层都是一维向量，不再使用卷积计算，因此会丢失大量</a:t>
            </a:r>
            <a:r>
              <a:rPr lang="zh-CN" altLang="en-US" sz="2400">
                <a:solidFill>
                  <a:srgbClr val="FF0000"/>
                </a:solidFill>
              </a:rPr>
              <a:t>二维信息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970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72ED-6B67-434A-B118-7EEF3D76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本文算法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A3F5F-5043-4610-BD82-DC0D4A16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4382" cy="3411393"/>
          </a:xfrm>
        </p:spPr>
        <p:txBody>
          <a:bodyPr>
            <a:normAutofit/>
          </a:bodyPr>
          <a:lstStyle/>
          <a:p>
            <a:r>
              <a:rPr lang="en-US" altLang="zh-CN" sz="2400"/>
              <a:t>FCN</a:t>
            </a:r>
            <a:r>
              <a:rPr lang="zh-CN" altLang="en-US" sz="2400"/>
              <a:t>网络模型中，每一层都包含了卷积</a:t>
            </a:r>
            <a:r>
              <a:rPr lang="en-US" altLang="zh-CN" sz="2400"/>
              <a:t>+</a:t>
            </a:r>
            <a:r>
              <a:rPr lang="zh-CN" altLang="en-US" sz="2400"/>
              <a:t>池化，也就是常说的下采样，这样得到的结果是图像的像素信息变小。为了达到端到端训练的目的，就必须对缩小后的图像进行还原，即上采样。本文提出的反卷积方法，可以对任一卷积层做反卷积处理，得到放大后的图像。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C4AF5-A2CF-40EB-A9AC-4BA8E624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8" y="1867095"/>
            <a:ext cx="6000000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E47D0C-89DC-43AC-A4BB-293575E6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53" y="729451"/>
            <a:ext cx="6885714" cy="28380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99632F-6133-4DCF-8200-43E698CEE245}"/>
              </a:ext>
            </a:extLst>
          </p:cNvPr>
          <p:cNvSpPr/>
          <p:nvPr/>
        </p:nvSpPr>
        <p:spPr>
          <a:xfrm>
            <a:off x="1579417" y="3918865"/>
            <a:ext cx="9310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论文中对比了不同尺寸的特征图利用反卷积还原后的效果，在16倍和8倍还原时能够看到更好的细节，但32倍还原结果很粗糙。这就涉及一个概念，即感受域(Receptive Field) 。较浅层卷积层的感受域较小，但学习感知细节部分的能力较强;较深卷积层的感受域较大，适合学习较为整体的、相对宏观的特征。</a:t>
            </a:r>
          </a:p>
        </p:txBody>
      </p:sp>
    </p:spTree>
    <p:extLst>
      <p:ext uri="{BB962C8B-B14F-4D97-AF65-F5344CB8AC3E}">
        <p14:creationId xmlns:p14="http://schemas.microsoft.com/office/powerpoint/2010/main" val="267224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1313</Words>
  <Application>Microsoft Office PowerPoint</Application>
  <PresentationFormat>宽屏</PresentationFormat>
  <Paragraphs>82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Microsoft YaHei</vt:lpstr>
      <vt:lpstr>Arial</vt:lpstr>
      <vt:lpstr>Office 主题​​</vt:lpstr>
      <vt:lpstr>Equation</vt:lpstr>
      <vt:lpstr>任务分配</vt:lpstr>
      <vt:lpstr>Fully Convolutional Networks for Semantic Segmentation </vt:lpstr>
      <vt:lpstr>论文框架</vt:lpstr>
      <vt:lpstr>摘要</vt:lpstr>
      <vt:lpstr>引言</vt:lpstr>
      <vt:lpstr>相关工作:</vt:lpstr>
      <vt:lpstr>经典算法</vt:lpstr>
      <vt:lpstr>本文算法</vt:lpstr>
      <vt:lpstr>PowerPoint 演示文稿</vt:lpstr>
      <vt:lpstr>PowerPoint 演示文稿</vt:lpstr>
      <vt:lpstr>反卷积与空洞卷积</vt:lpstr>
      <vt:lpstr>PowerPoint 演示文稿</vt:lpstr>
      <vt:lpstr>跳跃连接</vt:lpstr>
      <vt:lpstr>实验过程</vt:lpstr>
      <vt:lpstr>PowerPoint 演示文稿</vt:lpstr>
      <vt:lpstr>PowerPoint 演示文稿</vt:lpstr>
      <vt:lpstr>结果分析</vt:lpstr>
      <vt:lpstr>例：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Howell Ma</dc:creator>
  <cp:lastModifiedBy>Howell Ma</cp:lastModifiedBy>
  <cp:revision>59</cp:revision>
  <dcterms:created xsi:type="dcterms:W3CDTF">2020-05-15T00:53:55Z</dcterms:created>
  <dcterms:modified xsi:type="dcterms:W3CDTF">2020-06-12T00:37:52Z</dcterms:modified>
</cp:coreProperties>
</file>