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0" r:id="rId7"/>
    <p:sldId id="268" r:id="rId8"/>
    <p:sldId id="261" r:id="rId9"/>
    <p:sldId id="267" r:id="rId10"/>
    <p:sldId id="266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67" d="100"/>
          <a:sy n="67" d="100"/>
        </p:scale>
        <p:origin x="108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DEE143-9BA2-4864-A801-0CA5BDCEB17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09A80F-53F2-41DC-A777-CCBE9D2BB8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Quantum Chromodynamics (QCD):</a:t>
          </a:r>
          <a:endParaRPr lang="en-US" dirty="0"/>
        </a:p>
      </dgm:t>
    </dgm:pt>
    <dgm:pt modelId="{3A2B43A9-AA7C-4C17-A30F-5DECC540DD71}" type="parTrans" cxnId="{6FEB3DB7-E585-4A01-A408-6AACF850B1CA}">
      <dgm:prSet/>
      <dgm:spPr/>
      <dgm:t>
        <a:bodyPr/>
        <a:lstStyle/>
        <a:p>
          <a:endParaRPr lang="en-US"/>
        </a:p>
      </dgm:t>
    </dgm:pt>
    <dgm:pt modelId="{D891B6A6-E8A3-426E-BAA7-AEAFA4A1DFE0}" type="sibTrans" cxnId="{6FEB3DB7-E585-4A01-A408-6AACF850B1CA}">
      <dgm:prSet/>
      <dgm:spPr/>
      <dgm:t>
        <a:bodyPr/>
        <a:lstStyle/>
        <a:p>
          <a:endParaRPr lang="en-US"/>
        </a:p>
      </dgm:t>
    </dgm:pt>
    <dgm:pt modelId="{C108B20F-0545-4230-B665-363535F5BB5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-  Governs</a:t>
          </a:r>
          <a:r>
            <a:rPr lang="en-US" sz="1800" b="0" i="0" dirty="0"/>
            <a:t> strong force interactions between ‘coloured’ particles</a:t>
          </a:r>
          <a:endParaRPr lang="en-US" sz="1800" dirty="0"/>
        </a:p>
      </dgm:t>
    </dgm:pt>
    <dgm:pt modelId="{93D4F80F-78D8-426C-95FB-0BE3A3258483}" type="parTrans" cxnId="{30D7F9D0-7FC5-46C6-9D56-AE62D4658922}">
      <dgm:prSet/>
      <dgm:spPr/>
      <dgm:t>
        <a:bodyPr/>
        <a:lstStyle/>
        <a:p>
          <a:endParaRPr lang="en-US"/>
        </a:p>
      </dgm:t>
    </dgm:pt>
    <dgm:pt modelId="{A3BA7817-E940-4C26-90F4-8CE90A6FE915}" type="sibTrans" cxnId="{30D7F9D0-7FC5-46C6-9D56-AE62D4658922}">
      <dgm:prSet/>
      <dgm:spPr/>
      <dgm:t>
        <a:bodyPr/>
        <a:lstStyle/>
        <a:p>
          <a:endParaRPr lang="en-US"/>
        </a:p>
      </dgm:t>
    </dgm:pt>
    <dgm:pt modelId="{BA0D3D87-C11E-4B52-A8AF-5A5C28F12F2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 dirty="0"/>
            <a:t>-  Quarks and gluons confined as hadrons</a:t>
          </a:r>
        </a:p>
      </dgm:t>
    </dgm:pt>
    <dgm:pt modelId="{CE6EF051-B017-4213-B3CF-E4534D24B86A}" type="parTrans" cxnId="{16CA81B7-A776-4CDC-AE24-AC59ABF7A180}">
      <dgm:prSet/>
      <dgm:spPr/>
      <dgm:t>
        <a:bodyPr/>
        <a:lstStyle/>
        <a:p>
          <a:endParaRPr lang="en-US"/>
        </a:p>
      </dgm:t>
    </dgm:pt>
    <dgm:pt modelId="{256C13B9-B116-473A-B22E-5AB463B970C9}" type="sibTrans" cxnId="{16CA81B7-A776-4CDC-AE24-AC59ABF7A180}">
      <dgm:prSet/>
      <dgm:spPr/>
      <dgm:t>
        <a:bodyPr/>
        <a:lstStyle/>
        <a:p>
          <a:endParaRPr lang="en-US"/>
        </a:p>
      </dgm:t>
    </dgm:pt>
    <dgm:pt modelId="{A6D40B18-A1FC-4529-892B-706EBD63F0A1}">
      <dgm:prSet/>
      <dgm:spPr/>
      <dgm:t>
        <a:bodyPr/>
        <a:lstStyle/>
        <a:p>
          <a:pPr>
            <a:lnSpc>
              <a:spcPct val="100000"/>
            </a:lnSpc>
          </a:pPr>
          <a:endParaRPr lang="en-US" sz="1100" dirty="0"/>
        </a:p>
      </dgm:t>
    </dgm:pt>
    <dgm:pt modelId="{B557567B-B1E0-47EA-9E93-823564537D64}" type="parTrans" cxnId="{523DAEF9-DD77-4131-A466-DAFCBEB366AB}">
      <dgm:prSet/>
      <dgm:spPr/>
      <dgm:t>
        <a:bodyPr/>
        <a:lstStyle/>
        <a:p>
          <a:endParaRPr lang="en-US"/>
        </a:p>
      </dgm:t>
    </dgm:pt>
    <dgm:pt modelId="{546BCB26-025E-4435-BB5B-5143233265FB}" type="sibTrans" cxnId="{523DAEF9-DD77-4131-A466-DAFCBEB366AB}">
      <dgm:prSet/>
      <dgm:spPr/>
      <dgm:t>
        <a:bodyPr/>
        <a:lstStyle/>
        <a:p>
          <a:endParaRPr lang="en-US"/>
        </a:p>
      </dgm:t>
    </dgm:pt>
    <dgm:pt modelId="{D0D790E8-22F1-4D8C-8F0A-F56A69F769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Formation of Quark Gluon Plasma (QGP):</a:t>
          </a:r>
          <a:endParaRPr lang="en-US"/>
        </a:p>
      </dgm:t>
    </dgm:pt>
    <dgm:pt modelId="{5093F0FB-2911-4D96-9EBC-854BFD9E2C18}" type="parTrans" cxnId="{ABD52627-6EC3-40DE-8F71-A6EE673B9C49}">
      <dgm:prSet/>
      <dgm:spPr/>
      <dgm:t>
        <a:bodyPr/>
        <a:lstStyle/>
        <a:p>
          <a:endParaRPr lang="en-US"/>
        </a:p>
      </dgm:t>
    </dgm:pt>
    <dgm:pt modelId="{C3D7D2C0-CAD6-4021-A2FC-177C9730E39D}" type="sibTrans" cxnId="{ABD52627-6EC3-40DE-8F71-A6EE673B9C49}">
      <dgm:prSet/>
      <dgm:spPr/>
      <dgm:t>
        <a:bodyPr/>
        <a:lstStyle/>
        <a:p>
          <a:endParaRPr lang="en-US"/>
        </a:p>
      </dgm:t>
    </dgm:pt>
    <dgm:pt modelId="{98A7F8BE-5101-4C72-9733-FD4041E0EDA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 dirty="0"/>
            <a:t>-  Asymptotic freedom of quarks at high energies</a:t>
          </a:r>
          <a:endParaRPr lang="en-US" sz="1800" dirty="0"/>
        </a:p>
      </dgm:t>
    </dgm:pt>
    <dgm:pt modelId="{A46A6D27-F1F2-4C86-8071-A87E698BCEB7}" type="parTrans" cxnId="{4F78C149-40D0-42EA-8438-E010C92B9F63}">
      <dgm:prSet/>
      <dgm:spPr/>
      <dgm:t>
        <a:bodyPr/>
        <a:lstStyle/>
        <a:p>
          <a:endParaRPr lang="en-US"/>
        </a:p>
      </dgm:t>
    </dgm:pt>
    <dgm:pt modelId="{6C2CBDDD-CE6B-4A36-8BFC-B852EDAB9388}" type="sibTrans" cxnId="{4F78C149-40D0-42EA-8438-E010C92B9F63}">
      <dgm:prSet/>
      <dgm:spPr/>
      <dgm:t>
        <a:bodyPr/>
        <a:lstStyle/>
        <a:p>
          <a:endParaRPr lang="en-US"/>
        </a:p>
      </dgm:t>
    </dgm:pt>
    <dgm:pt modelId="{E0FB6316-2DAA-40B3-B09C-E0C449F2CA2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 dirty="0">
              <a:latin typeface="Aptos" panose="020B0004020202020204" pitchFamily="34" charset="0"/>
            </a:rPr>
            <a:t>→</a:t>
          </a:r>
          <a:r>
            <a:rPr lang="en-US" sz="1800" b="0" i="0" dirty="0"/>
            <a:t> Deconfinement - liberation of quarks and gluons</a:t>
          </a:r>
        </a:p>
      </dgm:t>
    </dgm:pt>
    <dgm:pt modelId="{EE4119BB-C2B7-4F75-ADD9-5186F161B27D}" type="parTrans" cxnId="{1FA9EA62-C00A-4EA9-8C7D-ADA1232C7372}">
      <dgm:prSet/>
      <dgm:spPr/>
      <dgm:t>
        <a:bodyPr/>
        <a:lstStyle/>
        <a:p>
          <a:endParaRPr lang="en-US"/>
        </a:p>
      </dgm:t>
    </dgm:pt>
    <dgm:pt modelId="{BD5647AC-F9BA-4962-A098-4E0FFF7A299C}" type="sibTrans" cxnId="{1FA9EA62-C00A-4EA9-8C7D-ADA1232C7372}">
      <dgm:prSet/>
      <dgm:spPr/>
      <dgm:t>
        <a:bodyPr/>
        <a:lstStyle/>
        <a:p>
          <a:endParaRPr lang="en-US"/>
        </a:p>
      </dgm:t>
    </dgm:pt>
    <dgm:pt modelId="{5A205BDA-C41B-4D06-93C1-EED33B8BA1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Strangeness Enhancement:</a:t>
          </a:r>
          <a:endParaRPr lang="en-US" dirty="0"/>
        </a:p>
      </dgm:t>
    </dgm:pt>
    <dgm:pt modelId="{E73D2CE4-25DB-4998-986D-803785EE06C5}" type="parTrans" cxnId="{B9A7982D-A0CB-4850-BCFD-695A835014B2}">
      <dgm:prSet/>
      <dgm:spPr/>
      <dgm:t>
        <a:bodyPr/>
        <a:lstStyle/>
        <a:p>
          <a:endParaRPr lang="en-US"/>
        </a:p>
      </dgm:t>
    </dgm:pt>
    <dgm:pt modelId="{4434A137-35E1-4924-8532-C360CA8D690C}" type="sibTrans" cxnId="{B9A7982D-A0CB-4850-BCFD-695A835014B2}">
      <dgm:prSet/>
      <dgm:spPr/>
      <dgm:t>
        <a:bodyPr/>
        <a:lstStyle/>
        <a:p>
          <a:endParaRPr lang="en-US"/>
        </a:p>
      </dgm:t>
    </dgm:pt>
    <dgm:pt modelId="{A044E61F-8AC9-415B-90AB-48E21685C87C}">
      <dgm:prSet custT="1"/>
      <dgm:spPr/>
      <dgm:t>
        <a:bodyPr/>
        <a:lstStyle/>
        <a:p>
          <a:pPr>
            <a:lnSpc>
              <a:spcPct val="100000"/>
            </a:lnSpc>
            <a:buNone/>
          </a:pPr>
          <a:endParaRPr lang="en-US" sz="1800" b="0" i="0" dirty="0"/>
        </a:p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800" b="0" i="0" dirty="0"/>
            <a:t>- Increased production of strange quarks and hadrons</a:t>
          </a:r>
        </a:p>
        <a:p>
          <a:pPr>
            <a:lnSpc>
              <a:spcPct val="100000"/>
            </a:lnSpc>
            <a:buNone/>
          </a:pPr>
          <a:r>
            <a:rPr lang="en-GB" sz="1800" b="0" i="0" dirty="0"/>
            <a:t>- Suggests QGP formation - enabling enhanced production processes</a:t>
          </a:r>
          <a:endParaRPr lang="en-US" sz="1800" dirty="0"/>
        </a:p>
      </dgm:t>
    </dgm:pt>
    <dgm:pt modelId="{6E9E963A-1313-433E-9BF8-23F66B96A743}" type="parTrans" cxnId="{6A45655E-5F1B-4208-819E-DC08A25BD222}">
      <dgm:prSet/>
      <dgm:spPr/>
      <dgm:t>
        <a:bodyPr/>
        <a:lstStyle/>
        <a:p>
          <a:endParaRPr lang="en-US"/>
        </a:p>
      </dgm:t>
    </dgm:pt>
    <dgm:pt modelId="{7031447C-C4A1-449F-A57A-F3FA976CDE53}" type="sibTrans" cxnId="{6A45655E-5F1B-4208-819E-DC08A25BD222}">
      <dgm:prSet/>
      <dgm:spPr/>
      <dgm:t>
        <a:bodyPr/>
        <a:lstStyle/>
        <a:p>
          <a:endParaRPr lang="en-US"/>
        </a:p>
      </dgm:t>
    </dgm:pt>
    <dgm:pt modelId="{D39532D0-3B12-4F04-B061-87E13AAADFCC}" type="pres">
      <dgm:prSet presAssocID="{B0DEE143-9BA2-4864-A801-0CA5BDCEB177}" presName="root" presStyleCnt="0">
        <dgm:presLayoutVars>
          <dgm:dir/>
          <dgm:resizeHandles val="exact"/>
        </dgm:presLayoutVars>
      </dgm:prSet>
      <dgm:spPr/>
    </dgm:pt>
    <dgm:pt modelId="{CC149927-04FD-4463-A840-BD06722CA13F}" type="pres">
      <dgm:prSet presAssocID="{A809A80F-53F2-41DC-A777-CCBE9D2BB8AE}" presName="compNode" presStyleCnt="0"/>
      <dgm:spPr/>
    </dgm:pt>
    <dgm:pt modelId="{1EA296C8-B688-487D-86B1-11C372C64CFC}" type="pres">
      <dgm:prSet presAssocID="{A809A80F-53F2-41DC-A777-CCBE9D2BB8AE}" presName="bgRect" presStyleLbl="bgShp" presStyleIdx="0" presStyleCnt="3"/>
      <dgm:spPr/>
    </dgm:pt>
    <dgm:pt modelId="{8FC359B0-FCDE-4311-BC2F-7B0840356457}" type="pres">
      <dgm:prSet presAssocID="{A809A80F-53F2-41DC-A777-CCBE9D2BB8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tom outline"/>
        </a:ext>
      </dgm:extLst>
    </dgm:pt>
    <dgm:pt modelId="{1031B5FC-19CF-4B84-8C74-2F555F179336}" type="pres">
      <dgm:prSet presAssocID="{A809A80F-53F2-41DC-A777-CCBE9D2BB8AE}" presName="spaceRect" presStyleCnt="0"/>
      <dgm:spPr/>
    </dgm:pt>
    <dgm:pt modelId="{EC8C2452-4689-4245-81CA-E1C32119EED7}" type="pres">
      <dgm:prSet presAssocID="{A809A80F-53F2-41DC-A777-CCBE9D2BB8AE}" presName="parTx" presStyleLbl="revTx" presStyleIdx="0" presStyleCnt="6">
        <dgm:presLayoutVars>
          <dgm:chMax val="0"/>
          <dgm:chPref val="0"/>
        </dgm:presLayoutVars>
      </dgm:prSet>
      <dgm:spPr/>
    </dgm:pt>
    <dgm:pt modelId="{E1D933D2-AF51-4C16-9BD8-4F299878B004}" type="pres">
      <dgm:prSet presAssocID="{A809A80F-53F2-41DC-A777-CCBE9D2BB8AE}" presName="desTx" presStyleLbl="revTx" presStyleIdx="1" presStyleCnt="6" custScaleY="106747" custLinFactNeighborX="-5002" custLinFactNeighborY="10468">
        <dgm:presLayoutVars/>
      </dgm:prSet>
      <dgm:spPr/>
    </dgm:pt>
    <dgm:pt modelId="{BEF0A8C0-64C0-46C6-9784-6C4CEF91EA3A}" type="pres">
      <dgm:prSet presAssocID="{D891B6A6-E8A3-426E-BAA7-AEAFA4A1DFE0}" presName="sibTrans" presStyleCnt="0"/>
      <dgm:spPr/>
    </dgm:pt>
    <dgm:pt modelId="{2996927F-5306-4F8C-95E7-E88C76A3C3D3}" type="pres">
      <dgm:prSet presAssocID="{D0D790E8-22F1-4D8C-8F0A-F56A69F769EA}" presName="compNode" presStyleCnt="0"/>
      <dgm:spPr/>
    </dgm:pt>
    <dgm:pt modelId="{67084504-64C8-4EBE-B9F1-70CFF4FCACF9}" type="pres">
      <dgm:prSet presAssocID="{D0D790E8-22F1-4D8C-8F0A-F56A69F769EA}" presName="bgRect" presStyleLbl="bgShp" presStyleIdx="1" presStyleCnt="3"/>
      <dgm:spPr/>
    </dgm:pt>
    <dgm:pt modelId="{0751C623-C625-45E3-93A7-1255084C7887}" type="pres">
      <dgm:prSet presAssocID="{D0D790E8-22F1-4D8C-8F0A-F56A69F769E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lash outline"/>
        </a:ext>
      </dgm:extLst>
    </dgm:pt>
    <dgm:pt modelId="{A72DBEA3-E78E-4507-AE77-01A9BBEE5009}" type="pres">
      <dgm:prSet presAssocID="{D0D790E8-22F1-4D8C-8F0A-F56A69F769EA}" presName="spaceRect" presStyleCnt="0"/>
      <dgm:spPr/>
    </dgm:pt>
    <dgm:pt modelId="{E1CDC649-6ED9-4990-8F81-113E27A50FD4}" type="pres">
      <dgm:prSet presAssocID="{D0D790E8-22F1-4D8C-8F0A-F56A69F769EA}" presName="parTx" presStyleLbl="revTx" presStyleIdx="2" presStyleCnt="6">
        <dgm:presLayoutVars>
          <dgm:chMax val="0"/>
          <dgm:chPref val="0"/>
        </dgm:presLayoutVars>
      </dgm:prSet>
      <dgm:spPr/>
    </dgm:pt>
    <dgm:pt modelId="{2C4DCC19-B76A-40B8-B7DE-BFD08B9C5F01}" type="pres">
      <dgm:prSet presAssocID="{D0D790E8-22F1-4D8C-8F0A-F56A69F769EA}" presName="desTx" presStyleLbl="revTx" presStyleIdx="3" presStyleCnt="6" custScaleX="100270">
        <dgm:presLayoutVars/>
      </dgm:prSet>
      <dgm:spPr/>
    </dgm:pt>
    <dgm:pt modelId="{B1FE915D-AB80-49A7-ACE6-F4D0C6321F1B}" type="pres">
      <dgm:prSet presAssocID="{C3D7D2C0-CAD6-4021-A2FC-177C9730E39D}" presName="sibTrans" presStyleCnt="0"/>
      <dgm:spPr/>
    </dgm:pt>
    <dgm:pt modelId="{AFB0BA62-F933-4FE2-8BF3-92F4D36C21C5}" type="pres">
      <dgm:prSet presAssocID="{5A205BDA-C41B-4D06-93C1-EED33B8BA1FC}" presName="compNode" presStyleCnt="0"/>
      <dgm:spPr/>
    </dgm:pt>
    <dgm:pt modelId="{D9E44B2A-59BC-43CA-A249-98D3D86B80E9}" type="pres">
      <dgm:prSet presAssocID="{5A205BDA-C41B-4D06-93C1-EED33B8BA1FC}" presName="bgRect" presStyleLbl="bgShp" presStyleIdx="2" presStyleCnt="3" custLinFactNeighborX="14" custLinFactNeighborY="4725"/>
      <dgm:spPr/>
    </dgm:pt>
    <dgm:pt modelId="{4E440E1A-F7EC-4C59-BF6F-6C5343BCCDC9}" type="pres">
      <dgm:prSet presAssocID="{5A205BDA-C41B-4D06-93C1-EED33B8BA1F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tterplot outline"/>
        </a:ext>
      </dgm:extLst>
    </dgm:pt>
    <dgm:pt modelId="{4B828BCE-C0DE-4C88-B052-81F29982A3E3}" type="pres">
      <dgm:prSet presAssocID="{5A205BDA-C41B-4D06-93C1-EED33B8BA1FC}" presName="spaceRect" presStyleCnt="0"/>
      <dgm:spPr/>
    </dgm:pt>
    <dgm:pt modelId="{2C6FB5C6-C78D-4841-9D3B-03C74D9E0853}" type="pres">
      <dgm:prSet presAssocID="{5A205BDA-C41B-4D06-93C1-EED33B8BA1FC}" presName="parTx" presStyleLbl="revTx" presStyleIdx="4" presStyleCnt="6">
        <dgm:presLayoutVars>
          <dgm:chMax val="0"/>
          <dgm:chPref val="0"/>
        </dgm:presLayoutVars>
      </dgm:prSet>
      <dgm:spPr/>
    </dgm:pt>
    <dgm:pt modelId="{075FAB13-1ACD-477F-9FFE-A407C9B7594B}" type="pres">
      <dgm:prSet presAssocID="{5A205BDA-C41B-4D06-93C1-EED33B8BA1FC}" presName="desTx" presStyleLbl="revTx" presStyleIdx="5" presStyleCnt="6" custLinFactNeighborX="-406" custLinFactNeighborY="-13503">
        <dgm:presLayoutVars/>
      </dgm:prSet>
      <dgm:spPr/>
    </dgm:pt>
  </dgm:ptLst>
  <dgm:cxnLst>
    <dgm:cxn modelId="{CA940A1C-9803-4B2D-BAF7-79E4613761C7}" type="presOf" srcId="{A809A80F-53F2-41DC-A777-CCBE9D2BB8AE}" destId="{EC8C2452-4689-4245-81CA-E1C32119EED7}" srcOrd="0" destOrd="0" presId="urn:microsoft.com/office/officeart/2018/2/layout/IconVerticalSolidList"/>
    <dgm:cxn modelId="{5DA5BD20-6A40-49C6-8980-50249D1218D1}" type="presOf" srcId="{98A7F8BE-5101-4C72-9733-FD4041E0EDA1}" destId="{2C4DCC19-B76A-40B8-B7DE-BFD08B9C5F01}" srcOrd="0" destOrd="0" presId="urn:microsoft.com/office/officeart/2018/2/layout/IconVerticalSolidList"/>
    <dgm:cxn modelId="{ABD52627-6EC3-40DE-8F71-A6EE673B9C49}" srcId="{B0DEE143-9BA2-4864-A801-0CA5BDCEB177}" destId="{D0D790E8-22F1-4D8C-8F0A-F56A69F769EA}" srcOrd="1" destOrd="0" parTransId="{5093F0FB-2911-4D96-9EBC-854BFD9E2C18}" sibTransId="{C3D7D2C0-CAD6-4021-A2FC-177C9730E39D}"/>
    <dgm:cxn modelId="{36C7F928-B235-4717-BD65-6F9C4A833B71}" type="presOf" srcId="{BA0D3D87-C11E-4B52-A8AF-5A5C28F12F2A}" destId="{E1D933D2-AF51-4C16-9BD8-4F299878B004}" srcOrd="0" destOrd="1" presId="urn:microsoft.com/office/officeart/2018/2/layout/IconVerticalSolidList"/>
    <dgm:cxn modelId="{B9A7982D-A0CB-4850-BCFD-695A835014B2}" srcId="{B0DEE143-9BA2-4864-A801-0CA5BDCEB177}" destId="{5A205BDA-C41B-4D06-93C1-EED33B8BA1FC}" srcOrd="2" destOrd="0" parTransId="{E73D2CE4-25DB-4998-986D-803785EE06C5}" sibTransId="{4434A137-35E1-4924-8532-C360CA8D690C}"/>
    <dgm:cxn modelId="{6A45655E-5F1B-4208-819E-DC08A25BD222}" srcId="{5A205BDA-C41B-4D06-93C1-EED33B8BA1FC}" destId="{A044E61F-8AC9-415B-90AB-48E21685C87C}" srcOrd="0" destOrd="0" parTransId="{6E9E963A-1313-433E-9BF8-23F66B96A743}" sibTransId="{7031447C-C4A1-449F-A57A-F3FA976CDE53}"/>
    <dgm:cxn modelId="{1FA9EA62-C00A-4EA9-8C7D-ADA1232C7372}" srcId="{D0D790E8-22F1-4D8C-8F0A-F56A69F769EA}" destId="{E0FB6316-2DAA-40B3-B09C-E0C449F2CA24}" srcOrd="1" destOrd="0" parTransId="{EE4119BB-C2B7-4F75-ADD9-5186F161B27D}" sibTransId="{BD5647AC-F9BA-4962-A098-4E0FFF7A299C}"/>
    <dgm:cxn modelId="{6AE5C263-D276-490D-9642-885657EBAB8C}" type="presOf" srcId="{A044E61F-8AC9-415B-90AB-48E21685C87C}" destId="{075FAB13-1ACD-477F-9FFE-A407C9B7594B}" srcOrd="0" destOrd="0" presId="urn:microsoft.com/office/officeart/2018/2/layout/IconVerticalSolidList"/>
    <dgm:cxn modelId="{4F78C149-40D0-42EA-8438-E010C92B9F63}" srcId="{D0D790E8-22F1-4D8C-8F0A-F56A69F769EA}" destId="{98A7F8BE-5101-4C72-9733-FD4041E0EDA1}" srcOrd="0" destOrd="0" parTransId="{A46A6D27-F1F2-4C86-8071-A87E698BCEB7}" sibTransId="{6C2CBDDD-CE6B-4A36-8BFC-B852EDAB9388}"/>
    <dgm:cxn modelId="{4BB3F19E-6E2D-415F-BE3C-C78CFA4985A1}" type="presOf" srcId="{E0FB6316-2DAA-40B3-B09C-E0C449F2CA24}" destId="{2C4DCC19-B76A-40B8-B7DE-BFD08B9C5F01}" srcOrd="0" destOrd="1" presId="urn:microsoft.com/office/officeart/2018/2/layout/IconVerticalSolidList"/>
    <dgm:cxn modelId="{9CB36EA8-927B-46E8-8667-62922695023B}" type="presOf" srcId="{5A205BDA-C41B-4D06-93C1-EED33B8BA1FC}" destId="{2C6FB5C6-C78D-4841-9D3B-03C74D9E0853}" srcOrd="0" destOrd="0" presId="urn:microsoft.com/office/officeart/2018/2/layout/IconVerticalSolidList"/>
    <dgm:cxn modelId="{6FEB3DB7-E585-4A01-A408-6AACF850B1CA}" srcId="{B0DEE143-9BA2-4864-A801-0CA5BDCEB177}" destId="{A809A80F-53F2-41DC-A777-CCBE9D2BB8AE}" srcOrd="0" destOrd="0" parTransId="{3A2B43A9-AA7C-4C17-A30F-5DECC540DD71}" sibTransId="{D891B6A6-E8A3-426E-BAA7-AEAFA4A1DFE0}"/>
    <dgm:cxn modelId="{F67A5BB7-0A02-4D90-818F-82B293846D46}" type="presOf" srcId="{D0D790E8-22F1-4D8C-8F0A-F56A69F769EA}" destId="{E1CDC649-6ED9-4990-8F81-113E27A50FD4}" srcOrd="0" destOrd="0" presId="urn:microsoft.com/office/officeart/2018/2/layout/IconVerticalSolidList"/>
    <dgm:cxn modelId="{16CA81B7-A776-4CDC-AE24-AC59ABF7A180}" srcId="{A809A80F-53F2-41DC-A777-CCBE9D2BB8AE}" destId="{BA0D3D87-C11E-4B52-A8AF-5A5C28F12F2A}" srcOrd="1" destOrd="0" parTransId="{CE6EF051-B017-4213-B3CF-E4534D24B86A}" sibTransId="{256C13B9-B116-473A-B22E-5AB463B970C9}"/>
    <dgm:cxn modelId="{30D7F9D0-7FC5-46C6-9D56-AE62D4658922}" srcId="{A809A80F-53F2-41DC-A777-CCBE9D2BB8AE}" destId="{C108B20F-0545-4230-B665-363535F5BB5F}" srcOrd="0" destOrd="0" parTransId="{93D4F80F-78D8-426C-95FB-0BE3A3258483}" sibTransId="{A3BA7817-E940-4C26-90F4-8CE90A6FE915}"/>
    <dgm:cxn modelId="{D38916D7-BEF9-4F23-9550-924D3D10A377}" type="presOf" srcId="{B0DEE143-9BA2-4864-A801-0CA5BDCEB177}" destId="{D39532D0-3B12-4F04-B061-87E13AAADFCC}" srcOrd="0" destOrd="0" presId="urn:microsoft.com/office/officeart/2018/2/layout/IconVerticalSolidList"/>
    <dgm:cxn modelId="{0CE0DFD7-A57A-4C12-8A93-787CD1869250}" type="presOf" srcId="{C108B20F-0545-4230-B665-363535F5BB5F}" destId="{E1D933D2-AF51-4C16-9BD8-4F299878B004}" srcOrd="0" destOrd="0" presId="urn:microsoft.com/office/officeart/2018/2/layout/IconVerticalSolidList"/>
    <dgm:cxn modelId="{756F57ED-EDE9-4B5F-8C79-D914F6DA0365}" type="presOf" srcId="{A6D40B18-A1FC-4529-892B-706EBD63F0A1}" destId="{E1D933D2-AF51-4C16-9BD8-4F299878B004}" srcOrd="0" destOrd="2" presId="urn:microsoft.com/office/officeart/2018/2/layout/IconVerticalSolidList"/>
    <dgm:cxn modelId="{523DAEF9-DD77-4131-A466-DAFCBEB366AB}" srcId="{A809A80F-53F2-41DC-A777-CCBE9D2BB8AE}" destId="{A6D40B18-A1FC-4529-892B-706EBD63F0A1}" srcOrd="2" destOrd="0" parTransId="{B557567B-B1E0-47EA-9E93-823564537D64}" sibTransId="{546BCB26-025E-4435-BB5B-5143233265FB}"/>
    <dgm:cxn modelId="{19D7D801-2244-49F3-9631-CEC9F9B752BD}" type="presParOf" srcId="{D39532D0-3B12-4F04-B061-87E13AAADFCC}" destId="{CC149927-04FD-4463-A840-BD06722CA13F}" srcOrd="0" destOrd="0" presId="urn:microsoft.com/office/officeart/2018/2/layout/IconVerticalSolidList"/>
    <dgm:cxn modelId="{D23F99EC-7634-43EA-A3CD-A21DB7846032}" type="presParOf" srcId="{CC149927-04FD-4463-A840-BD06722CA13F}" destId="{1EA296C8-B688-487D-86B1-11C372C64CFC}" srcOrd="0" destOrd="0" presId="urn:microsoft.com/office/officeart/2018/2/layout/IconVerticalSolidList"/>
    <dgm:cxn modelId="{F68877C1-5054-4EF1-AA30-D080380B2D83}" type="presParOf" srcId="{CC149927-04FD-4463-A840-BD06722CA13F}" destId="{8FC359B0-FCDE-4311-BC2F-7B0840356457}" srcOrd="1" destOrd="0" presId="urn:microsoft.com/office/officeart/2018/2/layout/IconVerticalSolidList"/>
    <dgm:cxn modelId="{FCBD1172-4DA3-47FD-9E3C-97E6AF3D683A}" type="presParOf" srcId="{CC149927-04FD-4463-A840-BD06722CA13F}" destId="{1031B5FC-19CF-4B84-8C74-2F555F179336}" srcOrd="2" destOrd="0" presId="urn:microsoft.com/office/officeart/2018/2/layout/IconVerticalSolidList"/>
    <dgm:cxn modelId="{1B7BA004-D84B-41CD-8237-3FCEE623E955}" type="presParOf" srcId="{CC149927-04FD-4463-A840-BD06722CA13F}" destId="{EC8C2452-4689-4245-81CA-E1C32119EED7}" srcOrd="3" destOrd="0" presId="urn:microsoft.com/office/officeart/2018/2/layout/IconVerticalSolidList"/>
    <dgm:cxn modelId="{1458B9AB-6492-4930-95F9-DAEE70532A93}" type="presParOf" srcId="{CC149927-04FD-4463-A840-BD06722CA13F}" destId="{E1D933D2-AF51-4C16-9BD8-4F299878B004}" srcOrd="4" destOrd="0" presId="urn:microsoft.com/office/officeart/2018/2/layout/IconVerticalSolidList"/>
    <dgm:cxn modelId="{4F034225-8BFC-4CED-A968-CC051B07562B}" type="presParOf" srcId="{D39532D0-3B12-4F04-B061-87E13AAADFCC}" destId="{BEF0A8C0-64C0-46C6-9784-6C4CEF91EA3A}" srcOrd="1" destOrd="0" presId="urn:microsoft.com/office/officeart/2018/2/layout/IconVerticalSolidList"/>
    <dgm:cxn modelId="{D3E66D7C-B596-4CD4-BFD8-1F4A00C332AD}" type="presParOf" srcId="{D39532D0-3B12-4F04-B061-87E13AAADFCC}" destId="{2996927F-5306-4F8C-95E7-E88C76A3C3D3}" srcOrd="2" destOrd="0" presId="urn:microsoft.com/office/officeart/2018/2/layout/IconVerticalSolidList"/>
    <dgm:cxn modelId="{AD30D97B-897F-426B-AA84-1A92496E1192}" type="presParOf" srcId="{2996927F-5306-4F8C-95E7-E88C76A3C3D3}" destId="{67084504-64C8-4EBE-B9F1-70CFF4FCACF9}" srcOrd="0" destOrd="0" presId="urn:microsoft.com/office/officeart/2018/2/layout/IconVerticalSolidList"/>
    <dgm:cxn modelId="{BECA1163-48B1-4AB2-8709-679F2682FA97}" type="presParOf" srcId="{2996927F-5306-4F8C-95E7-E88C76A3C3D3}" destId="{0751C623-C625-45E3-93A7-1255084C7887}" srcOrd="1" destOrd="0" presId="urn:microsoft.com/office/officeart/2018/2/layout/IconVerticalSolidList"/>
    <dgm:cxn modelId="{EEB4B8E4-86D7-47B5-8F48-6CDED1E11FB6}" type="presParOf" srcId="{2996927F-5306-4F8C-95E7-E88C76A3C3D3}" destId="{A72DBEA3-E78E-4507-AE77-01A9BBEE5009}" srcOrd="2" destOrd="0" presId="urn:microsoft.com/office/officeart/2018/2/layout/IconVerticalSolidList"/>
    <dgm:cxn modelId="{780CD190-FCB2-459F-88D4-C8135AFE016E}" type="presParOf" srcId="{2996927F-5306-4F8C-95E7-E88C76A3C3D3}" destId="{E1CDC649-6ED9-4990-8F81-113E27A50FD4}" srcOrd="3" destOrd="0" presId="urn:microsoft.com/office/officeart/2018/2/layout/IconVerticalSolidList"/>
    <dgm:cxn modelId="{2311EBAB-6FED-4557-875B-83CB02683D77}" type="presParOf" srcId="{2996927F-5306-4F8C-95E7-E88C76A3C3D3}" destId="{2C4DCC19-B76A-40B8-B7DE-BFD08B9C5F01}" srcOrd="4" destOrd="0" presId="urn:microsoft.com/office/officeart/2018/2/layout/IconVerticalSolidList"/>
    <dgm:cxn modelId="{1844E69E-6D23-4C15-9B0D-13A5E7A3D951}" type="presParOf" srcId="{D39532D0-3B12-4F04-B061-87E13AAADFCC}" destId="{B1FE915D-AB80-49A7-ACE6-F4D0C6321F1B}" srcOrd="3" destOrd="0" presId="urn:microsoft.com/office/officeart/2018/2/layout/IconVerticalSolidList"/>
    <dgm:cxn modelId="{9FAA0F58-084B-4F9D-B2B4-751A642B45D7}" type="presParOf" srcId="{D39532D0-3B12-4F04-B061-87E13AAADFCC}" destId="{AFB0BA62-F933-4FE2-8BF3-92F4D36C21C5}" srcOrd="4" destOrd="0" presId="urn:microsoft.com/office/officeart/2018/2/layout/IconVerticalSolidList"/>
    <dgm:cxn modelId="{A237B98D-7CDC-41C4-9271-8DF914920DE1}" type="presParOf" srcId="{AFB0BA62-F933-4FE2-8BF3-92F4D36C21C5}" destId="{D9E44B2A-59BC-43CA-A249-98D3D86B80E9}" srcOrd="0" destOrd="0" presId="urn:microsoft.com/office/officeart/2018/2/layout/IconVerticalSolidList"/>
    <dgm:cxn modelId="{2B6712BD-CA53-4B42-A01C-ACDDC4F6F379}" type="presParOf" srcId="{AFB0BA62-F933-4FE2-8BF3-92F4D36C21C5}" destId="{4E440E1A-F7EC-4C59-BF6F-6C5343BCCDC9}" srcOrd="1" destOrd="0" presId="urn:microsoft.com/office/officeart/2018/2/layout/IconVerticalSolidList"/>
    <dgm:cxn modelId="{A4D6C058-8BFC-4AAC-9A89-A1F38A042B55}" type="presParOf" srcId="{AFB0BA62-F933-4FE2-8BF3-92F4D36C21C5}" destId="{4B828BCE-C0DE-4C88-B052-81F29982A3E3}" srcOrd="2" destOrd="0" presId="urn:microsoft.com/office/officeart/2018/2/layout/IconVerticalSolidList"/>
    <dgm:cxn modelId="{1E49C9DE-E699-44ED-BCBA-9267F25A7E5F}" type="presParOf" srcId="{AFB0BA62-F933-4FE2-8BF3-92F4D36C21C5}" destId="{2C6FB5C6-C78D-4841-9D3B-03C74D9E0853}" srcOrd="3" destOrd="0" presId="urn:microsoft.com/office/officeart/2018/2/layout/IconVerticalSolidList"/>
    <dgm:cxn modelId="{6C386339-ABBD-415A-89EF-5E9DC34DE28C}" type="presParOf" srcId="{AFB0BA62-F933-4FE2-8BF3-92F4D36C21C5}" destId="{075FAB13-1ACD-477F-9FFE-A407C9B7594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296C8-B688-487D-86B1-11C372C64CFC}">
      <dsp:nvSpPr>
        <dsp:cNvPr id="0" name=""/>
        <dsp:cNvSpPr/>
      </dsp:nvSpPr>
      <dsp:spPr>
        <a:xfrm>
          <a:off x="-1438" y="52191"/>
          <a:ext cx="10515600" cy="12900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359B0-FCDE-4311-BC2F-7B0840356457}">
      <dsp:nvSpPr>
        <dsp:cNvPr id="0" name=""/>
        <dsp:cNvSpPr/>
      </dsp:nvSpPr>
      <dsp:spPr>
        <a:xfrm>
          <a:off x="388806" y="342457"/>
          <a:ext cx="709537" cy="7095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C2452-4689-4245-81CA-E1C32119EED7}">
      <dsp:nvSpPr>
        <dsp:cNvPr id="0" name=""/>
        <dsp:cNvSpPr/>
      </dsp:nvSpPr>
      <dsp:spPr>
        <a:xfrm>
          <a:off x="1488590" y="52191"/>
          <a:ext cx="4732020" cy="129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532" tIns="136532" rIns="136532" bIns="13653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Quantum Chromodynamics (QCD):</a:t>
          </a:r>
          <a:endParaRPr lang="en-US" sz="2500" kern="1200" dirty="0"/>
        </a:p>
      </dsp:txBody>
      <dsp:txXfrm>
        <a:off x="1488590" y="52191"/>
        <a:ext cx="4732020" cy="1290069"/>
      </dsp:txXfrm>
    </dsp:sp>
    <dsp:sp modelId="{E1D933D2-AF51-4C16-9BD8-4F299878B004}">
      <dsp:nvSpPr>
        <dsp:cNvPr id="0" name=""/>
        <dsp:cNvSpPr/>
      </dsp:nvSpPr>
      <dsp:spPr>
        <a:xfrm>
          <a:off x="6005993" y="143715"/>
          <a:ext cx="4290635" cy="1377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532" tIns="136532" rIns="136532" bIns="13653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 Governs</a:t>
          </a:r>
          <a:r>
            <a:rPr lang="en-US" sz="1800" b="0" i="0" kern="1200" dirty="0"/>
            <a:t> strong force interactions between ‘coloured’ particles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-  Quarks and gluons confined as hadrons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6005993" y="143715"/>
        <a:ext cx="4290635" cy="1377109"/>
      </dsp:txXfrm>
    </dsp:sp>
    <dsp:sp modelId="{67084504-64C8-4EBE-B9F1-70CFF4FCACF9}">
      <dsp:nvSpPr>
        <dsp:cNvPr id="0" name=""/>
        <dsp:cNvSpPr/>
      </dsp:nvSpPr>
      <dsp:spPr>
        <a:xfrm>
          <a:off x="-1438" y="1708298"/>
          <a:ext cx="10515600" cy="12900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51C623-C625-45E3-93A7-1255084C7887}">
      <dsp:nvSpPr>
        <dsp:cNvPr id="0" name=""/>
        <dsp:cNvSpPr/>
      </dsp:nvSpPr>
      <dsp:spPr>
        <a:xfrm>
          <a:off x="388806" y="1998563"/>
          <a:ext cx="709537" cy="7095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DC649-6ED9-4990-8F81-113E27A50FD4}">
      <dsp:nvSpPr>
        <dsp:cNvPr id="0" name=""/>
        <dsp:cNvSpPr/>
      </dsp:nvSpPr>
      <dsp:spPr>
        <a:xfrm>
          <a:off x="1488590" y="1708298"/>
          <a:ext cx="4732020" cy="129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532" tIns="136532" rIns="136532" bIns="13653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Formation of Quark Gluon Plasma (QGP):</a:t>
          </a:r>
          <a:endParaRPr lang="en-US" sz="2500" kern="1200"/>
        </a:p>
      </dsp:txBody>
      <dsp:txXfrm>
        <a:off x="1488590" y="1708298"/>
        <a:ext cx="4732020" cy="1290069"/>
      </dsp:txXfrm>
    </dsp:sp>
    <dsp:sp modelId="{2C4DCC19-B76A-40B8-B7DE-BFD08B9C5F01}">
      <dsp:nvSpPr>
        <dsp:cNvPr id="0" name=""/>
        <dsp:cNvSpPr/>
      </dsp:nvSpPr>
      <dsp:spPr>
        <a:xfrm>
          <a:off x="6214818" y="1708298"/>
          <a:ext cx="4302220" cy="129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532" tIns="136532" rIns="136532" bIns="13653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-  Asymptotic freedom of quarks at high energies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Aptos" panose="020B0004020202020204" pitchFamily="34" charset="0"/>
            </a:rPr>
            <a:t>→</a:t>
          </a:r>
          <a:r>
            <a:rPr lang="en-US" sz="1800" b="0" i="0" kern="1200" dirty="0"/>
            <a:t> Deconfinement - liberation of quarks and gluons</a:t>
          </a:r>
        </a:p>
      </dsp:txBody>
      <dsp:txXfrm>
        <a:off x="6214818" y="1708298"/>
        <a:ext cx="4302220" cy="1290069"/>
      </dsp:txXfrm>
    </dsp:sp>
    <dsp:sp modelId="{D9E44B2A-59BC-43CA-A249-98D3D86B80E9}">
      <dsp:nvSpPr>
        <dsp:cNvPr id="0" name=""/>
        <dsp:cNvSpPr/>
      </dsp:nvSpPr>
      <dsp:spPr>
        <a:xfrm>
          <a:off x="0" y="3329555"/>
          <a:ext cx="10515600" cy="12900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440E1A-F7EC-4C59-BF6F-6C5343BCCDC9}">
      <dsp:nvSpPr>
        <dsp:cNvPr id="0" name=""/>
        <dsp:cNvSpPr/>
      </dsp:nvSpPr>
      <dsp:spPr>
        <a:xfrm>
          <a:off x="388806" y="3611150"/>
          <a:ext cx="709537" cy="7095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FB5C6-C78D-4841-9D3B-03C74D9E0853}">
      <dsp:nvSpPr>
        <dsp:cNvPr id="0" name=""/>
        <dsp:cNvSpPr/>
      </dsp:nvSpPr>
      <dsp:spPr>
        <a:xfrm>
          <a:off x="1488590" y="3320884"/>
          <a:ext cx="4732020" cy="129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532" tIns="136532" rIns="136532" bIns="13653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Strangeness Enhancement:</a:t>
          </a:r>
          <a:endParaRPr lang="en-US" sz="2500" kern="1200" dirty="0"/>
        </a:p>
      </dsp:txBody>
      <dsp:txXfrm>
        <a:off x="1488590" y="3320884"/>
        <a:ext cx="4732020" cy="1290069"/>
      </dsp:txXfrm>
    </dsp:sp>
    <dsp:sp modelId="{075FAB13-1ACD-477F-9FFE-A407C9B7594B}">
      <dsp:nvSpPr>
        <dsp:cNvPr id="0" name=""/>
        <dsp:cNvSpPr/>
      </dsp:nvSpPr>
      <dsp:spPr>
        <a:xfrm>
          <a:off x="6203190" y="3146686"/>
          <a:ext cx="4290635" cy="129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532" tIns="136532" rIns="136532" bIns="13653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i="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0" i="0" kern="1200" dirty="0"/>
            <a:t>- Increased production of strange quarks and hadrons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dirty="0"/>
            <a:t>- Suggests QGP formation - enabling enhanced production processes</a:t>
          </a:r>
          <a:endParaRPr lang="en-US" sz="1800" kern="1200" dirty="0"/>
        </a:p>
      </dsp:txBody>
      <dsp:txXfrm>
        <a:off x="6203190" y="3146686"/>
        <a:ext cx="4290635" cy="1290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6E94F-2FC7-41A7-9F72-BB8EE29991D6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D2454-5368-4FFB-845D-DC822E4D8C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896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5B05-470C-C554-4715-DAA69C31A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88861-0D09-E454-EBA4-0DBEC54C2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FD8E1-968D-E8BD-6EBE-92FA07942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B6DF-3DE3-42EB-81A7-EA3C57B9BE6E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E5A5A-6534-5DC7-9364-8569973F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9EA9B-D849-75C9-5255-BB83A66E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40AB-B0C3-40FA-B61F-02EB60D2E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98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54CF-D4E0-C258-EA1A-4F1CBEBB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02BED-A139-F771-26A8-C91171EF3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7D92E-ADAF-80E4-DE7C-5E6ADC04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B6DF-3DE3-42EB-81A7-EA3C57B9BE6E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ABA59-1703-2AB2-7ACE-738EFB2E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51AFE-2F3D-592B-E5C4-EEB28A73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40AB-B0C3-40FA-B61F-02EB60D2E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10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0A6150-336F-3773-CD88-1B008F09E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CA639-18DE-75C2-2405-B23CF2F22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A10B-1214-8AC1-DF81-3C766CD6E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B6DF-3DE3-42EB-81A7-EA3C57B9BE6E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3F04E-98E6-6D75-D04C-BE8A0765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69C0D-EFC9-1C46-833B-D0717B51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40AB-B0C3-40FA-B61F-02EB60D2E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31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9E91-D374-5593-A79B-D4D6FEA6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DA4D6-75DA-BEE1-788B-C1A409554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8A6B4-BEEB-2ADC-1E45-27B3EAF5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B6DF-3DE3-42EB-81A7-EA3C57B9BE6E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8DF20-ECBF-FBF7-DF98-63CA1B2A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4834F-4231-048D-5700-9D7832C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40AB-B0C3-40FA-B61F-02EB60D2E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41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A0D9-EF4B-6F92-007A-BCD91B7FA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7BF09-DEDB-8B5D-E969-0C49780B7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69C0A-D450-EA58-5FBA-26A65AFA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B6DF-3DE3-42EB-81A7-EA3C57B9BE6E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863E0-D746-33F7-05CC-FD88459C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63FA9-44D5-C1A6-74B2-53E252DE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40AB-B0C3-40FA-B61F-02EB60D2E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78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5131-41CE-1C3D-D061-AE77D430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159CC-89D5-9EAC-608B-836C4F0E7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338F4-4FBC-2985-6991-10EBC0929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F8C59-E8F0-B252-59A0-B7DA859F3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B6DF-3DE3-42EB-81A7-EA3C57B9BE6E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0C17F-B2E0-644D-B827-56C197F15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174B7-0CA2-FF2E-8620-2972C2BF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40AB-B0C3-40FA-B61F-02EB60D2E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34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8E8E-0C24-A30C-D37C-E2E80F420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7BBF0-6609-28D0-1FFC-91DB2D14D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45EAE-F3EE-AA08-BE8D-2152DAB28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B284F4-5D43-A60B-0744-6463F928D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C2EACD-9DF8-5640-2FA2-9DA1CE87F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2ADCE8-CF43-3AC6-6713-A1A448F0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B6DF-3DE3-42EB-81A7-EA3C57B9BE6E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22A93-9EAC-55CD-2641-5390BF3E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4F3619-20F9-9131-AF0E-49C55960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40AB-B0C3-40FA-B61F-02EB60D2E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84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DC2E5-6919-898C-82A8-E6B4B5C7D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E873-C344-079D-0F19-D4E11432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B6DF-3DE3-42EB-81A7-EA3C57B9BE6E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FD467-9245-8DA3-CE3A-48624F35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EE50A-E10F-C4C1-4F6A-7B521DDC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40AB-B0C3-40FA-B61F-02EB60D2E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25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0CD4B-19FB-247F-7165-4CE3F8041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B6DF-3DE3-42EB-81A7-EA3C57B9BE6E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DDC7D5-2499-0608-1AD0-33F9B3EA7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2A53E-64F3-A5B9-43DA-733DFB483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40AB-B0C3-40FA-B61F-02EB60D2E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30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FF02-4B78-B5BA-9BDE-7E7554011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453B5-1A28-46D6-C51E-4F67AB450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AEDF3-F594-7A32-1257-542F97CF2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E0DEC-307E-6D53-A000-8F0B98AF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B6DF-3DE3-42EB-81A7-EA3C57B9BE6E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BBC4D-932C-FFC1-EBD4-A8B00BA1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00830-9107-22CB-45AD-A8E9CB653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40AB-B0C3-40FA-B61F-02EB60D2E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79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BDD6-21C4-6072-A4E6-B67CE13C3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5624F3-6F06-CD42-03CF-EE052CFFD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3899A-C81A-83F9-2266-EAE2FC157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3B45D-9CEE-C1FF-E254-768A28F34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B6DF-3DE3-42EB-81A7-EA3C57B9BE6E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205D1-CC94-6E61-AAC4-F4B8E6A5A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59320-2311-0B77-74A9-5E420BB8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40AB-B0C3-40FA-B61F-02EB60D2E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70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93981-8606-2D1D-5652-F0F40F8B1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54D4F-33A0-233A-B90E-45D0143B5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6239C-2723-C14F-B9CC-FD5135468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65B6DF-3DE3-42EB-81A7-EA3C57B9BE6E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BB934-AB9D-1332-62F3-C158AFEE7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D8C42-4DFE-2EC6-496D-90B97B887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C040AB-B0C3-40FA-B61F-02EB60D2E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02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DB80-37A5-9410-F0C8-AD382CD3A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Production of Strange Particles at the LHC from the ALICE Experiment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65421-BFE3-F71A-D51E-85F83655E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1440"/>
            <a:ext cx="9144000" cy="1655762"/>
          </a:xfrm>
        </p:spPr>
        <p:txBody>
          <a:bodyPr/>
          <a:lstStyle/>
          <a:p>
            <a:r>
              <a:rPr lang="en-GB" dirty="0"/>
              <a:t>Project Partner: Thomas Ferguson</a:t>
            </a:r>
          </a:p>
          <a:p>
            <a:r>
              <a:rPr lang="en-GB" dirty="0"/>
              <a:t>Supervisors: Prof. D. Evans and Dr R. </a:t>
            </a:r>
            <a:r>
              <a:rPr lang="en-GB" dirty="0" err="1"/>
              <a:t>Lietava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485CC-FFE4-F975-8925-9C59546CF778}"/>
              </a:ext>
            </a:extLst>
          </p:cNvPr>
          <p:cNvSpPr txBox="1"/>
          <p:nvPr/>
        </p:nvSpPr>
        <p:spPr>
          <a:xfrm>
            <a:off x="3575098" y="3671369"/>
            <a:ext cx="480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Barnaby Howells</a:t>
            </a:r>
          </a:p>
        </p:txBody>
      </p:sp>
    </p:spTree>
    <p:extLst>
      <p:ext uri="{BB962C8B-B14F-4D97-AF65-F5344CB8AC3E}">
        <p14:creationId xmlns:p14="http://schemas.microsoft.com/office/powerpoint/2010/main" val="3597303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ABA9E-BB57-EB98-8306-25C6720B8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B90B-FD80-F5DE-99F7-4E317DF7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06" y="157048"/>
            <a:ext cx="5616388" cy="1325563"/>
          </a:xfrm>
        </p:spPr>
        <p:txBody>
          <a:bodyPr/>
          <a:lstStyle/>
          <a:p>
            <a:r>
              <a:rPr lang="en-GB" dirty="0"/>
              <a:t>Baryon to meson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F0A6A-B34C-EB5D-FEC1-9EA5B9EDD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37" y="1357563"/>
            <a:ext cx="6386038" cy="191426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Ratio spikes at low pT, before settling at ~0.3</a:t>
            </a:r>
          </a:p>
          <a:p>
            <a:r>
              <a:rPr lang="en-GB" dirty="0"/>
              <a:t>Previous analysis showed ratio peaking at ~0.6 at approximately 2GeV/c </a:t>
            </a:r>
          </a:p>
          <a:p>
            <a:r>
              <a:rPr lang="en-GB" dirty="0"/>
              <a:t>Uncorrected ratio shows a more consistent shape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A1E9B-C7F0-AE86-21E9-62D317C14B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" b="1668"/>
          <a:stretch/>
        </p:blipFill>
        <p:spPr>
          <a:xfrm>
            <a:off x="6779351" y="599248"/>
            <a:ext cx="5031903" cy="3104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040823-46AE-D079-EB39-DEA72319CB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111" r="1476"/>
          <a:stretch/>
        </p:blipFill>
        <p:spPr>
          <a:xfrm>
            <a:off x="6496394" y="3747818"/>
            <a:ext cx="5597816" cy="19867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BC77FF-01F4-587B-8347-A974C5F62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791" y="3304077"/>
            <a:ext cx="3705623" cy="24089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B77F20-10C6-3822-0A65-417D6B2E9846}"/>
              </a:ext>
            </a:extLst>
          </p:cNvPr>
          <p:cNvSpPr txBox="1"/>
          <p:nvPr/>
        </p:nvSpPr>
        <p:spPr>
          <a:xfrm>
            <a:off x="6951155" y="5564191"/>
            <a:ext cx="4449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10. Lambda/K0 ratio (top) compared with similar analysis of data from 2010</a:t>
            </a:r>
            <a:r>
              <a:rPr lang="en-GB" baseline="30000" dirty="0"/>
              <a:t>1 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BAA61B-DC55-E103-84D7-E49E9EA476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8126" y="6292453"/>
            <a:ext cx="4657748" cy="512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BD7F07-B9D9-D3D6-E329-1FDCA13E010E}"/>
              </a:ext>
            </a:extLst>
          </p:cNvPr>
          <p:cNvSpPr txBox="1"/>
          <p:nvPr/>
        </p:nvSpPr>
        <p:spPr>
          <a:xfrm>
            <a:off x="1066880" y="5797523"/>
            <a:ext cx="4187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11. Uncorrected Lambda/K0 ratio. Error bars have been omitted for clarity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F29F63-2CC8-880B-FC9B-9D924353E4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6728304" y="562744"/>
            <a:ext cx="358936" cy="5195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1BDBA8-0283-A220-5273-FA454C3AE5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17930" y="3364691"/>
            <a:ext cx="358936" cy="5195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460ED6-342F-1835-1382-62E9CD3FAD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6378837" y="3733873"/>
            <a:ext cx="313136" cy="45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85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90641-AD4E-6499-C54F-433963AB8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0D8F5-EE3B-B5DC-7662-2140830C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12383" cy="904727"/>
          </a:xfrm>
        </p:spPr>
        <p:txBody>
          <a:bodyPr>
            <a:normAutofit fontScale="90000"/>
          </a:bodyPr>
          <a:lstStyle/>
          <a:p>
            <a:r>
              <a:rPr lang="en-GB" dirty="0"/>
              <a:t>Efficiency Comparison to Previous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670A7-820A-8BEA-7117-8EFE487FC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646" y="1259085"/>
            <a:ext cx="3921630" cy="2492252"/>
          </a:xfrm>
          <a:prstGeom prst="rect">
            <a:avLst/>
          </a:prstGeom>
        </p:spPr>
      </p:pic>
      <p:pic>
        <p:nvPicPr>
          <p:cNvPr id="8" name="Picture 7" descr="A graph with blue lines&#10;&#10;Description automatically generated">
            <a:extLst>
              <a:ext uri="{FF2B5EF4-FFF2-40B4-BE49-F238E27FC236}">
                <a16:creationId xmlns:a16="http://schemas.microsoft.com/office/drawing/2014/main" id="{110B9712-81BE-893D-0FDC-0750FFB8F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17" y="1174057"/>
            <a:ext cx="3731353" cy="24922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266B9B-0D5E-B0D5-2F65-1925BE963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49" y="3666308"/>
            <a:ext cx="3220266" cy="24388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E915A1-C53E-62DE-9123-D8939BC6B0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5672" y="3751337"/>
            <a:ext cx="3731353" cy="24922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6A411BC-BD4B-E682-2A7F-8DE049209CEA}"/>
              </a:ext>
            </a:extLst>
          </p:cNvPr>
          <p:cNvSpPr txBox="1"/>
          <p:nvPr/>
        </p:nvSpPr>
        <p:spPr>
          <a:xfrm>
            <a:off x="8551816" y="1489166"/>
            <a:ext cx="34869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General shape is consistent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However, peak is lower and to the left compared to previous calculations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Efficiencies are a factor of three lower than expected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BEC7C1-B74C-FDEE-F3D1-7B95893834D9}"/>
              </a:ext>
            </a:extLst>
          </p:cNvPr>
          <p:cNvSpPr txBox="1"/>
          <p:nvPr/>
        </p:nvSpPr>
        <p:spPr>
          <a:xfrm>
            <a:off x="1033558" y="6105167"/>
            <a:ext cx="3335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Figure 12. K0 (top) and Lambda (bottom) efficiencies with more bins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64717E-F455-84F9-3CA4-46461780B5A9}"/>
              </a:ext>
            </a:extLst>
          </p:cNvPr>
          <p:cNvSpPr txBox="1"/>
          <p:nvPr/>
        </p:nvSpPr>
        <p:spPr>
          <a:xfrm>
            <a:off x="4495270" y="6105168"/>
            <a:ext cx="478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Figure 13. K0 (top) and Lambda (bottom) efficiencies calculated using data from previous runs</a:t>
            </a:r>
            <a:r>
              <a:rPr lang="en-GB" sz="1600" baseline="30000" dirty="0"/>
              <a:t>1</a:t>
            </a:r>
            <a:r>
              <a:rPr lang="en-GB" sz="1600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5BBF46-55C5-0D4C-37E6-DD46A644DAAC}"/>
              </a:ext>
            </a:extLst>
          </p:cNvPr>
          <p:cNvSpPr txBox="1"/>
          <p:nvPr/>
        </p:nvSpPr>
        <p:spPr>
          <a:xfrm>
            <a:off x="8864306" y="4753281"/>
            <a:ext cx="317441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aseline="30000" dirty="0">
                <a:solidFill>
                  <a:schemeClr val="tx1"/>
                </a:solidFill>
              </a:rPr>
              <a:t>1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Hanratty, L.D. (2014). "Λ and K0S production in Pb-Pb and pp collisions with ALICE at the LHC." Ph.D. thesis, University of Birmingham.</a:t>
            </a:r>
            <a:endParaRPr lang="en-GB" sz="1400" dirty="0">
              <a:solidFill>
                <a:schemeClr val="tx1"/>
              </a:solidFill>
            </a:endParaRPr>
          </a:p>
          <a:p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066BD1-3265-447B-C034-17E9B30243EF}"/>
              </a:ext>
            </a:extLst>
          </p:cNvPr>
          <p:cNvSpPr txBox="1"/>
          <p:nvPr/>
        </p:nvSpPr>
        <p:spPr>
          <a:xfrm>
            <a:off x="1911927" y="3612837"/>
            <a:ext cx="1524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/>
              <a:t>Lambda Efficiency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8DCC77-11AE-E3BF-498A-9AD83C49DC50}"/>
              </a:ext>
            </a:extLst>
          </p:cNvPr>
          <p:cNvSpPr txBox="1"/>
          <p:nvPr/>
        </p:nvSpPr>
        <p:spPr>
          <a:xfrm rot="16200000">
            <a:off x="174914" y="4615576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Efficiency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F33EB2-B41D-6074-D996-057F620C4A19}"/>
              </a:ext>
            </a:extLst>
          </p:cNvPr>
          <p:cNvSpPr txBox="1"/>
          <p:nvPr/>
        </p:nvSpPr>
        <p:spPr>
          <a:xfrm rot="16200000">
            <a:off x="105844" y="2283413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Efficiency</a:t>
            </a:r>
          </a:p>
        </p:txBody>
      </p:sp>
    </p:spTree>
    <p:extLst>
      <p:ext uri="{BB962C8B-B14F-4D97-AF65-F5344CB8AC3E}">
        <p14:creationId xmlns:p14="http://schemas.microsoft.com/office/powerpoint/2010/main" val="981414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B6492-5ECB-7690-807B-68B3289A9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21B5-94DB-310D-CEAD-E425430F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Remainder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5C94B-871D-DE25-61E9-2A0082157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19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Plan:</a:t>
            </a:r>
          </a:p>
          <a:p>
            <a:r>
              <a:rPr lang="en-GB" dirty="0"/>
              <a:t>Compare pT distributions with previous analysis</a:t>
            </a:r>
          </a:p>
          <a:p>
            <a:endParaRPr lang="en-GB" dirty="0"/>
          </a:p>
          <a:p>
            <a:r>
              <a:rPr lang="en-GB" dirty="0"/>
              <a:t>Plot anti-lambda/lambda (</a:t>
            </a:r>
            <a:r>
              <a:rPr lang="el-GR" dirty="0"/>
              <a:t>Λ̅/Λ</a:t>
            </a:r>
            <a:r>
              <a:rPr lang="en-GB" dirty="0"/>
              <a:t>) ratio: </a:t>
            </a:r>
          </a:p>
          <a:p>
            <a:pPr marL="0" indent="0">
              <a:buNone/>
            </a:pPr>
            <a:r>
              <a:rPr lang="en-GB" dirty="0"/>
              <a:t>	- at high temperatures, production rates are nearly equal</a:t>
            </a:r>
          </a:p>
          <a:p>
            <a:pPr marL="0" indent="0">
              <a:buNone/>
            </a:pPr>
            <a:r>
              <a:rPr lang="en-GB" dirty="0"/>
              <a:t>	- any deviation from 1 may indicate changes in production 	  mechanisms</a:t>
            </a:r>
          </a:p>
          <a:p>
            <a:pPr marL="0" indent="0">
              <a:buNone/>
            </a:pPr>
            <a:r>
              <a:rPr lang="en-GB" dirty="0"/>
              <a:t>	- deduce relative abundances of strange and anti-strange 	   quarks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5643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32A8F-D08F-4616-3E83-6A1970979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55C6-A574-C386-9358-816A46B1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12885-7EEA-C5FB-0C52-C463082B2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Project Progress:</a:t>
            </a:r>
          </a:p>
          <a:p>
            <a:r>
              <a:rPr lang="en-GB" dirty="0"/>
              <a:t>Optimised selection cuts for K0 and Lambdas</a:t>
            </a:r>
          </a:p>
          <a:p>
            <a:r>
              <a:rPr lang="en-GB" dirty="0"/>
              <a:t>Obtained efficiencies and corrected pT distributions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Results</a:t>
            </a:r>
          </a:p>
          <a:p>
            <a:r>
              <a:rPr lang="en-GB" dirty="0"/>
              <a:t>Efficiencies are lower than expected</a:t>
            </a:r>
          </a:p>
          <a:p>
            <a:r>
              <a:rPr lang="en-GB" dirty="0"/>
              <a:t>Corrected Lambda/K0 distribution also differs from that obtained in previous analysis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Remainder of Project:</a:t>
            </a:r>
          </a:p>
          <a:p>
            <a:r>
              <a:rPr lang="en-GB" dirty="0"/>
              <a:t>Further comparisons between corrected pT spectra may be useful</a:t>
            </a:r>
          </a:p>
          <a:p>
            <a:r>
              <a:rPr lang="en-GB" dirty="0"/>
              <a:t>Anti-Lambda/Lambda plot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070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FA5F-DB56-6D37-6804-BC0537323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 of Seminar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DE1E1-1551-9F97-A4CB-D2361621A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4372"/>
            <a:ext cx="10695039" cy="2929255"/>
          </a:xfrm>
        </p:spPr>
        <p:txBody>
          <a:bodyPr/>
          <a:lstStyle/>
          <a:p>
            <a:r>
              <a:rPr lang="en-GB" sz="3200" dirty="0"/>
              <a:t>Introduction to project</a:t>
            </a:r>
          </a:p>
          <a:p>
            <a:r>
              <a:rPr lang="en-GB" sz="3200" dirty="0"/>
              <a:t>Relevant Physics</a:t>
            </a:r>
          </a:p>
          <a:p>
            <a:r>
              <a:rPr lang="en-GB" sz="3200" dirty="0"/>
              <a:t>Workflow of project</a:t>
            </a:r>
          </a:p>
          <a:p>
            <a:r>
              <a:rPr lang="en-GB" sz="3200" dirty="0"/>
              <a:t>Preliminary results and analysis</a:t>
            </a:r>
          </a:p>
          <a:p>
            <a:r>
              <a:rPr lang="en-GB" sz="3200" dirty="0"/>
              <a:t>Outlook for remainder of project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138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9356-240D-5105-A99C-63045F513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62488" cy="1325563"/>
          </a:xfrm>
        </p:spPr>
        <p:txBody>
          <a:bodyPr/>
          <a:lstStyle/>
          <a:p>
            <a:r>
              <a:rPr lang="en-GB"/>
              <a:t>Project 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F2C63-6A2D-A0AC-C30A-E9166B14A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335"/>
            <a:ext cx="10515600" cy="4672628"/>
          </a:xfrm>
        </p:spPr>
        <p:txBody>
          <a:bodyPr>
            <a:normAutofit fontScale="70000" lnSpcReduction="20000"/>
          </a:bodyPr>
          <a:lstStyle/>
          <a:p>
            <a:r>
              <a:rPr lang="en-GB" sz="3600" dirty="0"/>
              <a:t>ALICE collaboration – aims to study properties of Quark-Gluon Plasma 		                                    (QGP) by colliding heavy ions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b="1" dirty="0"/>
              <a:t>AIM</a:t>
            </a:r>
            <a:r>
              <a:rPr lang="en-GB" sz="3600" dirty="0"/>
              <a:t>:     Investigate the enhanced production of singly strange hadrons, K0 	 	 and </a:t>
            </a:r>
            <a:r>
              <a:rPr lang="en-US" sz="3600" dirty="0"/>
              <a:t>Λ (V0’s), in pp collisions</a:t>
            </a:r>
            <a:r>
              <a:rPr lang="en-GB" sz="3600" dirty="0"/>
              <a:t>.</a:t>
            </a:r>
          </a:p>
          <a:p>
            <a:pPr marL="0" indent="0">
              <a:buNone/>
            </a:pPr>
            <a:endParaRPr lang="en-GB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Make selection cuts to improve purity of data sample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Use Monte Carlo simulations to calculate reconstruction efficiency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Produce corrected momentum spectra for analysis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Data is taken from ALICE Run 3 - results may be compared to previous runs.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36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8AEA-B30C-1A6D-23B3-B30391D78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39436" cy="1063625"/>
          </a:xfrm>
        </p:spPr>
        <p:txBody>
          <a:bodyPr/>
          <a:lstStyle/>
          <a:p>
            <a:r>
              <a:rPr lang="en-GB"/>
              <a:t>Relevant Physics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9D873C-7853-26F8-3F0A-2486E7702E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4374220"/>
              </p:ext>
            </p:extLst>
          </p:nvPr>
        </p:nvGraphicFramePr>
        <p:xfrm>
          <a:off x="838200" y="1557338"/>
          <a:ext cx="10515600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7946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09707-D1DB-3E4F-5F4E-34578AFCC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2" y="569956"/>
            <a:ext cx="11018520" cy="801565"/>
          </a:xfrm>
        </p:spPr>
        <p:txBody>
          <a:bodyPr anchor="b">
            <a:normAutofit/>
          </a:bodyPr>
          <a:lstStyle/>
          <a:p>
            <a:r>
              <a:rPr lang="en-GB" sz="4800" dirty="0"/>
              <a:t>ALICE Detector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DA5C-8E17-BC09-5C0E-6FD230B54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1842554"/>
            <a:ext cx="6713552" cy="4445490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br>
              <a:rPr lang="en-US" sz="1900" b="1" i="0" dirty="0">
                <a:effectLst/>
                <a:latin typeface="Söhne"/>
              </a:rPr>
            </a:br>
            <a:r>
              <a:rPr lang="en-US" sz="1900" b="1" i="0" dirty="0">
                <a:effectLst/>
                <a:latin typeface="Söhne"/>
              </a:rPr>
              <a:t>Inner Tracking System (ITS):</a:t>
            </a:r>
            <a:endParaRPr lang="en-US" sz="1900" b="0" i="0" dirty="0">
              <a:effectLst/>
              <a:latin typeface="Söhne"/>
            </a:endParaRPr>
          </a:p>
          <a:p>
            <a:r>
              <a:rPr lang="en-US" sz="1900" dirty="0">
                <a:latin typeface="Söhne"/>
              </a:rPr>
              <a:t>Comprised of seven layers of silicon pixels arranged cylindrically around beam pipe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Söhne"/>
              </a:rPr>
              <a:t>Determines decay vertices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900" b="1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en-US" sz="1900" b="1" i="0" dirty="0">
                <a:effectLst/>
                <a:latin typeface="Söhne"/>
              </a:rPr>
              <a:t>Time Projection Chamber (TPC):</a:t>
            </a:r>
            <a:endParaRPr lang="en-US" sz="1900" b="0" i="0" dirty="0">
              <a:effectLst/>
              <a:latin typeface="Söhne"/>
            </a:endParaRPr>
          </a:p>
          <a:p>
            <a:r>
              <a:rPr lang="en-US" sz="1900" dirty="0">
                <a:latin typeface="Söhne"/>
              </a:rPr>
              <a:t>Large cylinder filled with gas – particles are ionized as they traverse the chamber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Söhne"/>
              </a:rPr>
              <a:t>Provides particle identification (PID) by measuring th</a:t>
            </a:r>
            <a:r>
              <a:rPr lang="en-US" sz="1900" dirty="0">
                <a:latin typeface="Söhne"/>
              </a:rPr>
              <a:t>e specific energy loss of each particle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900" b="0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en-GB" sz="1900" b="1" dirty="0"/>
              <a:t>Additional terms:</a:t>
            </a:r>
          </a:p>
          <a:p>
            <a:pPr marL="0" indent="0">
              <a:buNone/>
            </a:pPr>
            <a:r>
              <a:rPr lang="en-GB" sz="1900" dirty="0"/>
              <a:t>pT - transverse momentum of particle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21DB55-18FD-06AA-39A2-59A1570EF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02" t="1490" r="34523" b="753"/>
          <a:stretch/>
        </p:blipFill>
        <p:spPr>
          <a:xfrm>
            <a:off x="7267836" y="871389"/>
            <a:ext cx="4551632" cy="50004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6EFF2B-F1F7-6286-0537-3313764C5A91}"/>
              </a:ext>
            </a:extLst>
          </p:cNvPr>
          <p:cNvSpPr txBox="1"/>
          <p:nvPr/>
        </p:nvSpPr>
        <p:spPr>
          <a:xfrm>
            <a:off x="7403690" y="6086168"/>
            <a:ext cx="453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1. ALICE detector as in Run 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B1B504-66C4-9E1C-77C7-C7E4B10B51AB}"/>
              </a:ext>
            </a:extLst>
          </p:cNvPr>
          <p:cNvCxnSpPr>
            <a:cxnSpLocks/>
          </p:cNvCxnSpPr>
          <p:nvPr/>
        </p:nvCxnSpPr>
        <p:spPr>
          <a:xfrm>
            <a:off x="7403690" y="2358887"/>
            <a:ext cx="1634293" cy="689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4BB4BA-CF34-2D6F-B370-4AB64B7D7E58}"/>
              </a:ext>
            </a:extLst>
          </p:cNvPr>
          <p:cNvCxnSpPr>
            <a:cxnSpLocks/>
          </p:cNvCxnSpPr>
          <p:nvPr/>
        </p:nvCxnSpPr>
        <p:spPr>
          <a:xfrm flipV="1">
            <a:off x="6898352" y="3441261"/>
            <a:ext cx="2311909" cy="265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CA114B-D23B-A919-26A8-639833219D2E}"/>
              </a:ext>
            </a:extLst>
          </p:cNvPr>
          <p:cNvSpPr txBox="1"/>
          <p:nvPr/>
        </p:nvSpPr>
        <p:spPr>
          <a:xfrm>
            <a:off x="6909300" y="2084563"/>
            <a:ext cx="81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DF0CAC-7A0E-568A-0360-A70ADC9CD376}"/>
              </a:ext>
            </a:extLst>
          </p:cNvPr>
          <p:cNvSpPr txBox="1"/>
          <p:nvPr/>
        </p:nvSpPr>
        <p:spPr>
          <a:xfrm>
            <a:off x="6332831" y="3522389"/>
            <a:ext cx="81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TPC</a:t>
            </a:r>
          </a:p>
        </p:txBody>
      </p:sp>
    </p:spTree>
    <p:extLst>
      <p:ext uri="{BB962C8B-B14F-4D97-AF65-F5344CB8AC3E}">
        <p14:creationId xmlns:p14="http://schemas.microsoft.com/office/powerpoint/2010/main" val="211148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28257-8686-B752-2D09-4BB0F50D1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A7D6-5F25-9526-3E78-75D7D2E2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387" y="192252"/>
            <a:ext cx="3822812" cy="1325563"/>
          </a:xfrm>
        </p:spPr>
        <p:txBody>
          <a:bodyPr/>
          <a:lstStyle/>
          <a:p>
            <a:r>
              <a:rPr lang="en-GB" dirty="0"/>
              <a:t>Event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A5E73-CE22-A65C-7DE2-199AA4A79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68" y="1458912"/>
            <a:ext cx="6779774" cy="1802721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Make selection cuts to ensure detected particle originated from V0 decay:</a:t>
            </a:r>
          </a:p>
          <a:p>
            <a:pPr marL="0" indent="0">
              <a:buNone/>
            </a:pPr>
            <a:r>
              <a:rPr lang="en-GB" sz="2400" dirty="0"/>
              <a:t>     - Systematically adjust cut values</a:t>
            </a:r>
          </a:p>
          <a:p>
            <a:pPr marL="0" indent="0">
              <a:buNone/>
            </a:pPr>
            <a:r>
              <a:rPr lang="en-GB" sz="2400" dirty="0"/>
              <a:t>     - Extract signal and background levels from                                                </a:t>
            </a:r>
            <a:r>
              <a:rPr lang="en-GB" sz="2400" dirty="0">
                <a:solidFill>
                  <a:schemeClr val="bg1"/>
                </a:solidFill>
              </a:rPr>
              <a:t>……</a:t>
            </a:r>
            <a:r>
              <a:rPr lang="en-GB" sz="2400" dirty="0"/>
              <a:t>resulting mass plots</a:t>
            </a:r>
          </a:p>
          <a:p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603B1-531C-6FA0-8EE2-BAAFB2F5C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5" t="11729" r="1987" b="6030"/>
          <a:stretch/>
        </p:blipFill>
        <p:spPr>
          <a:xfrm>
            <a:off x="7296376" y="259891"/>
            <a:ext cx="4505857" cy="2876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66DEAC-2650-84FF-B026-51D061DDB100}"/>
              </a:ext>
            </a:extLst>
          </p:cNvPr>
          <p:cNvSpPr txBox="1"/>
          <p:nvPr/>
        </p:nvSpPr>
        <p:spPr>
          <a:xfrm>
            <a:off x="7861412" y="3010238"/>
            <a:ext cx="394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2. K0 decay topology with available cuts</a:t>
            </a:r>
            <a:r>
              <a:rPr lang="en-GB" sz="1400" baseline="30000" dirty="0"/>
              <a:t>1</a:t>
            </a:r>
            <a:endParaRPr lang="en-GB" sz="14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DA3B9C5-7496-626C-64F3-0CD03D25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8242" y="6310312"/>
            <a:ext cx="4644154" cy="365125"/>
          </a:xfrm>
        </p:spPr>
        <p:txBody>
          <a:bodyPr/>
          <a:lstStyle/>
          <a:p>
            <a:r>
              <a:rPr lang="en-GB" baseline="30000" dirty="0">
                <a:solidFill>
                  <a:schemeClr val="tx1"/>
                </a:solidFill>
              </a:rPr>
              <a:t>1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Hanratty, L.D. (2014). "Λ and K0S production in Pb-Pb and pp collisions with ALICE at the LHC." Ph.D. thesis, University of Birmingham.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7054F-A628-8C5C-3283-59EF1D57298E}"/>
              </a:ext>
            </a:extLst>
          </p:cNvPr>
          <p:cNvSpPr txBox="1"/>
          <p:nvPr/>
        </p:nvSpPr>
        <p:spPr>
          <a:xfrm>
            <a:off x="7411180" y="3988116"/>
            <a:ext cx="4464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Plot significance against cut to determine optimal cut values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B3261A-B5E3-CC84-0246-E00CD2FEEC3B}"/>
              </a:ext>
            </a:extLst>
          </p:cNvPr>
          <p:cNvSpPr txBox="1"/>
          <p:nvPr/>
        </p:nvSpPr>
        <p:spPr>
          <a:xfrm>
            <a:off x="568466" y="6185096"/>
            <a:ext cx="65342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Figure 3: Invariant mass distribution of V0 candidates with fit. The green lines indicate the 5</a:t>
            </a:r>
            <a:r>
              <a:rPr lang="el-GR" sz="1600" dirty="0"/>
              <a:t>σ</a:t>
            </a:r>
            <a:r>
              <a:rPr lang="en-GB" sz="1600" dirty="0"/>
              <a:t> region where signal and background were extracted</a:t>
            </a:r>
          </a:p>
          <a:p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9E2BF8-5AD2-35CD-3A29-A75E04A646C8}"/>
                  </a:ext>
                </a:extLst>
              </p:cNvPr>
              <p:cNvSpPr txBox="1"/>
              <p:nvPr/>
            </p:nvSpPr>
            <p:spPr>
              <a:xfrm>
                <a:off x="7679031" y="5154433"/>
                <a:ext cx="2154118" cy="4103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Significance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rad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9E2BF8-5AD2-35CD-3A29-A75E04A64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031" y="5154433"/>
                <a:ext cx="2154118" cy="410369"/>
              </a:xfrm>
              <a:prstGeom prst="rect">
                <a:avLst/>
              </a:prstGeom>
              <a:blipFill>
                <a:blip r:embed="rId3"/>
                <a:stretch>
                  <a:fillRect l="-6799" t="-2985" b="-179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76384AD-EA88-0462-33B5-178516D34F61}"/>
              </a:ext>
            </a:extLst>
          </p:cNvPr>
          <p:cNvSpPr txBox="1"/>
          <p:nvPr/>
        </p:nvSpPr>
        <p:spPr>
          <a:xfrm>
            <a:off x="10108035" y="5131350"/>
            <a:ext cx="1767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S - signal</a:t>
            </a:r>
          </a:p>
          <a:p>
            <a:r>
              <a:rPr lang="en-GB" sz="1800" dirty="0"/>
              <a:t>B - background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97FD1B-73E9-26ED-AAFB-D38F1A75CA90}"/>
              </a:ext>
            </a:extLst>
          </p:cNvPr>
          <p:cNvSpPr txBox="1"/>
          <p:nvPr/>
        </p:nvSpPr>
        <p:spPr>
          <a:xfrm rot="16200000">
            <a:off x="-75024" y="4460221"/>
            <a:ext cx="883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Counts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B05A06-DF2B-5C73-FF60-4028A3802ABE}"/>
              </a:ext>
            </a:extLst>
          </p:cNvPr>
          <p:cNvSpPr txBox="1"/>
          <p:nvPr/>
        </p:nvSpPr>
        <p:spPr>
          <a:xfrm rot="16200000">
            <a:off x="3247834" y="4621331"/>
            <a:ext cx="883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Counts</a:t>
            </a:r>
            <a:endParaRPr lang="en-GB" dirty="0"/>
          </a:p>
        </p:txBody>
      </p:sp>
      <p:pic>
        <p:nvPicPr>
          <p:cNvPr id="20" name="Picture 19" descr="A graph of a function&#10;&#10;Description automatically generated">
            <a:extLst>
              <a:ext uri="{FF2B5EF4-FFF2-40B4-BE49-F238E27FC236}">
                <a16:creationId xmlns:a16="http://schemas.microsoft.com/office/drawing/2014/main" id="{EAC8E7DD-0A24-B5DA-D78B-3D0829D66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23" y="3500581"/>
            <a:ext cx="3482340" cy="2502385"/>
          </a:xfrm>
          <a:prstGeom prst="rect">
            <a:avLst/>
          </a:prstGeom>
        </p:spPr>
      </p:pic>
      <p:pic>
        <p:nvPicPr>
          <p:cNvPr id="22" name="Picture 21" descr="A graph of a graph&#10;&#10;Description automatically generated">
            <a:extLst>
              <a:ext uri="{FF2B5EF4-FFF2-40B4-BE49-F238E27FC236}">
                <a16:creationId xmlns:a16="http://schemas.microsoft.com/office/drawing/2014/main" id="{5CA447F9-9829-4439-996E-489D4089D0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855" y="3500582"/>
            <a:ext cx="3482338" cy="250238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9700FB9-4822-7328-755B-F683975D057A}"/>
              </a:ext>
            </a:extLst>
          </p:cNvPr>
          <p:cNvSpPr txBox="1"/>
          <p:nvPr/>
        </p:nvSpPr>
        <p:spPr>
          <a:xfrm rot="16200000">
            <a:off x="3348809" y="4511325"/>
            <a:ext cx="883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Counts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5D93D9-82DF-3C0A-E815-6E7ED8AD4A74}"/>
              </a:ext>
            </a:extLst>
          </p:cNvPr>
          <p:cNvSpPr txBox="1"/>
          <p:nvPr/>
        </p:nvSpPr>
        <p:spPr>
          <a:xfrm rot="16200000">
            <a:off x="-125516" y="4613273"/>
            <a:ext cx="883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Counts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FB9E72-D11F-2E6D-4776-10216DCEBB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918" y="5931105"/>
            <a:ext cx="1365875" cy="20378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1B57CA-89D8-FF4A-ABE9-25485DBF3C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8179" y="5931105"/>
            <a:ext cx="1317821" cy="19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34F1-0F29-3E54-9956-882607619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28768" cy="696759"/>
          </a:xfrm>
        </p:spPr>
        <p:txBody>
          <a:bodyPr>
            <a:normAutofit fontScale="90000"/>
          </a:bodyPr>
          <a:lstStyle/>
          <a:p>
            <a:r>
              <a:rPr lang="en-GB" dirty="0"/>
              <a:t>Significance plots</a:t>
            </a:r>
          </a:p>
        </p:txBody>
      </p:sp>
      <p:pic>
        <p:nvPicPr>
          <p:cNvPr id="4" name="Content Placeholder 3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17F0F97B-53C0-E9D3-B9B4-9CD2F7C89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14" y="2817090"/>
            <a:ext cx="5199043" cy="3264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92D799-9CCB-BF25-2D7C-B0FD8B4783BA}"/>
              </a:ext>
            </a:extLst>
          </p:cNvPr>
          <p:cNvSpPr txBox="1"/>
          <p:nvPr/>
        </p:nvSpPr>
        <p:spPr>
          <a:xfrm>
            <a:off x="717755" y="1153959"/>
            <a:ext cx="611448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Choose cuts that: </a:t>
            </a:r>
          </a:p>
          <a:p>
            <a:r>
              <a:rPr lang="en-GB" sz="2400" dirty="0"/>
              <a:t>   -  maximise significance</a:t>
            </a:r>
          </a:p>
          <a:p>
            <a:r>
              <a:rPr lang="en-GB" sz="2400" dirty="0"/>
              <a:t>   -  retain at least 90-95% signal</a:t>
            </a:r>
          </a:p>
          <a:p>
            <a:r>
              <a:rPr lang="en-GB" sz="2400" dirty="0"/>
              <a:t>   -  well described by Monte Carlo (MC) data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07B2C-9BAD-C3CB-91AD-F861EAE61A25}"/>
              </a:ext>
            </a:extLst>
          </p:cNvPr>
          <p:cNvSpPr txBox="1"/>
          <p:nvPr/>
        </p:nvSpPr>
        <p:spPr>
          <a:xfrm>
            <a:off x="838200" y="5969913"/>
            <a:ext cx="44613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4. Significance of K0 mass plot and signal fraction remaining against </a:t>
            </a:r>
            <a:r>
              <a:rPr lang="en-US" sz="1600" dirty="0" err="1"/>
              <a:t>DCAnegtoPV</a:t>
            </a:r>
            <a:r>
              <a:rPr lang="en-US" sz="1600" dirty="0"/>
              <a:t> cut.</a:t>
            </a:r>
            <a:endParaRPr lang="en-GB" sz="1600" dirty="0"/>
          </a:p>
          <a:p>
            <a:endParaRPr lang="en-GB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4B2135E-6AB7-692B-BB4A-0DF51CECD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71062"/>
              </p:ext>
            </p:extLst>
          </p:nvPr>
        </p:nvGraphicFramePr>
        <p:xfrm>
          <a:off x="6994296" y="327627"/>
          <a:ext cx="3738614" cy="226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683">
                  <a:extLst>
                    <a:ext uri="{9D8B030D-6E8A-4147-A177-3AD203B41FA5}">
                      <a16:colId xmlns:a16="http://schemas.microsoft.com/office/drawing/2014/main" val="312150092"/>
                    </a:ext>
                  </a:extLst>
                </a:gridCol>
                <a:gridCol w="994473">
                  <a:extLst>
                    <a:ext uri="{9D8B030D-6E8A-4147-A177-3AD203B41FA5}">
                      <a16:colId xmlns:a16="http://schemas.microsoft.com/office/drawing/2014/main" val="4221564463"/>
                    </a:ext>
                  </a:extLst>
                </a:gridCol>
                <a:gridCol w="1034458">
                  <a:extLst>
                    <a:ext uri="{9D8B030D-6E8A-4147-A177-3AD203B41FA5}">
                      <a16:colId xmlns:a16="http://schemas.microsoft.com/office/drawing/2014/main" val="2946414732"/>
                    </a:ext>
                  </a:extLst>
                </a:gridCol>
              </a:tblGrid>
              <a:tr h="342711">
                <a:tc>
                  <a:txBody>
                    <a:bodyPr/>
                    <a:lstStyle/>
                    <a:p>
                      <a:r>
                        <a:rPr lang="en-GB" sz="1600" dirty="0"/>
                        <a:t>Cut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K0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Lambda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80883"/>
                  </a:ext>
                </a:extLst>
              </a:tr>
              <a:tr h="448888">
                <a:tc>
                  <a:txBody>
                    <a:bodyPr/>
                    <a:lstStyle/>
                    <a:p>
                      <a:r>
                        <a:rPr lang="en-GB" sz="1600" dirty="0" err="1"/>
                        <a:t>Dcanegtopv</a:t>
                      </a:r>
                      <a:r>
                        <a:rPr lang="en-GB" sz="1600" dirty="0"/>
                        <a:t> [cm]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&gt; 0.101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&gt; 0.181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736039"/>
                  </a:ext>
                </a:extLst>
              </a:tr>
              <a:tr h="448888">
                <a:tc>
                  <a:txBody>
                    <a:bodyPr/>
                    <a:lstStyle/>
                    <a:p>
                      <a:r>
                        <a:rPr lang="en-GB" sz="1600" dirty="0" err="1"/>
                        <a:t>Dcapostopv</a:t>
                      </a:r>
                      <a:r>
                        <a:rPr lang="en-GB" sz="1600" dirty="0"/>
                        <a:t> [cm]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&gt; 0.106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&gt; 0.050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375338"/>
                  </a:ext>
                </a:extLst>
              </a:tr>
              <a:tr h="342711">
                <a:tc>
                  <a:txBody>
                    <a:bodyPr/>
                    <a:lstStyle/>
                    <a:p>
                      <a:r>
                        <a:rPr lang="en-GB" sz="1600" dirty="0"/>
                        <a:t>Dcav0dau [</a:t>
                      </a:r>
                      <a:r>
                        <a:rPr lang="el-GR" sz="1600" dirty="0"/>
                        <a:t>σ</a:t>
                      </a:r>
                      <a:r>
                        <a:rPr lang="en-GB" sz="16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&lt; 0.205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&lt; 0.250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177879"/>
                  </a:ext>
                </a:extLst>
              </a:tr>
              <a:tr h="342711">
                <a:tc>
                  <a:txBody>
                    <a:bodyPr/>
                    <a:lstStyle/>
                    <a:p>
                      <a:r>
                        <a:rPr lang="en-GB" sz="1600" dirty="0"/>
                        <a:t>Cosine of p.a.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&gt; 0.993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&gt; 0.990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715353"/>
                  </a:ext>
                </a:extLst>
              </a:tr>
              <a:tr h="342711">
                <a:tc>
                  <a:txBody>
                    <a:bodyPr/>
                    <a:lstStyle/>
                    <a:p>
                      <a:r>
                        <a:rPr lang="en-GB" sz="1600" dirty="0"/>
                        <a:t>V0radius [cm]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&gt; 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&gt; 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0343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862DEA5-510B-FFA4-CEB2-739F90A5D732}"/>
              </a:ext>
            </a:extLst>
          </p:cNvPr>
          <p:cNvSpPr txBox="1"/>
          <p:nvPr/>
        </p:nvSpPr>
        <p:spPr>
          <a:xfrm>
            <a:off x="7629832" y="2631286"/>
            <a:ext cx="545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 1. Final  cut values.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73D8D6-3712-6527-7144-A5CFCA639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342" y="3035657"/>
            <a:ext cx="3158206" cy="20884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9732CF-3015-7BC7-6944-606A01001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3604" y="3035657"/>
            <a:ext cx="3133397" cy="20884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584860-AD5C-F393-F625-DEB0F1F28656}"/>
              </a:ext>
            </a:extLst>
          </p:cNvPr>
          <p:cNvSpPr txBox="1"/>
          <p:nvPr/>
        </p:nvSpPr>
        <p:spPr>
          <a:xfrm>
            <a:off x="5783014" y="5344421"/>
            <a:ext cx="6213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5. Invariant mass distribution for K0 (left) and Lambda (right). Blue indicates original loose cuts and red indicates the optimal cut values were used.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FBC0D5-62DD-16B4-ED08-4C06C5C5C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6342" y="5140641"/>
            <a:ext cx="1365875" cy="2037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1A3DF7-BA4E-F4BF-7F27-935B1CDBFC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8303" y="5119102"/>
            <a:ext cx="1317821" cy="1979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4AFEFD-5DB3-8BF5-6739-674D56F0422D}"/>
              </a:ext>
            </a:extLst>
          </p:cNvPr>
          <p:cNvSpPr txBox="1"/>
          <p:nvPr/>
        </p:nvSpPr>
        <p:spPr>
          <a:xfrm rot="16200000">
            <a:off x="-304719" y="3370725"/>
            <a:ext cx="11336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/>
              <a:t>Significance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1F78CC-40D6-D3E2-9960-25685608C1A1}"/>
              </a:ext>
            </a:extLst>
          </p:cNvPr>
          <p:cNvSpPr txBox="1"/>
          <p:nvPr/>
        </p:nvSpPr>
        <p:spPr>
          <a:xfrm rot="16200000">
            <a:off x="8351263" y="3812259"/>
            <a:ext cx="883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Counts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20272D-FC28-3DB5-F3F5-E8A0D4C90D7F}"/>
              </a:ext>
            </a:extLst>
          </p:cNvPr>
          <p:cNvSpPr txBox="1"/>
          <p:nvPr/>
        </p:nvSpPr>
        <p:spPr>
          <a:xfrm rot="16200000">
            <a:off x="5049010" y="3743062"/>
            <a:ext cx="883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Counts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2BAF69-51CE-1CE4-6272-E80549166494}"/>
              </a:ext>
            </a:extLst>
          </p:cNvPr>
          <p:cNvSpPr txBox="1"/>
          <p:nvPr/>
        </p:nvSpPr>
        <p:spPr>
          <a:xfrm rot="16200000">
            <a:off x="-507682" y="4887278"/>
            <a:ext cx="1405363" cy="277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/>
              <a:t>Signal remaining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886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38FA2-E4B7-DD95-3FA8-9B36C9B10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79B5-AA78-ACC1-938C-57E5A16D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62600" cy="929601"/>
          </a:xfrm>
        </p:spPr>
        <p:txBody>
          <a:bodyPr/>
          <a:lstStyle/>
          <a:p>
            <a:r>
              <a:rPr lang="en-GB" dirty="0"/>
              <a:t>V0 Efficiencies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BE227A-C988-3291-78B2-BF5E5C2636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2900" y="1485760"/>
                <a:ext cx="7270110" cy="452662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Monte Carlo data used to account for the acceptance of the detectors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𝑒𝑓𝑓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𝑀𝐶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𝑎𝑓𝑡𝑒𝑟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𝑠𝑖𝑚𝑢𝑙𝑎𝑡𝑒𝑑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𝑑𝑒𝑡𝑒𝑐𝑡𝑜𝑟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𝑀𝐶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𝑝𝑎𝑟𝑡𝑖𝑐𝑙𝑒𝑠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𝑖𝑛𝑖𝑡𝑖𝑎𝑙𝑙𝑦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𝑔𝑒𝑛𝑒𝑟𝑎𝑡𝑒𝑑</m:t>
                          </m:r>
                        </m:den>
                      </m:f>
                    </m:oMath>
                  </m:oMathPara>
                </a14:m>
                <a:endParaRPr lang="en-GB" i="1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Must ensure MC is subject to same selection cuts as data</a:t>
                </a:r>
              </a:p>
              <a:p>
                <a:endParaRPr lang="en-GB" dirty="0"/>
              </a:p>
              <a:p>
                <a:r>
                  <a:rPr lang="en-GB" dirty="0"/>
                  <a:t>Dividing the raw spectra by efficiency gives corrected Pt distribution, assuming MC is accurate.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BE227A-C988-3291-78B2-BF5E5C2636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2900" y="1485760"/>
                <a:ext cx="7270110" cy="4526622"/>
              </a:xfrm>
              <a:blipFill>
                <a:blip r:embed="rId2"/>
                <a:stretch>
                  <a:fillRect l="-1257" t="-35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33783CD2-4129-3451-4E27-107EB8D7D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225" y="25107"/>
            <a:ext cx="4183175" cy="3006000"/>
          </a:xfrm>
          <a:prstGeom prst="rect">
            <a:avLst/>
          </a:prstGeom>
        </p:spPr>
      </p:pic>
      <p:pic>
        <p:nvPicPr>
          <p:cNvPr id="7" name="Picture 6" descr="A diagram of a graph&#10;&#10;Description automatically generated">
            <a:extLst>
              <a:ext uri="{FF2B5EF4-FFF2-40B4-BE49-F238E27FC236}">
                <a16:creationId xmlns:a16="http://schemas.microsoft.com/office/drawing/2014/main" id="{240F64BF-F2D6-25F7-CA37-E35DC4005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266" y="3060943"/>
            <a:ext cx="4373092" cy="31424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8B53BF-9903-1CFF-6555-718F5D1FBB59}"/>
              </a:ext>
            </a:extLst>
          </p:cNvPr>
          <p:cNvSpPr txBox="1"/>
          <p:nvPr/>
        </p:nvSpPr>
        <p:spPr>
          <a:xfrm>
            <a:off x="7867141" y="6172807"/>
            <a:ext cx="3596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Figure 6. Efficiency for K0 (top) and Lambda (bottom) as a function of 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CBFDF0-58A7-3678-F6B6-F195F7732BE1}"/>
              </a:ext>
            </a:extLst>
          </p:cNvPr>
          <p:cNvSpPr txBox="1"/>
          <p:nvPr/>
        </p:nvSpPr>
        <p:spPr>
          <a:xfrm>
            <a:off x="9007708" y="3084134"/>
            <a:ext cx="131499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50" dirty="0"/>
              <a:t>Lambda Efficiency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E7BE4-348A-1078-097A-99CE5D2D1AB9}"/>
              </a:ext>
            </a:extLst>
          </p:cNvPr>
          <p:cNvSpPr txBox="1"/>
          <p:nvPr/>
        </p:nvSpPr>
        <p:spPr>
          <a:xfrm rot="16200000">
            <a:off x="6764614" y="4322483"/>
            <a:ext cx="1304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Efficiency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C75F5C-927F-D6C4-14B4-85B4012B8043}"/>
              </a:ext>
            </a:extLst>
          </p:cNvPr>
          <p:cNvSpPr txBox="1"/>
          <p:nvPr/>
        </p:nvSpPr>
        <p:spPr>
          <a:xfrm rot="16200000">
            <a:off x="6821763" y="1220967"/>
            <a:ext cx="1304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Efficiency</a:t>
            </a:r>
          </a:p>
        </p:txBody>
      </p:sp>
    </p:spTree>
    <p:extLst>
      <p:ext uri="{BB962C8B-B14F-4D97-AF65-F5344CB8AC3E}">
        <p14:creationId xmlns:p14="http://schemas.microsoft.com/office/powerpoint/2010/main" val="3555561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699F-98BE-D51A-4A93-7197055E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Results:  Uncorrected and Corrected pT	   			</a:t>
            </a:r>
            <a:r>
              <a:rPr lang="en-GB" sz="4000" dirty="0">
                <a:solidFill>
                  <a:schemeClr val="bg1"/>
                </a:solidFill>
              </a:rPr>
              <a:t>…….</a:t>
            </a:r>
            <a:r>
              <a:rPr lang="en-GB" sz="4000" dirty="0"/>
              <a:t>distributions for K0 and Lambda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D8C988-ACF5-03E4-2B73-754E1B6A8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47" y="1672683"/>
            <a:ext cx="4048868" cy="21670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1C5D3D-5924-C418-ECD7-2E6BCA711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95" y="3936389"/>
            <a:ext cx="3926972" cy="21166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08A35-A7D3-CE1C-001E-93F84EFB1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803" y="1641358"/>
            <a:ext cx="3871186" cy="2245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6FB477-C630-05EF-A5A0-3E40084510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59"/>
          <a:stretch/>
        </p:blipFill>
        <p:spPr>
          <a:xfrm>
            <a:off x="4407400" y="4124833"/>
            <a:ext cx="3656245" cy="20849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F176DC-63FC-E51A-6375-6D9250085A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6962" y="1588158"/>
            <a:ext cx="3451629" cy="2273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6A7679-1D88-D23D-DA75-EDA8AAE181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6962" y="3936389"/>
            <a:ext cx="3479692" cy="22733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B11D45-A961-3638-74C9-5F344605E89C}"/>
              </a:ext>
            </a:extLst>
          </p:cNvPr>
          <p:cNvSpPr txBox="1"/>
          <p:nvPr/>
        </p:nvSpPr>
        <p:spPr>
          <a:xfrm>
            <a:off x="522514" y="6209788"/>
            <a:ext cx="346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Figure 7. Uncorrected pT distributions for K0 (top) and Lambdas (bottom)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9A44F7-8298-D645-B11D-F71A61639CBB}"/>
              </a:ext>
            </a:extLst>
          </p:cNvPr>
          <p:cNvSpPr txBox="1"/>
          <p:nvPr/>
        </p:nvSpPr>
        <p:spPr>
          <a:xfrm>
            <a:off x="4504997" y="6209788"/>
            <a:ext cx="34610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Figure 8. Corrected pT distributions for K0 (top) and Lambdas (bottom)</a:t>
            </a:r>
          </a:p>
          <a:p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56FF49-D518-AE3F-1A86-B022B611F8F0}"/>
              </a:ext>
            </a:extLst>
          </p:cNvPr>
          <p:cNvSpPr txBox="1"/>
          <p:nvPr/>
        </p:nvSpPr>
        <p:spPr>
          <a:xfrm>
            <a:off x="8126932" y="6200487"/>
            <a:ext cx="40650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Figure 9. Corrected </a:t>
            </a:r>
            <a:r>
              <a:rPr lang="en-US" sz="1600" dirty="0" err="1"/>
              <a:t>pT</a:t>
            </a:r>
            <a:r>
              <a:rPr lang="en-US" sz="1600" dirty="0"/>
              <a:t> distributions for K0 (top) and Lambdas (bottom) with a log scale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3E7BED-6A18-6B1C-1CAD-FA2EE3EB17DA}"/>
              </a:ext>
            </a:extLst>
          </p:cNvPr>
          <p:cNvSpPr txBox="1"/>
          <p:nvPr/>
        </p:nvSpPr>
        <p:spPr>
          <a:xfrm rot="16200000">
            <a:off x="-66187" y="4759529"/>
            <a:ext cx="883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Counts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784BCB-C83C-6157-97A4-875A22A3B65E}"/>
              </a:ext>
            </a:extLst>
          </p:cNvPr>
          <p:cNvSpPr txBox="1"/>
          <p:nvPr/>
        </p:nvSpPr>
        <p:spPr>
          <a:xfrm rot="16200000">
            <a:off x="-213524" y="2343619"/>
            <a:ext cx="883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Counts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CD4F40-DFB8-A13A-E540-9D540AD6554E}"/>
              </a:ext>
            </a:extLst>
          </p:cNvPr>
          <p:cNvSpPr txBox="1"/>
          <p:nvPr/>
        </p:nvSpPr>
        <p:spPr>
          <a:xfrm rot="16200000">
            <a:off x="3888832" y="2586358"/>
            <a:ext cx="883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Counts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02FDCE-BD5C-EFF9-34AE-5D37946066F6}"/>
              </a:ext>
            </a:extLst>
          </p:cNvPr>
          <p:cNvSpPr txBox="1"/>
          <p:nvPr/>
        </p:nvSpPr>
        <p:spPr>
          <a:xfrm rot="16200000">
            <a:off x="3911290" y="4759529"/>
            <a:ext cx="883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Counts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2296DF-479C-3FBE-CA04-32D2A2EFC4B9}"/>
              </a:ext>
            </a:extLst>
          </p:cNvPr>
          <p:cNvSpPr txBox="1"/>
          <p:nvPr/>
        </p:nvSpPr>
        <p:spPr>
          <a:xfrm rot="16200000">
            <a:off x="7823899" y="2555335"/>
            <a:ext cx="883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Counts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4DE2D6-EBBD-1FDC-DB40-30A7CAEC34EB}"/>
              </a:ext>
            </a:extLst>
          </p:cNvPr>
          <p:cNvSpPr txBox="1"/>
          <p:nvPr/>
        </p:nvSpPr>
        <p:spPr>
          <a:xfrm rot="16200000">
            <a:off x="7756929" y="4759529"/>
            <a:ext cx="883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Counts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7C4C9C-CE20-8E1E-5948-A26898ADFCF6}"/>
              </a:ext>
            </a:extLst>
          </p:cNvPr>
          <p:cNvSpPr/>
          <p:nvPr/>
        </p:nvSpPr>
        <p:spPr>
          <a:xfrm>
            <a:off x="203947" y="3737798"/>
            <a:ext cx="772098" cy="142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EACD3E-B454-F898-1CC4-EF8E386ACB47}"/>
              </a:ext>
            </a:extLst>
          </p:cNvPr>
          <p:cNvSpPr/>
          <p:nvPr/>
        </p:nvSpPr>
        <p:spPr>
          <a:xfrm>
            <a:off x="182558" y="5989077"/>
            <a:ext cx="772098" cy="142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7E75C0-6B3C-5642-F6CD-95FB32FB1DA6}"/>
              </a:ext>
            </a:extLst>
          </p:cNvPr>
          <p:cNvSpPr/>
          <p:nvPr/>
        </p:nvSpPr>
        <p:spPr>
          <a:xfrm>
            <a:off x="4167761" y="3861494"/>
            <a:ext cx="772098" cy="142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5F8D97-FAF6-510E-A97A-FA28E6D79159}"/>
              </a:ext>
            </a:extLst>
          </p:cNvPr>
          <p:cNvSpPr/>
          <p:nvPr/>
        </p:nvSpPr>
        <p:spPr>
          <a:xfrm>
            <a:off x="8165083" y="3790401"/>
            <a:ext cx="772098" cy="142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FA3DBC-67C6-7862-FB76-3C95432CF95C}"/>
              </a:ext>
            </a:extLst>
          </p:cNvPr>
          <p:cNvSpPr/>
          <p:nvPr/>
        </p:nvSpPr>
        <p:spPr>
          <a:xfrm rot="5593106">
            <a:off x="3426569" y="2880713"/>
            <a:ext cx="1532138" cy="118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196AC9-88F2-2535-238F-B5D03955DEF8}"/>
              </a:ext>
            </a:extLst>
          </p:cNvPr>
          <p:cNvSpPr txBox="1"/>
          <p:nvPr/>
        </p:nvSpPr>
        <p:spPr>
          <a:xfrm>
            <a:off x="1484113" y="1548858"/>
            <a:ext cx="156626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/>
              <a:t>Uncorrected K0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A49AD71-5E67-6BF7-8B6A-7DF30DF4AE18}"/>
              </a:ext>
            </a:extLst>
          </p:cNvPr>
          <p:cNvSpPr/>
          <p:nvPr/>
        </p:nvSpPr>
        <p:spPr>
          <a:xfrm>
            <a:off x="8317483" y="3942801"/>
            <a:ext cx="772098" cy="142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E2212B-E2C5-4FE3-AC0F-BC1B06FC73C4}"/>
              </a:ext>
            </a:extLst>
          </p:cNvPr>
          <p:cNvSpPr txBox="1"/>
          <p:nvPr/>
        </p:nvSpPr>
        <p:spPr>
          <a:xfrm>
            <a:off x="1556448" y="3804127"/>
            <a:ext cx="168681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/>
              <a:t>Uncorrected Lambda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059ED9-47BF-D83B-6509-C414A40212F4}"/>
              </a:ext>
            </a:extLst>
          </p:cNvPr>
          <p:cNvSpPr txBox="1"/>
          <p:nvPr/>
        </p:nvSpPr>
        <p:spPr>
          <a:xfrm>
            <a:off x="5333946" y="3883760"/>
            <a:ext cx="168681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/>
              <a:t>Corrected Lambda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49A540-E130-75EE-590F-4C5991C98177}"/>
              </a:ext>
            </a:extLst>
          </p:cNvPr>
          <p:cNvSpPr txBox="1"/>
          <p:nvPr/>
        </p:nvSpPr>
        <p:spPr>
          <a:xfrm>
            <a:off x="9261460" y="3816286"/>
            <a:ext cx="168681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/>
              <a:t>Corrected Lambda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EAC098-9B07-8810-6611-E1E73A8EFD7B}"/>
              </a:ext>
            </a:extLst>
          </p:cNvPr>
          <p:cNvSpPr txBox="1"/>
          <p:nvPr/>
        </p:nvSpPr>
        <p:spPr>
          <a:xfrm>
            <a:off x="9422485" y="1481273"/>
            <a:ext cx="168681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/>
              <a:t>Corrected K0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4969BE-DCA6-A0A9-60FC-9306BE321CE9}"/>
              </a:ext>
            </a:extLst>
          </p:cNvPr>
          <p:cNvSpPr txBox="1"/>
          <p:nvPr/>
        </p:nvSpPr>
        <p:spPr>
          <a:xfrm>
            <a:off x="5489613" y="1570945"/>
            <a:ext cx="168681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/>
              <a:t>Corrected K0</a:t>
            </a:r>
          </a:p>
        </p:txBody>
      </p:sp>
    </p:spTree>
    <p:extLst>
      <p:ext uri="{BB962C8B-B14F-4D97-AF65-F5344CB8AC3E}">
        <p14:creationId xmlns:p14="http://schemas.microsoft.com/office/powerpoint/2010/main" val="1505354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7271</TotalTime>
  <Words>985</Words>
  <Application>Microsoft Office PowerPoint</Application>
  <PresentationFormat>Widescreen</PresentationFormat>
  <Paragraphs>156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Söhne</vt:lpstr>
      <vt:lpstr>Wingdings</vt:lpstr>
      <vt:lpstr>Office Theme</vt:lpstr>
      <vt:lpstr>Production of Strange Particles at the LHC from the ALICE Experiment</vt:lpstr>
      <vt:lpstr>Outline of Seminar</vt:lpstr>
      <vt:lpstr>Project Introduction</vt:lpstr>
      <vt:lpstr>Relevant Physics</vt:lpstr>
      <vt:lpstr>ALICE Detector </vt:lpstr>
      <vt:lpstr>Event Selection</vt:lpstr>
      <vt:lpstr>Significance plots</vt:lpstr>
      <vt:lpstr>V0 Efficiencies</vt:lpstr>
      <vt:lpstr>Results:  Uncorrected and Corrected pT       …….distributions for K0 and Lambda</vt:lpstr>
      <vt:lpstr>Baryon to meson ratio</vt:lpstr>
      <vt:lpstr>Efficiency Comparison to Previous Analysis</vt:lpstr>
      <vt:lpstr>Remainder of Project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of Strange particles at the LHC from the ALICE experiment</dc:title>
  <dc:creator>Barnaby Howells (MSci (Hons) Physics FT (4))</dc:creator>
  <cp:lastModifiedBy>Barnaby Howells (MSci (Hons) Physics FT (4))</cp:lastModifiedBy>
  <cp:revision>237</cp:revision>
  <dcterms:created xsi:type="dcterms:W3CDTF">2024-02-28T14:38:57Z</dcterms:created>
  <dcterms:modified xsi:type="dcterms:W3CDTF">2024-03-05T14:47:02Z</dcterms:modified>
</cp:coreProperties>
</file>