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362" r:id="rId3"/>
    <p:sldId id="265" r:id="rId4"/>
    <p:sldId id="264" r:id="rId5"/>
    <p:sldId id="309" r:id="rId6"/>
    <p:sldId id="450" r:id="rId7"/>
    <p:sldId id="451" r:id="rId8"/>
    <p:sldId id="452" r:id="rId9"/>
    <p:sldId id="453" r:id="rId10"/>
    <p:sldId id="454" r:id="rId11"/>
    <p:sldId id="449" r:id="rId12"/>
    <p:sldId id="345" r:id="rId13"/>
    <p:sldId id="455" r:id="rId14"/>
    <p:sldId id="456" r:id="rId15"/>
    <p:sldId id="349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len q" initials="Gq" lastIdx="2" clrIdx="0">
    <p:extLst>
      <p:ext uri="{19B8F6BF-5375-455C-9EA6-DF929625EA0E}">
        <p15:presenceInfo xmlns:p15="http://schemas.microsoft.com/office/powerpoint/2012/main" userId="cdd58c491ed9831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D7EE"/>
    <a:srgbClr val="ABE9FF"/>
    <a:srgbClr val="3F98B3"/>
    <a:srgbClr val="F4EAA5"/>
    <a:srgbClr val="C5F0FF"/>
    <a:srgbClr val="C7D0FD"/>
    <a:srgbClr val="E3E6E9"/>
    <a:srgbClr val="D55449"/>
    <a:srgbClr val="E0E4E0"/>
    <a:srgbClr val="E792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19" autoAdjust="0"/>
    <p:restoredTop sz="90444" autoAdjust="0"/>
  </p:normalViewPr>
  <p:slideViewPr>
    <p:cSldViewPr snapToGrid="0" showGuides="1">
      <p:cViewPr varScale="1">
        <p:scale>
          <a:sx n="81" d="100"/>
          <a:sy n="81" d="100"/>
        </p:scale>
        <p:origin x="48" y="10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E40135-D77D-4F11-BC84-63C2B63BEE94}" type="datetimeFigureOut">
              <a:rPr lang="zh-CN" altLang="en-US" smtClean="0"/>
              <a:t>2025/6/12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B6040E-83D7-4B86-8F61-257B8D3AB8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2196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B6040E-83D7-4B86-8F61-257B8D3AB89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27215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592F95-8F16-EBAA-DAD1-6542B39390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02C7A2F5-BE57-13B4-BBC3-94E7E41D438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BAB3FBFF-788C-4420-91BE-D02E601D12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2BFCE0B-E60F-513E-20C0-04EADFC0246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B6040E-83D7-4B86-8F61-257B8D3AB89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15526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4A1721-B646-9C8C-6624-F6BED17116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D371EA0-C111-471D-B85F-D258A1E8B7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3DA253-A103-D1EC-9573-4DCEEBC38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301D0-0FD4-4B5C-B8AD-3695806F6721}" type="datetimeFigureOut">
              <a:rPr lang="zh-CN" altLang="en-US" smtClean="0"/>
              <a:t>2025/6/12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2276C1-95BD-438F-F346-4C4C9D285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10D6D3-E1AE-8418-1111-E45A6B00B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DEBEC-B576-4F7D-B236-E138454483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5212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D0C403-4C37-B956-CA2E-214DAE537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B353E77-68A8-4F77-E061-9D34F7BAED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F53AAF-7218-AF82-DCD6-1AE231019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301D0-0FD4-4B5C-B8AD-3695806F6721}" type="datetimeFigureOut">
              <a:rPr lang="zh-CN" altLang="en-US" smtClean="0"/>
              <a:t>2025/6/12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196419-9EAB-A190-F65E-4CA222454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6A95B5-EB14-816A-0059-7DD750BBA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DEBEC-B576-4F7D-B236-E138454483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5073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6A2ADD6-ABCB-B129-ADBA-3904C288F6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FF15D18-58F3-DA16-8F46-F615290337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12BE72-64F0-B70A-3BED-9D69D327A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301D0-0FD4-4B5C-B8AD-3695806F6721}" type="datetimeFigureOut">
              <a:rPr lang="zh-CN" altLang="en-US" smtClean="0"/>
              <a:t>2025/6/12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5CC54C-5DD0-85F2-A3B4-4AD129398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FF656F-D0CF-E2CC-093B-F6369BE1C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DEBEC-B576-4F7D-B236-E138454483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712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79607E-07ED-534D-B9C7-AB031ABF8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DCBF64-6074-ACDF-3B13-0CB8469FF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081AC6-3444-FE57-8AD4-F9F172E66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301D0-0FD4-4B5C-B8AD-3695806F6721}" type="datetimeFigureOut">
              <a:rPr lang="zh-CN" altLang="en-US" smtClean="0"/>
              <a:t>2025/6/12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FEA69A-09B3-515A-683A-B9D30EF12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6EF3E4-3D93-4ABB-2039-A70CF2D2E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DEBEC-B576-4F7D-B236-E138454483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9489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6A6A66-73B7-C36A-822A-A7D3A7301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EE5F911-80AA-50BD-F7B6-AB4F0D982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864727-E47E-5B60-F546-ACA478A4C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301D0-0FD4-4B5C-B8AD-3695806F6721}" type="datetimeFigureOut">
              <a:rPr lang="zh-CN" altLang="en-US" smtClean="0"/>
              <a:t>2025/6/12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3EB5FD-8BDC-71D8-061C-EB51D03E2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E73194-D600-4345-7B7E-684456157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DEBEC-B576-4F7D-B236-E138454483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9050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294DCC-3A36-090C-BEF9-559173C8A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589DED-6B28-01AC-4398-5F6FA85662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7F2E7AD-4192-0B0E-0357-944185A749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55F3D6-0788-6A5D-F2C3-14DB20EE7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301D0-0FD4-4B5C-B8AD-3695806F6721}" type="datetimeFigureOut">
              <a:rPr lang="zh-CN" altLang="en-US" smtClean="0"/>
              <a:t>2025/6/12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22AA61B-5CAE-D8F6-76DC-ADF287F76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3ECFA2E-A8D5-3409-1DCD-C5A69C451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DEBEC-B576-4F7D-B236-E138454483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9648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1D7C7A-6553-6B85-0AF4-AEBF3365D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30ECD5-E654-1BED-071B-A9DC5E65EA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6C12C0A-B457-14F1-CC06-BCFC55A06A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B6CDCA4-3AD3-D369-67F3-398D92F30D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4705141-299F-46CD-A4D5-38C58A989F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C6E1583-EC12-121E-D6CC-6CA5F8AB5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301D0-0FD4-4B5C-B8AD-3695806F6721}" type="datetimeFigureOut">
              <a:rPr lang="zh-CN" altLang="en-US" smtClean="0"/>
              <a:t>2025/6/12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5B06F1D-446C-2D31-A43D-65C7E31C6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D149BCD-0879-DE9A-8F78-B3179B055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DEBEC-B576-4F7D-B236-E138454483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3719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027209-1573-7B55-3DCD-344615FF6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D6D8014-95D8-B8E9-8562-A588C3F76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301D0-0FD4-4B5C-B8AD-3695806F6721}" type="datetimeFigureOut">
              <a:rPr lang="zh-CN" altLang="en-US" smtClean="0"/>
              <a:t>2025/6/12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5C1306F-2574-D7DC-05DC-F86CA0ECA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C1DAC80-A895-0ED2-B93A-CFDF8F2D4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DEBEC-B576-4F7D-B236-E138454483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5316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AECFDFF-9955-F526-41F1-60F6E2E99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301D0-0FD4-4B5C-B8AD-3695806F6721}" type="datetimeFigureOut">
              <a:rPr lang="zh-CN" altLang="en-US" smtClean="0"/>
              <a:t>2025/6/12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7CAF27F-0B64-63ED-6304-0BBB7E816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99DA504-66EB-637F-9E21-7178BACF9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DEBEC-B576-4F7D-B236-E138454483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1775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15517C-7AD3-98D5-6493-3542720DC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C689EB-30CB-860C-0654-C1C15B7D45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FF3AEF3-A3DB-CED5-81B1-EE3D48E4AB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40CA5A9-0964-8739-A255-9BD2C813C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301D0-0FD4-4B5C-B8AD-3695806F6721}" type="datetimeFigureOut">
              <a:rPr lang="zh-CN" altLang="en-US" smtClean="0"/>
              <a:t>2025/6/12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8876A87-BA81-DF50-8259-A8F80D797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869EFB4-FD4F-2D93-702A-05691C642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DEBEC-B576-4F7D-B236-E138454483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0228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72A329-04EC-7452-7452-A8E4757BD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E2AC04D-B6F2-F181-617F-3A5490FE48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6E521B0-CA6E-D707-D320-5E9C71205B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A4F8AC6-4094-94FD-14C8-030773BEA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301D0-0FD4-4B5C-B8AD-3695806F6721}" type="datetimeFigureOut">
              <a:rPr lang="zh-CN" altLang="en-US" smtClean="0"/>
              <a:t>2025/6/12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985FFBE-DC20-8EB6-3E12-6827A941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0127574-6183-E557-8DC9-2E4F12DBE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DEBEC-B576-4F7D-B236-E138454483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9093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3B82216-542D-5AD2-3E09-D64368A7F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790DA29-516C-CE21-0E74-353E8911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9AF403-3E3C-82B3-4DD0-C60692B786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A301D0-0FD4-4B5C-B8AD-3695806F6721}" type="datetimeFigureOut">
              <a:rPr lang="zh-CN" altLang="en-US" smtClean="0"/>
              <a:t>2025/6/12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C772B3-AFEE-BEE5-AA16-93119B6131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FDCCF7-D919-B9A7-CD4A-AF6DF3F726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BDEBEC-B576-4F7D-B236-E138454483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3582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bridge@139.com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bridge@139.com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CCD6DAAC-1A3E-B784-0494-5648F5C7CA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"/>
            <a:ext cx="12191999" cy="685800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23A175D2-6375-4C78-9DD8-9CAFB4E0F9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5061" y="859162"/>
            <a:ext cx="4320000" cy="266168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0B651A68-A4FE-C773-1C43-BDBD663AF95A}"/>
              </a:ext>
            </a:extLst>
          </p:cNvPr>
          <p:cNvSpPr txBox="1"/>
          <p:nvPr/>
        </p:nvSpPr>
        <p:spPr>
          <a:xfrm>
            <a:off x="3203345" y="859162"/>
            <a:ext cx="152343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204050074</a:t>
            </a:r>
            <a:endParaRPr lang="zh-CN" altLang="en-US" sz="1400" dirty="0"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94B85C1-D92F-B3EB-8067-85B5A35077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6937" y="1577961"/>
            <a:ext cx="4392000" cy="2024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774EF00-4F1F-17AB-4B7D-759DCDF74636}"/>
              </a:ext>
            </a:extLst>
          </p:cNvPr>
          <p:cNvSpPr txBox="1"/>
          <p:nvPr/>
        </p:nvSpPr>
        <p:spPr>
          <a:xfrm>
            <a:off x="1805061" y="1190882"/>
            <a:ext cx="43729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自然语言处理（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Natural Language Processing, NLP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BFBB58B-5252-D98A-E367-1B9358770F2B}"/>
              </a:ext>
            </a:extLst>
          </p:cNvPr>
          <p:cNvSpPr txBox="1"/>
          <p:nvPr/>
        </p:nvSpPr>
        <p:spPr>
          <a:xfrm>
            <a:off x="1756936" y="2607041"/>
            <a:ext cx="87219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第十六讲 期终考察</a:t>
            </a: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“数字教师”项目需求及答疑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C1D0458-AB12-5216-F1A1-ADB55DD2D490}"/>
              </a:ext>
            </a:extLst>
          </p:cNvPr>
          <p:cNvSpPr txBox="1"/>
          <p:nvPr/>
        </p:nvSpPr>
        <p:spPr>
          <a:xfrm>
            <a:off x="1805061" y="3833191"/>
            <a:ext cx="3733714" cy="10237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乔梁（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bridge@139.com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/ 13926026874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人工智能与数据科学系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2024~2025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学年第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学期</a:t>
            </a:r>
          </a:p>
        </p:txBody>
      </p:sp>
    </p:spTree>
    <p:extLst>
      <p:ext uri="{BB962C8B-B14F-4D97-AF65-F5344CB8AC3E}">
        <p14:creationId xmlns:p14="http://schemas.microsoft.com/office/powerpoint/2010/main" val="5454669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2756F2-018D-0A87-0FEC-7E3ABAB9C9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F2DBB15-2166-67BB-38E9-A4B4A01835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9224"/>
            <a:ext cx="258521" cy="52322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F9150A64-C1A8-1634-D17A-B91039BB25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301" y="149224"/>
            <a:ext cx="113546" cy="52322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B3DD6A16-C5F6-9A35-785D-710259A202E1}"/>
              </a:ext>
            </a:extLst>
          </p:cNvPr>
          <p:cNvSpPr txBox="1"/>
          <p:nvPr/>
        </p:nvSpPr>
        <p:spPr>
          <a:xfrm>
            <a:off x="457626" y="149224"/>
            <a:ext cx="107616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16.1-f </a:t>
            </a:r>
            <a:r>
              <a:rPr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课堂问题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C635E46-19CE-B30B-8CD8-6C003778E0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4215" y="107759"/>
            <a:ext cx="638753" cy="606150"/>
          </a:xfrm>
          <a:prstGeom prst="rect">
            <a:avLst/>
          </a:prstGeom>
        </p:spPr>
      </p:pic>
      <p:sp>
        <p:nvSpPr>
          <p:cNvPr id="2" name="student-making-a-question-in-class_43655">
            <a:extLst>
              <a:ext uri="{FF2B5EF4-FFF2-40B4-BE49-F238E27FC236}">
                <a16:creationId xmlns:a16="http://schemas.microsoft.com/office/drawing/2014/main" id="{9AEDFDA2-3CC6-6928-FC46-CE709B46AF14}"/>
              </a:ext>
            </a:extLst>
          </p:cNvPr>
          <p:cNvSpPr/>
          <p:nvPr/>
        </p:nvSpPr>
        <p:spPr>
          <a:xfrm>
            <a:off x="1073944" y="2557230"/>
            <a:ext cx="2245328" cy="2023914"/>
          </a:xfrm>
          <a:custGeom>
            <a:avLst/>
            <a:gdLst>
              <a:gd name="connsiteX0" fmla="*/ 225477 w 575660"/>
              <a:gd name="connsiteY0" fmla="*/ 377030 h 577729"/>
              <a:gd name="connsiteX1" fmla="*/ 265618 w 575660"/>
              <a:gd name="connsiteY1" fmla="*/ 377030 h 577729"/>
              <a:gd name="connsiteX2" fmla="*/ 325830 w 575660"/>
              <a:gd name="connsiteY2" fmla="*/ 377030 h 577729"/>
              <a:gd name="connsiteX3" fmla="*/ 330131 w 575660"/>
              <a:gd name="connsiteY3" fmla="*/ 377030 h 577729"/>
              <a:gd name="connsiteX4" fmla="*/ 330131 w 575660"/>
              <a:gd name="connsiteY4" fmla="*/ 577729 h 577729"/>
              <a:gd name="connsiteX5" fmla="*/ 265618 w 575660"/>
              <a:gd name="connsiteY5" fmla="*/ 577729 h 577729"/>
              <a:gd name="connsiteX6" fmla="*/ 265618 w 575660"/>
              <a:gd name="connsiteY6" fmla="*/ 427205 h 577729"/>
              <a:gd name="connsiteX7" fmla="*/ 205406 w 575660"/>
              <a:gd name="connsiteY7" fmla="*/ 427205 h 577729"/>
              <a:gd name="connsiteX8" fmla="*/ 202539 w 575660"/>
              <a:gd name="connsiteY8" fmla="*/ 427205 h 577729"/>
              <a:gd name="connsiteX9" fmla="*/ 35898 w 575660"/>
              <a:gd name="connsiteY9" fmla="*/ 237943 h 577729"/>
              <a:gd name="connsiteX10" fmla="*/ 86155 w 575660"/>
              <a:gd name="connsiteY10" fmla="*/ 438612 h 577729"/>
              <a:gd name="connsiteX11" fmla="*/ 159386 w 575660"/>
              <a:gd name="connsiteY11" fmla="*/ 438612 h 577729"/>
              <a:gd name="connsiteX12" fmla="*/ 163694 w 575660"/>
              <a:gd name="connsiteY12" fmla="*/ 427145 h 577729"/>
              <a:gd name="connsiteX13" fmla="*/ 205335 w 575660"/>
              <a:gd name="connsiteY13" fmla="*/ 342578 h 577729"/>
              <a:gd name="connsiteX14" fmla="*/ 212515 w 575660"/>
              <a:gd name="connsiteY14" fmla="*/ 325377 h 577729"/>
              <a:gd name="connsiteX15" fmla="*/ 350362 w 575660"/>
              <a:gd name="connsiteY15" fmla="*/ 325377 h 577729"/>
              <a:gd name="connsiteX16" fmla="*/ 350362 w 575660"/>
              <a:gd name="connsiteY16" fmla="*/ 346878 h 577729"/>
              <a:gd name="connsiteX17" fmla="*/ 226874 w 575660"/>
              <a:gd name="connsiteY17" fmla="*/ 346878 h 577729"/>
              <a:gd name="connsiteX18" fmla="*/ 182361 w 575660"/>
              <a:gd name="connsiteY18" fmla="*/ 438612 h 577729"/>
              <a:gd name="connsiteX19" fmla="*/ 228310 w 575660"/>
              <a:gd name="connsiteY19" fmla="*/ 438612 h 577729"/>
              <a:gd name="connsiteX20" fmla="*/ 228310 w 575660"/>
              <a:gd name="connsiteY20" fmla="*/ 475879 h 577729"/>
              <a:gd name="connsiteX21" fmla="*/ 202463 w 575660"/>
              <a:gd name="connsiteY21" fmla="*/ 475879 h 577729"/>
              <a:gd name="connsiteX22" fmla="*/ 238361 w 575660"/>
              <a:gd name="connsiteY22" fmla="*/ 557581 h 577729"/>
              <a:gd name="connsiteX23" fmla="*/ 215386 w 575660"/>
              <a:gd name="connsiteY23" fmla="*/ 567614 h 577729"/>
              <a:gd name="connsiteX24" fmla="*/ 175181 w 575660"/>
              <a:gd name="connsiteY24" fmla="*/ 475879 h 577729"/>
              <a:gd name="connsiteX25" fmla="*/ 113437 w 575660"/>
              <a:gd name="connsiteY25" fmla="*/ 475879 h 577729"/>
              <a:gd name="connsiteX26" fmla="*/ 71795 w 575660"/>
              <a:gd name="connsiteY26" fmla="*/ 567614 h 577729"/>
              <a:gd name="connsiteX27" fmla="*/ 48821 w 575660"/>
              <a:gd name="connsiteY27" fmla="*/ 557581 h 577729"/>
              <a:gd name="connsiteX28" fmla="*/ 86155 w 575660"/>
              <a:gd name="connsiteY28" fmla="*/ 475879 h 577729"/>
              <a:gd name="connsiteX29" fmla="*/ 57436 w 575660"/>
              <a:gd name="connsiteY29" fmla="*/ 475879 h 577729"/>
              <a:gd name="connsiteX30" fmla="*/ 0 w 575660"/>
              <a:gd name="connsiteY30" fmla="*/ 246543 h 577729"/>
              <a:gd name="connsiteX31" fmla="*/ 304382 w 575660"/>
              <a:gd name="connsiteY31" fmla="*/ 104603 h 577729"/>
              <a:gd name="connsiteX32" fmla="*/ 304382 w 575660"/>
              <a:gd name="connsiteY32" fmla="*/ 144742 h 577729"/>
              <a:gd name="connsiteX33" fmla="*/ 211088 w 575660"/>
              <a:gd name="connsiteY33" fmla="*/ 233621 h 577729"/>
              <a:gd name="connsiteX34" fmla="*/ 205346 w 575660"/>
              <a:gd name="connsiteY34" fmla="*/ 313898 h 577729"/>
              <a:gd name="connsiteX35" fmla="*/ 202476 w 575660"/>
              <a:gd name="connsiteY35" fmla="*/ 321066 h 577729"/>
              <a:gd name="connsiteX36" fmla="*/ 150805 w 575660"/>
              <a:gd name="connsiteY36" fmla="*/ 427147 h 577729"/>
              <a:gd name="connsiteX37" fmla="*/ 133582 w 575660"/>
              <a:gd name="connsiteY37" fmla="*/ 427147 h 577729"/>
              <a:gd name="connsiteX38" fmla="*/ 91958 w 575660"/>
              <a:gd name="connsiteY38" fmla="*/ 427147 h 577729"/>
              <a:gd name="connsiteX39" fmla="*/ 104876 w 575660"/>
              <a:gd name="connsiteY39" fmla="*/ 184881 h 577729"/>
              <a:gd name="connsiteX40" fmla="*/ 205346 w 575660"/>
              <a:gd name="connsiteY40" fmla="*/ 184881 h 577729"/>
              <a:gd name="connsiteX41" fmla="*/ 443598 w 575660"/>
              <a:gd name="connsiteY41" fmla="*/ 98954 h 577729"/>
              <a:gd name="connsiteX42" fmla="*/ 443598 w 575660"/>
              <a:gd name="connsiteY42" fmla="*/ 126202 h 577729"/>
              <a:gd name="connsiteX43" fmla="*/ 472308 w 575660"/>
              <a:gd name="connsiteY43" fmla="*/ 126202 h 577729"/>
              <a:gd name="connsiteX44" fmla="*/ 472308 w 575660"/>
              <a:gd name="connsiteY44" fmla="*/ 98954 h 577729"/>
              <a:gd name="connsiteX45" fmla="*/ 459388 w 575660"/>
              <a:gd name="connsiteY45" fmla="*/ 25814 h 577729"/>
              <a:gd name="connsiteX46" fmla="*/ 442163 w 575660"/>
              <a:gd name="connsiteY46" fmla="*/ 28682 h 577729"/>
              <a:gd name="connsiteX47" fmla="*/ 430679 w 575660"/>
              <a:gd name="connsiteY47" fmla="*/ 37287 h 577729"/>
              <a:gd name="connsiteX48" fmla="*/ 423502 w 575660"/>
              <a:gd name="connsiteY48" fmla="*/ 47326 h 577729"/>
              <a:gd name="connsiteX49" fmla="*/ 422067 w 575660"/>
              <a:gd name="connsiteY49" fmla="*/ 60233 h 577729"/>
              <a:gd name="connsiteX50" fmla="*/ 450776 w 575660"/>
              <a:gd name="connsiteY50" fmla="*/ 60233 h 577729"/>
              <a:gd name="connsiteX51" fmla="*/ 452211 w 575660"/>
              <a:gd name="connsiteY51" fmla="*/ 53062 h 577729"/>
              <a:gd name="connsiteX52" fmla="*/ 459388 w 575660"/>
              <a:gd name="connsiteY52" fmla="*/ 48760 h 577729"/>
              <a:gd name="connsiteX53" fmla="*/ 466566 w 575660"/>
              <a:gd name="connsiteY53" fmla="*/ 55930 h 577729"/>
              <a:gd name="connsiteX54" fmla="*/ 465130 w 575660"/>
              <a:gd name="connsiteY54" fmla="*/ 60233 h 577729"/>
              <a:gd name="connsiteX55" fmla="*/ 462259 w 575660"/>
              <a:gd name="connsiteY55" fmla="*/ 63101 h 577729"/>
              <a:gd name="connsiteX56" fmla="*/ 457953 w 575660"/>
              <a:gd name="connsiteY56" fmla="*/ 64535 h 577729"/>
              <a:gd name="connsiteX57" fmla="*/ 453647 w 575660"/>
              <a:gd name="connsiteY57" fmla="*/ 67403 h 577729"/>
              <a:gd name="connsiteX58" fmla="*/ 447905 w 575660"/>
              <a:gd name="connsiteY58" fmla="*/ 71706 h 577729"/>
              <a:gd name="connsiteX59" fmla="*/ 445034 w 575660"/>
              <a:gd name="connsiteY59" fmla="*/ 78876 h 577729"/>
              <a:gd name="connsiteX60" fmla="*/ 445034 w 575660"/>
              <a:gd name="connsiteY60" fmla="*/ 86047 h 577729"/>
              <a:gd name="connsiteX61" fmla="*/ 445034 w 575660"/>
              <a:gd name="connsiteY61" fmla="*/ 90349 h 577729"/>
              <a:gd name="connsiteX62" fmla="*/ 469437 w 575660"/>
              <a:gd name="connsiteY62" fmla="*/ 90349 h 577729"/>
              <a:gd name="connsiteX63" fmla="*/ 470872 w 575660"/>
              <a:gd name="connsiteY63" fmla="*/ 87481 h 577729"/>
              <a:gd name="connsiteX64" fmla="*/ 472308 w 575660"/>
              <a:gd name="connsiteY64" fmla="*/ 83178 h 577729"/>
              <a:gd name="connsiteX65" fmla="*/ 473743 w 575660"/>
              <a:gd name="connsiteY65" fmla="*/ 81744 h 577729"/>
              <a:gd name="connsiteX66" fmla="*/ 478049 w 575660"/>
              <a:gd name="connsiteY66" fmla="*/ 78876 h 577729"/>
              <a:gd name="connsiteX67" fmla="*/ 485227 w 575660"/>
              <a:gd name="connsiteY67" fmla="*/ 74574 h 577729"/>
              <a:gd name="connsiteX68" fmla="*/ 490968 w 575660"/>
              <a:gd name="connsiteY68" fmla="*/ 70271 h 577729"/>
              <a:gd name="connsiteX69" fmla="*/ 495275 w 575660"/>
              <a:gd name="connsiteY69" fmla="*/ 64535 h 577729"/>
              <a:gd name="connsiteX70" fmla="*/ 496710 w 575660"/>
              <a:gd name="connsiteY70" fmla="*/ 54496 h 577729"/>
              <a:gd name="connsiteX71" fmla="*/ 493839 w 575660"/>
              <a:gd name="connsiteY71" fmla="*/ 44457 h 577729"/>
              <a:gd name="connsiteX72" fmla="*/ 488097 w 575660"/>
              <a:gd name="connsiteY72" fmla="*/ 34419 h 577729"/>
              <a:gd name="connsiteX73" fmla="*/ 476614 w 575660"/>
              <a:gd name="connsiteY73" fmla="*/ 28682 h 577729"/>
              <a:gd name="connsiteX74" fmla="*/ 459388 w 575660"/>
              <a:gd name="connsiteY74" fmla="*/ 25814 h 577729"/>
              <a:gd name="connsiteX75" fmla="*/ 157939 w 575660"/>
              <a:gd name="connsiteY75" fmla="*/ 18622 h 577729"/>
              <a:gd name="connsiteX76" fmla="*/ 229667 w 575660"/>
              <a:gd name="connsiteY76" fmla="*/ 90350 h 577729"/>
              <a:gd name="connsiteX77" fmla="*/ 157939 w 575660"/>
              <a:gd name="connsiteY77" fmla="*/ 162078 h 577729"/>
              <a:gd name="connsiteX78" fmla="*/ 86211 w 575660"/>
              <a:gd name="connsiteY78" fmla="*/ 90350 h 577729"/>
              <a:gd name="connsiteX79" fmla="*/ 157939 w 575660"/>
              <a:gd name="connsiteY79" fmla="*/ 18622 h 577729"/>
              <a:gd name="connsiteX80" fmla="*/ 457953 w 575660"/>
              <a:gd name="connsiteY80" fmla="*/ 0 h 577729"/>
              <a:gd name="connsiteX81" fmla="*/ 575660 w 575660"/>
              <a:gd name="connsiteY81" fmla="*/ 78876 h 577729"/>
              <a:gd name="connsiteX82" fmla="*/ 483791 w 575660"/>
              <a:gd name="connsiteY82" fmla="*/ 157752 h 577729"/>
              <a:gd name="connsiteX83" fmla="*/ 368955 w 575660"/>
              <a:gd name="connsiteY83" fmla="*/ 180698 h 577729"/>
              <a:gd name="connsiteX84" fmla="*/ 390487 w 575660"/>
              <a:gd name="connsiteY84" fmla="*/ 144845 h 577729"/>
              <a:gd name="connsiteX85" fmla="*/ 340246 w 575660"/>
              <a:gd name="connsiteY85" fmla="*/ 78876 h 577729"/>
              <a:gd name="connsiteX86" fmla="*/ 457953 w 575660"/>
              <a:gd name="connsiteY86" fmla="*/ 0 h 577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575660" h="577729">
                <a:moveTo>
                  <a:pt x="225477" y="377030"/>
                </a:moveTo>
                <a:lnTo>
                  <a:pt x="265618" y="377030"/>
                </a:lnTo>
                <a:lnTo>
                  <a:pt x="325830" y="377030"/>
                </a:lnTo>
                <a:lnTo>
                  <a:pt x="330131" y="377030"/>
                </a:lnTo>
                <a:lnTo>
                  <a:pt x="330131" y="577729"/>
                </a:lnTo>
                <a:lnTo>
                  <a:pt x="265618" y="577729"/>
                </a:lnTo>
                <a:lnTo>
                  <a:pt x="265618" y="427205"/>
                </a:lnTo>
                <a:lnTo>
                  <a:pt x="205406" y="427205"/>
                </a:lnTo>
                <a:lnTo>
                  <a:pt x="202539" y="427205"/>
                </a:lnTo>
                <a:close/>
                <a:moveTo>
                  <a:pt x="35898" y="237943"/>
                </a:moveTo>
                <a:lnTo>
                  <a:pt x="86155" y="438612"/>
                </a:lnTo>
                <a:lnTo>
                  <a:pt x="159386" y="438612"/>
                </a:lnTo>
                <a:lnTo>
                  <a:pt x="163694" y="427145"/>
                </a:lnTo>
                <a:lnTo>
                  <a:pt x="205335" y="342578"/>
                </a:lnTo>
                <a:lnTo>
                  <a:pt x="212515" y="325377"/>
                </a:lnTo>
                <a:lnTo>
                  <a:pt x="350362" y="325377"/>
                </a:lnTo>
                <a:lnTo>
                  <a:pt x="350362" y="346878"/>
                </a:lnTo>
                <a:lnTo>
                  <a:pt x="226874" y="346878"/>
                </a:lnTo>
                <a:lnTo>
                  <a:pt x="182361" y="438612"/>
                </a:lnTo>
                <a:lnTo>
                  <a:pt x="228310" y="438612"/>
                </a:lnTo>
                <a:lnTo>
                  <a:pt x="228310" y="475879"/>
                </a:lnTo>
                <a:lnTo>
                  <a:pt x="202463" y="475879"/>
                </a:lnTo>
                <a:lnTo>
                  <a:pt x="238361" y="557581"/>
                </a:lnTo>
                <a:lnTo>
                  <a:pt x="215386" y="567614"/>
                </a:lnTo>
                <a:lnTo>
                  <a:pt x="175181" y="475879"/>
                </a:lnTo>
                <a:lnTo>
                  <a:pt x="113437" y="475879"/>
                </a:lnTo>
                <a:lnTo>
                  <a:pt x="71795" y="567614"/>
                </a:lnTo>
                <a:lnTo>
                  <a:pt x="48821" y="557581"/>
                </a:lnTo>
                <a:lnTo>
                  <a:pt x="86155" y="475879"/>
                </a:lnTo>
                <a:lnTo>
                  <a:pt x="57436" y="475879"/>
                </a:lnTo>
                <a:lnTo>
                  <a:pt x="0" y="246543"/>
                </a:lnTo>
                <a:close/>
                <a:moveTo>
                  <a:pt x="304382" y="104603"/>
                </a:moveTo>
                <a:lnTo>
                  <a:pt x="304382" y="144742"/>
                </a:lnTo>
                <a:lnTo>
                  <a:pt x="211088" y="233621"/>
                </a:lnTo>
                <a:lnTo>
                  <a:pt x="205346" y="313898"/>
                </a:lnTo>
                <a:lnTo>
                  <a:pt x="202476" y="321066"/>
                </a:lnTo>
                <a:lnTo>
                  <a:pt x="150805" y="427147"/>
                </a:lnTo>
                <a:lnTo>
                  <a:pt x="133582" y="427147"/>
                </a:lnTo>
                <a:lnTo>
                  <a:pt x="91958" y="427147"/>
                </a:lnTo>
                <a:lnTo>
                  <a:pt x="104876" y="184881"/>
                </a:lnTo>
                <a:lnTo>
                  <a:pt x="205346" y="184881"/>
                </a:lnTo>
                <a:close/>
                <a:moveTo>
                  <a:pt x="443598" y="98954"/>
                </a:moveTo>
                <a:lnTo>
                  <a:pt x="443598" y="126202"/>
                </a:lnTo>
                <a:lnTo>
                  <a:pt x="472308" y="126202"/>
                </a:lnTo>
                <a:lnTo>
                  <a:pt x="472308" y="98954"/>
                </a:lnTo>
                <a:close/>
                <a:moveTo>
                  <a:pt x="459388" y="25814"/>
                </a:moveTo>
                <a:cubicBezTo>
                  <a:pt x="453647" y="25814"/>
                  <a:pt x="447905" y="25814"/>
                  <a:pt x="442163" y="28682"/>
                </a:cubicBezTo>
                <a:cubicBezTo>
                  <a:pt x="437857" y="30116"/>
                  <a:pt x="433550" y="32985"/>
                  <a:pt x="430679" y="37287"/>
                </a:cubicBezTo>
                <a:cubicBezTo>
                  <a:pt x="427809" y="40155"/>
                  <a:pt x="424938" y="43023"/>
                  <a:pt x="423502" y="47326"/>
                </a:cubicBezTo>
                <a:cubicBezTo>
                  <a:pt x="422067" y="51628"/>
                  <a:pt x="422067" y="55930"/>
                  <a:pt x="422067" y="60233"/>
                </a:cubicBezTo>
                <a:lnTo>
                  <a:pt x="450776" y="60233"/>
                </a:lnTo>
                <a:cubicBezTo>
                  <a:pt x="449340" y="57364"/>
                  <a:pt x="450776" y="54496"/>
                  <a:pt x="452211" y="53062"/>
                </a:cubicBezTo>
                <a:cubicBezTo>
                  <a:pt x="453647" y="50194"/>
                  <a:pt x="455082" y="48760"/>
                  <a:pt x="459388" y="48760"/>
                </a:cubicBezTo>
                <a:cubicBezTo>
                  <a:pt x="463695" y="48760"/>
                  <a:pt x="466566" y="51628"/>
                  <a:pt x="466566" y="55930"/>
                </a:cubicBezTo>
                <a:cubicBezTo>
                  <a:pt x="466566" y="57364"/>
                  <a:pt x="466566" y="58799"/>
                  <a:pt x="465130" y="60233"/>
                </a:cubicBezTo>
                <a:cubicBezTo>
                  <a:pt x="465130" y="61667"/>
                  <a:pt x="463695" y="61667"/>
                  <a:pt x="462259" y="63101"/>
                </a:cubicBezTo>
                <a:cubicBezTo>
                  <a:pt x="460824" y="63101"/>
                  <a:pt x="459388" y="64535"/>
                  <a:pt x="457953" y="64535"/>
                </a:cubicBezTo>
                <a:cubicBezTo>
                  <a:pt x="456518" y="65969"/>
                  <a:pt x="455082" y="65969"/>
                  <a:pt x="453647" y="67403"/>
                </a:cubicBezTo>
                <a:cubicBezTo>
                  <a:pt x="452211" y="68837"/>
                  <a:pt x="449340" y="70271"/>
                  <a:pt x="447905" y="71706"/>
                </a:cubicBezTo>
                <a:cubicBezTo>
                  <a:pt x="446469" y="74574"/>
                  <a:pt x="446469" y="77442"/>
                  <a:pt x="445034" y="78876"/>
                </a:cubicBezTo>
                <a:cubicBezTo>
                  <a:pt x="445034" y="81744"/>
                  <a:pt x="445034" y="83178"/>
                  <a:pt x="445034" y="86047"/>
                </a:cubicBezTo>
                <a:cubicBezTo>
                  <a:pt x="445034" y="87481"/>
                  <a:pt x="445034" y="90349"/>
                  <a:pt x="445034" y="90349"/>
                </a:cubicBezTo>
                <a:lnTo>
                  <a:pt x="469437" y="90349"/>
                </a:lnTo>
                <a:cubicBezTo>
                  <a:pt x="469437" y="88915"/>
                  <a:pt x="470872" y="87481"/>
                  <a:pt x="470872" y="87481"/>
                </a:cubicBezTo>
                <a:cubicBezTo>
                  <a:pt x="470872" y="86047"/>
                  <a:pt x="470872" y="84613"/>
                  <a:pt x="472308" y="83178"/>
                </a:cubicBezTo>
                <a:cubicBezTo>
                  <a:pt x="472308" y="83178"/>
                  <a:pt x="472308" y="81744"/>
                  <a:pt x="473743" y="81744"/>
                </a:cubicBezTo>
                <a:cubicBezTo>
                  <a:pt x="475178" y="80310"/>
                  <a:pt x="476614" y="78876"/>
                  <a:pt x="478049" y="78876"/>
                </a:cubicBezTo>
                <a:cubicBezTo>
                  <a:pt x="479485" y="77442"/>
                  <a:pt x="482356" y="76008"/>
                  <a:pt x="485227" y="74574"/>
                </a:cubicBezTo>
                <a:cubicBezTo>
                  <a:pt x="486662" y="74574"/>
                  <a:pt x="489533" y="73140"/>
                  <a:pt x="490968" y="70271"/>
                </a:cubicBezTo>
                <a:cubicBezTo>
                  <a:pt x="492404" y="68837"/>
                  <a:pt x="493839" y="67403"/>
                  <a:pt x="495275" y="64535"/>
                </a:cubicBezTo>
                <a:cubicBezTo>
                  <a:pt x="496710" y="61667"/>
                  <a:pt x="496710" y="58799"/>
                  <a:pt x="496710" y="54496"/>
                </a:cubicBezTo>
                <a:cubicBezTo>
                  <a:pt x="496710" y="50194"/>
                  <a:pt x="495275" y="47326"/>
                  <a:pt x="493839" y="44457"/>
                </a:cubicBezTo>
                <a:cubicBezTo>
                  <a:pt x="492404" y="41589"/>
                  <a:pt x="490968" y="37287"/>
                  <a:pt x="488097" y="34419"/>
                </a:cubicBezTo>
                <a:cubicBezTo>
                  <a:pt x="485227" y="31550"/>
                  <a:pt x="480920" y="30116"/>
                  <a:pt x="476614" y="28682"/>
                </a:cubicBezTo>
                <a:cubicBezTo>
                  <a:pt x="472308" y="25814"/>
                  <a:pt x="466566" y="25814"/>
                  <a:pt x="459388" y="25814"/>
                </a:cubicBezTo>
                <a:close/>
                <a:moveTo>
                  <a:pt x="157939" y="18622"/>
                </a:moveTo>
                <a:cubicBezTo>
                  <a:pt x="197553" y="18622"/>
                  <a:pt x="229667" y="50736"/>
                  <a:pt x="229667" y="90350"/>
                </a:cubicBezTo>
                <a:cubicBezTo>
                  <a:pt x="229667" y="129964"/>
                  <a:pt x="197553" y="162078"/>
                  <a:pt x="157939" y="162078"/>
                </a:cubicBezTo>
                <a:cubicBezTo>
                  <a:pt x="118325" y="162078"/>
                  <a:pt x="86211" y="129964"/>
                  <a:pt x="86211" y="90350"/>
                </a:cubicBezTo>
                <a:cubicBezTo>
                  <a:pt x="86211" y="50736"/>
                  <a:pt x="118325" y="18622"/>
                  <a:pt x="157939" y="18622"/>
                </a:cubicBezTo>
                <a:close/>
                <a:moveTo>
                  <a:pt x="457953" y="0"/>
                </a:moveTo>
                <a:cubicBezTo>
                  <a:pt x="522548" y="0"/>
                  <a:pt x="575660" y="35853"/>
                  <a:pt x="575660" y="78876"/>
                </a:cubicBezTo>
                <a:cubicBezTo>
                  <a:pt x="575660" y="117597"/>
                  <a:pt x="529726" y="143411"/>
                  <a:pt x="483791" y="157752"/>
                </a:cubicBezTo>
                <a:cubicBezTo>
                  <a:pt x="436421" y="170659"/>
                  <a:pt x="368955" y="180698"/>
                  <a:pt x="368955" y="180698"/>
                </a:cubicBezTo>
                <a:lnTo>
                  <a:pt x="390487" y="144845"/>
                </a:lnTo>
                <a:cubicBezTo>
                  <a:pt x="358907" y="130504"/>
                  <a:pt x="340246" y="106124"/>
                  <a:pt x="340246" y="78876"/>
                </a:cubicBezTo>
                <a:cubicBezTo>
                  <a:pt x="340246" y="35853"/>
                  <a:pt x="391922" y="0"/>
                  <a:pt x="457953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5F5E7617-DFDC-0805-573A-43224C928B27}"/>
              </a:ext>
            </a:extLst>
          </p:cNvPr>
          <p:cNvGrpSpPr/>
          <p:nvPr/>
        </p:nvGrpSpPr>
        <p:grpSpPr>
          <a:xfrm>
            <a:off x="3922776" y="1224481"/>
            <a:ext cx="3584448" cy="1216152"/>
            <a:chOff x="3922776" y="1224481"/>
            <a:chExt cx="3584448" cy="1216152"/>
          </a:xfrm>
        </p:grpSpPr>
        <p:sp>
          <p:nvSpPr>
            <p:cNvPr id="8" name="圆角矩形标注 3">
              <a:extLst>
                <a:ext uri="{FF2B5EF4-FFF2-40B4-BE49-F238E27FC236}">
                  <a16:creationId xmlns:a16="http://schemas.microsoft.com/office/drawing/2014/main" id="{B028E0B6-58A3-1EF8-2748-291735B88779}"/>
                </a:ext>
              </a:extLst>
            </p:cNvPr>
            <p:cNvSpPr/>
            <p:nvPr/>
          </p:nvSpPr>
          <p:spPr>
            <a:xfrm>
              <a:off x="3922776" y="1224481"/>
              <a:ext cx="3584448" cy="1216152"/>
            </a:xfrm>
            <a:prstGeom prst="wedgeRoundRectCallout">
              <a:avLst>
                <a:gd name="adj1" fmla="val -42517"/>
                <a:gd name="adj2" fmla="val 73026"/>
                <a:gd name="adj3" fmla="val 16667"/>
              </a:avLst>
            </a:prstGeom>
            <a:noFill/>
            <a:ln w="3810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356684BC-C2A0-FF78-AC81-0A3677CA14E6}"/>
                </a:ext>
              </a:extLst>
            </p:cNvPr>
            <p:cNvSpPr txBox="1"/>
            <p:nvPr/>
          </p:nvSpPr>
          <p:spPr>
            <a:xfrm>
              <a:off x="4027932" y="1287397"/>
              <a:ext cx="3374136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100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下面项目管理工作中哪个是最困难的？</a:t>
              </a:r>
              <a:endParaRPr lang="en-US" altLang="zh-CN" sz="1100" dirty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100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A</a:t>
              </a:r>
              <a:r>
                <a:rPr lang="zh-CN" altLang="en-US" sz="1100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：范围管理</a:t>
              </a:r>
              <a:endParaRPr lang="en-US" altLang="zh-CN" sz="1100" dirty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100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B</a:t>
              </a:r>
              <a:r>
                <a:rPr lang="zh-CN" altLang="en-US" sz="1100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：成本管理</a:t>
              </a:r>
              <a:endParaRPr lang="en-US" altLang="zh-CN" sz="1100" dirty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100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C</a:t>
              </a:r>
              <a:r>
                <a:rPr lang="zh-CN" altLang="en-US" sz="1100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：进度管理</a:t>
              </a: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1EF22C56-27B4-BAA9-6475-380ABC93B484}"/>
              </a:ext>
            </a:extLst>
          </p:cNvPr>
          <p:cNvGrpSpPr/>
          <p:nvPr/>
        </p:nvGrpSpPr>
        <p:grpSpPr>
          <a:xfrm>
            <a:off x="7824216" y="1949154"/>
            <a:ext cx="3584448" cy="1216152"/>
            <a:chOff x="7824216" y="1949154"/>
            <a:chExt cx="3584448" cy="1216152"/>
          </a:xfrm>
        </p:grpSpPr>
        <p:sp>
          <p:nvSpPr>
            <p:cNvPr id="11" name="圆角矩形标注 4">
              <a:extLst>
                <a:ext uri="{FF2B5EF4-FFF2-40B4-BE49-F238E27FC236}">
                  <a16:creationId xmlns:a16="http://schemas.microsoft.com/office/drawing/2014/main" id="{5686951B-5BEB-2E91-21ED-8C8AA32D1CAB}"/>
                </a:ext>
              </a:extLst>
            </p:cNvPr>
            <p:cNvSpPr/>
            <p:nvPr/>
          </p:nvSpPr>
          <p:spPr>
            <a:xfrm>
              <a:off x="7824216" y="1949154"/>
              <a:ext cx="3584448" cy="1216152"/>
            </a:xfrm>
            <a:prstGeom prst="wedgeRoundRectCallout">
              <a:avLst>
                <a:gd name="adj1" fmla="val 39116"/>
                <a:gd name="adj2" fmla="val 74530"/>
                <a:gd name="adj3" fmla="val 16667"/>
              </a:avLst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AB30B3CE-E275-65C0-255E-92A1DE809859}"/>
                </a:ext>
              </a:extLst>
            </p:cNvPr>
            <p:cNvSpPr txBox="1"/>
            <p:nvPr/>
          </p:nvSpPr>
          <p:spPr>
            <a:xfrm>
              <a:off x="7947660" y="1994533"/>
              <a:ext cx="3374136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1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A</a:t>
              </a:r>
              <a:r>
                <a:rPr lang="zh-CN" altLang="en-US" sz="11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。</a:t>
              </a:r>
              <a:endParaRPr lang="en-US" altLang="zh-CN" sz="1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100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需求范围管理是其他项目管理工作的起点</a:t>
              </a:r>
              <a:r>
                <a:rPr lang="en-US" altLang="zh-CN" sz="1100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/</a:t>
              </a:r>
              <a:r>
                <a:rPr lang="zh-CN" altLang="en-US" sz="1100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前提</a:t>
              </a:r>
              <a:r>
                <a:rPr lang="en-US" altLang="zh-CN" sz="1100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/</a:t>
              </a:r>
              <a:r>
                <a:rPr lang="zh-CN" altLang="en-US" sz="1100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基础，最为重要也最为困难，需要较强的专业判断能力、多方沟通能力及商务分析能力。</a:t>
              </a: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08D6B4AE-6825-D70D-F912-1D25D89174DC}"/>
              </a:ext>
            </a:extLst>
          </p:cNvPr>
          <p:cNvGrpSpPr/>
          <p:nvPr/>
        </p:nvGrpSpPr>
        <p:grpSpPr>
          <a:xfrm>
            <a:off x="3922776" y="3800041"/>
            <a:ext cx="3584448" cy="1216152"/>
            <a:chOff x="3922776" y="3800041"/>
            <a:chExt cx="3584448" cy="1216152"/>
          </a:xfrm>
        </p:grpSpPr>
        <p:sp>
          <p:nvSpPr>
            <p:cNvPr id="14" name="圆角矩形标注 5">
              <a:extLst>
                <a:ext uri="{FF2B5EF4-FFF2-40B4-BE49-F238E27FC236}">
                  <a16:creationId xmlns:a16="http://schemas.microsoft.com/office/drawing/2014/main" id="{C255287B-1FF6-A2DD-DB5F-CEF74B01D84A}"/>
                </a:ext>
              </a:extLst>
            </p:cNvPr>
            <p:cNvSpPr/>
            <p:nvPr/>
          </p:nvSpPr>
          <p:spPr>
            <a:xfrm>
              <a:off x="3922776" y="3800041"/>
              <a:ext cx="3584448" cy="1216152"/>
            </a:xfrm>
            <a:prstGeom prst="wedgeRoundRectCallout">
              <a:avLst>
                <a:gd name="adj1" fmla="val -42517"/>
                <a:gd name="adj2" fmla="val 73026"/>
                <a:gd name="adj3" fmla="val 16667"/>
              </a:avLst>
            </a:prstGeom>
            <a:noFill/>
            <a:ln w="3810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4FB5BB48-0FB6-2D76-05A8-B35A97AF6B48}"/>
                </a:ext>
              </a:extLst>
            </p:cNvPr>
            <p:cNvSpPr txBox="1"/>
            <p:nvPr/>
          </p:nvSpPr>
          <p:spPr>
            <a:xfrm>
              <a:off x="4027932" y="3854119"/>
              <a:ext cx="3374136" cy="8540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100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下面的陈述是否正确：</a:t>
              </a:r>
              <a:endParaRPr lang="en-US" altLang="zh-CN" sz="1100" dirty="0"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100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（</a:t>
              </a:r>
              <a:r>
                <a:rPr lang="en-US" altLang="zh-CN" sz="1100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1</a:t>
              </a:r>
              <a:r>
                <a:rPr lang="zh-CN" altLang="en-US" sz="1100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）客户与公司一旦签署正式商务合同后，项目则开始进入实施阶段。</a:t>
              </a: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B63CC578-92C4-5140-BA40-DEA07324DA0B}"/>
              </a:ext>
            </a:extLst>
          </p:cNvPr>
          <p:cNvGrpSpPr/>
          <p:nvPr/>
        </p:nvGrpSpPr>
        <p:grpSpPr>
          <a:xfrm>
            <a:off x="7824216" y="4524714"/>
            <a:ext cx="3584448" cy="1216152"/>
            <a:chOff x="7824216" y="4524714"/>
            <a:chExt cx="3584448" cy="1216152"/>
          </a:xfrm>
        </p:grpSpPr>
        <p:sp>
          <p:nvSpPr>
            <p:cNvPr id="17" name="圆角矩形标注 6">
              <a:extLst>
                <a:ext uri="{FF2B5EF4-FFF2-40B4-BE49-F238E27FC236}">
                  <a16:creationId xmlns:a16="http://schemas.microsoft.com/office/drawing/2014/main" id="{19D1C96A-EA28-8204-F07B-78C9B7458A73}"/>
                </a:ext>
              </a:extLst>
            </p:cNvPr>
            <p:cNvSpPr/>
            <p:nvPr/>
          </p:nvSpPr>
          <p:spPr>
            <a:xfrm>
              <a:off x="7824216" y="4524714"/>
              <a:ext cx="3584448" cy="1216152"/>
            </a:xfrm>
            <a:prstGeom prst="wedgeRoundRectCallout">
              <a:avLst>
                <a:gd name="adj1" fmla="val 39116"/>
                <a:gd name="adj2" fmla="val 74530"/>
                <a:gd name="adj3" fmla="val 16667"/>
              </a:avLst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43FFD5AB-8CF7-6639-C1B9-40B66E0854DA}"/>
                </a:ext>
              </a:extLst>
            </p:cNvPr>
            <p:cNvSpPr txBox="1"/>
            <p:nvPr/>
          </p:nvSpPr>
          <p:spPr>
            <a:xfrm>
              <a:off x="7947660" y="4578792"/>
              <a:ext cx="3374136" cy="8540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1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错误。</a:t>
              </a:r>
              <a:endParaRPr lang="en-US" altLang="zh-CN" sz="1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100" dirty="0"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实施阶段很可能与成交后规划阶段存在时间交叠情形，二者可以同步开始进行。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99084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DEB373-588C-0268-7E3A-54E3A1917C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4C210BA-8DA0-51E1-7D89-5E78506C66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9224"/>
            <a:ext cx="258521" cy="52322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4EBD1BCD-3069-9B9E-2159-266F91D9F6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301" y="149224"/>
            <a:ext cx="113546" cy="52322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B647CDAD-5C8A-3422-18B1-A0CF19D2C4A8}"/>
              </a:ext>
            </a:extLst>
          </p:cNvPr>
          <p:cNvSpPr txBox="1"/>
          <p:nvPr/>
        </p:nvSpPr>
        <p:spPr>
          <a:xfrm>
            <a:off x="457626" y="149224"/>
            <a:ext cx="107616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本讲大纲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358EE8E-6115-9985-4639-85611D40A8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4215" y="107759"/>
            <a:ext cx="638753" cy="606150"/>
          </a:xfrm>
          <a:prstGeom prst="rect">
            <a:avLst/>
          </a:prstGeom>
        </p:spPr>
      </p:pic>
      <p:sp>
        <p:nvSpPr>
          <p:cNvPr id="20" name="矩形 19">
            <a:extLst>
              <a:ext uri="{FF2B5EF4-FFF2-40B4-BE49-F238E27FC236}">
                <a16:creationId xmlns:a16="http://schemas.microsoft.com/office/drawing/2014/main" id="{09EAAFF9-8A80-A4A6-81ED-EDBA6BD8747F}"/>
              </a:ext>
            </a:extLst>
          </p:cNvPr>
          <p:cNvSpPr/>
          <p:nvPr/>
        </p:nvSpPr>
        <p:spPr>
          <a:xfrm>
            <a:off x="5984507" y="1864243"/>
            <a:ext cx="222990" cy="3359888"/>
          </a:xfrm>
          <a:prstGeom prst="rect">
            <a:avLst/>
          </a:prstGeom>
          <a:solidFill>
            <a:srgbClr val="3F98B3"/>
          </a:solidFill>
          <a:ln w="12700" cap="rnd">
            <a:noFill/>
            <a:prstDash val="solid"/>
            <a:round/>
            <a:headEnd/>
            <a:tailEnd/>
          </a:ln>
          <a:effectLst>
            <a:outerShdw blurRad="254000" dist="127000" algn="ctr" rotWithShape="0">
              <a:srgbClr val="3F98B3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 defTabSz="914354"/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17" name="Bullet1">
            <a:extLst>
              <a:ext uri="{FF2B5EF4-FFF2-40B4-BE49-F238E27FC236}">
                <a16:creationId xmlns:a16="http://schemas.microsoft.com/office/drawing/2014/main" id="{82A46657-EAF5-27E4-CD7F-FD4BA79EE61E}"/>
              </a:ext>
            </a:extLst>
          </p:cNvPr>
          <p:cNvSpPr txBox="1"/>
          <p:nvPr/>
        </p:nvSpPr>
        <p:spPr>
          <a:xfrm>
            <a:off x="7312312" y="1840398"/>
            <a:ext cx="3509288" cy="530994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b" anchorCtr="0">
            <a:normAutofit/>
          </a:bodyPr>
          <a:lstStyle>
            <a:defPPr>
              <a:defRPr lang="zh-CN"/>
            </a:defPPr>
            <a:lvl1pPr>
              <a:buSzPct val="25000"/>
              <a:defRPr b="1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项目实施的一般流程</a:t>
            </a:r>
            <a:endParaRPr lang="en-US" altLang="zh-CN" dirty="0"/>
          </a:p>
        </p:txBody>
      </p:sp>
      <p:sp>
        <p:nvSpPr>
          <p:cNvPr id="19" name="Number1">
            <a:extLst>
              <a:ext uri="{FF2B5EF4-FFF2-40B4-BE49-F238E27FC236}">
                <a16:creationId xmlns:a16="http://schemas.microsoft.com/office/drawing/2014/main" id="{EB12829E-5B61-B208-ECF0-91CAB9F90BBB}"/>
              </a:ext>
            </a:extLst>
          </p:cNvPr>
          <p:cNvSpPr/>
          <p:nvPr/>
        </p:nvSpPr>
        <p:spPr>
          <a:xfrm>
            <a:off x="6818787" y="1994369"/>
            <a:ext cx="387212" cy="38721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ap="rnd">
            <a:noFill/>
            <a:prstDash val="solid"/>
            <a:round/>
            <a:headEnd/>
            <a:tailEnd/>
          </a:ln>
          <a:effectLst>
            <a:outerShdw blurRad="254000" dist="127000" algn="ctr" rotWithShape="0">
              <a:schemeClr val="bg1">
                <a:lumMod val="50000"/>
                <a:alpha val="3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 defTabSz="914354"/>
            <a:r>
              <a:rPr lang="en-US" altLang="zh-CN" sz="1600" b="1" dirty="0">
                <a:solidFill>
                  <a:srgbClr val="FFFFFF"/>
                </a:solidFill>
              </a:rPr>
              <a:t>1</a:t>
            </a:r>
            <a:endParaRPr lang="zh-CN" altLang="en-US" sz="1600" b="1" dirty="0">
              <a:solidFill>
                <a:srgbClr val="FFFFFF"/>
              </a:solidFill>
            </a:endParaRPr>
          </a:p>
        </p:txBody>
      </p:sp>
      <p:sp>
        <p:nvSpPr>
          <p:cNvPr id="14" name="Bullet2">
            <a:extLst>
              <a:ext uri="{FF2B5EF4-FFF2-40B4-BE49-F238E27FC236}">
                <a16:creationId xmlns:a16="http://schemas.microsoft.com/office/drawing/2014/main" id="{1D4CAED2-6688-3C41-723A-292F59785B84}"/>
              </a:ext>
            </a:extLst>
          </p:cNvPr>
          <p:cNvSpPr txBox="1"/>
          <p:nvPr/>
        </p:nvSpPr>
        <p:spPr>
          <a:xfrm>
            <a:off x="7312312" y="2938722"/>
            <a:ext cx="3270581" cy="530994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b" anchorCtr="0">
            <a:normAutofit/>
          </a:bodyPr>
          <a:lstStyle/>
          <a:p>
            <a:pPr>
              <a:buSzPct val="25000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期终考察项目的需求与要求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Number2">
            <a:extLst>
              <a:ext uri="{FF2B5EF4-FFF2-40B4-BE49-F238E27FC236}">
                <a16:creationId xmlns:a16="http://schemas.microsoft.com/office/drawing/2014/main" id="{BD65A8AC-3061-63C3-AD32-659F121F2245}"/>
              </a:ext>
            </a:extLst>
          </p:cNvPr>
          <p:cNvSpPr/>
          <p:nvPr/>
        </p:nvSpPr>
        <p:spPr>
          <a:xfrm>
            <a:off x="6818787" y="3102978"/>
            <a:ext cx="387212" cy="387210"/>
          </a:xfrm>
          <a:prstGeom prst="rect">
            <a:avLst/>
          </a:prstGeom>
          <a:solidFill>
            <a:srgbClr val="3F98B3"/>
          </a:solidFill>
          <a:ln w="12700" cap="rnd">
            <a:noFill/>
            <a:prstDash val="solid"/>
            <a:round/>
            <a:headEnd/>
            <a:tailEnd/>
          </a:ln>
          <a:effectLst>
            <a:outerShdw blurRad="254000" dist="127000" algn="ctr" rotWithShape="0">
              <a:srgbClr val="3F98B3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 defTabSz="914354"/>
            <a:r>
              <a:rPr lang="en-US" altLang="zh-CN" sz="1600" b="1" dirty="0">
                <a:solidFill>
                  <a:srgbClr val="FFFFFF"/>
                </a:solidFill>
              </a:rPr>
              <a:t>2</a:t>
            </a:r>
            <a:endParaRPr lang="zh-CN" altLang="en-US" sz="1600" b="1" dirty="0">
              <a:solidFill>
                <a:srgbClr val="FFFFFF"/>
              </a:solidFill>
            </a:endParaRPr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7EB58FD8-18D3-8FE1-D743-C7D7A5D002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846" y="1864243"/>
            <a:ext cx="5569659" cy="3359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7712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EDF4E0-962D-941B-C7F8-967A8AA5D8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70E2AED-CA12-BC12-888F-9099067674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9224"/>
            <a:ext cx="258521" cy="52322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4136EADF-6479-706A-88C6-2EA242850F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301" y="149224"/>
            <a:ext cx="113546" cy="52322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D7D2E33B-2C04-E9B1-5183-B1C71C1ACAC4}"/>
              </a:ext>
            </a:extLst>
          </p:cNvPr>
          <p:cNvSpPr txBox="1"/>
          <p:nvPr/>
        </p:nvSpPr>
        <p:spPr>
          <a:xfrm>
            <a:off x="457626" y="149224"/>
            <a:ext cx="107616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16.2-a </a:t>
            </a:r>
            <a:r>
              <a:rPr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考核方式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6BB9302-3E70-2891-D50A-3D97D89E49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4215" y="107759"/>
            <a:ext cx="638753" cy="60615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F4FFDA4-149D-CCAD-F6CD-4D11DEB53107}"/>
              </a:ext>
            </a:extLst>
          </p:cNvPr>
          <p:cNvSpPr txBox="1"/>
          <p:nvPr/>
        </p:nvSpPr>
        <p:spPr>
          <a:xfrm>
            <a:off x="457626" y="969113"/>
            <a:ext cx="11288380" cy="5590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考查目标</a:t>
            </a: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：该课程的考察目标是检验学生掌握自然语言处理相关理论知识，具备实际应用所需的相应软件包的开发能力及编程能力，以及灵活运用所学的知识、方法与技巧解决实际问题的综合能力。</a:t>
            </a:r>
            <a:endParaRPr lang="en-US" altLang="zh-CN" sz="1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考查项目</a:t>
            </a: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：基于给定的语料（第一次授课的录音专文本素材），综合利用课程所学知识特别是问答系统相关内容，以期初设定的小组为单位，完成构建一名为“数字教师”的以</a:t>
            </a:r>
            <a:r>
              <a:rPr lang="en-US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LLM+RAG</a:t>
            </a: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为技术底座的问答系统，相应系统需要设计充分、模块完整、功能齐备且测试运行正常。</a:t>
            </a:r>
            <a:endParaRPr lang="en-US" altLang="zh-CN" sz="1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系统功能运行正常（</a:t>
            </a:r>
            <a:r>
              <a:rPr lang="en-US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30%</a:t>
            </a: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</a:t>
            </a:r>
            <a:endParaRPr lang="en-US" altLang="zh-CN" sz="1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基于预先设计的问题库（学生事先不知问题，问题库规模为</a:t>
            </a:r>
            <a:r>
              <a:rPr lang="en-US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10</a:t>
            </a: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，共</a:t>
            </a:r>
            <a:r>
              <a:rPr lang="en-US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9</a:t>
            </a: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个小组），对所开发系统进行多轮对话测试，能够正常运行、会话总体自然流畅并对领域知识问题能够正确返回答案。</a:t>
            </a:r>
            <a:endParaRPr lang="en-US" altLang="zh-CN" sz="1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技术方案完整准确（</a:t>
            </a:r>
            <a:r>
              <a:rPr lang="en-US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30%</a:t>
            </a: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</a:t>
            </a:r>
            <a:endParaRPr lang="en-US" altLang="zh-CN" sz="1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以</a:t>
            </a:r>
            <a:r>
              <a:rPr lang="en-US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PPT</a:t>
            </a: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方式考察现场汇报总体技术方案，总体技术方案需框架完整、模块准确且形式美观大方；</a:t>
            </a:r>
            <a:r>
              <a:rPr lang="zh-CN" altLang="en-US" sz="1600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不得拷贝图片！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口头报告过程能够专业且自信，能够灵活应对现场答疑。</a:t>
            </a:r>
            <a:endParaRPr lang="en-US" altLang="zh-CN" sz="1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设计文档充实详尽（</a:t>
            </a:r>
            <a:r>
              <a:rPr lang="en-US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40%</a:t>
            </a: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</a:t>
            </a:r>
            <a:endParaRPr lang="en-US" altLang="zh-CN" sz="1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以</a:t>
            </a:r>
            <a:r>
              <a:rPr lang="en-US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WORD</a:t>
            </a: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方式提交系统的设计说明书（即学校要求的实验报告，需提交实际代码为附录），总体设计思路清晰、考虑周全且组件完整；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设计说明书的文字形式需规范、美观并无误。</a:t>
            </a:r>
          </a:p>
        </p:txBody>
      </p:sp>
    </p:spTree>
    <p:extLst>
      <p:ext uri="{BB962C8B-B14F-4D97-AF65-F5344CB8AC3E}">
        <p14:creationId xmlns:p14="http://schemas.microsoft.com/office/powerpoint/2010/main" val="4880103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4FE44F-D938-F5D1-79CB-21B51DAF63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D42FE71-6BDE-5476-3FCA-0067878773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9224"/>
            <a:ext cx="258521" cy="52322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01CD58C5-8F07-E8F8-2734-3539533B7B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301" y="149224"/>
            <a:ext cx="113546" cy="52322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5368B2B0-DDA7-BA06-5D02-C3CCCC181C35}"/>
              </a:ext>
            </a:extLst>
          </p:cNvPr>
          <p:cNvSpPr txBox="1"/>
          <p:nvPr/>
        </p:nvSpPr>
        <p:spPr>
          <a:xfrm>
            <a:off x="457626" y="149224"/>
            <a:ext cx="107616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16.2-b </a:t>
            </a:r>
            <a:r>
              <a:rPr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项目需求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AC04E14-CA2D-FD06-0F7A-5816341F81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4215" y="107759"/>
            <a:ext cx="638753" cy="60615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C0F45435-0BD0-1A46-E69B-40FDD9DB0552}"/>
              </a:ext>
            </a:extLst>
          </p:cNvPr>
          <p:cNvSpPr txBox="1"/>
          <p:nvPr/>
        </p:nvSpPr>
        <p:spPr>
          <a:xfrm>
            <a:off x="457626" y="969113"/>
            <a:ext cx="11288380" cy="26357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项目需求请参见项目需求文档与测试语料</a:t>
            </a: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</a:t>
            </a:r>
            <a:endParaRPr lang="en-US" altLang="zh-CN" sz="1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需求文档：</a:t>
            </a:r>
            <a:endParaRPr lang="en-US" altLang="zh-CN" sz="1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《</a:t>
            </a: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数字教师项目</a:t>
            </a:r>
            <a:r>
              <a:rPr lang="en-US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_</a:t>
            </a: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业务需求说明书</a:t>
            </a:r>
            <a:r>
              <a:rPr lang="en-US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_v0.1.doc》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测试语料：</a:t>
            </a:r>
            <a:endParaRPr lang="en-US" altLang="zh-CN" sz="1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《chap01.mp3-</a:t>
            </a: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转写结果</a:t>
            </a:r>
            <a:r>
              <a:rPr lang="en-US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_v0.1.doc》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《Homework01.doc》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《Material01-</a:t>
            </a: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梁文峰采访实录</a:t>
            </a:r>
            <a:r>
              <a:rPr lang="en-US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.doc》</a:t>
            </a:r>
          </a:p>
        </p:txBody>
      </p:sp>
    </p:spTree>
    <p:extLst>
      <p:ext uri="{BB962C8B-B14F-4D97-AF65-F5344CB8AC3E}">
        <p14:creationId xmlns:p14="http://schemas.microsoft.com/office/powerpoint/2010/main" val="36150571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EF1464-91FE-B925-D295-0E921D8DBB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26D62C4-7255-1BBA-F8A5-FCD967D79C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9224"/>
            <a:ext cx="258521" cy="52322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06A1046C-737F-9035-2D2D-4B1603E5E1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301" y="149224"/>
            <a:ext cx="113546" cy="52322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AC69F846-5147-EE08-A03F-333607B14E62}"/>
              </a:ext>
            </a:extLst>
          </p:cNvPr>
          <p:cNvSpPr txBox="1"/>
          <p:nvPr/>
        </p:nvSpPr>
        <p:spPr>
          <a:xfrm>
            <a:off x="457626" y="149224"/>
            <a:ext cx="107616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16.2-c </a:t>
            </a:r>
            <a:r>
              <a:rPr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考核</a:t>
            </a:r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交付要求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284A464-2146-C9FE-5FD5-C0435FE244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4215" y="107759"/>
            <a:ext cx="638753" cy="60615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A1DA68F4-7425-F0A3-4B48-73BB8A2D73E3}"/>
              </a:ext>
            </a:extLst>
          </p:cNvPr>
          <p:cNvSpPr txBox="1"/>
          <p:nvPr/>
        </p:nvSpPr>
        <p:spPr>
          <a:xfrm>
            <a:off x="457626" y="969113"/>
            <a:ext cx="11288380" cy="33744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考核安排</a:t>
            </a: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</a:t>
            </a:r>
            <a:endParaRPr lang="en-US" altLang="zh-CN" sz="1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时间要求：每个小组</a:t>
            </a:r>
            <a:r>
              <a:rPr lang="en-US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10</a:t>
            </a: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分钟，含总体介绍与系统演示；</a:t>
            </a:r>
            <a:endParaRPr lang="en-US" altLang="zh-CN" sz="1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组织方式：考察开始前小组长进行抽签决定报告次序与测试题目。</a:t>
            </a:r>
            <a:endParaRPr lang="en-US" altLang="zh-CN" sz="1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交付要求</a:t>
            </a: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</a:t>
            </a:r>
            <a:endParaRPr lang="en-US" altLang="zh-CN" sz="1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技术方案：参考技术方案模板要求。</a:t>
            </a:r>
            <a:endParaRPr lang="en-US" altLang="zh-CN" sz="1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设计文档：参考设计文档模板要求。</a:t>
            </a:r>
            <a:endParaRPr lang="en-US" altLang="zh-CN" sz="1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其他要求：</a:t>
            </a:r>
            <a:endParaRPr lang="en-US" altLang="zh-CN" sz="1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电子版命名方式：文档名</a:t>
            </a:r>
            <a:r>
              <a:rPr lang="en-US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_</a:t>
            </a: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组名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需同时提交打印版，含相关交付文档，首页需小组成员手写签名及日期。</a:t>
            </a:r>
          </a:p>
        </p:txBody>
      </p:sp>
    </p:spTree>
    <p:extLst>
      <p:ext uri="{BB962C8B-B14F-4D97-AF65-F5344CB8AC3E}">
        <p14:creationId xmlns:p14="http://schemas.microsoft.com/office/powerpoint/2010/main" val="12114872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986DE9-6B85-7506-E9DF-42AB90CC32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0F2492E7-58E3-6CB2-8B3F-296D7C9646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"/>
            <a:ext cx="12191999" cy="685800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602EDD35-FE30-1512-9C41-82FA025456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5061" y="859162"/>
            <a:ext cx="4320000" cy="266168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E89A1208-7FE5-B405-CB8A-BD663F9F3826}"/>
              </a:ext>
            </a:extLst>
          </p:cNvPr>
          <p:cNvSpPr txBox="1"/>
          <p:nvPr/>
        </p:nvSpPr>
        <p:spPr>
          <a:xfrm>
            <a:off x="3203345" y="859162"/>
            <a:ext cx="152343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204050074</a:t>
            </a:r>
            <a:endParaRPr lang="zh-CN" altLang="en-US" sz="1400" dirty="0"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FC41AE7-3841-B81B-4D34-19111E1624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6937" y="1577961"/>
            <a:ext cx="4392000" cy="2024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DFE836D5-8332-D53E-EC50-A1369491184B}"/>
              </a:ext>
            </a:extLst>
          </p:cNvPr>
          <p:cNvSpPr txBox="1"/>
          <p:nvPr/>
        </p:nvSpPr>
        <p:spPr>
          <a:xfrm>
            <a:off x="1805061" y="1190882"/>
            <a:ext cx="43729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自然语言处理（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Natural Language Processing, NLP</a:t>
            </a:r>
            <a:r>
              <a:rPr lang="zh-CN" altLang="en-US" sz="14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CD45E65-D65B-6FB3-7792-3646AF42601D}"/>
              </a:ext>
            </a:extLst>
          </p:cNvPr>
          <p:cNvSpPr txBox="1"/>
          <p:nvPr/>
        </p:nvSpPr>
        <p:spPr>
          <a:xfrm>
            <a:off x="1756937" y="2607041"/>
            <a:ext cx="61289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 &amp; A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4C3E99B-BC74-9B7C-C791-D01E5DCC0245}"/>
              </a:ext>
            </a:extLst>
          </p:cNvPr>
          <p:cNvSpPr txBox="1"/>
          <p:nvPr/>
        </p:nvSpPr>
        <p:spPr>
          <a:xfrm>
            <a:off x="1805061" y="3833191"/>
            <a:ext cx="3733714" cy="10237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乔梁（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bridge@139.com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/ 13926026874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人工智能与数据科学系</a:t>
            </a:r>
            <a:endParaRPr lang="en-US" altLang="zh-CN" sz="1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2024~2025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学年第</a:t>
            </a:r>
            <a:r>
              <a: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学期</a:t>
            </a:r>
          </a:p>
        </p:txBody>
      </p:sp>
    </p:spTree>
    <p:extLst>
      <p:ext uri="{BB962C8B-B14F-4D97-AF65-F5344CB8AC3E}">
        <p14:creationId xmlns:p14="http://schemas.microsoft.com/office/powerpoint/2010/main" val="3841669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2941DF-A78A-6FBE-B757-D5B46CB456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F698868-C876-D4BF-3FE8-7EA2FE6D86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9224"/>
            <a:ext cx="258521" cy="52322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6A49736A-0659-C281-0368-EB14D22F9E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301" y="149224"/>
            <a:ext cx="113546" cy="52322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464A6705-BD31-105A-E53B-6566B95A1C80}"/>
              </a:ext>
            </a:extLst>
          </p:cNvPr>
          <p:cNvSpPr txBox="1"/>
          <p:nvPr/>
        </p:nvSpPr>
        <p:spPr>
          <a:xfrm>
            <a:off x="457626" y="149224"/>
            <a:ext cx="107616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上讲回顾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C36490A-4793-6AB8-D3FD-7681314A33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4215" y="107759"/>
            <a:ext cx="638753" cy="60615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D331CEC-83BC-DA66-0DE3-2EA2D19B2B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260" y="887702"/>
            <a:ext cx="4075645" cy="2115802"/>
          </a:xfrm>
          <a:prstGeom prst="rect">
            <a:avLst/>
          </a:prstGeom>
        </p:spPr>
      </p:pic>
      <p:sp>
        <p:nvSpPr>
          <p:cNvPr id="9" name="椭圆 8">
            <a:extLst>
              <a:ext uri="{FF2B5EF4-FFF2-40B4-BE49-F238E27FC236}">
                <a16:creationId xmlns:a16="http://schemas.microsoft.com/office/drawing/2014/main" id="{5446A186-C016-4254-AC8F-11CCCE4303FB}"/>
              </a:ext>
            </a:extLst>
          </p:cNvPr>
          <p:cNvSpPr/>
          <p:nvPr/>
        </p:nvSpPr>
        <p:spPr>
          <a:xfrm>
            <a:off x="2583779" y="1683645"/>
            <a:ext cx="820957" cy="491719"/>
          </a:xfrm>
          <a:prstGeom prst="ellipse">
            <a:avLst/>
          </a:prstGeom>
          <a:solidFill>
            <a:schemeClr val="accent6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8153C8D2-DBF8-7ED9-BC2A-DE905441F12E}"/>
              </a:ext>
            </a:extLst>
          </p:cNvPr>
          <p:cNvCxnSpPr>
            <a:cxnSpLocks/>
            <a:stCxn id="9" idx="6"/>
          </p:cNvCxnSpPr>
          <p:nvPr/>
        </p:nvCxnSpPr>
        <p:spPr>
          <a:xfrm>
            <a:off x="3404736" y="1929505"/>
            <a:ext cx="1377720" cy="184103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3F58B2A1-FC21-706A-A81B-49EB42B87929}"/>
              </a:ext>
            </a:extLst>
          </p:cNvPr>
          <p:cNvSpPr/>
          <p:nvPr/>
        </p:nvSpPr>
        <p:spPr>
          <a:xfrm>
            <a:off x="4782456" y="2140856"/>
            <a:ext cx="6937829" cy="4567919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1D807ED8-1121-68D3-0747-47C5A036EA5A}"/>
              </a:ext>
            </a:extLst>
          </p:cNvPr>
          <p:cNvCxnSpPr>
            <a:cxnSpLocks/>
            <a:stCxn id="9" idx="6"/>
          </p:cNvCxnSpPr>
          <p:nvPr/>
        </p:nvCxnSpPr>
        <p:spPr>
          <a:xfrm>
            <a:off x="3404736" y="1929505"/>
            <a:ext cx="1377720" cy="477927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椭圆 14">
            <a:extLst>
              <a:ext uri="{FF2B5EF4-FFF2-40B4-BE49-F238E27FC236}">
                <a16:creationId xmlns:a16="http://schemas.microsoft.com/office/drawing/2014/main" id="{566423A2-26C9-DE32-3100-3CDF5F008947}"/>
              </a:ext>
            </a:extLst>
          </p:cNvPr>
          <p:cNvSpPr/>
          <p:nvPr/>
        </p:nvSpPr>
        <p:spPr>
          <a:xfrm>
            <a:off x="6506480" y="4050157"/>
            <a:ext cx="720000" cy="720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问答系统</a:t>
            </a: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A3269201-D79D-E8AF-6581-6CCC04A554F2}"/>
              </a:ext>
            </a:extLst>
          </p:cNvPr>
          <p:cNvSpPr/>
          <p:nvPr/>
        </p:nvSpPr>
        <p:spPr>
          <a:xfrm>
            <a:off x="5219694" y="4050157"/>
            <a:ext cx="720000" cy="720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架构组件</a:t>
            </a: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98C82B1D-70D2-2FCD-9B4D-44C53F967101}"/>
              </a:ext>
            </a:extLst>
          </p:cNvPr>
          <p:cNvCxnSpPr>
            <a:stCxn id="15" idx="2"/>
            <a:endCxn id="21" idx="6"/>
          </p:cNvCxnSpPr>
          <p:nvPr/>
        </p:nvCxnSpPr>
        <p:spPr>
          <a:xfrm flipH="1">
            <a:off x="5939694" y="4410157"/>
            <a:ext cx="56678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椭圆 29">
            <a:extLst>
              <a:ext uri="{FF2B5EF4-FFF2-40B4-BE49-F238E27FC236}">
                <a16:creationId xmlns:a16="http://schemas.microsoft.com/office/drawing/2014/main" id="{CA0F355A-4E61-A2DF-40E8-16866E21E38C}"/>
              </a:ext>
            </a:extLst>
          </p:cNvPr>
          <p:cNvSpPr/>
          <p:nvPr/>
        </p:nvSpPr>
        <p:spPr>
          <a:xfrm>
            <a:off x="5219694" y="5116540"/>
            <a:ext cx="720000" cy="720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当前发展</a:t>
            </a:r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CD32D2AD-081D-72C9-D823-4EBF6F4783DD}"/>
              </a:ext>
            </a:extLst>
          </p:cNvPr>
          <p:cNvCxnSpPr>
            <a:cxnSpLocks/>
          </p:cNvCxnSpPr>
          <p:nvPr/>
        </p:nvCxnSpPr>
        <p:spPr>
          <a:xfrm>
            <a:off x="7545611" y="2297973"/>
            <a:ext cx="0" cy="413843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椭圆 34">
            <a:extLst>
              <a:ext uri="{FF2B5EF4-FFF2-40B4-BE49-F238E27FC236}">
                <a16:creationId xmlns:a16="http://schemas.microsoft.com/office/drawing/2014/main" id="{2672FAD3-2E5D-A83A-5089-A839D3D0608E}"/>
              </a:ext>
            </a:extLst>
          </p:cNvPr>
          <p:cNvSpPr/>
          <p:nvPr/>
        </p:nvSpPr>
        <p:spPr>
          <a:xfrm>
            <a:off x="8992176" y="2365776"/>
            <a:ext cx="1249503" cy="720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前端</a:t>
            </a:r>
            <a:endParaRPr lang="en-US" altLang="zh-CN" sz="1050" dirty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/>
            <a:r>
              <a:rPr lang="en-US" altLang="zh-CN" sz="800" dirty="0" err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Gradio</a:t>
            </a:r>
            <a:endParaRPr lang="zh-CN" altLang="en-US" sz="800" dirty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05F96C9A-E824-F950-B5CE-621799A4130D}"/>
              </a:ext>
            </a:extLst>
          </p:cNvPr>
          <p:cNvSpPr/>
          <p:nvPr/>
        </p:nvSpPr>
        <p:spPr>
          <a:xfrm>
            <a:off x="7900107" y="4064705"/>
            <a:ext cx="720000" cy="7200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RAG</a:t>
            </a:r>
            <a:endParaRPr lang="zh-CN" altLang="en-US" sz="1050" dirty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CAC21F33-AFD7-8D33-C838-42A32B113B92}"/>
              </a:ext>
            </a:extLst>
          </p:cNvPr>
          <p:cNvSpPr/>
          <p:nvPr/>
        </p:nvSpPr>
        <p:spPr>
          <a:xfrm>
            <a:off x="8992176" y="5734538"/>
            <a:ext cx="1249516" cy="720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后台</a:t>
            </a:r>
            <a:endParaRPr lang="en-US" altLang="zh-CN" sz="1050" dirty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/>
            <a:r>
              <a:rPr lang="en-US" altLang="zh-CN" sz="80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Chroma + LLM</a:t>
            </a:r>
            <a:endParaRPr lang="zh-CN" altLang="en-US" sz="800" dirty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D4237C49-75C4-9243-83C6-77DD538ABD73}"/>
              </a:ext>
            </a:extLst>
          </p:cNvPr>
          <p:cNvSpPr/>
          <p:nvPr/>
        </p:nvSpPr>
        <p:spPr>
          <a:xfrm>
            <a:off x="8992184" y="4050157"/>
            <a:ext cx="1249508" cy="7200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中台</a:t>
            </a:r>
            <a:endParaRPr lang="en-US" altLang="zh-CN" sz="1050" dirty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/>
            <a:r>
              <a:rPr lang="en-US" altLang="zh-CN" sz="800" dirty="0" err="1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LlamaIndex</a:t>
            </a:r>
            <a:endParaRPr lang="zh-CN" altLang="en-US" sz="800" dirty="0">
              <a:solidFill>
                <a:schemeClr val="tx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A8512CF0-A5D3-309D-72C9-325FDC17A87B}"/>
              </a:ext>
            </a:extLst>
          </p:cNvPr>
          <p:cNvCxnSpPr>
            <a:cxnSpLocks/>
            <a:stCxn id="15" idx="6"/>
            <a:endCxn id="40" idx="2"/>
          </p:cNvCxnSpPr>
          <p:nvPr/>
        </p:nvCxnSpPr>
        <p:spPr>
          <a:xfrm>
            <a:off x="7226480" y="4410157"/>
            <a:ext cx="673627" cy="1454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>
            <a:extLst>
              <a:ext uri="{FF2B5EF4-FFF2-40B4-BE49-F238E27FC236}">
                <a16:creationId xmlns:a16="http://schemas.microsoft.com/office/drawing/2014/main" id="{D440B2C1-1D48-CC85-F62A-C917420A2433}"/>
              </a:ext>
            </a:extLst>
          </p:cNvPr>
          <p:cNvSpPr/>
          <p:nvPr/>
        </p:nvSpPr>
        <p:spPr>
          <a:xfrm>
            <a:off x="5219694" y="2983774"/>
            <a:ext cx="720000" cy="720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基本状况</a:t>
            </a: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2B748419-B73A-69FB-EE0F-B5327D7F169B}"/>
              </a:ext>
            </a:extLst>
          </p:cNvPr>
          <p:cNvCxnSpPr>
            <a:cxnSpLocks/>
            <a:stCxn id="15" idx="1"/>
            <a:endCxn id="12" idx="5"/>
          </p:cNvCxnSpPr>
          <p:nvPr/>
        </p:nvCxnSpPr>
        <p:spPr>
          <a:xfrm flipH="1" flipV="1">
            <a:off x="5834252" y="3598332"/>
            <a:ext cx="777670" cy="55726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E6C3636B-888C-1450-37F3-2DD20F682EAD}"/>
              </a:ext>
            </a:extLst>
          </p:cNvPr>
          <p:cNvCxnSpPr>
            <a:cxnSpLocks/>
            <a:stCxn id="15" idx="3"/>
            <a:endCxn id="30" idx="7"/>
          </p:cNvCxnSpPr>
          <p:nvPr/>
        </p:nvCxnSpPr>
        <p:spPr>
          <a:xfrm flipH="1">
            <a:off x="5834252" y="4664715"/>
            <a:ext cx="777670" cy="55726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08D292F3-EFF9-C2F5-8015-AEAF9496D92B}"/>
              </a:ext>
            </a:extLst>
          </p:cNvPr>
          <p:cNvCxnSpPr>
            <a:cxnSpLocks/>
            <a:stCxn id="40" idx="6"/>
            <a:endCxn id="48" idx="2"/>
          </p:cNvCxnSpPr>
          <p:nvPr/>
        </p:nvCxnSpPr>
        <p:spPr>
          <a:xfrm flipV="1">
            <a:off x="8620107" y="4410157"/>
            <a:ext cx="372077" cy="1454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BE2C2185-81C1-19DD-261B-1DAE38334C6B}"/>
              </a:ext>
            </a:extLst>
          </p:cNvPr>
          <p:cNvCxnSpPr>
            <a:cxnSpLocks/>
            <a:stCxn id="40" idx="0"/>
            <a:endCxn id="35" idx="3"/>
          </p:cNvCxnSpPr>
          <p:nvPr/>
        </p:nvCxnSpPr>
        <p:spPr>
          <a:xfrm flipV="1">
            <a:off x="8260107" y="2980334"/>
            <a:ext cx="915054" cy="108437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AB415693-256F-F24A-12C1-E67C885B553C}"/>
              </a:ext>
            </a:extLst>
          </p:cNvPr>
          <p:cNvCxnSpPr>
            <a:cxnSpLocks/>
            <a:stCxn id="40" idx="4"/>
            <a:endCxn id="45" idx="1"/>
          </p:cNvCxnSpPr>
          <p:nvPr/>
        </p:nvCxnSpPr>
        <p:spPr>
          <a:xfrm>
            <a:off x="8260107" y="4784705"/>
            <a:ext cx="915056" cy="105527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椭圆 59">
            <a:extLst>
              <a:ext uri="{FF2B5EF4-FFF2-40B4-BE49-F238E27FC236}">
                <a16:creationId xmlns:a16="http://schemas.microsoft.com/office/drawing/2014/main" id="{B07A7149-D487-5A88-B9D9-9F04D4509BC0}"/>
              </a:ext>
            </a:extLst>
          </p:cNvPr>
          <p:cNvSpPr/>
          <p:nvPr/>
        </p:nvSpPr>
        <p:spPr>
          <a:xfrm>
            <a:off x="10607605" y="4050157"/>
            <a:ext cx="720000" cy="720000"/>
          </a:xfrm>
          <a:prstGeom prst="ellipse">
            <a:avLst/>
          </a:prstGeom>
          <a:solidFill>
            <a:srgbClr val="BDD7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查询路由</a:t>
            </a:r>
          </a:p>
        </p:txBody>
      </p:sp>
      <p:sp>
        <p:nvSpPr>
          <p:cNvPr id="64" name="椭圆 63">
            <a:extLst>
              <a:ext uri="{FF2B5EF4-FFF2-40B4-BE49-F238E27FC236}">
                <a16:creationId xmlns:a16="http://schemas.microsoft.com/office/drawing/2014/main" id="{ED282964-6087-6DA6-54B3-F72F5FC6EDB9}"/>
              </a:ext>
            </a:extLst>
          </p:cNvPr>
          <p:cNvSpPr/>
          <p:nvPr/>
        </p:nvSpPr>
        <p:spPr>
          <a:xfrm>
            <a:off x="10607605" y="3069000"/>
            <a:ext cx="720000" cy="720000"/>
          </a:xfrm>
          <a:prstGeom prst="ellipse">
            <a:avLst/>
          </a:prstGeom>
          <a:solidFill>
            <a:srgbClr val="BDD7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提示模板</a:t>
            </a:r>
          </a:p>
        </p:txBody>
      </p:sp>
      <p:sp>
        <p:nvSpPr>
          <p:cNvPr id="65" name="椭圆 64">
            <a:extLst>
              <a:ext uri="{FF2B5EF4-FFF2-40B4-BE49-F238E27FC236}">
                <a16:creationId xmlns:a16="http://schemas.microsoft.com/office/drawing/2014/main" id="{DDE99517-7A25-1F1E-23DA-AA6D09EEE5F8}"/>
              </a:ext>
            </a:extLst>
          </p:cNvPr>
          <p:cNvSpPr/>
          <p:nvPr/>
        </p:nvSpPr>
        <p:spPr>
          <a:xfrm>
            <a:off x="10607605" y="5031314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检索优化</a:t>
            </a:r>
          </a:p>
        </p:txBody>
      </p: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5C5E3B85-0DFA-0C14-3654-1BDAC5ACD539}"/>
              </a:ext>
            </a:extLst>
          </p:cNvPr>
          <p:cNvCxnSpPr>
            <a:stCxn id="48" idx="6"/>
            <a:endCxn id="60" idx="2"/>
          </p:cNvCxnSpPr>
          <p:nvPr/>
        </p:nvCxnSpPr>
        <p:spPr>
          <a:xfrm>
            <a:off x="10241692" y="4410157"/>
            <a:ext cx="365913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D67A7891-AFF2-CC1F-DD41-B309F996DAC3}"/>
              </a:ext>
            </a:extLst>
          </p:cNvPr>
          <p:cNvCxnSpPr>
            <a:stCxn id="48" idx="6"/>
            <a:endCxn id="64" idx="3"/>
          </p:cNvCxnSpPr>
          <p:nvPr/>
        </p:nvCxnSpPr>
        <p:spPr>
          <a:xfrm flipV="1">
            <a:off x="10241692" y="3683558"/>
            <a:ext cx="471355" cy="72659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4A633DB9-D088-B417-DEAA-FBC5CA0550FB}"/>
              </a:ext>
            </a:extLst>
          </p:cNvPr>
          <p:cNvCxnSpPr>
            <a:cxnSpLocks/>
            <a:stCxn id="48" idx="6"/>
            <a:endCxn id="65" idx="1"/>
          </p:cNvCxnSpPr>
          <p:nvPr/>
        </p:nvCxnSpPr>
        <p:spPr>
          <a:xfrm>
            <a:off x="10241692" y="4410157"/>
            <a:ext cx="471355" cy="72659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4244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641E10-090C-76DE-7085-004E7CC615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B3D47D0-9A73-DB74-F8B9-EAB8589AE5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9224"/>
            <a:ext cx="258521" cy="52322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53EFDA59-9E9C-ABEE-F57F-A95029D296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301" y="149224"/>
            <a:ext cx="113546" cy="52322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527A91EC-B9B4-9AB9-56EB-9A9F4049E5F3}"/>
              </a:ext>
            </a:extLst>
          </p:cNvPr>
          <p:cNvSpPr txBox="1"/>
          <p:nvPr/>
        </p:nvSpPr>
        <p:spPr>
          <a:xfrm>
            <a:off x="457626" y="149224"/>
            <a:ext cx="107616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本讲目标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382C8D3-A383-F233-ED57-05ABF392B5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4215" y="107759"/>
            <a:ext cx="638753" cy="60615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72D5C742-C492-E052-E98B-AFE69C70FCAA}"/>
              </a:ext>
            </a:extLst>
          </p:cNvPr>
          <p:cNvSpPr txBox="1"/>
          <p:nvPr/>
        </p:nvSpPr>
        <p:spPr>
          <a:xfrm>
            <a:off x="414846" y="935666"/>
            <a:ext cx="11202995" cy="1424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本讲主要目标包括：</a:t>
            </a:r>
            <a:endParaRPr lang="en-US" altLang="zh-CN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能够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了解</a:t>
            </a: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实务中技术开发项目实施的一般流程</a:t>
            </a:r>
            <a:endParaRPr lang="en-US" altLang="zh-CN" sz="2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能够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准确理解</a:t>
            </a:r>
            <a:r>
              <a:rPr lang="zh-CN" altLang="en-US" sz="2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期终考察的需求与要求（答疑只有这一次）</a:t>
            </a:r>
          </a:p>
        </p:txBody>
      </p:sp>
    </p:spTree>
    <p:extLst>
      <p:ext uri="{BB962C8B-B14F-4D97-AF65-F5344CB8AC3E}">
        <p14:creationId xmlns:p14="http://schemas.microsoft.com/office/powerpoint/2010/main" val="3023413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D02BE6-F8B5-A983-8DBE-65E1BEF0D8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CF5101E-11F8-D9B4-AF18-3FDF560C70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9224"/>
            <a:ext cx="258521" cy="52322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1E5D5E0F-2C0C-DB8D-5811-D6FF54C308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301" y="149224"/>
            <a:ext cx="113546" cy="52322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FBDF3E83-3770-7A1B-E342-D2286E2A1E7E}"/>
              </a:ext>
            </a:extLst>
          </p:cNvPr>
          <p:cNvSpPr txBox="1"/>
          <p:nvPr/>
        </p:nvSpPr>
        <p:spPr>
          <a:xfrm>
            <a:off x="457626" y="149224"/>
            <a:ext cx="107616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本讲大纲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0AD7175-95A1-5B2D-F2A2-C2292C4BE2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4215" y="107759"/>
            <a:ext cx="638753" cy="606150"/>
          </a:xfrm>
          <a:prstGeom prst="rect">
            <a:avLst/>
          </a:prstGeom>
        </p:spPr>
      </p:pic>
      <p:sp>
        <p:nvSpPr>
          <p:cNvPr id="20" name="矩形 19">
            <a:extLst>
              <a:ext uri="{FF2B5EF4-FFF2-40B4-BE49-F238E27FC236}">
                <a16:creationId xmlns:a16="http://schemas.microsoft.com/office/drawing/2014/main" id="{81CCED6E-F243-8FAC-EA02-252D125813F3}"/>
              </a:ext>
            </a:extLst>
          </p:cNvPr>
          <p:cNvSpPr/>
          <p:nvPr/>
        </p:nvSpPr>
        <p:spPr>
          <a:xfrm>
            <a:off x="5984507" y="1864243"/>
            <a:ext cx="222990" cy="3359888"/>
          </a:xfrm>
          <a:prstGeom prst="rect">
            <a:avLst/>
          </a:prstGeom>
          <a:solidFill>
            <a:srgbClr val="3F98B3"/>
          </a:solidFill>
          <a:ln w="12700" cap="rnd">
            <a:noFill/>
            <a:prstDash val="solid"/>
            <a:round/>
            <a:headEnd/>
            <a:tailEnd/>
          </a:ln>
          <a:effectLst>
            <a:outerShdw blurRad="254000" dist="127000" algn="ctr" rotWithShape="0">
              <a:srgbClr val="3F98B3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 defTabSz="914354"/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17" name="Bullet1">
            <a:extLst>
              <a:ext uri="{FF2B5EF4-FFF2-40B4-BE49-F238E27FC236}">
                <a16:creationId xmlns:a16="http://schemas.microsoft.com/office/drawing/2014/main" id="{DF04944A-8C36-FFD8-1785-3CD506E8D96F}"/>
              </a:ext>
            </a:extLst>
          </p:cNvPr>
          <p:cNvSpPr txBox="1"/>
          <p:nvPr/>
        </p:nvSpPr>
        <p:spPr>
          <a:xfrm>
            <a:off x="7312312" y="1840398"/>
            <a:ext cx="3509288" cy="530994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b" anchorCtr="0">
            <a:normAutofit/>
          </a:bodyPr>
          <a:lstStyle/>
          <a:p>
            <a:pPr>
              <a:buSzPct val="25000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项目实施的一般流程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Number1">
            <a:extLst>
              <a:ext uri="{FF2B5EF4-FFF2-40B4-BE49-F238E27FC236}">
                <a16:creationId xmlns:a16="http://schemas.microsoft.com/office/drawing/2014/main" id="{05CD0A92-18C4-9707-99BC-9E981C1F268D}"/>
              </a:ext>
            </a:extLst>
          </p:cNvPr>
          <p:cNvSpPr/>
          <p:nvPr/>
        </p:nvSpPr>
        <p:spPr>
          <a:xfrm>
            <a:off x="6818787" y="1994369"/>
            <a:ext cx="387212" cy="387210"/>
          </a:xfrm>
          <a:prstGeom prst="rect">
            <a:avLst/>
          </a:prstGeom>
          <a:solidFill>
            <a:srgbClr val="3F98B3"/>
          </a:solidFill>
          <a:ln w="12700" cap="rnd">
            <a:noFill/>
            <a:prstDash val="solid"/>
            <a:round/>
            <a:headEnd/>
            <a:tailEnd/>
          </a:ln>
          <a:effectLst>
            <a:outerShdw blurRad="254000" dist="127000" algn="ctr" rotWithShape="0">
              <a:srgbClr val="3F98B3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 defTabSz="914354"/>
            <a:r>
              <a:rPr lang="en-US" altLang="zh-CN" sz="1600" b="1" dirty="0">
                <a:solidFill>
                  <a:srgbClr val="FFFFFF"/>
                </a:solidFill>
              </a:rPr>
              <a:t>1</a:t>
            </a:r>
            <a:endParaRPr lang="zh-CN" altLang="en-US" sz="1600" b="1" dirty="0">
              <a:solidFill>
                <a:srgbClr val="FFFFFF"/>
              </a:solidFill>
            </a:endParaRPr>
          </a:p>
        </p:txBody>
      </p:sp>
      <p:sp>
        <p:nvSpPr>
          <p:cNvPr id="14" name="Bullet2">
            <a:extLst>
              <a:ext uri="{FF2B5EF4-FFF2-40B4-BE49-F238E27FC236}">
                <a16:creationId xmlns:a16="http://schemas.microsoft.com/office/drawing/2014/main" id="{7892F1C3-B0D4-6CC3-8366-66362652E51E}"/>
              </a:ext>
            </a:extLst>
          </p:cNvPr>
          <p:cNvSpPr txBox="1"/>
          <p:nvPr/>
        </p:nvSpPr>
        <p:spPr>
          <a:xfrm>
            <a:off x="7312312" y="2938722"/>
            <a:ext cx="3270581" cy="530994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b" anchorCtr="0">
            <a:normAutofit/>
          </a:bodyPr>
          <a:lstStyle/>
          <a:p>
            <a:pPr>
              <a:buSzPct val="25000"/>
            </a:pPr>
            <a:r>
              <a:rPr lang="zh-CN" altLang="en-US" b="1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期终考察项目的需求与要求</a:t>
            </a:r>
            <a:endParaRPr lang="en-US" altLang="zh-CN" b="1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Number2">
            <a:extLst>
              <a:ext uri="{FF2B5EF4-FFF2-40B4-BE49-F238E27FC236}">
                <a16:creationId xmlns:a16="http://schemas.microsoft.com/office/drawing/2014/main" id="{59CEC172-768C-251D-271E-4CE7252FC896}"/>
              </a:ext>
            </a:extLst>
          </p:cNvPr>
          <p:cNvSpPr/>
          <p:nvPr/>
        </p:nvSpPr>
        <p:spPr>
          <a:xfrm>
            <a:off x="6818787" y="3102978"/>
            <a:ext cx="387212" cy="38721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ap="rnd">
            <a:noFill/>
            <a:prstDash val="solid"/>
            <a:round/>
            <a:headEnd/>
            <a:tailEnd/>
          </a:ln>
          <a:effectLst>
            <a:outerShdw blurRad="254000" dist="127000" algn="ctr" rotWithShape="0">
              <a:schemeClr val="bg1">
                <a:lumMod val="50000"/>
                <a:alpha val="3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 defTabSz="914354"/>
            <a:r>
              <a:rPr lang="en-US" altLang="zh-CN" sz="1600" b="1" dirty="0">
                <a:solidFill>
                  <a:srgbClr val="FFFFFF"/>
                </a:solidFill>
              </a:rPr>
              <a:t>2</a:t>
            </a:r>
            <a:endParaRPr lang="zh-CN" altLang="en-US" sz="1600" b="1" dirty="0">
              <a:solidFill>
                <a:srgbClr val="FFFFFF"/>
              </a:solidFill>
            </a:endParaRPr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3BBDC0C8-276A-F30B-C83C-0FF714CB90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846" y="1864243"/>
            <a:ext cx="5569659" cy="3359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085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BA0E2B-3B2C-02DE-714E-DCDEEB6E47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DA20D1E-566E-6FA1-DCF7-D632A1FFB9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9224"/>
            <a:ext cx="258521" cy="52322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6B6102F5-5201-122B-95E8-44086D6B25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301" y="149224"/>
            <a:ext cx="113546" cy="52322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FD2682A6-ADB1-2D45-123F-040DAC1D2335}"/>
              </a:ext>
            </a:extLst>
          </p:cNvPr>
          <p:cNvSpPr txBox="1"/>
          <p:nvPr/>
        </p:nvSpPr>
        <p:spPr>
          <a:xfrm>
            <a:off x="457626" y="149224"/>
            <a:ext cx="107616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16.1-a </a:t>
            </a:r>
            <a:r>
              <a:rPr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项目及其特性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1673427-9EA0-5DB2-9B9C-70E2FC910D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4215" y="107759"/>
            <a:ext cx="638753" cy="60615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9F859CC-273C-2132-EA7C-691CFAAA42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226" y="988861"/>
            <a:ext cx="10949365" cy="5480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566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08E3E2-F674-6C1D-F875-A6026CEABB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AF59B39-7730-DA32-CD5C-1AAE996766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9224"/>
            <a:ext cx="258521" cy="52322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DAF20230-E394-F635-A52D-A0321CBF7C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301" y="149224"/>
            <a:ext cx="113546" cy="52322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E06EC1B9-38E4-E66D-AB04-EC5A64FAE5EF}"/>
              </a:ext>
            </a:extLst>
          </p:cNvPr>
          <p:cNvSpPr txBox="1"/>
          <p:nvPr/>
        </p:nvSpPr>
        <p:spPr>
          <a:xfrm>
            <a:off x="457626" y="149224"/>
            <a:ext cx="107616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16.1-b </a:t>
            </a:r>
            <a:r>
              <a:rPr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项目管理的知识体系框架（基于</a:t>
            </a:r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PMI</a:t>
            </a:r>
            <a:r>
              <a:rPr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7AE0C21-2DDD-C761-7376-434ABE82EA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4215" y="107759"/>
            <a:ext cx="638753" cy="606150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63D8623F-35CE-7CE0-A1CB-52128AC5E9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912" y="982625"/>
            <a:ext cx="11632176" cy="5547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028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D2A10A-B830-9CF1-31DE-1B142F1560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DA907C3-259D-C2D7-1310-F0D05EC866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9224"/>
            <a:ext cx="258521" cy="52322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E8F578EF-FD86-9EE8-AEE2-493500FCE2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301" y="149224"/>
            <a:ext cx="113546" cy="52322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20044667-D70D-D7F6-BCA7-907F4932F8E3}"/>
              </a:ext>
            </a:extLst>
          </p:cNvPr>
          <p:cNvSpPr txBox="1"/>
          <p:nvPr/>
        </p:nvSpPr>
        <p:spPr>
          <a:xfrm>
            <a:off x="457626" y="149224"/>
            <a:ext cx="107616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16.1-c </a:t>
            </a:r>
            <a:r>
              <a:rPr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项目管理的体系框架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3B31DF9-F069-1556-76CB-577F8BFA51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4215" y="107759"/>
            <a:ext cx="638753" cy="606150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D10E51FB-5040-394A-E429-70DC30A22F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2791" y="1129669"/>
            <a:ext cx="9626418" cy="5267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384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4017B6-467F-F4EB-27FB-CEB6B36ECF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BD56172-9C73-3300-E7F6-153795732A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9224"/>
            <a:ext cx="258521" cy="52322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18212EA5-B964-9D05-F3B9-6B65CCAA8E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301" y="149224"/>
            <a:ext cx="113546" cy="52322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B08A698C-CCCD-F096-AAA4-C68C1D88E967}"/>
              </a:ext>
            </a:extLst>
          </p:cNvPr>
          <p:cNvSpPr txBox="1"/>
          <p:nvPr/>
        </p:nvSpPr>
        <p:spPr>
          <a:xfrm>
            <a:off x="457626" y="149224"/>
            <a:ext cx="107616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16.1-d </a:t>
            </a:r>
            <a:r>
              <a:rPr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阶段（</a:t>
            </a:r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Phase</a:t>
            </a:r>
            <a:r>
              <a:rPr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）的基本定义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ACB933D-8A39-1F75-CF40-4063DCC9BA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4215" y="107759"/>
            <a:ext cx="638753" cy="606150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8A930451-FCE1-5C12-2FE8-FEAED0D7ED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014" y="1157520"/>
            <a:ext cx="11113971" cy="5047926"/>
          </a:xfrm>
          <a:prstGeom prst="rect">
            <a:avLst/>
          </a:prstGeom>
        </p:spPr>
      </p:pic>
      <p:grpSp>
        <p:nvGrpSpPr>
          <p:cNvPr id="9" name="组合 8">
            <a:extLst>
              <a:ext uri="{FF2B5EF4-FFF2-40B4-BE49-F238E27FC236}">
                <a16:creationId xmlns:a16="http://schemas.microsoft.com/office/drawing/2014/main" id="{C485B02A-9B99-2361-CD44-55369D0AFC65}"/>
              </a:ext>
            </a:extLst>
          </p:cNvPr>
          <p:cNvGrpSpPr/>
          <p:nvPr/>
        </p:nvGrpSpPr>
        <p:grpSpPr>
          <a:xfrm>
            <a:off x="457626" y="2565778"/>
            <a:ext cx="2763246" cy="4142997"/>
            <a:chOff x="457626" y="2565778"/>
            <a:chExt cx="2763246" cy="4142997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9A1E6193-9370-B8CB-F500-253C28CFB009}"/>
                </a:ext>
              </a:extLst>
            </p:cNvPr>
            <p:cNvSpPr/>
            <p:nvPr/>
          </p:nvSpPr>
          <p:spPr>
            <a:xfrm>
              <a:off x="457626" y="2565778"/>
              <a:ext cx="2763246" cy="4142997"/>
            </a:xfrm>
            <a:prstGeom prst="rect">
              <a:avLst/>
            </a:prstGeom>
            <a:noFill/>
            <a:ln w="28575"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CEE9985A-395A-1261-A9F1-C49B65958A45}"/>
                </a:ext>
              </a:extLst>
            </p:cNvPr>
            <p:cNvSpPr txBox="1"/>
            <p:nvPr/>
          </p:nvSpPr>
          <p:spPr>
            <a:xfrm>
              <a:off x="1387843" y="6125837"/>
              <a:ext cx="902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400" dirty="0">
                  <a:solidFill>
                    <a:srgbClr val="C0000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期终考察</a:t>
              </a:r>
              <a:endParaRPr lang="en-US" altLang="zh-CN" sz="1400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  <a:p>
              <a:pPr algn="ctr"/>
              <a:r>
                <a:rPr lang="zh-CN" altLang="en-US" sz="1400" dirty="0">
                  <a:solidFill>
                    <a:srgbClr val="C0000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的切入点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99146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3B4011-9367-FFF3-25A7-E6E34D62F3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AD27EE6-D5E3-F135-308E-D5AD65132F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9224"/>
            <a:ext cx="258521" cy="52322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D5D77B2C-FA29-46C7-4ED3-B704497AFF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301" y="149224"/>
            <a:ext cx="113546" cy="52322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91B1B8D9-8FDC-5BC3-612A-40D009C281AE}"/>
              </a:ext>
            </a:extLst>
          </p:cNvPr>
          <p:cNvSpPr txBox="1"/>
          <p:nvPr/>
        </p:nvSpPr>
        <p:spPr>
          <a:xfrm>
            <a:off x="457626" y="149224"/>
            <a:ext cx="107616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16.1-e </a:t>
            </a:r>
            <a:r>
              <a:rPr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工作（</a:t>
            </a:r>
            <a:r>
              <a:rPr lang="en-US" altLang="zh-CN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Work</a:t>
            </a:r>
            <a:r>
              <a:rPr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）的基本定义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026FFD9-AE1D-70C1-5CDD-9D3565AF5D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4215" y="107759"/>
            <a:ext cx="638753" cy="606150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9EDBA81B-95A8-CF82-2238-92A9F592C9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014" y="1046917"/>
            <a:ext cx="11113971" cy="5310076"/>
          </a:xfrm>
          <a:prstGeom prst="rect">
            <a:avLst/>
          </a:prstGeom>
        </p:spPr>
      </p:pic>
      <p:grpSp>
        <p:nvGrpSpPr>
          <p:cNvPr id="6" name="组合 5">
            <a:extLst>
              <a:ext uri="{FF2B5EF4-FFF2-40B4-BE49-F238E27FC236}">
                <a16:creationId xmlns:a16="http://schemas.microsoft.com/office/drawing/2014/main" id="{8F76D792-F485-0340-33A3-07EA7EE15C6E}"/>
              </a:ext>
            </a:extLst>
          </p:cNvPr>
          <p:cNvGrpSpPr/>
          <p:nvPr/>
        </p:nvGrpSpPr>
        <p:grpSpPr>
          <a:xfrm>
            <a:off x="539014" y="3429000"/>
            <a:ext cx="1753810" cy="3279775"/>
            <a:chOff x="457626" y="2565778"/>
            <a:chExt cx="2763246" cy="4142997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4AE95786-239F-18DE-A78D-A11262A04B44}"/>
                </a:ext>
              </a:extLst>
            </p:cNvPr>
            <p:cNvSpPr/>
            <p:nvPr/>
          </p:nvSpPr>
          <p:spPr>
            <a:xfrm>
              <a:off x="457626" y="2565778"/>
              <a:ext cx="2763246" cy="4142997"/>
            </a:xfrm>
            <a:prstGeom prst="rect">
              <a:avLst/>
            </a:prstGeom>
            <a:noFill/>
            <a:ln w="28575"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9D2158E2-D690-B4A7-201B-95D0D92801E4}"/>
                </a:ext>
              </a:extLst>
            </p:cNvPr>
            <p:cNvSpPr txBox="1"/>
            <p:nvPr/>
          </p:nvSpPr>
          <p:spPr>
            <a:xfrm>
              <a:off x="1387843" y="6125837"/>
              <a:ext cx="902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400" dirty="0">
                  <a:solidFill>
                    <a:srgbClr val="C0000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期终考察</a:t>
              </a:r>
              <a:endParaRPr lang="en-US" altLang="zh-CN" sz="1400" dirty="0">
                <a:solidFill>
                  <a:srgbClr val="C0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  <a:p>
              <a:pPr algn="ctr"/>
              <a:r>
                <a:rPr lang="zh-CN" altLang="en-US" sz="1400" dirty="0">
                  <a:solidFill>
                    <a:srgbClr val="C0000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的切入点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90938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10960</TotalTime>
  <Words>756</Words>
  <Application>Microsoft Office PowerPoint</Application>
  <PresentationFormat>宽屏</PresentationFormat>
  <Paragraphs>92</Paragraphs>
  <Slides>15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2" baseType="lpstr">
      <vt:lpstr>等线</vt:lpstr>
      <vt:lpstr>等线 Light</vt:lpstr>
      <vt:lpstr>微软雅黑</vt:lpstr>
      <vt:lpstr>微软雅黑 Light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Glen q</dc:creator>
  <cp:lastModifiedBy>Glen q</cp:lastModifiedBy>
  <cp:revision>625</cp:revision>
  <dcterms:created xsi:type="dcterms:W3CDTF">2025-02-20T14:13:41Z</dcterms:created>
  <dcterms:modified xsi:type="dcterms:W3CDTF">2025-06-12T01:44:41Z</dcterms:modified>
</cp:coreProperties>
</file>