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2" r:id="rId3"/>
    <p:sldId id="257" r:id="rId4"/>
    <p:sldId id="260" r:id="rId5"/>
    <p:sldId id="263" r:id="rId6"/>
    <p:sldId id="267" r:id="rId7"/>
    <p:sldId id="28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1" r:id="rId17"/>
    <p:sldId id="279" r:id="rId18"/>
    <p:sldId id="280" r:id="rId19"/>
    <p:sldId id="284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28" y="-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86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6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118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FCD2E6-7013-4E2D-B738-6768AACDD01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6AA66F-C28A-4247-8E47-C257BD6F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8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497" y="775952"/>
            <a:ext cx="8001000" cy="2971801"/>
          </a:xfrm>
        </p:spPr>
        <p:txBody>
          <a:bodyPr/>
          <a:lstStyle/>
          <a:p>
            <a:r>
              <a:rPr lang="en-US" dirty="0" smtClean="0"/>
              <a:t>Phishing &amp; Anti-spam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272" y="4255991"/>
            <a:ext cx="6400800" cy="194733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959A99"/>
                </a:solidFill>
              </a:rPr>
              <a:t>Kenneth </a:t>
            </a:r>
            <a:r>
              <a:rPr lang="en-US" dirty="0" err="1" smtClean="0">
                <a:solidFill>
                  <a:srgbClr val="959A99"/>
                </a:solidFill>
              </a:rPr>
              <a:t>Howerton</a:t>
            </a:r>
            <a:endParaRPr lang="en-US" dirty="0" smtClean="0">
              <a:solidFill>
                <a:srgbClr val="959A99"/>
              </a:solidFill>
            </a:endParaRPr>
          </a:p>
          <a:p>
            <a:r>
              <a:rPr lang="en-US" dirty="0" smtClean="0">
                <a:solidFill>
                  <a:srgbClr val="959A99"/>
                </a:solidFill>
              </a:rPr>
              <a:t>Yasmeen Cherry</a:t>
            </a:r>
          </a:p>
          <a:p>
            <a:r>
              <a:rPr lang="en-US" dirty="0" smtClean="0">
                <a:solidFill>
                  <a:srgbClr val="959A99"/>
                </a:solidFill>
              </a:rPr>
              <a:t>Sarah Gore</a:t>
            </a:r>
          </a:p>
          <a:p>
            <a:r>
              <a:rPr lang="en-US" dirty="0" smtClean="0">
                <a:solidFill>
                  <a:srgbClr val="959A99"/>
                </a:solidFill>
              </a:rPr>
              <a:t>CSC 130/01 </a:t>
            </a:r>
            <a:endParaRPr lang="en-US" dirty="0" smtClean="0">
              <a:solidFill>
                <a:srgbClr val="959A99"/>
              </a:solidFill>
            </a:endParaRPr>
          </a:p>
          <a:p>
            <a:r>
              <a:rPr lang="en-US" dirty="0">
                <a:solidFill>
                  <a:srgbClr val="959A99"/>
                </a:solidFill>
              </a:rPr>
              <a:t>https://www.youtube.com/embed/</a:t>
            </a:r>
            <a:r>
              <a:rPr lang="en-US" dirty="0" smtClean="0">
                <a:solidFill>
                  <a:srgbClr val="959A99"/>
                </a:solidFill>
              </a:rPr>
              <a:t>yg8NxVcHBlI</a:t>
            </a:r>
          </a:p>
          <a:p>
            <a:r>
              <a:rPr lang="en-US" dirty="0">
                <a:solidFill>
                  <a:srgbClr val="959A99"/>
                </a:solidFill>
              </a:rPr>
              <a:t>https://</a:t>
            </a:r>
            <a:r>
              <a:rPr lang="en-US" dirty="0" err="1">
                <a:solidFill>
                  <a:srgbClr val="959A99"/>
                </a:solidFill>
              </a:rPr>
              <a:t>github.com</a:t>
            </a:r>
            <a:r>
              <a:rPr lang="en-US" dirty="0">
                <a:solidFill>
                  <a:srgbClr val="959A99"/>
                </a:solidFill>
              </a:rPr>
              <a:t>/howerton3/</a:t>
            </a:r>
            <a:r>
              <a:rPr lang="en-US" dirty="0" err="1">
                <a:solidFill>
                  <a:srgbClr val="959A99"/>
                </a:solidFill>
              </a:rPr>
              <a:t>SpamHamCereal.git</a:t>
            </a:r>
            <a:endParaRPr lang="en-US" dirty="0">
              <a:solidFill>
                <a:srgbClr val="959A99"/>
              </a:solidFill>
            </a:endParaRPr>
          </a:p>
          <a:p>
            <a:endParaRPr lang="en-US" dirty="0">
              <a:solidFill>
                <a:srgbClr val="959A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98">
            <a:off x="7060854" y="3753171"/>
            <a:ext cx="3597665" cy="255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5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98" y="-593838"/>
            <a:ext cx="8534401" cy="2281600"/>
          </a:xfrm>
        </p:spPr>
        <p:txBody>
          <a:bodyPr/>
          <a:lstStyle/>
          <a:p>
            <a:r>
              <a:rPr lang="en-US" dirty="0" smtClean="0"/>
              <a:t>How to calculate the probability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Shot 2017-04-27 at 6.3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9" y="2993355"/>
            <a:ext cx="9893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693" y="-824775"/>
            <a:ext cx="8534401" cy="2281600"/>
          </a:xfrm>
        </p:spPr>
        <p:txBody>
          <a:bodyPr/>
          <a:lstStyle/>
          <a:p>
            <a:r>
              <a:rPr lang="en-US" dirty="0" smtClean="0"/>
              <a:t>Cereal/ingredients separated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Shot 2017-04-27 at 6.3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8" y="2129901"/>
            <a:ext cx="7835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309" y="-907253"/>
            <a:ext cx="8534401" cy="2281600"/>
          </a:xfrm>
        </p:spPr>
        <p:txBody>
          <a:bodyPr/>
          <a:lstStyle/>
          <a:p>
            <a:r>
              <a:rPr lang="en-US" dirty="0" smtClean="0"/>
              <a:t>The checker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43" y="2780229"/>
            <a:ext cx="5282539" cy="2920635"/>
          </a:xfrm>
          <a:prstGeom prst="rect">
            <a:avLst/>
          </a:prstGeom>
        </p:spPr>
      </p:pic>
      <p:pic>
        <p:nvPicPr>
          <p:cNvPr id="3" name="Picture 2" descr="Screen Shot 2017-04-27 at 6.3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70" y="2210395"/>
            <a:ext cx="8591329" cy="42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679" y="-876872"/>
            <a:ext cx="8534401" cy="2281600"/>
          </a:xfrm>
        </p:spPr>
        <p:txBody>
          <a:bodyPr/>
          <a:lstStyle/>
          <a:p>
            <a:r>
              <a:rPr lang="en-US" dirty="0" smtClean="0"/>
              <a:t>The checker continued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Shot 2017-04-27 at 6.38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41"/>
          <a:stretch/>
        </p:blipFill>
        <p:spPr>
          <a:xfrm>
            <a:off x="1396784" y="1615792"/>
            <a:ext cx="9282120" cy="39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001" y="-610334"/>
            <a:ext cx="8534401" cy="2281600"/>
          </a:xfrm>
        </p:spPr>
        <p:txBody>
          <a:bodyPr/>
          <a:lstStyle/>
          <a:p>
            <a:r>
              <a:rPr lang="en-US" dirty="0" smtClean="0"/>
              <a:t>Spam or ham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Shot 2017-04-27 at 6.3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44" y="2205585"/>
            <a:ext cx="7302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699" y="-775288"/>
            <a:ext cx="2086508" cy="22816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Shot 2017-04-27 at 6.3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49" y="1647936"/>
            <a:ext cx="4896098" cy="50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4-27 at 7.11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71" y="1549066"/>
            <a:ext cx="8031794" cy="47464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02560" y="-791784"/>
            <a:ext cx="8534401" cy="228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 Menu for customized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7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592" y="-709306"/>
            <a:ext cx="8534401" cy="2281600"/>
          </a:xfrm>
        </p:spPr>
        <p:txBody>
          <a:bodyPr/>
          <a:lstStyle/>
          <a:p>
            <a:r>
              <a:rPr lang="en-US" dirty="0" smtClean="0"/>
              <a:t>Entering new cereal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Shot 2017-04-27 at 6.4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6" y="1618260"/>
            <a:ext cx="7553957" cy="51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1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592" y="-709306"/>
            <a:ext cx="8534401" cy="2281600"/>
          </a:xfrm>
        </p:spPr>
        <p:txBody>
          <a:bodyPr/>
          <a:lstStyle/>
          <a:p>
            <a:r>
              <a:rPr lang="en-US" dirty="0" smtClean="0"/>
              <a:t>Entering new cereal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Screen Shot 2017-04-27 at 6.4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0" y="2172570"/>
            <a:ext cx="9753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4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13" y="198667"/>
            <a:ext cx="8534400" cy="150706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4025" y="2007515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rgbClr val="959A99"/>
                </a:solidFill>
              </a:rPr>
              <a:t>Given a “Bag of Words” and data, this model can be easily customized to fit a user’s needs. </a:t>
            </a:r>
          </a:p>
          <a:p>
            <a:r>
              <a:rPr lang="en-US" dirty="0" smtClean="0">
                <a:solidFill>
                  <a:srgbClr val="959A99"/>
                </a:solidFill>
              </a:rPr>
              <a:t>Bayes Theorem is not the only method of filtering, but it is a easily customizable method and precision can be increased based on needs of client. </a:t>
            </a:r>
            <a:endParaRPr lang="en-US" dirty="0">
              <a:solidFill>
                <a:srgbClr val="959A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2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46" y="326572"/>
            <a:ext cx="8322923" cy="226422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69" y="2231571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rgbClr val="959A99"/>
                </a:solidFill>
              </a:rPr>
              <a:t>Define phishing</a:t>
            </a:r>
          </a:p>
          <a:p>
            <a:r>
              <a:rPr lang="en-US" dirty="0" smtClean="0">
                <a:solidFill>
                  <a:srgbClr val="959A99"/>
                </a:solidFill>
              </a:rPr>
              <a:t>Define Spam</a:t>
            </a:r>
          </a:p>
          <a:p>
            <a:r>
              <a:rPr lang="en-US" dirty="0" smtClean="0">
                <a:solidFill>
                  <a:srgbClr val="959A99"/>
                </a:solidFill>
              </a:rPr>
              <a:t>Define Bayes Theorem</a:t>
            </a:r>
          </a:p>
          <a:p>
            <a:r>
              <a:rPr lang="en-US" dirty="0" smtClean="0">
                <a:solidFill>
                  <a:srgbClr val="959A99"/>
                </a:solidFill>
              </a:rPr>
              <a:t>Explanation of </a:t>
            </a:r>
            <a:r>
              <a:rPr lang="en-US" dirty="0" err="1" smtClean="0">
                <a:solidFill>
                  <a:srgbClr val="959A99"/>
                </a:solidFill>
              </a:rPr>
              <a:t>SpamHamCereal.py</a:t>
            </a:r>
            <a:endParaRPr lang="en-US" dirty="0" smtClean="0">
              <a:solidFill>
                <a:srgbClr val="959A99"/>
              </a:solidFill>
            </a:endParaRPr>
          </a:p>
          <a:p>
            <a:r>
              <a:rPr lang="en-US" dirty="0" smtClean="0">
                <a:solidFill>
                  <a:srgbClr val="959A99"/>
                </a:solidFill>
              </a:rPr>
              <a:t>Summary</a:t>
            </a:r>
          </a:p>
          <a:p>
            <a:r>
              <a:rPr lang="en-US" dirty="0" smtClean="0">
                <a:solidFill>
                  <a:srgbClr val="959A99"/>
                </a:solidFill>
              </a:rPr>
              <a:t>References</a:t>
            </a:r>
            <a:endParaRPr lang="en-US" dirty="0">
              <a:solidFill>
                <a:srgbClr val="959A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0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13" y="198667"/>
            <a:ext cx="8534400" cy="1507067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60" y="2398691"/>
            <a:ext cx="8534400" cy="361526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u="sng" dirty="0"/>
              <a:t>https://github.com/wifiphisher/</a:t>
            </a:r>
            <a:r>
              <a:rPr lang="en-US" u="sng" dirty="0" err="1" smtClean="0"/>
              <a:t>wifiphisher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u="sng" dirty="0"/>
              <a:t>https://www.analyticsvidhya.com/blog/2015/09/naive-</a:t>
            </a:r>
            <a:r>
              <a:rPr lang="en-US" u="sng" dirty="0" smtClean="0"/>
              <a:t>bayes-explained/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searchsecurity.techtarget.com/definition/phishing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Wikipedia </a:t>
            </a:r>
            <a:r>
              <a:rPr lang="en-US" dirty="0"/>
              <a:t>contributors. "Naive Bayes spam filtering." </a:t>
            </a:r>
            <a:r>
              <a:rPr lang="en-US" i="1" dirty="0"/>
              <a:t>Wikipedia, The Free Encyclopedia</a:t>
            </a:r>
            <a:r>
              <a:rPr lang="en-US" dirty="0"/>
              <a:t>. Wikipedia, The Free Encyclopedia, 30 Jan. 2017. Web. 26 Apr. 2017.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11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46" y="326572"/>
            <a:ext cx="8322923" cy="2264228"/>
          </a:xfrm>
        </p:spPr>
        <p:txBody>
          <a:bodyPr/>
          <a:lstStyle/>
          <a:p>
            <a:r>
              <a:rPr lang="en-US" dirty="0" smtClean="0"/>
              <a:t>What is Phishing?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69" y="2231571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rgbClr val="959A99"/>
                </a:solidFill>
              </a:rPr>
              <a:t>It’s a form of fraud in which the attacker tries to learn information such as login credentials or  account information. </a:t>
            </a:r>
            <a:endParaRPr lang="en-US" dirty="0">
              <a:solidFill>
                <a:srgbClr val="959A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3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3" y="185788"/>
            <a:ext cx="8534400" cy="1507067"/>
          </a:xfrm>
        </p:spPr>
        <p:txBody>
          <a:bodyPr/>
          <a:lstStyle/>
          <a:p>
            <a:r>
              <a:rPr lang="en-US" dirty="0" smtClean="0"/>
              <a:t>Spam Classifying or the Naïve </a:t>
            </a:r>
            <a:r>
              <a:rPr lang="en-US" dirty="0" err="1" smtClean="0"/>
              <a:t>bayes</a:t>
            </a:r>
            <a:r>
              <a:rPr lang="en-US" dirty="0" smtClean="0"/>
              <a:t>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295659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rgbClr val="959A99"/>
                </a:solidFill>
              </a:rPr>
              <a:t>Naïve Bayes Spam filtering is a baseline technique for dealing with spam that can tailor itself to the email needs of individual users.</a:t>
            </a:r>
            <a:endParaRPr lang="en-US" dirty="0">
              <a:solidFill>
                <a:srgbClr val="959A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58" y="321973"/>
            <a:ext cx="10058400" cy="1481070"/>
          </a:xfrm>
        </p:spPr>
        <p:txBody>
          <a:bodyPr/>
          <a:lstStyle/>
          <a:p>
            <a:r>
              <a:rPr lang="en-US" dirty="0" smtClean="0"/>
              <a:t>Bayes Naïve Continue: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137893"/>
            <a:ext cx="8535988" cy="2665927"/>
          </a:xfrm>
        </p:spPr>
        <p:txBody>
          <a:bodyPr/>
          <a:lstStyle/>
          <a:p>
            <a:r>
              <a:rPr lang="en-US" dirty="0" smtClean="0">
                <a:solidFill>
                  <a:srgbClr val="959A99"/>
                </a:solidFill>
              </a:rPr>
              <a:t>Bayes classifiers are  a  popular statistical technique of email filtering.  Classifiers work by correlating the use of tokens with spam and non- spam emails and then using the Bayes theorem to calculate a probability that an email is or is not a spam. </a:t>
            </a:r>
            <a:endParaRPr lang="en-US" dirty="0">
              <a:solidFill>
                <a:srgbClr val="959A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5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8534401" cy="2281600"/>
          </a:xfrm>
        </p:spPr>
        <p:txBody>
          <a:bodyPr/>
          <a:lstStyle/>
          <a:p>
            <a:r>
              <a:rPr lang="en-US" dirty="0" smtClean="0"/>
              <a:t>How to calculate the probability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43" y="2780229"/>
            <a:ext cx="5282539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7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970" y="-329906"/>
            <a:ext cx="5618432" cy="2281600"/>
          </a:xfrm>
        </p:spPr>
        <p:txBody>
          <a:bodyPr/>
          <a:lstStyle/>
          <a:p>
            <a:pPr algn="just"/>
            <a:r>
              <a:rPr lang="en-US" dirty="0" err="1" smtClean="0"/>
              <a:t>SpamHamcereal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040" y="2892072"/>
            <a:ext cx="8537160" cy="1911748"/>
          </a:xfrm>
        </p:spPr>
        <p:txBody>
          <a:bodyPr/>
          <a:lstStyle/>
          <a:p>
            <a:r>
              <a:rPr lang="en-US" dirty="0" smtClean="0">
                <a:solidFill>
                  <a:srgbClr val="959A99"/>
                </a:solidFill>
              </a:rPr>
              <a:t>Given a .</a:t>
            </a:r>
            <a:r>
              <a:rPr lang="en-US" dirty="0" err="1" smtClean="0">
                <a:solidFill>
                  <a:srgbClr val="959A99"/>
                </a:solidFill>
              </a:rPr>
              <a:t>csv</a:t>
            </a:r>
            <a:r>
              <a:rPr lang="en-US" dirty="0" smtClean="0">
                <a:solidFill>
                  <a:srgbClr val="959A99"/>
                </a:solidFill>
              </a:rPr>
              <a:t> of Cereal names and ingredients, </a:t>
            </a:r>
            <a:r>
              <a:rPr lang="en-US" dirty="0" err="1" smtClean="0">
                <a:solidFill>
                  <a:srgbClr val="959A99"/>
                </a:solidFill>
              </a:rPr>
              <a:t>SpamHamCereal</a:t>
            </a:r>
            <a:r>
              <a:rPr lang="en-US" dirty="0" smtClean="0">
                <a:solidFill>
                  <a:srgbClr val="959A99"/>
                </a:solidFill>
              </a:rPr>
              <a:t> will determine whether a given cereal is likely to be Spam or Ham (healthy or unhealthy)</a:t>
            </a:r>
            <a:endParaRPr lang="en-US" dirty="0">
              <a:solidFill>
                <a:srgbClr val="959A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4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970" y="-329906"/>
            <a:ext cx="3735748" cy="2281600"/>
          </a:xfrm>
        </p:spPr>
        <p:txBody>
          <a:bodyPr/>
          <a:lstStyle/>
          <a:p>
            <a:pPr algn="just"/>
            <a:r>
              <a:rPr lang="en-US" dirty="0" smtClean="0"/>
              <a:t>Data type used </a:t>
            </a:r>
            <a:br>
              <a:rPr lang="en-US" dirty="0" smtClean="0"/>
            </a:br>
            <a:r>
              <a:rPr lang="en-US" dirty="0" smtClean="0"/>
              <a:t>for    “cereal”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Shot 2017-04-27 at 7.0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89" y="359648"/>
            <a:ext cx="5273336" cy="61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20" y="-956738"/>
            <a:ext cx="8534401" cy="2281600"/>
          </a:xfrm>
        </p:spPr>
        <p:txBody>
          <a:bodyPr/>
          <a:lstStyle/>
          <a:p>
            <a:r>
              <a:rPr lang="en-US" dirty="0" smtClean="0"/>
              <a:t>How to calculate the probability</a:t>
            </a:r>
            <a:endParaRPr lang="en-US" dirty="0"/>
          </a:p>
        </p:txBody>
      </p:sp>
      <p:sp>
        <p:nvSpPr>
          <p:cNvPr id="5" name="AutoShape 4" descr="\Pr(S|W)={\frac  {\Pr(W|S)\cdot \Pr(S)}{\Pr(W|S)\cdot \Pr(S)+\Pr(W|H)\cdot \Pr(H)}}"/>
          <p:cNvSpPr>
            <a:spLocks noChangeAspect="1" noChangeArrowheads="1"/>
          </p:cNvSpPr>
          <p:nvPr/>
        </p:nvSpPr>
        <p:spPr bwMode="auto">
          <a:xfrm>
            <a:off x="288925" y="-81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\Pr(S|W)"/>
          <p:cNvSpPr>
            <a:spLocks noChangeAspect="1" noChangeArrowheads="1"/>
          </p:cNvSpPr>
          <p:nvPr/>
        </p:nvSpPr>
        <p:spPr bwMode="auto">
          <a:xfrm>
            <a:off x="79375" y="-50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Pr(S)"/>
          <p:cNvSpPr>
            <a:spLocks noChangeAspect="1" noChangeArrowheads="1"/>
          </p:cNvSpPr>
          <p:nvPr/>
        </p:nvSpPr>
        <p:spPr bwMode="auto">
          <a:xfrm>
            <a:off x="79375" y="-219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\Pr(W|S)"/>
          <p:cNvSpPr>
            <a:spLocks noChangeAspect="1" noChangeArrowheads="1"/>
          </p:cNvSpPr>
          <p:nvPr/>
        </p:nvSpPr>
        <p:spPr bwMode="auto">
          <a:xfrm>
            <a:off x="79375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Pr(H)"/>
          <p:cNvSpPr>
            <a:spLocks noChangeAspect="1" noChangeArrowheads="1"/>
          </p:cNvSpPr>
          <p:nvPr/>
        </p:nvSpPr>
        <p:spPr bwMode="auto">
          <a:xfrm>
            <a:off x="79375" y="358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9" descr="\Pr(W|H)"/>
          <p:cNvSpPr>
            <a:spLocks noChangeAspect="1" noChangeArrowheads="1"/>
          </p:cNvSpPr>
          <p:nvPr/>
        </p:nvSpPr>
        <p:spPr bwMode="auto">
          <a:xfrm>
            <a:off x="79375" y="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Shot 2017-04-27 at 6.3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90" y="1996271"/>
            <a:ext cx="9774529" cy="35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585</TotalTime>
  <Words>287</Words>
  <Application>Microsoft Macintosh PowerPoint</Application>
  <PresentationFormat>Custom</PresentationFormat>
  <Paragraphs>44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Slice</vt:lpstr>
      <vt:lpstr>Phishing &amp; Anti-spam classifier</vt:lpstr>
      <vt:lpstr>Overview</vt:lpstr>
      <vt:lpstr>What is Phishing?</vt:lpstr>
      <vt:lpstr>Spam Classifying or the Naïve bayes spam</vt:lpstr>
      <vt:lpstr>Bayes Naïve Continue:</vt:lpstr>
      <vt:lpstr>How to calculate the probability</vt:lpstr>
      <vt:lpstr>SpamHamcereal</vt:lpstr>
      <vt:lpstr>Data type used  for    “cereal”</vt:lpstr>
      <vt:lpstr>How to calculate the probability</vt:lpstr>
      <vt:lpstr>How to calculate the probability</vt:lpstr>
      <vt:lpstr>Cereal/ingredients separated</vt:lpstr>
      <vt:lpstr>The checker</vt:lpstr>
      <vt:lpstr>The checker continued</vt:lpstr>
      <vt:lpstr>Spam or ham</vt:lpstr>
      <vt:lpstr>Output</vt:lpstr>
      <vt:lpstr>PowerPoint Presentation</vt:lpstr>
      <vt:lpstr>Entering new cereal</vt:lpstr>
      <vt:lpstr>Entering new cereal</vt:lpstr>
      <vt:lpstr>summary</vt:lpstr>
      <vt:lpstr>reference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&amp; Anti-spam classifier</dc:title>
  <dc:creator>Yasmeen</dc:creator>
  <cp:lastModifiedBy>Kenneth Howerton</cp:lastModifiedBy>
  <cp:revision>26</cp:revision>
  <dcterms:created xsi:type="dcterms:W3CDTF">2017-04-05T12:18:12Z</dcterms:created>
  <dcterms:modified xsi:type="dcterms:W3CDTF">2017-04-28T02:17:05Z</dcterms:modified>
</cp:coreProperties>
</file>