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6" r:id="rId6"/>
    <p:sldId id="261" r:id="rId7"/>
    <p:sldId id="262" r:id="rId8"/>
    <p:sldId id="260" r:id="rId9"/>
    <p:sldId id="263" r:id="rId10"/>
    <p:sldId id="264" r:id="rId11"/>
    <p:sldId id="270" r:id="rId12"/>
    <p:sldId id="267" r:id="rId13"/>
    <p:sldId id="265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7592D9-8BE6-4E27-9119-D3121AA4C320}" v="486" dt="2021-12-16T01:48:18.6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/>
    <p:restoredTop sz="94552"/>
  </p:normalViewPr>
  <p:slideViewPr>
    <p:cSldViewPr snapToGrid="0" snapToObjects="1">
      <p:cViewPr varScale="1">
        <p:scale>
          <a:sx n="137" d="100"/>
          <a:sy n="137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F56A6-9AF7-0B45-8BF6-3CB82839398C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4687A-0167-7A4D-9F2A-F7FAC6023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00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4687A-0167-7A4D-9F2A-F7FAC60235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31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4687A-0167-7A4D-9F2A-F7FAC60235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49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4687A-0167-7A4D-9F2A-F7FAC60235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04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06D7-2BC7-224C-BE80-7291184C4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0BFAB-906C-014F-A386-08A9B28CC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D03AF-1466-6843-85B0-55357C99B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6B75-7DA4-6E49-AD34-0D3EC5025A4E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7A5C6-723A-D04C-8274-EB92EF59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2F922-528A-1F42-833F-29C102D0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6337-B4FC-D64C-9DF9-06D62AFCD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3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4E0A2-5C04-9347-AD49-E730B668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2A942-CE93-1F43-AFA4-35FDCBA32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09FE9-ABBF-454C-9F2C-B67ABA3D4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6B75-7DA4-6E49-AD34-0D3EC5025A4E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127B0-7A6C-1B4D-9B2D-B18F32006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2EF4C-33C7-7445-BCC6-867E8025C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6337-B4FC-D64C-9DF9-06D62AFCD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4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6813AF-3349-284A-AB0C-041B52FC8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77588-C39F-C443-876E-7B4E342E4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CB5D6-BBFF-AD4D-907E-8524B21B8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6B75-7DA4-6E49-AD34-0D3EC5025A4E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25E7A-101F-3248-84ED-0B56C0A38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CA40C-16AA-E644-8269-558E34BF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6337-B4FC-D64C-9DF9-06D62AFCD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0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8FB74-B013-1F4F-9959-42DF799A0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9689A-6335-1845-A2CB-3F1C0A4BC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E76DB-228B-354A-86CB-4F79C94AD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6B75-7DA4-6E49-AD34-0D3EC5025A4E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870B7-9610-6D41-A90D-D6C72CBAE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C9D1B-294E-444B-9B8F-A31F4AD4C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6337-B4FC-D64C-9DF9-06D62AFCD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9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1A0C0-C439-4B45-AC69-0D7866E4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921BA-661C-0946-BB87-9A3C8E71C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34CCB-802E-454D-BD5F-E325B9604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6B75-7DA4-6E49-AD34-0D3EC5025A4E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28286-A6D0-794D-9DBF-A160BAA6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29C3E-AC6E-5E4E-A180-49DCE9A4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6337-B4FC-D64C-9DF9-06D62AFCD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9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269B-1B45-A447-A398-6DAA215D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8E6CC-0485-474F-99BC-7722334A2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EAC73-966E-B446-A8A6-CE2906E03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646F3-1AAC-FC47-B68D-D4D113908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6B75-7DA4-6E49-AD34-0D3EC5025A4E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0AFC2-F239-9147-9156-F98A09859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A70E4-5403-CF4A-89EA-E5E0FC0E1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6337-B4FC-D64C-9DF9-06D62AFCD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09791-836E-1446-8281-B1029E27F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F35B1-9FDD-424D-BB3A-46EF60167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3A523-992E-1B4B-AA5E-00953B87F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652B4-5D6D-714C-AFAE-7AA1DD127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84216-C1A6-AC47-8B71-C7C320695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CC0716-ADB9-7E42-8B66-480C96479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6B75-7DA4-6E49-AD34-0D3EC5025A4E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0267BE-B608-CB43-9F42-18773C36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8FF314-B8CB-B84B-B49C-B583E9A9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6337-B4FC-D64C-9DF9-06D62AFCD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7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CD41-443C-1E48-8CEC-5B771BB7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B379E3-E323-F744-82B4-98871E71F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6B75-7DA4-6E49-AD34-0D3EC5025A4E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3F143-AB04-0445-A6B5-0185C8DAD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3A9D0-E618-0E4C-BF91-A40E7D4EF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6337-B4FC-D64C-9DF9-06D62AFCD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55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83445C-B6B2-F64C-A4F9-EE65CBF5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6B75-7DA4-6E49-AD34-0D3EC5025A4E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FFDE49-189F-9449-9D7C-3FDB55FAE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616F5-A8C5-1847-B533-F1E70EED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6337-B4FC-D64C-9DF9-06D62AFCD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8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58DDB-AB98-6D4E-8EFF-346484DFD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3710B-AD61-C644-AC96-8C67C0168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CE963-D4BF-244C-B90D-226B0B0AB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5DEDF-1D1D-7040-B094-D033C5687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6B75-7DA4-6E49-AD34-0D3EC5025A4E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AD138-37FB-CE4C-801F-3FDE9962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FB548-1B82-294B-A23A-7BBCCCEB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6337-B4FC-D64C-9DF9-06D62AFCD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3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98192-F066-A94D-BEEB-059948600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8C2F7D-85D7-F54D-8325-E44AEB717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7CDD3-E8FB-1942-A0FE-92553EF74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BA90F-A571-284A-8262-52A8A90C4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6B75-7DA4-6E49-AD34-0D3EC5025A4E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CB9CB-E83C-0647-8089-1DFCB5281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EDD7D-D425-FC4F-87C0-500DE0CBB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06337-B4FC-D64C-9DF9-06D62AFCD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75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BEF338-59ED-D74A-8E27-C67CF2209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81D64-DE46-F844-84E5-81940893D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D35A0-4E28-3444-8D3D-E57C68236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96B75-7DA4-6E49-AD34-0D3EC5025A4E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F2B7E-8BA4-AF43-9AED-2BEDA7DC1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D8799-DF4E-944E-95AE-A4AD45AF9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06337-B4FC-D64C-9DF9-06D62AFCD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8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A6BEC3-6445-FC4B-8E4B-95AFD8949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>
                <a:solidFill>
                  <a:srgbClr val="080808"/>
                </a:solidFill>
              </a:rPr>
              <a:t>Chloe VanCory, Kalyn Howes, and Bevan Smith </a:t>
            </a:r>
          </a:p>
          <a:p>
            <a:endParaRPr lang="en-US" sz="200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76444-8C14-6449-8808-141FDA941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159677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Project 2	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83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5F565-86FE-F04D-9BC9-5C3D260F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E526BC-318D-41BB-B9B2-350D684DF772}"/>
              </a:ext>
            </a:extLst>
          </p:cNvPr>
          <p:cNvSpPr txBox="1"/>
          <p:nvPr/>
        </p:nvSpPr>
        <p:spPr>
          <a:xfrm>
            <a:off x="394427" y="2333457"/>
            <a:ext cx="1634837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/>
              <a:t>A</a:t>
            </a:r>
            <a:endParaRPr lang="en-US" sz="3600" dirty="0">
              <a:cs typeface="Calibri"/>
            </a:endParaRPr>
          </a:p>
          <a:p>
            <a:endParaRPr lang="en-US" sz="3600" dirty="0">
              <a:cs typeface="Calibri"/>
            </a:endParaRPr>
          </a:p>
          <a:p>
            <a:r>
              <a:rPr lang="en-US" sz="3600" dirty="0">
                <a:cs typeface="Calibri"/>
              </a:rPr>
              <a:t>[3]</a:t>
            </a:r>
          </a:p>
          <a:p>
            <a:r>
              <a:rPr lang="en-US" sz="3600" dirty="0">
                <a:cs typeface="Calibri"/>
              </a:rPr>
              <a:t>[1]</a:t>
            </a:r>
          </a:p>
          <a:p>
            <a:r>
              <a:rPr lang="en-US" sz="3600" dirty="0">
                <a:cs typeface="Calibri"/>
              </a:rPr>
              <a:t>[]</a:t>
            </a:r>
          </a:p>
          <a:p>
            <a:r>
              <a:rPr lang="en-US" sz="3600" dirty="0">
                <a:cs typeface="Calibri"/>
              </a:rPr>
              <a:t>[1,2,3]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730FD1-2E88-4AAF-B336-6814A01EAC78}"/>
              </a:ext>
            </a:extLst>
          </p:cNvPr>
          <p:cNvSpPr/>
          <p:nvPr/>
        </p:nvSpPr>
        <p:spPr>
          <a:xfrm>
            <a:off x="1780003" y="4003938"/>
            <a:ext cx="125261" cy="1461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C58D4E9F-4747-4CED-AE15-FC6BCCB3B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624" y="3237240"/>
            <a:ext cx="1107772" cy="24686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FB7F54-4EA8-434F-8FBA-E00F99F4E1F6}"/>
              </a:ext>
            </a:extLst>
          </p:cNvPr>
          <p:cNvSpPr txBox="1"/>
          <p:nvPr/>
        </p:nvSpPr>
        <p:spPr>
          <a:xfrm>
            <a:off x="2667918" y="2327727"/>
            <a:ext cx="5857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ea typeface="+mn-lt"/>
                <a:cs typeface="+mn-lt"/>
              </a:rPr>
              <a:t>X</a:t>
            </a:r>
            <a:endParaRPr 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1A8641-5DC0-4BFB-ACD0-BCE6E0CF40C0}"/>
              </a:ext>
            </a:extLst>
          </p:cNvPr>
          <p:cNvSpPr txBox="1"/>
          <p:nvPr/>
        </p:nvSpPr>
        <p:spPr>
          <a:xfrm>
            <a:off x="3543490" y="3622595"/>
            <a:ext cx="50939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/>
              <a:t>=</a:t>
            </a:r>
            <a:endParaRPr lang="en-US" sz="5400">
              <a:cs typeface="Calibri"/>
            </a:endParaRPr>
          </a:p>
        </p:txBody>
      </p:sp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D986134E-3726-4D97-A945-0B5F135C86AF}"/>
              </a:ext>
            </a:extLst>
          </p:cNvPr>
          <p:cNvSpPr/>
          <p:nvPr/>
        </p:nvSpPr>
        <p:spPr>
          <a:xfrm>
            <a:off x="4169909" y="3186249"/>
            <a:ext cx="7811661" cy="2630465"/>
          </a:xfrm>
          <a:prstGeom prst="bracketPair">
            <a:avLst/>
          </a:prstGeom>
          <a:noFill/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83CBC1-4649-4F68-96AC-16CECE603BDC}"/>
              </a:ext>
            </a:extLst>
          </p:cNvPr>
          <p:cNvSpPr txBox="1"/>
          <p:nvPr/>
        </p:nvSpPr>
        <p:spPr>
          <a:xfrm>
            <a:off x="7165875" y="2297576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/>
              <a:t>AX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721C3A-8900-43C7-8633-72C8BCE5B078}"/>
              </a:ext>
            </a:extLst>
          </p:cNvPr>
          <p:cNvSpPr txBox="1"/>
          <p:nvPr/>
        </p:nvSpPr>
        <p:spPr>
          <a:xfrm>
            <a:off x="5647542" y="65800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pic>
        <p:nvPicPr>
          <p:cNvPr id="17" name="Picture 17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6F4A8461-1D32-4F56-AE6A-06E2AFE76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786" y="3370129"/>
            <a:ext cx="783346" cy="2275215"/>
          </a:xfrm>
          <a:prstGeom prst="rect">
            <a:avLst/>
          </a:prstGeom>
        </p:spPr>
      </p:pic>
      <p:sp>
        <p:nvSpPr>
          <p:cNvPr id="20" name="Arrow: Left 19">
            <a:extLst>
              <a:ext uri="{FF2B5EF4-FFF2-40B4-BE49-F238E27FC236}">
                <a16:creationId xmlns:a16="http://schemas.microsoft.com/office/drawing/2014/main" id="{E21AE4A9-E40B-4B44-BD2D-FEC163C610F9}"/>
              </a:ext>
            </a:extLst>
          </p:cNvPr>
          <p:cNvSpPr/>
          <p:nvPr/>
        </p:nvSpPr>
        <p:spPr>
          <a:xfrm>
            <a:off x="5451297" y="3600390"/>
            <a:ext cx="376411" cy="119350"/>
          </a:xfrm>
          <a:prstGeom prst="lef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27DE75D6-DB63-44DF-90C7-52728FD50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3216" y="3394573"/>
            <a:ext cx="1405110" cy="527893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23EC2032-8619-4B7E-8298-3D265C12F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8124" y="3963778"/>
            <a:ext cx="1215297" cy="537071"/>
          </a:xfrm>
          <a:prstGeom prst="rect">
            <a:avLst/>
          </a:prstGeom>
        </p:spPr>
      </p:pic>
      <p:pic>
        <p:nvPicPr>
          <p:cNvPr id="8" name="Picture 11">
            <a:extLst>
              <a:ext uri="{FF2B5EF4-FFF2-40B4-BE49-F238E27FC236}">
                <a16:creationId xmlns:a16="http://schemas.microsoft.com/office/drawing/2014/main" id="{C0D67E95-5C7C-4FCC-8271-00C4B72472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7074" y="4607269"/>
            <a:ext cx="5800380" cy="452763"/>
          </a:xfrm>
          <a:prstGeom prst="rect">
            <a:avLst/>
          </a:prstGeom>
        </p:spPr>
      </p:pic>
      <p:sp>
        <p:nvSpPr>
          <p:cNvPr id="25" name="Arrow: Left 24">
            <a:extLst>
              <a:ext uri="{FF2B5EF4-FFF2-40B4-BE49-F238E27FC236}">
                <a16:creationId xmlns:a16="http://schemas.microsoft.com/office/drawing/2014/main" id="{BEF695C6-2444-4DF0-BD7A-38C0FF71E088}"/>
              </a:ext>
            </a:extLst>
          </p:cNvPr>
          <p:cNvSpPr/>
          <p:nvPr/>
        </p:nvSpPr>
        <p:spPr>
          <a:xfrm>
            <a:off x="5451297" y="4233860"/>
            <a:ext cx="376411" cy="119350"/>
          </a:xfrm>
          <a:prstGeom prst="lef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8D893779-D84A-4B80-A9FA-67C0C11C9C57}"/>
              </a:ext>
            </a:extLst>
          </p:cNvPr>
          <p:cNvSpPr/>
          <p:nvPr/>
        </p:nvSpPr>
        <p:spPr>
          <a:xfrm>
            <a:off x="5451296" y="4757160"/>
            <a:ext cx="376411" cy="119350"/>
          </a:xfrm>
          <a:prstGeom prst="lef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074CCD33-B646-4F16-A241-495BD34643D8}"/>
              </a:ext>
            </a:extLst>
          </p:cNvPr>
          <p:cNvSpPr/>
          <p:nvPr/>
        </p:nvSpPr>
        <p:spPr>
          <a:xfrm>
            <a:off x="5451297" y="5308004"/>
            <a:ext cx="376411" cy="119350"/>
          </a:xfrm>
          <a:prstGeom prst="lef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5">
            <a:extLst>
              <a:ext uri="{FF2B5EF4-FFF2-40B4-BE49-F238E27FC236}">
                <a16:creationId xmlns:a16="http://schemas.microsoft.com/office/drawing/2014/main" id="{9FCBE3DD-A5A5-4BBA-8B04-8AE98111E6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7075" y="5234400"/>
            <a:ext cx="5837103" cy="31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30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234A9-8499-44A8-A941-8F006074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Power Method (</a:t>
            </a:r>
            <a:r>
              <a:rPr lang="en-US" dirty="0" err="1">
                <a:cs typeface="Calibri Light"/>
              </a:rPr>
              <a:t>cont</a:t>
            </a:r>
            <a:r>
              <a:rPr lang="en-US" dirty="0">
                <a:cs typeface="Calibri Light"/>
              </a:rPr>
              <a:t>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B8DB5E-5914-4D0E-85A0-FEF5BD91AED8}"/>
              </a:ext>
            </a:extLst>
          </p:cNvPr>
          <p:cNvSpPr txBox="1"/>
          <p:nvPr/>
        </p:nvSpPr>
        <p:spPr>
          <a:xfrm>
            <a:off x="908548" y="2333457"/>
            <a:ext cx="1634837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/>
              <a:t>A</a:t>
            </a:r>
            <a:endParaRPr lang="en-US" sz="3600" dirty="0">
              <a:cs typeface="Calibri"/>
            </a:endParaRPr>
          </a:p>
          <a:p>
            <a:endParaRPr lang="en-US" sz="3600" dirty="0">
              <a:cs typeface="Calibri"/>
            </a:endParaRPr>
          </a:p>
          <a:p>
            <a:r>
              <a:rPr lang="en-US" sz="3600" dirty="0">
                <a:cs typeface="Calibri"/>
              </a:rPr>
              <a:t>[3]</a:t>
            </a:r>
          </a:p>
          <a:p>
            <a:r>
              <a:rPr lang="en-US" sz="3600" dirty="0">
                <a:cs typeface="Calibri"/>
              </a:rPr>
              <a:t>[1]</a:t>
            </a:r>
          </a:p>
          <a:p>
            <a:r>
              <a:rPr lang="en-US" sz="3600" dirty="0">
                <a:cs typeface="Calibri"/>
              </a:rPr>
              <a:t>[]</a:t>
            </a:r>
          </a:p>
          <a:p>
            <a:r>
              <a:rPr lang="en-US" sz="3600" dirty="0">
                <a:cs typeface="Calibri"/>
              </a:rPr>
              <a:t>[1,2,3]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E18E82-20FE-4369-AB20-C639F72BEAAD}"/>
              </a:ext>
            </a:extLst>
          </p:cNvPr>
          <p:cNvSpPr/>
          <p:nvPr/>
        </p:nvSpPr>
        <p:spPr>
          <a:xfrm>
            <a:off x="2147232" y="4003938"/>
            <a:ext cx="125261" cy="1461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F42B0E-AAF6-4079-A953-DD0E1F514FAD}"/>
              </a:ext>
            </a:extLst>
          </p:cNvPr>
          <p:cNvSpPr txBox="1"/>
          <p:nvPr/>
        </p:nvSpPr>
        <p:spPr>
          <a:xfrm>
            <a:off x="3182039" y="2327727"/>
            <a:ext cx="5857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ea typeface="+mn-lt"/>
                <a:cs typeface="+mn-lt"/>
              </a:rPr>
              <a:t>X</a:t>
            </a:r>
            <a:endParaRPr lang="en-US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1F61EF-E956-4DDC-8F2D-FB4B512E64BD}"/>
              </a:ext>
            </a:extLst>
          </p:cNvPr>
          <p:cNvSpPr txBox="1"/>
          <p:nvPr/>
        </p:nvSpPr>
        <p:spPr>
          <a:xfrm>
            <a:off x="4057611" y="3622595"/>
            <a:ext cx="50939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/>
              <a:t>=</a:t>
            </a:r>
            <a:endParaRPr lang="en-US" sz="5400">
              <a:cs typeface="Calibri"/>
            </a:endParaRPr>
          </a:p>
        </p:txBody>
      </p:sp>
      <p:sp>
        <p:nvSpPr>
          <p:cNvPr id="15" name="Double Bracket 14">
            <a:extLst>
              <a:ext uri="{FF2B5EF4-FFF2-40B4-BE49-F238E27FC236}">
                <a16:creationId xmlns:a16="http://schemas.microsoft.com/office/drawing/2014/main" id="{74EE5CD9-7DD2-4423-818D-EB3AC3F1826F}"/>
              </a:ext>
            </a:extLst>
          </p:cNvPr>
          <p:cNvSpPr/>
          <p:nvPr/>
        </p:nvSpPr>
        <p:spPr>
          <a:xfrm>
            <a:off x="4785017" y="3186249"/>
            <a:ext cx="7196553" cy="2630465"/>
          </a:xfrm>
          <a:prstGeom prst="bracketPair">
            <a:avLst/>
          </a:prstGeom>
          <a:noFill/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7F4C2A-1DE1-4A20-9450-C1AF15B99A71}"/>
              </a:ext>
            </a:extLst>
          </p:cNvPr>
          <p:cNvSpPr txBox="1"/>
          <p:nvPr/>
        </p:nvSpPr>
        <p:spPr>
          <a:xfrm>
            <a:off x="7165875" y="2297576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/>
              <a:t>AX</a:t>
            </a:r>
          </a:p>
        </p:txBody>
      </p:sp>
      <p:pic>
        <p:nvPicPr>
          <p:cNvPr id="19" name="Picture 17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5B0F368A-BE1B-4C3C-BDF2-185A01CB1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907" y="3370129"/>
            <a:ext cx="783346" cy="2275215"/>
          </a:xfrm>
          <a:prstGeom prst="rect">
            <a:avLst/>
          </a:prstGeom>
        </p:spPr>
      </p:pic>
      <p:sp>
        <p:nvSpPr>
          <p:cNvPr id="21" name="Arrow: Left 20">
            <a:extLst>
              <a:ext uri="{FF2B5EF4-FFF2-40B4-BE49-F238E27FC236}">
                <a16:creationId xmlns:a16="http://schemas.microsoft.com/office/drawing/2014/main" id="{095F9584-6E1D-4DEA-8444-B84F31163455}"/>
              </a:ext>
            </a:extLst>
          </p:cNvPr>
          <p:cNvSpPr/>
          <p:nvPr/>
        </p:nvSpPr>
        <p:spPr>
          <a:xfrm>
            <a:off x="5965418" y="3600390"/>
            <a:ext cx="376411" cy="119350"/>
          </a:xfrm>
          <a:prstGeom prst="lef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D6707BCA-D603-42DD-8E23-B3D6CB99348B}"/>
              </a:ext>
            </a:extLst>
          </p:cNvPr>
          <p:cNvSpPr/>
          <p:nvPr/>
        </p:nvSpPr>
        <p:spPr>
          <a:xfrm>
            <a:off x="5965418" y="4233860"/>
            <a:ext cx="376411" cy="119350"/>
          </a:xfrm>
          <a:prstGeom prst="lef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0D94C4EE-100C-4031-B8C0-C64AF00A6834}"/>
              </a:ext>
            </a:extLst>
          </p:cNvPr>
          <p:cNvSpPr/>
          <p:nvPr/>
        </p:nvSpPr>
        <p:spPr>
          <a:xfrm>
            <a:off x="5965417" y="4757160"/>
            <a:ext cx="376411" cy="119350"/>
          </a:xfrm>
          <a:prstGeom prst="lef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id="{F0C5F4B6-12C3-4833-B9A9-2BD92EDF5D59}"/>
              </a:ext>
            </a:extLst>
          </p:cNvPr>
          <p:cNvSpPr/>
          <p:nvPr/>
        </p:nvSpPr>
        <p:spPr>
          <a:xfrm>
            <a:off x="5965418" y="5308004"/>
            <a:ext cx="376411" cy="119350"/>
          </a:xfrm>
          <a:prstGeom prst="lef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6" descr="A picture containing text&#10;&#10;Description automatically generated">
            <a:extLst>
              <a:ext uri="{FF2B5EF4-FFF2-40B4-BE49-F238E27FC236}">
                <a16:creationId xmlns:a16="http://schemas.microsoft.com/office/drawing/2014/main" id="{0CD9D055-4CD7-46B8-ABF8-799C27F46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127" y="3371391"/>
            <a:ext cx="1529049" cy="2346134"/>
          </a:xfrm>
          <a:prstGeom prst="rect">
            <a:avLst/>
          </a:prstGeom>
        </p:spPr>
      </p:pic>
      <p:pic>
        <p:nvPicPr>
          <p:cNvPr id="37" name="Picture 37" descr="Text&#10;&#10;Description automatically generated">
            <a:extLst>
              <a:ext uri="{FF2B5EF4-FFF2-40B4-BE49-F238E27FC236}">
                <a16:creationId xmlns:a16="http://schemas.microsoft.com/office/drawing/2014/main" id="{EDF8E32F-49FF-444F-9B9C-A3E11BDBF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016" y="3512981"/>
            <a:ext cx="5405607" cy="213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75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90955-61E4-A244-BEE9-4C6E1291B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7544D-180F-DB45-ADB7-90FAE9752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53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3288-9893-D944-85D8-9FC8F8714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BEVANS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BDEC3-B2B9-D349-9947-00C6FCF1B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processor reads in a portion of the </a:t>
            </a:r>
            <a:r>
              <a:rPr lang="en-US" dirty="0" err="1"/>
              <a:t>metadata.txt</a:t>
            </a:r>
            <a:r>
              <a:rPr lang="en-US" dirty="0"/>
              <a:t> file and compiles a local dictionary of words without repeats. </a:t>
            </a:r>
          </a:p>
          <a:p>
            <a:r>
              <a:rPr lang="en-US" dirty="0"/>
              <a:t>Root Gathers every local dictionary and inserts them into the tree.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549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C1A4-6B55-E84B-B1CB-ED9CC753B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1133B-CB39-8E4A-9EA1-AF88EE18A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57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0F27-B849-3A49-A99B-5CA2845BE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4A267-7853-0345-BE64-9F54DE3BE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82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6484-8009-4F47-82A9-A542728F0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arXiv</a:t>
            </a:r>
            <a:r>
              <a:rPr lang="en-US" dirty="0"/>
              <a:t> Search Engine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DC3D-79E7-2C4C-A70A-67F950B12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of who uses it and why </a:t>
            </a:r>
          </a:p>
          <a:p>
            <a:r>
              <a:rPr lang="en-US" dirty="0"/>
              <a:t>Google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374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DB153-5978-5B4A-8D9D-16F3B6AC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Rank 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C5954-3059-2E4B-956B-B713EA28A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03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E1D2C-B109-0841-8ECA-9FB799FC8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Implementation	 - GUIDE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24269-42EC-964A-9161-210091830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sqlite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to store all attributes from the metadata file </a:t>
            </a:r>
          </a:p>
          <a:p>
            <a:pPr lvl="1"/>
            <a:r>
              <a:rPr lang="en-US" dirty="0"/>
              <a:t>Why we are using this </a:t>
            </a:r>
          </a:p>
          <a:p>
            <a:pPr lvl="2"/>
            <a:r>
              <a:rPr lang="en-US" dirty="0"/>
              <a:t>Fast data structures for querying under the hood</a:t>
            </a:r>
          </a:p>
          <a:p>
            <a:pPr lvl="2"/>
            <a:r>
              <a:rPr lang="en-US" dirty="0"/>
              <a:t>What is an </a:t>
            </a:r>
            <a:r>
              <a:rPr lang="en-US" dirty="0" err="1"/>
              <a:t>sqlite</a:t>
            </a:r>
            <a:r>
              <a:rPr lang="en-US" dirty="0"/>
              <a:t> database </a:t>
            </a:r>
          </a:p>
          <a:p>
            <a:pPr lvl="1"/>
            <a:endParaRPr lang="en-US" dirty="0"/>
          </a:p>
          <a:p>
            <a:r>
              <a:rPr lang="en-US" dirty="0"/>
              <a:t>Simulating a sparse matrix. </a:t>
            </a:r>
          </a:p>
          <a:p>
            <a:pPr lvl="1"/>
            <a:r>
              <a:rPr lang="en-US" dirty="0"/>
              <a:t>Define sparse matrix previous implementations </a:t>
            </a:r>
          </a:p>
          <a:p>
            <a:pPr lvl="1"/>
            <a:r>
              <a:rPr lang="en-US" dirty="0"/>
              <a:t>Discuss how ours is easier and how it works  </a:t>
            </a:r>
          </a:p>
          <a:p>
            <a:pPr lvl="2"/>
            <a:r>
              <a:rPr lang="en-US" dirty="0"/>
              <a:t>How it works </a:t>
            </a:r>
          </a:p>
          <a:p>
            <a:pPr lvl="3"/>
            <a:r>
              <a:rPr lang="en-US" dirty="0"/>
              <a:t>We store the current paper being read in an index and store the index of the paper it cites</a:t>
            </a:r>
          </a:p>
          <a:p>
            <a:pPr lvl="3"/>
            <a:r>
              <a:rPr lang="en-US" dirty="0"/>
              <a:t>Query the database to do this 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657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76A9-B3B6-E140-BEA8-5ACCFB0B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Implementation	 - GUIDE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FB8D4-3EFB-A841-A3C4-7A7EF6AC1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sparse matrix </a:t>
            </a:r>
          </a:p>
          <a:p>
            <a:pPr lvl="1"/>
            <a:r>
              <a:rPr lang="en-US" dirty="0"/>
              <a:t>Stores the indices of where the 1’s would be in the original matrix </a:t>
            </a:r>
          </a:p>
          <a:p>
            <a:pPr lvl="2"/>
            <a:r>
              <a:rPr lang="en-US" dirty="0"/>
              <a:t>We use the global index in the DB as reference</a:t>
            </a:r>
          </a:p>
          <a:p>
            <a:pPr lvl="1"/>
            <a:r>
              <a:rPr lang="en-US" dirty="0"/>
              <a:t>Example </a:t>
            </a:r>
          </a:p>
          <a:p>
            <a:pPr lvl="1"/>
            <a:endParaRPr lang="en-US" dirty="0"/>
          </a:p>
          <a:p>
            <a:r>
              <a:rPr lang="en-US" dirty="0" err="1"/>
              <a:t>Powermethod</a:t>
            </a:r>
            <a:r>
              <a:rPr lang="en-US" dirty="0"/>
              <a:t> with the sparse matrix </a:t>
            </a:r>
          </a:p>
          <a:p>
            <a:pPr lvl="1"/>
            <a:r>
              <a:rPr lang="en-US" dirty="0"/>
              <a:t>Refers to the global index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63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8DD76-254A-D548-B580-ABB9D8ED3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SQLITE Database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02CA8B-6F0F-1247-888D-CFE6E8A81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/>
              <a:t>What is it? </a:t>
            </a:r>
          </a:p>
          <a:p>
            <a:pPr lvl="1"/>
            <a:r>
              <a:rPr lang="en-US" sz="2000"/>
              <a:t>A relational database management system written in C</a:t>
            </a:r>
          </a:p>
          <a:p>
            <a:pPr lvl="1"/>
            <a:endParaRPr lang="en-US" sz="2000"/>
          </a:p>
          <a:p>
            <a:r>
              <a:rPr lang="en-US" sz="2000"/>
              <a:t>Advantages </a:t>
            </a:r>
          </a:p>
          <a:p>
            <a:pPr lvl="1"/>
            <a:r>
              <a:rPr lang="en-US" sz="2000"/>
              <a:t>Uses a “B – Tree “ (Balancing Tree) for indexed columns to quickly retrieve information from a given query. </a:t>
            </a:r>
          </a:p>
          <a:p>
            <a:pPr lvl="2"/>
            <a:r>
              <a:rPr lang="en-US"/>
              <a:t>We can take advantage of indexing certain columns that will be queried often </a:t>
            </a:r>
          </a:p>
          <a:p>
            <a:pPr marL="914400" lvl="2" indent="0">
              <a:buNone/>
            </a:pPr>
            <a:r>
              <a:rPr lang="en-US"/>
              <a:t>O(log n) VS O(n) 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87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69AFB-6EB9-8C48-A837-10D4F3DDC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80198-72E5-044A-A816-4B7046B7B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dirty="0" err="1"/>
              <a:t>arxiv-metadata.txt</a:t>
            </a:r>
            <a:r>
              <a:rPr lang="en-US" b="1" dirty="0"/>
              <a:t> file </a:t>
            </a:r>
            <a:r>
              <a:rPr lang="en-US" dirty="0"/>
              <a:t>create a new DB “meta”</a:t>
            </a:r>
          </a:p>
          <a:p>
            <a:r>
              <a:rPr lang="en-US" dirty="0"/>
              <a:t>For every line in the file store the Paper ID, Title, Author, Abstract and Row number</a:t>
            </a:r>
          </a:p>
          <a:p>
            <a:r>
              <a:rPr lang="en-US" dirty="0"/>
              <a:t>Then “index” the </a:t>
            </a:r>
            <a:r>
              <a:rPr lang="en-US" dirty="0" err="1"/>
              <a:t>ind</a:t>
            </a:r>
            <a:r>
              <a:rPr lang="en-US" dirty="0"/>
              <a:t> and the </a:t>
            </a:r>
            <a:r>
              <a:rPr lang="en-US" dirty="0" err="1"/>
              <a:t>PaperId</a:t>
            </a:r>
            <a:r>
              <a:rPr lang="en-US" dirty="0"/>
              <a:t> columns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659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DD22A-F3E7-924E-9CD5-91C20B842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Sparse Matrices 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87200CB3-65E2-F842-A6E9-45BFAED14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b="1" dirty="0"/>
              <a:t>Definition</a:t>
            </a:r>
            <a:r>
              <a:rPr lang="en-US" sz="2000" dirty="0"/>
              <a:t>: A matrix whose values are mostly 0. </a:t>
            </a:r>
          </a:p>
          <a:p>
            <a:r>
              <a:rPr lang="en-US" sz="2000" dirty="0"/>
              <a:t>Relevance to </a:t>
            </a:r>
            <a:r>
              <a:rPr lang="en-US" sz="2000" dirty="0" err="1"/>
              <a:t>Pagerank</a:t>
            </a:r>
            <a:r>
              <a:rPr lang="en-US" sz="2000" dirty="0"/>
              <a:t>: </a:t>
            </a:r>
          </a:p>
          <a:p>
            <a:pPr lvl="1"/>
            <a:r>
              <a:rPr lang="en-US" sz="1600" dirty="0"/>
              <a:t>Generally papers will have a small number of citations compared to the total number of papers in the list. </a:t>
            </a:r>
          </a:p>
          <a:p>
            <a:pPr lvl="1"/>
            <a:r>
              <a:rPr lang="en-US" sz="1600" dirty="0"/>
              <a:t>Papers will have a small number of non-zero entries as most papers will not </a:t>
            </a:r>
          </a:p>
          <a:p>
            <a:pPr lvl="1"/>
            <a:endParaRPr lang="en-US" sz="1600" dirty="0"/>
          </a:p>
          <a:p>
            <a:r>
              <a:rPr lang="en-US" sz="2000" dirty="0"/>
              <a:t>EX: </a:t>
            </a:r>
          </a:p>
          <a:p>
            <a:pPr lvl="1"/>
            <a:r>
              <a:rPr lang="en-US" sz="1600" dirty="0"/>
              <a:t>Paper 1 has citation(s): paper 2</a:t>
            </a:r>
          </a:p>
          <a:p>
            <a:pPr lvl="1"/>
            <a:r>
              <a:rPr lang="en-US" sz="1600" dirty="0"/>
              <a:t>Paper 2 has citations: paper 1</a:t>
            </a:r>
          </a:p>
          <a:p>
            <a:pPr lvl="1"/>
            <a:r>
              <a:rPr lang="en-US" sz="1600" dirty="0"/>
              <a:t>Paper 3 has citations: paper 1 and 2  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0AA859F-648C-4548-AF15-9EB8FEBFF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045" y="3568495"/>
            <a:ext cx="3161392" cy="268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97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5B792-8FF6-044F-9A9B-90637310B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Our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0B30B-CDE4-9947-A603-E518F25A2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11018784" cy="2507125"/>
          </a:xfrm>
        </p:spPr>
        <p:txBody>
          <a:bodyPr>
            <a:normAutofit/>
          </a:bodyPr>
          <a:lstStyle/>
          <a:p>
            <a:r>
              <a:rPr lang="en-US" sz="2000"/>
              <a:t>For every paper store the index of where the 1’s would be if we had stored this using a standard matrix</a:t>
            </a:r>
          </a:p>
          <a:p>
            <a:r>
              <a:rPr lang="en-US" sz="2000"/>
              <a:t>Now we can use the same logic of the power method just a different method of accessing the data.  </a:t>
            </a:r>
          </a:p>
          <a:p>
            <a:pPr marL="457200" lvl="1" indent="0">
              <a:buNone/>
            </a:pPr>
            <a:endParaRPr lang="en-US" sz="20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3" descr="A picture containing calendar&#10;&#10;Description automatically generated">
            <a:extLst>
              <a:ext uri="{FF2B5EF4-FFF2-40B4-BE49-F238E27FC236}">
                <a16:creationId xmlns:a16="http://schemas.microsoft.com/office/drawing/2014/main" id="{0E145FBB-3A08-461E-A94D-CF99B7AAE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056" y="3199773"/>
            <a:ext cx="3295366" cy="280886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ADC477D-2B71-4B64-A972-BC120130CCEB}"/>
              </a:ext>
            </a:extLst>
          </p:cNvPr>
          <p:cNvSpPr txBox="1"/>
          <p:nvPr/>
        </p:nvSpPr>
        <p:spPr>
          <a:xfrm>
            <a:off x="2286000" y="3389086"/>
            <a:ext cx="5080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cs typeface="Calibri"/>
              </a:rPr>
              <a:t>ID</a:t>
            </a:r>
          </a:p>
          <a:p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1</a:t>
            </a:r>
          </a:p>
          <a:p>
            <a:r>
              <a:rPr lang="en-US" sz="2400" dirty="0">
                <a:cs typeface="Calibri"/>
              </a:rPr>
              <a:t>2</a:t>
            </a:r>
          </a:p>
          <a:p>
            <a:r>
              <a:rPr lang="en-US" sz="2400" dirty="0">
                <a:cs typeface="Calibri"/>
              </a:rPr>
              <a:t>3</a:t>
            </a:r>
          </a:p>
          <a:p>
            <a:r>
              <a:rPr lang="en-US" sz="2400" dirty="0">
                <a:cs typeface="Calibri"/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E0FF0C-946D-49CF-B991-8438BF51CBD1}"/>
              </a:ext>
            </a:extLst>
          </p:cNvPr>
          <p:cNvSpPr txBox="1"/>
          <p:nvPr/>
        </p:nvSpPr>
        <p:spPr>
          <a:xfrm>
            <a:off x="3800475" y="3384839"/>
            <a:ext cx="163483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Data</a:t>
            </a: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[3]</a:t>
            </a:r>
          </a:p>
          <a:p>
            <a:r>
              <a:rPr lang="en-US" sz="2400" dirty="0">
                <a:cs typeface="Calibri"/>
              </a:rPr>
              <a:t>[1]</a:t>
            </a:r>
          </a:p>
          <a:p>
            <a:r>
              <a:rPr lang="en-US" sz="2400" dirty="0">
                <a:cs typeface="Calibri"/>
              </a:rPr>
              <a:t>[]</a:t>
            </a:r>
          </a:p>
          <a:p>
            <a:r>
              <a:rPr lang="en-US" sz="2400" dirty="0">
                <a:cs typeface="Calibri"/>
              </a:rPr>
              <a:t>[1,2,3]</a:t>
            </a:r>
          </a:p>
        </p:txBody>
      </p:sp>
    </p:spTree>
    <p:extLst>
      <p:ext uri="{BB962C8B-B14F-4D97-AF65-F5344CB8AC3E}">
        <p14:creationId xmlns:p14="http://schemas.microsoft.com/office/powerpoint/2010/main" val="4225976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420</Words>
  <Application>Microsoft Office PowerPoint</Application>
  <PresentationFormat>Widescreen</PresentationFormat>
  <Paragraphs>63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Project 2 </vt:lpstr>
      <vt:lpstr>arXiv Search Engine </vt:lpstr>
      <vt:lpstr>Page Rank Algorithm </vt:lpstr>
      <vt:lpstr>Our Implementation  - GUIDE </vt:lpstr>
      <vt:lpstr>Our Implementation  - GUIDE </vt:lpstr>
      <vt:lpstr>SQLITE Database</vt:lpstr>
      <vt:lpstr>Our Program </vt:lpstr>
      <vt:lpstr>Sparse Matrices </vt:lpstr>
      <vt:lpstr>Our Implementation</vt:lpstr>
      <vt:lpstr>Power Method</vt:lpstr>
      <vt:lpstr>Power Method (cont)</vt:lpstr>
      <vt:lpstr>Module 2 </vt:lpstr>
      <vt:lpstr>BEVANS TREE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</dc:title>
  <dc:creator>Chloe Vancory</dc:creator>
  <cp:lastModifiedBy>Chloe Vancory</cp:lastModifiedBy>
  <cp:revision>134</cp:revision>
  <dcterms:created xsi:type="dcterms:W3CDTF">2021-12-13T02:10:37Z</dcterms:created>
  <dcterms:modified xsi:type="dcterms:W3CDTF">2021-12-16T01:48:39Z</dcterms:modified>
</cp:coreProperties>
</file>