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0" r:id="rId3"/>
    <p:sldId id="297" r:id="rId4"/>
    <p:sldId id="258" r:id="rId5"/>
    <p:sldId id="288" r:id="rId6"/>
    <p:sldId id="289" r:id="rId7"/>
    <p:sldId id="259" r:id="rId8"/>
    <p:sldId id="287" r:id="rId9"/>
    <p:sldId id="275" r:id="rId10"/>
    <p:sldId id="280" r:id="rId11"/>
    <p:sldId id="281" r:id="rId12"/>
    <p:sldId id="282" r:id="rId13"/>
    <p:sldId id="293" r:id="rId14"/>
    <p:sldId id="295" r:id="rId15"/>
    <p:sldId id="284" r:id="rId16"/>
    <p:sldId id="278" r:id="rId17"/>
    <p:sldId id="28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94604" autoAdjust="0"/>
  </p:normalViewPr>
  <p:slideViewPr>
    <p:cSldViewPr>
      <p:cViewPr>
        <p:scale>
          <a:sx n="100" d="100"/>
          <a:sy n="100" d="100"/>
        </p:scale>
        <p:origin x="-946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EB1849-AC80-4828-B211-69D2854927B0}" type="datetimeFigureOut">
              <a:rPr lang="zh-CN" altLang="en-US" smtClean="0"/>
              <a:pPr/>
              <a:t>2017/2/5 Sunday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EF54FD-79DF-4FF7-860C-F89CF77C32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JAVA B/S</a:t>
            </a:r>
            <a:r>
              <a:rPr lang="zh-CN" altLang="en-US" dirty="0" smtClean="0"/>
              <a:t>通用平台框架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童浩</a:t>
            </a:r>
          </a:p>
        </p:txBody>
      </p:sp>
    </p:spTree>
    <p:extLst>
      <p:ext uri="{BB962C8B-B14F-4D97-AF65-F5344CB8AC3E}">
        <p14:creationId xmlns="" xmlns:p14="http://schemas.microsoft.com/office/powerpoint/2010/main" val="188412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业务逻辑层接口</a:t>
            </a:r>
            <a:endParaRPr lang="en-US" altLang="zh-CN" sz="3200" dirty="0" smtClean="0"/>
          </a:p>
          <a:p>
            <a:pPr marL="667512" lvl="2" indent="0">
              <a:lnSpc>
                <a:spcPct val="150000"/>
              </a:lnSpc>
              <a:buNone/>
            </a:pPr>
            <a:r>
              <a:rPr lang="en-US" altLang="zh-CN" sz="2000" b="1" dirty="0" err="1" smtClean="0"/>
              <a:t>IBaseService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持久层顶层接口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完全</a:t>
            </a:r>
            <a:r>
              <a:rPr lang="zh-CN" altLang="en-US" sz="2000" dirty="0"/>
              <a:t>定义了常用的</a:t>
            </a:r>
            <a:r>
              <a:rPr lang="zh-CN" altLang="en-US" sz="2000" dirty="0" smtClean="0"/>
              <a:t>方法，包含增、删、改、查、分页等。</a:t>
            </a:r>
            <a:endParaRPr lang="en-US" altLang="zh-CN" sz="2000" dirty="0" smtClean="0"/>
          </a:p>
          <a:p>
            <a:pPr marL="667512" lvl="2" indent="0">
              <a:lnSpc>
                <a:spcPct val="150000"/>
              </a:lnSpc>
              <a:buNone/>
            </a:pPr>
            <a:r>
              <a:rPr lang="zh-CN" altLang="en-US" sz="2000" dirty="0"/>
              <a:t>可按</a:t>
            </a:r>
            <a:r>
              <a:rPr lang="zh-CN" altLang="en-US" sz="2000" dirty="0" smtClean="0"/>
              <a:t>需要可继承此</a:t>
            </a:r>
            <a:r>
              <a:rPr lang="zh-CN" altLang="en-US" sz="2000" dirty="0"/>
              <a:t>接口扩展专用</a:t>
            </a:r>
            <a:r>
              <a:rPr lang="zh-CN" altLang="en-US" sz="2000" dirty="0" smtClean="0"/>
              <a:t>方法。</a:t>
            </a:r>
            <a:r>
              <a:rPr lang="zh-CN" altLang="en-US" sz="2000" dirty="0"/>
              <a:t>继承接口需要作接口</a:t>
            </a:r>
            <a:r>
              <a:rPr lang="zh-CN" altLang="en-US" sz="2000" dirty="0" smtClean="0"/>
              <a:t>实现；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196752"/>
            <a:ext cx="8229600" cy="65033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dirty="0" smtClean="0"/>
              <a:t>- </a:t>
            </a:r>
            <a:r>
              <a:rPr lang="en-US" altLang="zh-CN" b="1" dirty="0" err="1" smtClean="0"/>
              <a:t>IBaseService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</a:t>
            </a:r>
            <a:r>
              <a:rPr lang="zh-CN" alt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之</a:t>
            </a:r>
            <a:r>
              <a:rPr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77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599906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064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3506"/>
            <a:ext cx="8229600" cy="429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接口继承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接口实现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3356992"/>
            <a:ext cx="6264696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5425" y="1340768"/>
            <a:ext cx="2568575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129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基础控制层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仅提供视图层的页面模型解析方法</a:t>
            </a:r>
            <a:r>
              <a:rPr lang="en-US" altLang="zh-CN" sz="2000" dirty="0" smtClean="0"/>
              <a:t>---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doView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访问地址 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模块地址</a:t>
            </a:r>
            <a:r>
              <a:rPr lang="en-US" altLang="zh-CN" sz="2000" dirty="0" smtClean="0"/>
              <a:t>/view;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提供的方法包含访问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、当前用户、系统配置对象等</a:t>
            </a:r>
            <a:endParaRPr lang="en-US" altLang="zh-CN" sz="20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196752"/>
            <a:ext cx="8229600" cy="65033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/>
              <a:t>BaseController</a:t>
            </a:r>
            <a:r>
              <a:rPr lang="en-US" altLang="zh-CN" dirty="0" smtClean="0"/>
              <a:t>&lt;E&gt;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</a:t>
            </a:r>
            <a:r>
              <a:rPr lang="zh-CN" alt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之</a:t>
            </a:r>
            <a:r>
              <a:rPr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Controller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44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业务操作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数据控制层</a:t>
            </a:r>
            <a:endParaRPr lang="en-US" altLang="zh-CN" sz="2400" dirty="0" smtClean="0"/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提供视图层的</a:t>
            </a:r>
            <a:r>
              <a:rPr lang="en-US" altLang="zh-CN" sz="2000" dirty="0" err="1" smtClean="0"/>
              <a:t>getList</a:t>
            </a:r>
            <a:r>
              <a:rPr lang="zh-CN" altLang="en-US" sz="2000" dirty="0" smtClean="0"/>
              <a:t>分页视图数据，提供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数据对象</a:t>
            </a:r>
            <a:r>
              <a:rPr lang="en-US" altLang="zh-CN" sz="2000" dirty="0" smtClean="0"/>
              <a:t>;</a:t>
            </a:r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提供视图层的</a:t>
            </a:r>
            <a:r>
              <a:rPr lang="en-US" altLang="zh-CN" sz="2000" dirty="0" err="1" smtClean="0"/>
              <a:t>doDelete</a:t>
            </a:r>
            <a:r>
              <a:rPr lang="zh-CN" altLang="en-US" sz="2000" dirty="0" smtClean="0"/>
              <a:t>状态删除，改变数据状态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数据对象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访问地址 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模块地址</a:t>
            </a:r>
            <a:r>
              <a:rPr lang="en-US" altLang="zh-CN" sz="2000" dirty="0" smtClean="0"/>
              <a:t>/delete</a:t>
            </a:r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000" dirty="0" err="1" smtClean="0"/>
              <a:t>doSave</a:t>
            </a:r>
            <a:r>
              <a:rPr lang="zh-CN" altLang="en-US" sz="2000" dirty="0" smtClean="0"/>
              <a:t>新建和保存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通过前端提交的</a:t>
            </a:r>
            <a:r>
              <a:rPr lang="en-US" altLang="zh-CN" sz="2000" dirty="0" err="1" smtClean="0"/>
              <a:t>cmd</a:t>
            </a:r>
            <a:r>
              <a:rPr lang="zh-CN" altLang="en-US" sz="2000" dirty="0" smtClean="0"/>
              <a:t>参数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edit&amp;new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的区别</a:t>
            </a:r>
            <a:r>
              <a:rPr lang="en-US" altLang="zh-CN" sz="2000" dirty="0" smtClean="0"/>
              <a:t> ,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数据对象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访问地址 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模块地址</a:t>
            </a:r>
            <a:r>
              <a:rPr lang="en-US" altLang="zh-CN" sz="2000" dirty="0" smtClean="0"/>
              <a:t>/save</a:t>
            </a:r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000" dirty="0" err="1" smtClean="0"/>
              <a:t>doGet</a:t>
            </a:r>
            <a:r>
              <a:rPr lang="zh-CN" altLang="en-US" sz="2000" dirty="0" smtClean="0"/>
              <a:t>获取一个对象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数据对象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访问地址 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模块地址</a:t>
            </a:r>
            <a:r>
              <a:rPr lang="en-US" altLang="zh-CN" sz="2000" dirty="0" smtClean="0"/>
              <a:t>/get</a:t>
            </a:r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000" dirty="0" err="1" smtClean="0"/>
              <a:t>getSelectList</a:t>
            </a:r>
            <a:r>
              <a:rPr lang="zh-CN" altLang="en-US" sz="2000" dirty="0" smtClean="0"/>
              <a:t>获得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的键值对象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可用于前端的下拉列表等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数据对象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访问地址 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模块地址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selectlist</a:t>
            </a:r>
            <a:endParaRPr lang="en-US" altLang="zh-CN" sz="2000" dirty="0" smtClean="0"/>
          </a:p>
          <a:p>
            <a:pPr marL="1181862" lvl="2" indent="-5143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/>
              <a:t>继承</a:t>
            </a:r>
            <a:r>
              <a:rPr lang="en-US" altLang="zh-CN" sz="2000" dirty="0" err="1" smtClean="0"/>
              <a:t>BaseController</a:t>
            </a:r>
            <a:endParaRPr lang="en-US" altLang="zh-CN" sz="2000" dirty="0" smtClean="0"/>
          </a:p>
          <a:p>
            <a:pPr marL="1181862" lvl="2" indent="-514350">
              <a:buClrTx/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1181862" lvl="2" indent="-514350">
              <a:buClrTx/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1181862" lvl="2" indent="-514350">
              <a:buClrTx/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1181862" lvl="2" indent="-514350">
              <a:buClrTx/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1181862" lvl="2" indent="-514350">
              <a:buClrTx/>
              <a:buFont typeface="Wingdings" pitchFamily="2" charset="2"/>
              <a:buChar char="l"/>
            </a:pPr>
            <a:endParaRPr lang="en-US" altLang="zh-CN" sz="21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196752"/>
            <a:ext cx="8229600" cy="65033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/>
              <a:t>CRUDController</a:t>
            </a:r>
            <a:r>
              <a:rPr lang="en-US" altLang="zh-CN" dirty="0"/>
              <a:t> </a:t>
            </a:r>
            <a:r>
              <a:rPr lang="en-US" altLang="zh-CN" dirty="0" smtClean="0"/>
              <a:t>&lt;E&gt;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</a:t>
            </a:r>
            <a:r>
              <a:rPr lang="zh-CN" alt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之</a:t>
            </a:r>
            <a:r>
              <a:rPr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Controller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67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6491064" cy="4389120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视图的实现</a:t>
            </a:r>
            <a:endParaRPr lang="en-US" altLang="zh-CN" sz="1400" dirty="0" smtClean="0"/>
          </a:p>
          <a:p>
            <a:r>
              <a:rPr lang="en-US" altLang="zh-CN" sz="1400" dirty="0"/>
              <a:t>@</a:t>
            </a:r>
            <a:r>
              <a:rPr lang="en-US" altLang="zh-CN" sz="1400" dirty="0" smtClean="0"/>
              <a:t>Controller//</a:t>
            </a:r>
            <a:r>
              <a:rPr lang="zh-CN" altLang="en-US" sz="1400" dirty="0" smtClean="0"/>
              <a:t>声明为视图控制器</a:t>
            </a:r>
            <a:endParaRPr lang="en-US" altLang="zh-CN" sz="1400" dirty="0"/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 smtClean="0"/>
              <a:t>(“/admin/user”)//</a:t>
            </a:r>
            <a:r>
              <a:rPr lang="zh-CN" altLang="en-US" sz="1400" dirty="0" smtClean="0"/>
              <a:t>映射访问地址</a:t>
            </a:r>
            <a:endParaRPr lang="en-US" altLang="zh-CN" sz="1400" dirty="0"/>
          </a:p>
          <a:p>
            <a:r>
              <a:rPr lang="en-US" altLang="zh-CN" sz="1400" dirty="0"/>
              <a:t>public class </a:t>
            </a:r>
            <a:r>
              <a:rPr lang="en-US" altLang="zh-CN" sz="1400" dirty="0" err="1" smtClean="0"/>
              <a:t>SysUserController</a:t>
            </a:r>
            <a:r>
              <a:rPr lang="en-US" altLang="zh-CN" sz="1400" dirty="0" smtClean="0"/>
              <a:t> extends </a:t>
            </a:r>
            <a:r>
              <a:rPr lang="en-US" altLang="zh-CN" sz="1400" dirty="0" err="1" smtClean="0"/>
              <a:t>CRUDController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SysUser</a:t>
            </a:r>
            <a:r>
              <a:rPr lang="en-US" altLang="zh-CN" sz="1400" dirty="0" smtClean="0"/>
              <a:t>&gt; {</a:t>
            </a:r>
          </a:p>
          <a:p>
            <a:pPr lvl="1"/>
            <a:r>
              <a:rPr lang="en-US" altLang="zh-CN" sz="1050" dirty="0" smtClean="0"/>
              <a:t>//</a:t>
            </a:r>
            <a:r>
              <a:rPr lang="zh-CN" altLang="en-US" sz="1050" dirty="0" smtClean="0"/>
              <a:t>设置</a:t>
            </a:r>
            <a:r>
              <a:rPr lang="zh-CN" altLang="en-US" sz="1050" dirty="0"/>
              <a:t>系统管理模块</a:t>
            </a:r>
            <a:r>
              <a:rPr lang="zh-CN" altLang="en-US" sz="1050" dirty="0" smtClean="0"/>
              <a:t>路径</a:t>
            </a:r>
            <a:endParaRPr lang="en-US" altLang="zh-CN" sz="1050" dirty="0" smtClean="0"/>
          </a:p>
          <a:p>
            <a:pPr lvl="1"/>
            <a:r>
              <a:rPr lang="en-US" altLang="zh-CN" sz="1050" dirty="0" smtClean="0"/>
              <a:t>protected </a:t>
            </a:r>
            <a:r>
              <a:rPr lang="en-US" altLang="zh-CN" sz="1050" dirty="0"/>
              <a:t>void </a:t>
            </a:r>
            <a:r>
              <a:rPr lang="en-US" altLang="zh-CN" sz="1050" dirty="0" err="1"/>
              <a:t>beforeInitBinder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WebDataBinder</a:t>
            </a:r>
            <a:r>
              <a:rPr lang="en-US" altLang="zh-CN" sz="1050" dirty="0"/>
              <a:t> binder) {</a:t>
            </a:r>
          </a:p>
          <a:p>
            <a:pPr lvl="2"/>
            <a:r>
              <a:rPr lang="en-US" altLang="zh-CN" sz="800" dirty="0" err="1"/>
              <a:t>super.setModuleDirectoryView</a:t>
            </a:r>
            <a:r>
              <a:rPr lang="en-US" altLang="zh-CN" sz="800" dirty="0" smtClean="0"/>
              <a:t>(“sys”);//</a:t>
            </a:r>
            <a:r>
              <a:rPr lang="zh-CN" altLang="en-US" sz="800" dirty="0" smtClean="0"/>
              <a:t>设置视图存放文件夹</a:t>
            </a:r>
            <a:endParaRPr lang="en-US" altLang="zh-CN" sz="800" dirty="0"/>
          </a:p>
          <a:p>
            <a:pPr lvl="2"/>
            <a:r>
              <a:rPr lang="en-US" altLang="zh-CN" sz="800" dirty="0" err="1"/>
              <a:t>super.beforeInitBinder</a:t>
            </a:r>
            <a:r>
              <a:rPr lang="en-US" altLang="zh-CN" sz="800" dirty="0"/>
              <a:t>(binder);</a:t>
            </a:r>
          </a:p>
          <a:p>
            <a:pPr lvl="1"/>
            <a:r>
              <a:rPr lang="en-US" altLang="zh-CN" sz="1050" dirty="0"/>
              <a:t>}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对应的</a:t>
            </a:r>
            <a:r>
              <a:rPr lang="en-US" altLang="zh-CN" sz="1400" dirty="0" err="1" smtClean="0"/>
              <a:t>jsp</a:t>
            </a:r>
            <a:r>
              <a:rPr lang="zh-CN" altLang="en-US" sz="1400" dirty="0" smtClean="0"/>
              <a:t>视图文件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/>
              <a:t>String </a:t>
            </a:r>
            <a:r>
              <a:rPr lang="en-US" altLang="zh-CN" sz="1400" dirty="0" err="1"/>
              <a:t>viewName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getClass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getSimpleName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();//</a:t>
            </a:r>
            <a:r>
              <a:rPr lang="zh-CN" altLang="en-US" sz="1400" dirty="0"/>
              <a:t>取得</a:t>
            </a:r>
            <a:r>
              <a:rPr lang="en-US" altLang="zh-CN" sz="1400" dirty="0" err="1"/>
              <a:t>SysDictController</a:t>
            </a:r>
            <a:r>
              <a:rPr lang="en-US" altLang="zh-CN" sz="1400" dirty="0"/>
              <a:t> </a:t>
            </a:r>
            <a:r>
              <a:rPr lang="zh-CN" altLang="en-US" sz="1400" dirty="0"/>
              <a:t>的类名</a:t>
            </a:r>
            <a:endParaRPr lang="en-US" altLang="zh-CN" sz="1400" dirty="0"/>
          </a:p>
          <a:p>
            <a:r>
              <a:rPr lang="en-US" altLang="zh-CN" sz="1400" dirty="0" err="1"/>
              <a:t>viewName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viewName.replace</a:t>
            </a:r>
            <a:r>
              <a:rPr lang="en-US" altLang="zh-CN" sz="1400" dirty="0"/>
              <a:t>(“Sys”, “”);//</a:t>
            </a:r>
            <a:r>
              <a:rPr lang="zh-CN" altLang="en-US" sz="1400" dirty="0"/>
              <a:t>去除</a:t>
            </a:r>
            <a:r>
              <a:rPr lang="en-US" altLang="zh-CN" sz="1400" dirty="0"/>
              <a:t>Sys</a:t>
            </a:r>
            <a:r>
              <a:rPr lang="zh-CN" altLang="en-US" sz="1400" dirty="0"/>
              <a:t>字符串</a:t>
            </a:r>
            <a:endParaRPr lang="en-US" altLang="zh-CN" sz="1400" dirty="0"/>
          </a:p>
          <a:p>
            <a:r>
              <a:rPr lang="en-US" altLang="zh-CN" sz="1400" dirty="0" err="1"/>
              <a:t>viewName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viewName.replace</a:t>
            </a:r>
            <a:r>
              <a:rPr lang="en-US" altLang="zh-CN" sz="1400" dirty="0"/>
              <a:t>("Controller", ""); //</a:t>
            </a:r>
            <a:r>
              <a:rPr lang="zh-CN" altLang="en-US" sz="1400" dirty="0"/>
              <a:t>去除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字符串</a:t>
            </a:r>
            <a:endParaRPr lang="en-US" altLang="zh-CN" sz="1400" dirty="0"/>
          </a:p>
          <a:p>
            <a:r>
              <a:rPr lang="en-US" altLang="zh-CN" sz="1400" dirty="0" err="1"/>
              <a:t>viewName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viewName.toLowerCase</a:t>
            </a:r>
            <a:r>
              <a:rPr lang="en-US" altLang="zh-CN" sz="1400" dirty="0"/>
              <a:t>();//</a:t>
            </a:r>
            <a:r>
              <a:rPr lang="zh-CN" altLang="en-US" sz="1400" dirty="0"/>
              <a:t>转为小写</a:t>
            </a:r>
            <a:endParaRPr lang="en-US" altLang="zh-CN" sz="1400" dirty="0"/>
          </a:p>
          <a:p>
            <a:r>
              <a:rPr lang="zh-CN" altLang="en-US" sz="1400" dirty="0" smtClean="0"/>
              <a:t>最后</a:t>
            </a:r>
            <a:r>
              <a:rPr lang="en-US" altLang="zh-CN" sz="1400" dirty="0" err="1"/>
              <a:t>viewName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的视图文件为</a:t>
            </a:r>
            <a:r>
              <a:rPr lang="en-US" altLang="zh-CN" sz="1400" dirty="0" err="1" smtClean="0"/>
              <a:t>dict.jsp</a:t>
            </a:r>
            <a:endParaRPr lang="en-US" altLang="zh-CN" sz="1400" dirty="0" smtClean="0"/>
          </a:p>
          <a:p>
            <a:r>
              <a:rPr lang="zh-CN" altLang="en-US" sz="1400" dirty="0" smtClean="0"/>
              <a:t>路径为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皮肤文件夹</a:t>
            </a:r>
            <a:r>
              <a:rPr lang="en-US" altLang="zh-CN" sz="1400" dirty="0"/>
              <a:t>/sys/</a:t>
            </a:r>
            <a:r>
              <a:rPr lang="en-US" altLang="zh-CN" sz="1400" dirty="0" err="1"/>
              <a:t>dict.jsp</a:t>
            </a:r>
            <a:endParaRPr lang="en-US" altLang="zh-CN" sz="1400" dirty="0"/>
          </a:p>
          <a:p>
            <a:endParaRPr lang="en-US" altLang="zh-CN" sz="1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196752"/>
            <a:ext cx="8229600" cy="65033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Jsp</a:t>
            </a:r>
            <a:r>
              <a:rPr lang="zh-CN" altLang="en-US" dirty="0"/>
              <a:t>视图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</a:t>
            </a:r>
            <a:r>
              <a:rPr lang="zh-CN" alt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之</a:t>
            </a:r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View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132856"/>
            <a:ext cx="23756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813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064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3506"/>
            <a:ext cx="8229600" cy="429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视图实现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94954"/>
            <a:ext cx="6768752" cy="536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01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726"/>
          <a:stretch>
            <a:fillRect/>
          </a:stretch>
        </p:blipFill>
        <p:spPr bwMode="auto">
          <a:xfrm>
            <a:off x="0" y="-1"/>
            <a:ext cx="8388424" cy="46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676457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74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80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谢谢！</a:t>
            </a:r>
            <a:endParaRPr lang="en-US" altLang="zh-CN" sz="8800" dirty="0" smtClean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30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</a:t>
            </a:r>
            <a:r>
              <a:rPr lang="zh-CN" altLang="en-US" sz="2400" dirty="0" smtClean="0"/>
              <a:t>在读研究生期间和毕业以后的工作阶段，接触过一些项目，也使用过一些框架。有的项目需要自己搭建框架，也有些项目在接手时，别人已经写好了主要框架，但是因为大多没有规范的文档和注释，所以使用不便，维护起来也很痛苦。同时，在这些项目开发的过程中，发现有很多东西其实是可以重用的，没有必要每次开始一个新项目都重新从头开始。于是我就有意的将一些通用的模块抽取出来，搭建一个基础的具有通用性的框架。最开始只有通用的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层和</a:t>
            </a:r>
            <a:r>
              <a:rPr lang="en-US" altLang="zh-CN" sz="2400" dirty="0" err="1" smtClean="0"/>
              <a:t>dao</a:t>
            </a:r>
            <a:r>
              <a:rPr lang="zh-CN" altLang="en-US" sz="2400" dirty="0" smtClean="0"/>
              <a:t>层，慢慢的内容越来越丰富</a:t>
            </a:r>
            <a:r>
              <a:rPr lang="zh-CN" altLang="en-US" sz="2400" dirty="0" smtClean="0"/>
              <a:t>，我</a:t>
            </a:r>
            <a:r>
              <a:rPr lang="zh-CN" altLang="en-US" sz="2400" dirty="0" smtClean="0"/>
              <a:t>就想干脆自己写一个通用的</a:t>
            </a:r>
            <a:r>
              <a:rPr lang="en-US" altLang="zh-CN" sz="2400" dirty="0" smtClean="0"/>
              <a:t>java B/S</a:t>
            </a:r>
            <a:r>
              <a:rPr lang="zh-CN" altLang="en-US" sz="2400" dirty="0" smtClean="0"/>
              <a:t>框架，以便快速开</a:t>
            </a:r>
            <a:r>
              <a:rPr lang="zh-CN" altLang="en-US" sz="2400" dirty="0" smtClean="0"/>
              <a:t>发。于是在学习和工作的空余时间，我开始写了这个</a:t>
            </a:r>
            <a:r>
              <a:rPr lang="zh-CN" altLang="en-US" sz="2400" dirty="0" smtClean="0"/>
              <a:t>框架。由于技术储备不足，加上时间的原因，该框架暂时还只是</a:t>
            </a:r>
            <a:r>
              <a:rPr lang="zh-CN" altLang="en-US" sz="2400" smtClean="0"/>
              <a:t>一个雏形，还有很多内容需要填充。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1027" name="Picture 3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49" y="548680"/>
            <a:ext cx="1435551" cy="1458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020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框架采用</a:t>
            </a:r>
            <a:r>
              <a:rPr lang="en-US" altLang="zh-CN" sz="2000" dirty="0" err="1" smtClean="0"/>
              <a:t>Hibernate4.3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spring4.1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springmvc4.1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shiro</a:t>
            </a:r>
            <a:r>
              <a:rPr lang="zh-CN" altLang="en-US" sz="2000" dirty="0" smtClean="0"/>
              <a:t>（</a:t>
            </a:r>
            <a:r>
              <a:rPr lang="zh-CN" altLang="en-US" sz="2000" dirty="0" smtClean="0">
                <a:solidFill>
                  <a:srgbClr val="FF0000"/>
                </a:solidFill>
              </a:rPr>
              <a:t>主要用于安全控制，暂时还未添加</a:t>
            </a:r>
            <a:r>
              <a:rPr lang="zh-CN" altLang="en-US" sz="2000" dirty="0" smtClean="0"/>
              <a:t>）等开源框架开发，完成数据模型、数据持久层、业务逻辑层、视图控制层，使用标准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模式开发；提供增、删、改、查、分页等数据操作。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640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框架采用标准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模式开发，结构清晰、层次分明、容易扩展、具有使用简单、搭建项目快等特点。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框架提供基础数据模型、数据持久化、业务逻辑、视图控制、安全权限和多种实用工具。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前端采用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作为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库，</a:t>
            </a:r>
            <a:r>
              <a:rPr lang="en-US" altLang="zh-CN" sz="2000" dirty="0" smtClean="0"/>
              <a:t>bootstrap</a:t>
            </a:r>
            <a:r>
              <a:rPr lang="zh-CN" altLang="en-US" sz="2000" dirty="0" smtClean="0"/>
              <a:t>作为</a:t>
            </a:r>
            <a:r>
              <a:rPr lang="en-US" altLang="zh-CN" sz="2000" dirty="0" err="1" smtClean="0"/>
              <a:t>css&amp;ui</a:t>
            </a:r>
            <a:r>
              <a:rPr lang="zh-CN" altLang="en-US" sz="2000" dirty="0" smtClean="0"/>
              <a:t>库，包含响应式布局，模块化表单开发。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开发完成后的框架将可以对</a:t>
            </a:r>
            <a:r>
              <a:rPr lang="en-US" altLang="zh-CN" sz="2000" dirty="0" smtClean="0"/>
              <a:t>B/S</a:t>
            </a:r>
            <a:r>
              <a:rPr lang="zh-CN" altLang="en-US" sz="2000" dirty="0" smtClean="0"/>
              <a:t>项目进行开发快速，节约大量的开发时间和开发成本，缩短项目开发周期，后期维护方便。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106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414" y="1988840"/>
            <a:ext cx="2232248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5508104" y="2420888"/>
            <a:ext cx="1097096" cy="288000"/>
          </a:xfrm>
          <a:prstGeom prst="wedgeRectCallout">
            <a:avLst>
              <a:gd name="adj1" fmla="val -148774"/>
              <a:gd name="adj2" fmla="val -9249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视图控制层</a:t>
            </a:r>
            <a:endParaRPr lang="zh-CN" altLang="en-US" sz="1400" dirty="0"/>
          </a:p>
        </p:txBody>
      </p:sp>
      <p:sp>
        <p:nvSpPr>
          <p:cNvPr id="7" name="矩形标注 6"/>
          <p:cNvSpPr/>
          <p:nvPr/>
        </p:nvSpPr>
        <p:spPr>
          <a:xfrm>
            <a:off x="5508104" y="3068960"/>
            <a:ext cx="1112780" cy="288000"/>
          </a:xfrm>
          <a:prstGeom prst="wedgeRectCallout">
            <a:avLst>
              <a:gd name="adj1" fmla="val -170265"/>
              <a:gd name="adj2" fmla="val -281022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数据持久层</a:t>
            </a:r>
            <a:endParaRPr lang="zh-CN" altLang="en-US" sz="1400" dirty="0"/>
          </a:p>
        </p:txBody>
      </p:sp>
      <p:sp>
        <p:nvSpPr>
          <p:cNvPr id="9" name="矩形标注 8"/>
          <p:cNvSpPr/>
          <p:nvPr/>
        </p:nvSpPr>
        <p:spPr>
          <a:xfrm>
            <a:off x="5364088" y="5517232"/>
            <a:ext cx="1249654" cy="288000"/>
          </a:xfrm>
          <a:prstGeom prst="wedgeRectCallout">
            <a:avLst>
              <a:gd name="adj1" fmla="val -134255"/>
              <a:gd name="adj2" fmla="val -292941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业务逻辑层</a:t>
            </a:r>
            <a:endParaRPr lang="zh-CN" altLang="en-US" sz="1400" dirty="0"/>
          </a:p>
        </p:txBody>
      </p:sp>
      <p:sp>
        <p:nvSpPr>
          <p:cNvPr id="10" name="矩形标注 9"/>
          <p:cNvSpPr/>
          <p:nvPr/>
        </p:nvSpPr>
        <p:spPr>
          <a:xfrm>
            <a:off x="5364088" y="3645024"/>
            <a:ext cx="1257815" cy="288000"/>
          </a:xfrm>
          <a:prstGeom prst="wedgeRectCallout">
            <a:avLst>
              <a:gd name="adj1" fmla="val -131438"/>
              <a:gd name="adj2" fmla="val -234367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基础数据模型</a:t>
            </a:r>
            <a:endParaRPr lang="zh-CN" altLang="en-US" sz="1400" dirty="0"/>
          </a:p>
        </p:txBody>
      </p:sp>
      <p:sp>
        <p:nvSpPr>
          <p:cNvPr id="11" name="矩形标注 10"/>
          <p:cNvSpPr/>
          <p:nvPr/>
        </p:nvSpPr>
        <p:spPr>
          <a:xfrm>
            <a:off x="5364088" y="4581128"/>
            <a:ext cx="1270832" cy="288000"/>
          </a:xfrm>
          <a:prstGeom prst="wedgeRectCallout">
            <a:avLst>
              <a:gd name="adj1" fmla="val -128379"/>
              <a:gd name="adj2" fmla="val -1429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安全权限控制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404406" y="1700808"/>
            <a:ext cx="3255826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1700808"/>
            <a:ext cx="19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框架核心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23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技术需求与环境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开发环境为</a:t>
            </a:r>
            <a:r>
              <a:rPr lang="en-US" altLang="zh-CN" dirty="0" smtClean="0">
                <a:latin typeface="+mn-ea"/>
              </a:rPr>
              <a:t>JVM1.7,tomcat7,Eclipse</a:t>
            </a:r>
          </a:p>
          <a:p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开发基础知识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r>
              <a:rPr lang="en-US" altLang="zh-CN" dirty="0" smtClean="0">
                <a:latin typeface="+mn-ea"/>
              </a:rPr>
              <a:t>Hibernate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注解知识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开发知识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开发思想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r>
              <a:rPr lang="en-US" altLang="zh-CN" dirty="0" smtClean="0">
                <a:latin typeface="+mn-ea"/>
              </a:rPr>
              <a:t>Bootstrap-3.3.5</a:t>
            </a:r>
          </a:p>
          <a:p>
            <a:r>
              <a:rPr lang="en-US" altLang="zh-CN" dirty="0">
                <a:latin typeface="+mn-ea"/>
              </a:rPr>
              <a:t>JavaScript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jQuery-1.11.*</a:t>
            </a:r>
          </a:p>
          <a:p>
            <a:r>
              <a:rPr lang="en-US" altLang="zh-CN" dirty="0" smtClean="0">
                <a:latin typeface="+mn-ea"/>
              </a:rPr>
              <a:t>Bootstrap-Table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700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65033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 smtClean="0"/>
              <a:t>-</a:t>
            </a:r>
            <a:r>
              <a:rPr lang="zh-CN" altLang="en-US" dirty="0"/>
              <a:t>抽象类</a:t>
            </a:r>
            <a:r>
              <a:rPr lang="en-US" altLang="zh-CN" dirty="0"/>
              <a:t>,</a:t>
            </a:r>
            <a:r>
              <a:rPr lang="zh-CN" altLang="en-US" dirty="0"/>
              <a:t>基础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架构之</a:t>
            </a:r>
            <a:r>
              <a:rPr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，抽象类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定义了通用的数据模型属性字段，如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status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createTime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updateTime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等等。</a:t>
            </a:r>
            <a:endParaRPr lang="en-US" altLang="zh-CN" sz="2000" dirty="0" smtClean="0"/>
          </a:p>
          <a:p>
            <a:pPr>
              <a:buClrTx/>
              <a:buFont typeface="Wingdings" pitchFamily="2" charset="2"/>
              <a:buChar char="l"/>
            </a:pPr>
            <a:r>
              <a:rPr lang="zh-CN" altLang="en-US" sz="2000" dirty="0" smtClean="0"/>
              <a:t>继承自</a:t>
            </a:r>
            <a:r>
              <a:rPr lang="en-US" altLang="zh-CN" sz="2000" dirty="0" err="1" smtClean="0"/>
              <a:t>ExpandBaseParameter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347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064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908720"/>
            <a:ext cx="8229600" cy="1061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模型继承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56313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340768"/>
            <a:ext cx="34558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3589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持久层</a:t>
            </a:r>
            <a:r>
              <a:rPr lang="zh-CN" altLang="en-US" sz="3200" dirty="0" smtClean="0"/>
              <a:t>接口</a:t>
            </a:r>
            <a:endParaRPr lang="en-US" altLang="zh-CN" sz="3200" dirty="0" smtClean="0"/>
          </a:p>
          <a:p>
            <a:pPr marL="667512" lvl="2" indent="0">
              <a:lnSpc>
                <a:spcPct val="150000"/>
              </a:lnSpc>
              <a:buNone/>
            </a:pPr>
            <a:r>
              <a:rPr lang="en-US" altLang="zh-CN" sz="2000" b="1" dirty="0" err="1" smtClean="0"/>
              <a:t>IBaseDao</a:t>
            </a:r>
            <a:r>
              <a:rPr lang="zh-CN" altLang="en-US" sz="2000" dirty="0" smtClean="0"/>
              <a:t>为持久层顶层</a:t>
            </a:r>
            <a:r>
              <a:rPr lang="zh-CN" altLang="en-US" sz="2000" dirty="0"/>
              <a:t>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完全</a:t>
            </a:r>
            <a:r>
              <a:rPr lang="zh-CN" altLang="en-US" sz="2000" dirty="0"/>
              <a:t>定义了常用的</a:t>
            </a:r>
            <a:r>
              <a:rPr lang="zh-CN" altLang="en-US" sz="2000" dirty="0" smtClean="0"/>
              <a:t>方法，包含增、删、改、查、分页和自定义</a:t>
            </a:r>
            <a:r>
              <a:rPr lang="en-US" altLang="zh-CN" sz="2000" dirty="0" smtClean="0"/>
              <a:t>HQL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可按需要继承</a:t>
            </a:r>
            <a:r>
              <a:rPr lang="zh-CN" altLang="en-US" sz="2000" dirty="0"/>
              <a:t>此</a:t>
            </a:r>
            <a:r>
              <a:rPr lang="zh-CN" altLang="en-US" sz="2000" dirty="0" smtClean="0"/>
              <a:t>接口进行扩展。</a:t>
            </a:r>
            <a:endParaRPr lang="en-US" altLang="zh-CN" sz="2000" dirty="0" smtClean="0"/>
          </a:p>
          <a:p>
            <a:pPr marL="667512" lvl="2" indent="0">
              <a:lnSpc>
                <a:spcPct val="150000"/>
              </a:lnSpc>
              <a:buNone/>
            </a:pPr>
            <a:r>
              <a:rPr lang="en-US" altLang="zh-CN" sz="2000" b="1" dirty="0" err="1" smtClean="0"/>
              <a:t>IBaseSimpleService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持久</a:t>
            </a:r>
            <a:r>
              <a:rPr lang="zh-CN" altLang="en-US" sz="2000" dirty="0" smtClean="0"/>
              <a:t>层通用接口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模块</a:t>
            </a:r>
            <a:r>
              <a:rPr lang="zh-CN" altLang="en-US" sz="2000" dirty="0"/>
              <a:t>数据对象如无特殊专用数据操作方法可直接使用此</a:t>
            </a:r>
            <a:r>
              <a:rPr lang="zh-CN" altLang="en-US" sz="2000" dirty="0" smtClean="0"/>
              <a:t>接口；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196752"/>
            <a:ext cx="8229600" cy="65033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b="1" dirty="0" err="1" smtClean="0"/>
              <a:t>IBaseDao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4265911" cy="86177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架构之</a:t>
            </a:r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Dao</a:t>
            </a:r>
            <a:endParaRPr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837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1703</TotalTime>
  <Words>1348</Words>
  <Application>Microsoft Office PowerPoint</Application>
  <PresentationFormat>全屏显示(4:3)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流畅</vt:lpstr>
      <vt:lpstr>JAVA B/S通用平台框架</vt:lpstr>
      <vt:lpstr>背景</vt:lpstr>
      <vt:lpstr>简述</vt:lpstr>
      <vt:lpstr>特点</vt:lpstr>
      <vt:lpstr>框架结构</vt:lpstr>
      <vt:lpstr>技术需求与环境</vt:lpstr>
      <vt:lpstr>-抽象类,基础Bean</vt:lpstr>
      <vt:lpstr>例</vt:lpstr>
      <vt:lpstr>幻灯片 9</vt:lpstr>
      <vt:lpstr>幻灯片 10</vt:lpstr>
      <vt:lpstr>例</vt:lpstr>
      <vt:lpstr>幻灯片 12</vt:lpstr>
      <vt:lpstr>幻灯片 13</vt:lpstr>
      <vt:lpstr>幻灯片 14</vt:lpstr>
      <vt:lpstr>例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B/S通用平台框架</dc:title>
  <dc:creator>Administrator</dc:creator>
  <cp:lastModifiedBy>howeTong</cp:lastModifiedBy>
  <cp:revision>123</cp:revision>
  <dcterms:created xsi:type="dcterms:W3CDTF">2016-01-07T08:48:58Z</dcterms:created>
  <dcterms:modified xsi:type="dcterms:W3CDTF">2017-02-05T12:56:02Z</dcterms:modified>
</cp:coreProperties>
</file>