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5" r:id="rId7"/>
    <p:sldId id="266" r:id="rId8"/>
    <p:sldId id="264" r:id="rId9"/>
    <p:sldId id="269" r:id="rId10"/>
    <p:sldId id="271" r:id="rId11"/>
    <p:sldId id="274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'' ''" userId="933489b1-3eed-4186-85d5-ab6231ef4214" providerId="ADAL" clId="{02A3F9EF-E5FD-4731-B586-6D19C65FAA15}"/>
    <pc:docChg chg="modSld">
      <pc:chgData name="'' ''" userId="933489b1-3eed-4186-85d5-ab6231ef4214" providerId="ADAL" clId="{02A3F9EF-E5FD-4731-B586-6D19C65FAA15}" dt="2022-04-27T20:45:37.869" v="45" actId="20577"/>
      <pc:docMkLst>
        <pc:docMk/>
      </pc:docMkLst>
      <pc:sldChg chg="modSp">
        <pc:chgData name="'' ''" userId="933489b1-3eed-4186-85d5-ab6231ef4214" providerId="ADAL" clId="{02A3F9EF-E5FD-4731-B586-6D19C65FAA15}" dt="2022-04-27T20:45:37.869" v="45" actId="20577"/>
        <pc:sldMkLst>
          <pc:docMk/>
          <pc:sldMk cId="1420150935" sldId="256"/>
        </pc:sldMkLst>
        <pc:spChg chg="mod">
          <ac:chgData name="'' ''" userId="933489b1-3eed-4186-85d5-ab6231ef4214" providerId="ADAL" clId="{02A3F9EF-E5FD-4731-B586-6D19C65FAA15}" dt="2022-04-27T20:45:22.092" v="3" actId="20577"/>
          <ac:spMkLst>
            <pc:docMk/>
            <pc:sldMk cId="1420150935" sldId="256"/>
            <ac:spMk id="2" creationId="{E3845CAB-3DD3-4D60-BB9A-F9776A656386}"/>
          </ac:spMkLst>
        </pc:spChg>
        <pc:spChg chg="mod">
          <ac:chgData name="'' ''" userId="933489b1-3eed-4186-85d5-ab6231ef4214" providerId="ADAL" clId="{02A3F9EF-E5FD-4731-B586-6D19C65FAA15}" dt="2022-04-27T20:45:37.869" v="45" actId="20577"/>
          <ac:spMkLst>
            <pc:docMk/>
            <pc:sldMk cId="1420150935" sldId="256"/>
            <ac:spMk id="3" creationId="{393BC9E8-AAD0-45FF-AC76-028BAD5174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70B37-76D5-4B84-B809-9EC0FC9ED90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1728B-E91C-4526-93D5-A1A0C88ED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943DB-336E-4EA1-B472-ECDF25D281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4F748-FCFD-4BB3-9612-D87ED4D7C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3B2309-5781-4232-B6DB-6A71DC08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1EB37-058B-4C40-8F1E-98F46B3B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E62977-79E7-4503-95F3-BD74E854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13F43-D5B0-4113-9FB8-E23CA7F2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92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9EE59-6858-4398-97F5-1A64242C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E62EC-33B7-49D9-ADA5-D95224C1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D0F13B-25D2-4DE6-A067-7551E2C4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C3DB6-A28B-4C99-8F69-0369A4C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180A8-3679-4D32-AC38-AEAF4E15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49A803-3C4D-4A62-9E11-6F6BA5C54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442F1D-08D9-43BF-A1DE-772F0A9CA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33225A-B23D-4D64-A1EA-15E8F4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3F871D-94B8-4B67-AB09-6F0EF163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9EB14-B03F-469F-AB5A-98F92A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0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1DAFD-5A40-4400-B4A6-249B792B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55D43-E9C1-4C98-9E7E-FCBF0A5F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BFA88B-7B71-4B47-8ABC-DC18D7FE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9C13E-CA36-4D66-B18F-9F2DE973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67367C-39D6-409F-B1F2-D0C90645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5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D65C7-2C0F-4550-AC38-B762F91A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1D7B56-71EB-45A3-8AA5-F82DB88C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3EEB0-A8C6-455D-ABB8-CEAEE42D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77F4B-3F2F-48FD-81F1-398B760C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E061BF-25C1-4628-8CD3-AC7A3B11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4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ED967-8430-40A6-8F69-42F1D185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2F15-B589-43A6-B468-88CBABD2F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D8A2B-E939-4306-B515-52FE1805C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B4BE36-EAF5-4CF8-B261-BD64EC17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EAAFF5-5D86-4E46-B95F-D37CB658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17F286-A83B-4339-9D53-9C788599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14F8D-F952-4404-AC4E-C5A4F63E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0BF297-1564-4CBB-B45A-770B1677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DB83AD-6D12-4DB1-A87B-90DA488D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857F1-923F-4B69-9D07-C403719CC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F6F861-40E8-4022-927B-B39B3273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CFADF6-047F-41A1-B193-E3C012CD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8003F1-74F7-485C-B518-5969F12B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2AB743-B043-4E43-A572-6E732760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0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57660-8642-4118-94AB-4F61EBE8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A5C669-781F-4953-AB99-C1CFD33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FEBEC3-6F1B-440E-B3AC-78F68CEC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F91635-4C1C-4420-8857-D5DE156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73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8A15E3-1FF8-4490-B873-85FA8A2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72E54B-08B8-465A-8617-363CD0BC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CA8856-08A6-4E4E-8FFF-2A37A7EB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9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3F5F8-E32E-4DA1-A95E-7CF25BDB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C9842-4590-4681-A16C-F59C5768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E859D5-7DD3-44BE-8231-39583B4BD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1B593B-16B6-42FB-8AFE-6D843F78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53D024-9F50-4495-9363-608233C7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5C0D8F-0C86-4C1E-A8B8-10D6FECB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1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EFCC4-69CF-4FBB-9458-8E50E4D7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0929C5-866C-49BE-803C-6671AEE43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6611F7-0C36-427F-8ACF-77535489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A6429B-A8C1-4740-913D-76EB1FAB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34B5EE-779A-49A3-A0E6-363F9F3E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05238-66D5-4F33-8A9C-1B6266D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EA82FA-B8C0-422C-BEE2-FDE364CD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44F767-3996-4E3B-A33F-047DEB13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FCEDD3-B3F4-4048-8C11-2353EE372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C6E7-50CD-4BBB-8785-6E0C7B981FF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8EDEA8-39D0-47C5-B639-BEF050049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5EC93-2A5B-4F1B-9EDF-E02906151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4F91-1711-4B2E-A23F-608173A21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4.00772" TargetMode="External"/><Relationship Id="rId2" Type="http://schemas.openxmlformats.org/officeDocument/2006/relationships/hyperlink" Target="https://pypi.org/project/sourcedefen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y.hung.1999@gmail.com" TargetMode="External"/><Relationship Id="rId5" Type="http://schemas.openxmlformats.org/officeDocument/2006/relationships/hyperlink" Target="https://ieeexplore.ieee.org/document/7001197" TargetMode="External"/><Relationship Id="rId4" Type="http://schemas.openxmlformats.org/officeDocument/2006/relationships/hyperlink" Target="https://ieeexplore.ieee.org/document/56882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ourcedefend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45CAB-3DD3-4D60-BB9A-F9776A656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HW3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3BC9E8-AAD0-45FF-AC76-028BAD517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2022/05/03~2022/05/24</a:t>
            </a:r>
          </a:p>
        </p:txBody>
      </p:sp>
    </p:spTree>
    <p:extLst>
      <p:ext uri="{BB962C8B-B14F-4D97-AF65-F5344CB8AC3E}">
        <p14:creationId xmlns:p14="http://schemas.microsoft.com/office/powerpoint/2010/main" val="14201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8F3E44-4C87-401B-9FE6-87DD396A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33" y="2694078"/>
            <a:ext cx="6625791" cy="40883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465BA1-6BA5-B949-A8EB-DC1340ED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42088-2B7D-4245-BF7A-DEF7B1C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The basic initialization and file saving have been finished, you only need to implement your own optimizer.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86047-60F3-5645-8C60-39BB62DD078E}"/>
              </a:ext>
            </a:extLst>
          </p:cNvPr>
          <p:cNvSpPr txBox="1"/>
          <p:nvPr/>
        </p:nvSpPr>
        <p:spPr>
          <a:xfrm>
            <a:off x="838199" y="2923013"/>
            <a:ext cx="4017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You could declare evaluation times here. (Because times will be calculated in pye file, if you manually adjust a bigger number, you can not get more function evaluations)</a:t>
            </a:r>
            <a:endParaRPr kumimoji="1" lang="zh-TW" altLang="en-US" sz="16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830777-3CF5-ED42-8D02-DB7F5AA20928}"/>
              </a:ext>
            </a:extLst>
          </p:cNvPr>
          <p:cNvSpPr txBox="1"/>
          <p:nvPr/>
        </p:nvSpPr>
        <p:spPr>
          <a:xfrm>
            <a:off x="838199" y="5642175"/>
            <a:ext cx="423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Please make sure that your submission file is “student ID”_hw4.py, so that it can output correctly. </a:t>
            </a:r>
            <a:endParaRPr kumimoji="1" lang="zh-TW" altLang="en-US" sz="16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1604C8-9CE1-894F-A6A4-578BF16D5E78}"/>
              </a:ext>
            </a:extLst>
          </p:cNvPr>
          <p:cNvSpPr txBox="1"/>
          <p:nvPr/>
        </p:nvSpPr>
        <p:spPr>
          <a:xfrm>
            <a:off x="875677" y="4390316"/>
            <a:ext cx="38202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Call the optimizer here.</a:t>
            </a:r>
          </a:p>
          <a:p>
            <a:r>
              <a:rPr kumimoji="1" lang="en-US" altLang="zh-TW" sz="16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This is the main part you should implement </a:t>
            </a:r>
          </a:p>
          <a:p>
            <a:r>
              <a:rPr kumimoji="1" lang="en-US" altLang="zh-TW" sz="16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in this homework</a:t>
            </a:r>
            <a:endParaRPr kumimoji="1" lang="zh-TW" altLang="en-US" sz="1600" dirty="0">
              <a:solidFill>
                <a:srgbClr val="FF0000"/>
              </a:solidFill>
              <a:latin typeface="+mj-lt"/>
              <a:ea typeface="PMingLiU" panose="02020500000000000000" pitchFamily="18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45AC34FF-228B-4845-955C-C1731140B90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695954" y="4821203"/>
            <a:ext cx="1291378" cy="2115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267B2D3-F36F-8145-A9BF-C4518574E79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068781" y="6057674"/>
            <a:ext cx="91855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8D088CD-45EA-9D4C-B165-83F9B26BB3E8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4855420" y="3461622"/>
            <a:ext cx="1442013" cy="2118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CDFE8-04BC-4A40-8394-932839B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F133E9-6D4E-C14F-A4A7-C8387C7E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47" y="2377945"/>
            <a:ext cx="6033404" cy="33313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50594F-15E2-844A-B8AE-2ACB826E1175}"/>
              </a:ext>
            </a:extLst>
          </p:cNvPr>
          <p:cNvSpPr txBox="1"/>
          <p:nvPr/>
        </p:nvSpPr>
        <p:spPr>
          <a:xfrm>
            <a:off x="694415" y="357233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+mj-lt"/>
                <a:ea typeface="PMingLiU" panose="02020500000000000000" pitchFamily="18" charset="-120"/>
              </a:rPr>
              <a:t>Use self.f to get the information of function</a:t>
            </a:r>
            <a:endParaRPr kumimoji="1" lang="zh-TW" altLang="en-US" dirty="0">
              <a:latin typeface="+mj-lt"/>
              <a:ea typeface="PMingLiU" panose="02020500000000000000" pitchFamily="18" charset="-12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4ACCEC-85C6-5145-BD01-B83F4094DD4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05824" y="3572334"/>
            <a:ext cx="1190176" cy="1846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6">
            <a:extLst>
              <a:ext uri="{FF2B5EF4-FFF2-40B4-BE49-F238E27FC236}">
                <a16:creationId xmlns:a16="http://schemas.microsoft.com/office/drawing/2014/main" id="{9A987202-7CCE-4BA0-8B5E-401C4C88D7AF}"/>
              </a:ext>
            </a:extLst>
          </p:cNvPr>
          <p:cNvCxnSpPr>
            <a:cxnSpLocks/>
          </p:cNvCxnSpPr>
          <p:nvPr/>
        </p:nvCxnSpPr>
        <p:spPr>
          <a:xfrm flipH="1" flipV="1">
            <a:off x="4905824" y="3941666"/>
            <a:ext cx="1164812" cy="5025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6">
            <a:extLst>
              <a:ext uri="{FF2B5EF4-FFF2-40B4-BE49-F238E27FC236}">
                <a16:creationId xmlns:a16="http://schemas.microsoft.com/office/drawing/2014/main" id="{7E4E4FCE-A6C9-495B-A4C0-C5CAF504429F}"/>
              </a:ext>
            </a:extLst>
          </p:cNvPr>
          <p:cNvCxnSpPr>
            <a:cxnSpLocks/>
          </p:cNvCxnSpPr>
          <p:nvPr/>
        </p:nvCxnSpPr>
        <p:spPr>
          <a:xfrm flipH="1" flipV="1">
            <a:off x="4905824" y="4126331"/>
            <a:ext cx="1164812" cy="10118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BA05-18B0-D34C-BF86-54267F7F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1EACEF-832D-8E4F-979C-F670C32939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The main part you need to implement is run(). </a:t>
            </a:r>
          </a:p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You could modify initial if you need.</a:t>
            </a:r>
          </a:p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You can get the return value by calling self.f.evaluate(</a:t>
            </a:r>
            <a:r>
              <a:rPr kumimoji="1" lang="en-US" altLang="zh-CN" sz="2400" dirty="0" err="1">
                <a:latin typeface="+mj-lt"/>
                <a:ea typeface="PMingLiU" panose="02020500000000000000" pitchFamily="18" charset="-120"/>
              </a:rPr>
              <a:t>func_num</a:t>
            </a:r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, </a:t>
            </a:r>
            <a:r>
              <a:rPr kumimoji="1" lang="en-US" altLang="zh-CN" sz="2400" dirty="0" err="1">
                <a:latin typeface="+mj-lt"/>
                <a:ea typeface="PMingLiU" panose="02020500000000000000" pitchFamily="18" charset="-120"/>
              </a:rPr>
              <a:t>input_paramerts</a:t>
            </a:r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) and use this information to do optimization.</a:t>
            </a:r>
          </a:p>
          <a:p>
            <a:endParaRPr kumimoji="1" lang="en-US" altLang="zh-TW" sz="24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1BB36-7529-4BD8-852C-08E9E2AB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74" y="3683741"/>
            <a:ext cx="8054652" cy="29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7F1CA-1D57-3F47-95A1-58D2F1C6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Supplement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5B883-877B-2E43-9AC3-D5736E4F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latin typeface="+mj-lt"/>
                <a:ea typeface="PMingLiU" panose="02020500000000000000" pitchFamily="18" charset="-120"/>
              </a:rPr>
              <a:t>S</a:t>
            </a:r>
            <a:r>
              <a:rPr lang="en-US" altLang="zh-CN" dirty="0">
                <a:latin typeface="+mj-lt"/>
                <a:ea typeface="PMingLiU" panose="02020500000000000000" pitchFamily="18" charset="-120"/>
              </a:rPr>
              <a:t>ourcedefender package</a:t>
            </a:r>
            <a:r>
              <a:rPr lang="zh-CN" altLang="en-US" dirty="0">
                <a:latin typeface="+mj-lt"/>
                <a:ea typeface="PMingLiU" panose="02020500000000000000" pitchFamily="18" charset="-120"/>
              </a:rPr>
              <a:t> </a:t>
            </a:r>
            <a:r>
              <a:rPr lang="en-US" altLang="zh-CN" dirty="0">
                <a:latin typeface="+mj-lt"/>
                <a:ea typeface="PMingLiU" panose="02020500000000000000" pitchFamily="18" charset="-120"/>
              </a:rPr>
              <a:t>website</a:t>
            </a:r>
            <a:r>
              <a:rPr lang="en-US" altLang="zh-TW" dirty="0">
                <a:latin typeface="+mj-lt"/>
                <a:ea typeface="PMingLiU" panose="02020500000000000000" pitchFamily="18" charset="-120"/>
              </a:rPr>
              <a:t>:</a:t>
            </a:r>
            <a:r>
              <a:rPr lang="zh-TW" altLang="en-US" dirty="0">
                <a:latin typeface="+mj-lt"/>
                <a:ea typeface="PMingLiU" panose="02020500000000000000" pitchFamily="18" charset="-120"/>
              </a:rPr>
              <a:t> </a:t>
            </a:r>
            <a:r>
              <a:rPr lang="en-US" altLang="zh-TW" dirty="0">
                <a:latin typeface="+mj-lt"/>
                <a:hlinkClick r:id="rId2"/>
              </a:rPr>
              <a:t>https://pypi.org/project/sourcedefender/</a:t>
            </a:r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en-US" altLang="zh-TW" dirty="0">
                <a:latin typeface="+mj-lt"/>
              </a:rPr>
              <a:t>Paper list:</a:t>
            </a:r>
          </a:p>
          <a:p>
            <a:pPr lvl="1"/>
            <a:r>
              <a:rPr lang="en-US" altLang="zh-TW" dirty="0">
                <a:latin typeface="+mj-lt"/>
              </a:rPr>
              <a:t>CMA-ES: </a:t>
            </a:r>
            <a:r>
              <a:rPr lang="en-US" altLang="zh-TW" dirty="0">
                <a:latin typeface="+mj-lt"/>
                <a:hlinkClick r:id="rId3"/>
              </a:rPr>
              <a:t>https://arxiv.org/abs/1604.00772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CoDE: </a:t>
            </a:r>
            <a:r>
              <a:rPr lang="en-US" altLang="zh-TW" dirty="0">
                <a:latin typeface="+mj-lt"/>
                <a:hlinkClick r:id="rId4"/>
              </a:rPr>
              <a:t>https://ieeexplore.ieee.org/document/5688232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EDA/LS: </a:t>
            </a:r>
            <a:r>
              <a:rPr lang="en-US" altLang="zh-TW" dirty="0">
                <a:latin typeface="+mj-lt"/>
                <a:hlinkClick r:id="rId5"/>
              </a:rPr>
              <a:t>https://ieeexplore.ieee.org/document/7001197</a:t>
            </a:r>
            <a:endParaRPr lang="en-US" altLang="zh-TW" dirty="0">
              <a:latin typeface="+mj-lt"/>
            </a:endParaRPr>
          </a:p>
          <a:p>
            <a:pPr lvl="1"/>
            <a:endParaRPr lang="en-US" altLang="zh-CN" dirty="0">
              <a:latin typeface="+mj-lt"/>
              <a:ea typeface="PMingLiU" panose="02020500000000000000" pitchFamily="18" charset="-120"/>
            </a:endParaRPr>
          </a:p>
          <a:p>
            <a:r>
              <a:rPr lang="en-US" altLang="zh-CN" dirty="0">
                <a:latin typeface="+mj-lt"/>
                <a:ea typeface="PMingLiU" panose="02020500000000000000" pitchFamily="18" charset="-120"/>
              </a:rPr>
              <a:t>HW3 TA’s email: </a:t>
            </a:r>
            <a:r>
              <a:rPr lang="en-US" altLang="zh-CN" dirty="0">
                <a:latin typeface="+mj-lt"/>
                <a:ea typeface="PMingLiU" panose="02020500000000000000" pitchFamily="18" charset="-120"/>
                <a:hlinkClick r:id="rId6"/>
              </a:rPr>
              <a:t>cy.hung.1999@gmail.com</a:t>
            </a:r>
            <a:endParaRPr lang="en-US" altLang="zh-CN" dirty="0">
              <a:latin typeface="+mj-lt"/>
              <a:ea typeface="PMingLiU" panose="02020500000000000000" pitchFamily="18" charset="-120"/>
            </a:endParaRPr>
          </a:p>
          <a:p>
            <a:r>
              <a:rPr lang="en-US" altLang="zh-CN" dirty="0">
                <a:latin typeface="+mj-lt"/>
                <a:ea typeface="PMingLiU" panose="02020500000000000000" pitchFamily="18" charset="-120"/>
              </a:rPr>
              <a:t>If you have any questions, please put questions in the </a:t>
            </a:r>
            <a:r>
              <a:rPr lang="en-US" altLang="zh-CN" dirty="0" err="1">
                <a:latin typeface="+mj-lt"/>
                <a:ea typeface="PMingLiU" panose="02020500000000000000" pitchFamily="18" charset="-120"/>
              </a:rPr>
              <a:t>EEclass</a:t>
            </a:r>
            <a:r>
              <a:rPr lang="en-US" altLang="zh-CN" dirty="0">
                <a:latin typeface="+mj-lt"/>
                <a:ea typeface="PMingLiU" panose="02020500000000000000" pitchFamily="18" charset="-120"/>
              </a:rPr>
              <a:t> or send me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  <a:ea typeface="PMingLiU" panose="02020500000000000000" pitchFamily="18" charset="-120"/>
              </a:rPr>
              <a:t>   the letter.</a:t>
            </a:r>
            <a:endParaRPr kumimoji="1" lang="zh-TW" altLang="en-US" dirty="0">
              <a:latin typeface="+mj-lt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E38F-81FC-47B2-8794-2AEF5CB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806E7-A3AF-4C0B-8892-96754EAD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3613"/>
          </a:xfrm>
        </p:spPr>
        <p:txBody>
          <a:bodyPr/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Given an unknown function,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you need to design the algorithm to find the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global minimum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via function evaluations.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The example above, we could speculate that the bigger the inputs the smaller the objective value.</a:t>
            </a: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So the global minimum may be in area with bigger inputs</a:t>
            </a:r>
          </a:p>
          <a:p>
            <a:pPr marL="0" indent="0">
              <a:buNone/>
            </a:pPr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  (It may not be like this in reality)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dirty="0">
              <a:latin typeface="+mj-lt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83A1DBA-E424-4CB6-8DD9-2B709C16F83F}"/>
              </a:ext>
            </a:extLst>
          </p:cNvPr>
          <p:cNvGrpSpPr/>
          <p:nvPr/>
        </p:nvGrpSpPr>
        <p:grpSpPr>
          <a:xfrm>
            <a:off x="1672731" y="2697890"/>
            <a:ext cx="8846537" cy="2296910"/>
            <a:chOff x="1155598" y="2546816"/>
            <a:chExt cx="8846537" cy="229691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BACF04E3-551E-4E8D-B324-0B8CFADE0183}"/>
                </a:ext>
              </a:extLst>
            </p:cNvPr>
            <p:cNvGrpSpPr/>
            <p:nvPr/>
          </p:nvGrpSpPr>
          <p:grpSpPr>
            <a:xfrm>
              <a:off x="1155598" y="2546816"/>
              <a:ext cx="2352490" cy="2296910"/>
              <a:chOff x="1155598" y="2546816"/>
              <a:chExt cx="2352490" cy="2296910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998E5C6F-94B1-423E-BFBD-F6D31F9FA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598" y="2546816"/>
                <a:ext cx="2352490" cy="176436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040A76-CB97-4E15-91D6-814456C3853A}"/>
                  </a:ext>
                </a:extLst>
              </p:cNvPr>
              <p:cNvSpPr txBox="1"/>
              <p:nvPr/>
            </p:nvSpPr>
            <p:spPr>
              <a:xfrm>
                <a:off x="1322477" y="4289728"/>
                <a:ext cx="20187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Example objective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function</a:t>
                </a:r>
              </a:p>
              <a:p>
                <a:pPr algn="ctr"/>
                <a:endParaRPr lang="zh-TW" altLang="en-US" dirty="0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56C34F2-8871-43F8-873E-72B70A61A686}"/>
                </a:ext>
              </a:extLst>
            </p:cNvPr>
            <p:cNvGrpSpPr/>
            <p:nvPr/>
          </p:nvGrpSpPr>
          <p:grpSpPr>
            <a:xfrm>
              <a:off x="4161574" y="2546822"/>
              <a:ext cx="5840561" cy="1764361"/>
              <a:chOff x="3907132" y="2546816"/>
              <a:chExt cx="5840561" cy="17643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81FE0E-AE4E-43B6-94AD-A55D627BF4E2}"/>
                  </a:ext>
                </a:extLst>
              </p:cNvPr>
              <p:cNvSpPr/>
              <p:nvPr/>
            </p:nvSpPr>
            <p:spPr>
              <a:xfrm>
                <a:off x="5475937" y="2546816"/>
                <a:ext cx="1974485" cy="1764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Function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519243E-3212-43EE-8D3B-43FA3E8CBFE1}"/>
                      </a:ext>
                    </a:extLst>
                  </p:cNvPr>
                  <p:cNvSpPr txBox="1"/>
                  <p:nvPr/>
                </p:nvSpPr>
                <p:spPr>
                  <a:xfrm>
                    <a:off x="3907132" y="2785053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(0,0)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519243E-3212-43EE-8D3B-43FA3E8CB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7132" y="2785053"/>
                    <a:ext cx="61747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70" r="-13861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FFBC5360-5470-4A07-826B-08977D3A47FD}"/>
                      </a:ext>
                    </a:extLst>
                  </p:cNvPr>
                  <p:cNvSpPr txBox="1"/>
                  <p:nvPr/>
                </p:nvSpPr>
                <p:spPr>
                  <a:xfrm>
                    <a:off x="3907132" y="3677756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(0,2)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FFBC5360-5470-4A07-826B-08977D3A4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7132" y="3677756"/>
                    <a:ext cx="6174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70" r="-1386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338C06B4-4F60-4387-AEE1-0E82AC518CF3}"/>
                  </a:ext>
                </a:extLst>
              </p:cNvPr>
              <p:cNvSpPr/>
              <p:nvPr/>
            </p:nvSpPr>
            <p:spPr>
              <a:xfrm>
                <a:off x="4594589" y="2797983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B98A65DD-FC22-486B-BA6A-AA8D50AE8A5B}"/>
                  </a:ext>
                </a:extLst>
              </p:cNvPr>
              <p:cNvSpPr/>
              <p:nvPr/>
            </p:nvSpPr>
            <p:spPr>
              <a:xfrm>
                <a:off x="4594588" y="3684319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7AB5CEB-C3F7-4389-B913-8666C309F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449" y="2778686"/>
                    <a:ext cx="1419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7AB5CEB-C3F7-4389-B913-8666C309F4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1449" y="2778686"/>
                    <a:ext cx="141983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箭號: 向右 26">
                <a:extLst>
                  <a:ext uri="{FF2B5EF4-FFF2-40B4-BE49-F238E27FC236}">
                    <a16:creationId xmlns:a16="http://schemas.microsoft.com/office/drawing/2014/main" id="{9F4C23FD-8C1A-40B3-82BF-C2921A901B86}"/>
                  </a:ext>
                </a:extLst>
              </p:cNvPr>
              <p:cNvSpPr/>
              <p:nvPr/>
            </p:nvSpPr>
            <p:spPr>
              <a:xfrm>
                <a:off x="7569376" y="2778686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箭號: 向右 27">
                <a:extLst>
                  <a:ext uri="{FF2B5EF4-FFF2-40B4-BE49-F238E27FC236}">
                    <a16:creationId xmlns:a16="http://schemas.microsoft.com/office/drawing/2014/main" id="{8C77A6E3-AAF2-469A-99B8-A81560B8F366}"/>
                  </a:ext>
                </a:extLst>
              </p:cNvPr>
              <p:cNvSpPr/>
              <p:nvPr/>
            </p:nvSpPr>
            <p:spPr>
              <a:xfrm>
                <a:off x="7569375" y="3665022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6F2A9AF5-4278-4675-9529-AAB046916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327862" y="3658131"/>
                    <a:ext cx="1419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dirty="0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=−2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6F2A9AF5-4278-4675-9529-AAB046916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862" y="3658131"/>
                    <a:ext cx="14198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997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E38F-81FC-47B2-8794-2AEF5CB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806E7-A3AF-4C0B-8892-96754EAD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361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We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provide a python encrypted file, and it includes a class Function.</a:t>
            </a: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Function_num: 1 ~ 4, which represents the objective function number.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Operations: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  <a:sym typeface="Wingdings" pitchFamily="2" charset="2"/>
              </a:rPr>
              <a:t>(your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optimizer should inherit the Function class)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self.f.dimension(function_num)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self.f.upper(function_num)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self.f.lower(function_num)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self.f.evaluate(function_num, </a:t>
            </a:r>
            <a:r>
              <a:rPr lang="en-US" altLang="zh-CN" sz="1600" dirty="0" err="1">
                <a:latin typeface="+mj-lt"/>
                <a:ea typeface="Songti SC Light" panose="02010600040101010101" pitchFamily="2" charset="-122"/>
              </a:rPr>
              <a:t>input_parameters</a:t>
            </a: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)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Function_num and return value of dimension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are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integer, and the other parameters and return values are float.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Input_parameters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floating point array.</a:t>
            </a:r>
            <a:br>
              <a:rPr lang="en-US" altLang="zh-CN" sz="2000" dirty="0">
                <a:latin typeface="+mj-lt"/>
                <a:ea typeface="Songti SC Light" panose="02010600040101010101" pitchFamily="2" charset="-122"/>
              </a:rPr>
            </a:b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18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1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Operations Example</a:t>
            </a:r>
            <a:endParaRPr lang="zh-TW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00DCC1-B327-F94D-88CA-CF91EC4571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The figure below is showing how to get the dimension, upper bound, lower bound and objective value of function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(all by using </a:t>
            </a:r>
            <a:r>
              <a:rPr lang="en-US" altLang="zh-CN" sz="2000" dirty="0" err="1">
                <a:latin typeface="+mj-lt"/>
                <a:ea typeface="Songti SC Light" panose="02010600040101010101" pitchFamily="2" charset="-122"/>
              </a:rPr>
              <a:t>self.f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)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0A2F4-4BA9-724E-89DA-3032A1CB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4107821"/>
            <a:ext cx="10735295" cy="742474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052E105-0B4C-0243-BFBD-C35C3EAC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2849690"/>
            <a:ext cx="4338099" cy="828097"/>
          </a:xfrm>
        </p:spPr>
      </p:pic>
    </p:spTree>
    <p:extLst>
      <p:ext uri="{BB962C8B-B14F-4D97-AF65-F5344CB8AC3E}">
        <p14:creationId xmlns:p14="http://schemas.microsoft.com/office/powerpoint/2010/main" val="3298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You need to output 4 files, each for the best input parameters and its output value you find for function 1 ~ 4 (one value per line)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File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names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：</a:t>
            </a: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function1.txt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function2.txt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function3.txt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function4.txt</a:t>
            </a: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It has been written in the template code we provide 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(you only need to modify student ID)</a:t>
            </a:r>
          </a:p>
          <a:p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sz="2000" dirty="0">
              <a:latin typeface="+mj-lt"/>
              <a:ea typeface="Songti SC Light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33609-D245-074F-B200-C1F4342F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89" y="2977600"/>
            <a:ext cx="2687761" cy="26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Submission Requirement and </a:t>
            </a:r>
            <a:br>
              <a:rPr lang="en-US" altLang="zh-TW" dirty="0"/>
            </a:br>
            <a:r>
              <a:rPr lang="en-US" altLang="zh-TW" dirty="0"/>
              <a:t>Execution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Submission File: </a:t>
            </a:r>
          </a:p>
          <a:p>
            <a:pPr lvl="1"/>
            <a:r>
              <a:rPr lang="en-US" altLang="zh-CN" sz="2000" dirty="0">
                <a:ea typeface="Songti SC Light" panose="02010600040101010101" pitchFamily="2" charset="-122"/>
              </a:rPr>
              <a:t>“your</a:t>
            </a:r>
            <a:r>
              <a:rPr lang="zh-TW" altLang="en-US" sz="2000" dirty="0">
                <a:ea typeface="Songti SC Light" panose="02010600040101010101" pitchFamily="2" charset="-122"/>
              </a:rPr>
              <a:t> </a:t>
            </a:r>
            <a:r>
              <a:rPr lang="en-US" altLang="zh-TW" sz="2000" dirty="0">
                <a:ea typeface="Songti SC Light" panose="02010600040101010101" pitchFamily="2" charset="-122"/>
              </a:rPr>
              <a:t>student ID”_</a:t>
            </a:r>
            <a:r>
              <a:rPr lang="en-US" altLang="zh-CN" sz="2000" dirty="0">
                <a:ea typeface="Songti SC Light" panose="02010600040101010101" pitchFamily="2" charset="-122"/>
              </a:rPr>
              <a:t>hw3.py</a:t>
            </a:r>
          </a:p>
          <a:p>
            <a:pPr marL="457200" lvl="1" indent="0">
              <a:buNone/>
            </a:pPr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pPr marL="457200" lvl="1" indent="0">
              <a:buNone/>
            </a:pPr>
            <a:endParaRPr lang="en-US" altLang="zh-TW" sz="2000" dirty="0">
              <a:latin typeface="+mj-lt"/>
            </a:endParaRPr>
          </a:p>
          <a:p>
            <a:r>
              <a:rPr lang="en-US" altLang="zh-TW" sz="2000" dirty="0">
                <a:latin typeface="+mj-lt"/>
              </a:rPr>
              <a:t>Environment:</a:t>
            </a:r>
          </a:p>
          <a:p>
            <a:pPr lvl="1"/>
            <a:r>
              <a:rPr lang="en-US" altLang="zh-TW" sz="2000" dirty="0">
                <a:latin typeface="+mj-lt"/>
              </a:rPr>
              <a:t>OS: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Ubuntu 20.04.4 LTS</a:t>
            </a:r>
          </a:p>
          <a:p>
            <a:pPr lvl="1"/>
            <a:r>
              <a:rPr lang="en-US" altLang="zh-TW" sz="2000" dirty="0">
                <a:latin typeface="+mj-lt"/>
              </a:rPr>
              <a:t>CPU: AMD Ryzen 9 5900X</a:t>
            </a:r>
          </a:p>
          <a:p>
            <a:pPr lvl="1"/>
            <a:r>
              <a:rPr lang="en-US" altLang="zh-TW" sz="2000" dirty="0"/>
              <a:t>Python version: 3.8.10</a:t>
            </a:r>
          </a:p>
          <a:p>
            <a:pPr lvl="1"/>
            <a:r>
              <a:rPr lang="en-US" altLang="zh-TW" sz="2000" dirty="0" err="1"/>
              <a:t>Numpy</a:t>
            </a:r>
            <a:r>
              <a:rPr lang="en-US" altLang="zh-TW" sz="2000" dirty="0"/>
              <a:t> version: 1.22.3</a:t>
            </a:r>
          </a:p>
          <a:p>
            <a:pPr lvl="1"/>
            <a:r>
              <a:rPr lang="en-US" altLang="zh-TW" sz="2000" dirty="0"/>
              <a:t>Sourcedefender version: 10.0.2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>
              <a:latin typeface="+mj-lt"/>
            </a:endParaRPr>
          </a:p>
          <a:p>
            <a:endParaRPr lang="en-US" altLang="zh-TW" sz="2000" dirty="0">
              <a:latin typeface="+mj-lt"/>
            </a:endParaRPr>
          </a:p>
          <a:p>
            <a:endParaRPr lang="zh-TW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2B22-6D66-524F-B930-B03FC4B9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Limit of Function Evaluation Times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C1F34-A04A-9141-AF9B-640DCB6C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+mj-lt"/>
                <a:ea typeface="Songti SC Light" panose="02010600040101010101" pitchFamily="2" charset="-122"/>
              </a:rPr>
              <a:t>We limit the function evaluation times, if the times exceed the limit, it will only return “</a:t>
            </a:r>
            <a:r>
              <a:rPr kumimoji="1" lang="en-US" altLang="zh-CN" sz="2000" dirty="0" err="1">
                <a:latin typeface="+mj-lt"/>
                <a:ea typeface="Songti SC Light" panose="02010600040101010101" pitchFamily="2" charset="-122"/>
              </a:rPr>
              <a:t>ReachFunctionLimit</a:t>
            </a:r>
            <a:r>
              <a:rPr kumimoji="1" lang="en-US" altLang="zh-CN" sz="2000" dirty="0">
                <a:latin typeface="+mj-lt"/>
                <a:ea typeface="Songti SC Light" panose="02010600040101010101" pitchFamily="2" charset="-122"/>
              </a:rPr>
              <a:t>”.</a:t>
            </a:r>
          </a:p>
          <a:p>
            <a:r>
              <a:rPr kumimoji="1" lang="en-US" altLang="zh-CN" sz="2000" dirty="0">
                <a:latin typeface="+mj-lt"/>
                <a:ea typeface="Songti SC Light" panose="02010600040101010101" pitchFamily="2" charset="-122"/>
              </a:rPr>
              <a:t>We will run your submission code in our server.</a:t>
            </a:r>
          </a:p>
          <a:p>
            <a:r>
              <a:rPr lang="en-US" altLang="zh-TW" sz="2000" dirty="0">
                <a:ea typeface="Songti SC Light" panose="02010600040101010101"/>
              </a:rPr>
              <a:t>The other Better Baseline: Which is </a:t>
            </a:r>
            <a:r>
              <a:rPr lang="en-US" altLang="zh-TW" sz="2000" dirty="0">
                <a:solidFill>
                  <a:srgbClr val="FF0000"/>
                </a:solidFill>
                <a:ea typeface="Songti SC Light" panose="02010600040101010101"/>
              </a:rPr>
              <a:t>the worst result </a:t>
            </a:r>
            <a:r>
              <a:rPr lang="en-US" altLang="zh-TW" sz="2000" dirty="0">
                <a:ea typeface="Songti SC Light" panose="02010600040101010101"/>
              </a:rPr>
              <a:t>among CMA-ES, CoDE, EDA/LS.</a:t>
            </a:r>
            <a:endParaRPr lang="zh-TW" altLang="en-US" sz="2000" dirty="0"/>
          </a:p>
          <a:p>
            <a:endParaRPr kumimoji="1"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kumimoji="1" lang="zh-TW" altLang="en-US" sz="2000" dirty="0">
              <a:latin typeface="+mj-lt"/>
              <a:ea typeface="Songti SC Light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82E771-DD60-F443-8D5F-44B6109E1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37390"/>
              </p:ext>
            </p:extLst>
          </p:nvPr>
        </p:nvGraphicFramePr>
        <p:xfrm>
          <a:off x="623514" y="3749966"/>
          <a:ext cx="5196839" cy="200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0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1397459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1329893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1540527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710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C00000"/>
                          </a:solidFill>
                        </a:rPr>
                        <a:t>Public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 function</a:t>
                      </a:r>
                      <a:r>
                        <a:rPr lang="zh-TW" altLang="en-US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</a:t>
                      </a:r>
                    </a:p>
                    <a:p>
                      <a:pPr algn="ctr"/>
                      <a:r>
                        <a:rPr lang="en-US" altLang="zh-TW" sz="1400" b="0" dirty="0"/>
                        <a:t>Random Search</a:t>
                      </a:r>
                    </a:p>
                    <a:p>
                      <a:pPr algn="ctr"/>
                      <a:r>
                        <a:rPr lang="en-US" altLang="zh-CN" sz="1400" b="0" dirty="0"/>
                        <a:t>objective value</a:t>
                      </a:r>
                      <a:endParaRPr lang="en-US" altLang="zh-TW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other Better Baseline </a:t>
                      </a:r>
                      <a:r>
                        <a:rPr lang="en-US" altLang="zh-CN" sz="1400" b="0" dirty="0"/>
                        <a:t>objective value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Limit of function evaluation </a:t>
                      </a:r>
                      <a:r>
                        <a:rPr lang="en-US" altLang="zh-CN" sz="1400" b="0" dirty="0"/>
                        <a:t>times</a:t>
                      </a:r>
                      <a:r>
                        <a:rPr lang="zh-CN" altLang="en-US" sz="1400" b="0" dirty="0"/>
                        <a:t> 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0.036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1.875e-6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1000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2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/>
                        <a:t>0.381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4.042e-9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13.427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0.210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2000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4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67.743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0.530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2500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F883A8-2224-43D2-B748-8961CE280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04406"/>
              </p:ext>
            </p:extLst>
          </p:nvPr>
        </p:nvGraphicFramePr>
        <p:xfrm>
          <a:off x="6371647" y="3749966"/>
          <a:ext cx="5196839" cy="200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0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1397459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1329893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1540527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710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C00000"/>
                          </a:solidFill>
                        </a:rPr>
                        <a:t>Private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 function</a:t>
                      </a:r>
                      <a:r>
                        <a:rPr lang="zh-TW" altLang="en-US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</a:t>
                      </a:r>
                    </a:p>
                    <a:p>
                      <a:pPr algn="ctr"/>
                      <a:r>
                        <a:rPr lang="en-US" altLang="zh-TW" sz="1400" b="0" dirty="0"/>
                        <a:t>Random Search</a:t>
                      </a:r>
                    </a:p>
                    <a:p>
                      <a:pPr algn="ctr"/>
                      <a:r>
                        <a:rPr lang="en-US" altLang="zh-CN" sz="1400" b="0" dirty="0"/>
                        <a:t>objective value</a:t>
                      </a:r>
                      <a:endParaRPr lang="en-US" altLang="zh-TW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other Better Baseline </a:t>
                      </a:r>
                      <a:r>
                        <a:rPr lang="en-US" altLang="zh-CN" sz="1400" b="0" dirty="0"/>
                        <a:t>objective value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Limit of function evaluation </a:t>
                      </a:r>
                      <a:r>
                        <a:rPr lang="en-US" altLang="zh-CN" sz="1400" b="0" dirty="0"/>
                        <a:t>times</a:t>
                      </a:r>
                      <a:r>
                        <a:rPr lang="zh-CN" altLang="en-US" sz="1400" b="0" dirty="0"/>
                        <a:t> 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19.685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0.412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1000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2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15.215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8.066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2246.339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1620.202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2000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4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-4.155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-7.738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2500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4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public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3600" dirty="0">
                <a:latin typeface="+mj-lt"/>
                <a:ea typeface="Songti SC Light" panose="02010600040101010101" pitchFamily="2" charset="-122"/>
              </a:rPr>
              <a:t>functions, 15 points for each.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And the other 4 private functions,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10 points for each.</a:t>
            </a:r>
          </a:p>
          <a:p>
            <a:pPr>
              <a:lnSpc>
                <a:spcPct val="110000"/>
              </a:lnSpc>
            </a:pPr>
            <a:r>
              <a:rPr lang="en-US" altLang="zh-CN" sz="3600" dirty="0"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ea typeface="Songti SC Light" panose="02010600040101010101" pitchFamily="2" charset="-122"/>
              </a:rPr>
              <a:t>RS result </a:t>
            </a:r>
            <a:r>
              <a:rPr lang="en-US" altLang="zh-CN" sz="3600" dirty="0"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 0%</a:t>
            </a:r>
          </a:p>
          <a:p>
            <a:pPr>
              <a:lnSpc>
                <a:spcPct val="110000"/>
              </a:lnSpc>
            </a:pP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Songti SC Light" panose="02010600040101010101" pitchFamily="2" charset="-122"/>
              </a:rPr>
              <a:t>The other better baseline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RS result</a:t>
            </a:r>
            <a:r>
              <a:rPr lang="en-US" altLang="zh-TW" sz="3600" dirty="0">
                <a:latin typeface="+mj-lt"/>
                <a:ea typeface="Songti SC Light" panose="02010600040101010101" pitchFamily="2" charset="-122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T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op 1/2</a:t>
            </a: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:</a:t>
            </a:r>
            <a:r>
              <a:rPr lang="zh-TW" altLang="en-US" sz="3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60%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O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therwise: 40%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300" dirty="0">
                <a:solidFill>
                  <a:schemeClr val="accent5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Global minimum 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3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300" dirty="0">
                <a:solidFill>
                  <a:schemeClr val="accent2">
                    <a:lumMod val="75000"/>
                  </a:schemeClr>
                </a:solidFill>
                <a:latin typeface="+mj-lt"/>
                <a:ea typeface="Songti SC Light" panose="02010600040101010101" pitchFamily="2" charset="-122"/>
              </a:rPr>
              <a:t>The other better baseline result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Top 1/4: 95%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2/4: 90%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3/4: 85% 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O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ther: 80%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= 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Global minimum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:</a:t>
            </a:r>
            <a:endParaRPr lang="en-US" altLang="zh-CN" sz="3400" dirty="0">
              <a:latin typeface="+mj-lt"/>
              <a:ea typeface="Songti SC Light" panose="0201060004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100%</a:t>
            </a:r>
            <a:endParaRPr lang="zh-TW" altLang="en-US" dirty="0">
              <a:latin typeface="+mj-lt"/>
              <a:ea typeface="Songt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F3E73-9BEC-5045-B181-2D9D1FC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Other Announcements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5F844-54E7-AF48-ACE6-2A3D16B4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We provide a python template code, which has implemented random search baseline. </a:t>
            </a:r>
          </a:p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You could design your algorithm and directly modify it.</a:t>
            </a:r>
          </a:p>
          <a:p>
            <a:endParaRPr kumimoji="1" lang="en-US" altLang="zh-CN" sz="2000" dirty="0">
              <a:latin typeface="+mj-lt"/>
              <a:ea typeface="PMingLiU" panose="02020500000000000000" pitchFamily="18" charset="-120"/>
            </a:endParaRPr>
          </a:p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You need to </a:t>
            </a:r>
            <a:r>
              <a:rPr kumimoji="1" lang="en-US" altLang="zh-TW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pip install</a:t>
            </a:r>
            <a:r>
              <a:rPr kumimoji="1" lang="zh-TW" altLang="en-US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TW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sourcedefender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,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so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that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you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can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use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the encrypted pye file which we provide.</a:t>
            </a:r>
            <a:br>
              <a:rPr kumimoji="1" lang="en-US" altLang="zh-CN" sz="2000" dirty="0">
                <a:latin typeface="+mj-lt"/>
                <a:ea typeface="PMingLiU" panose="02020500000000000000" pitchFamily="18" charset="-120"/>
              </a:rPr>
            </a:b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（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Official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website link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：</a:t>
            </a:r>
            <a:r>
              <a:rPr lang="en-US" altLang="zh-TW" sz="2000" dirty="0">
                <a:latin typeface="+mj-lt"/>
                <a:hlinkClick r:id="rId3"/>
              </a:rPr>
              <a:t>https://pypi.org/project/sourcedefender/</a:t>
            </a:r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)</a:t>
            </a:r>
          </a:p>
          <a:p>
            <a:r>
              <a:rPr kumimoji="1" lang="en-US" altLang="zh-CN" sz="2000" dirty="0">
                <a:ea typeface="PMingLiU" panose="02020500000000000000" pitchFamily="18" charset="-120"/>
              </a:rPr>
              <a:t>We provide a HomeworkFramework.pye file in this homework</a:t>
            </a:r>
            <a:r>
              <a:rPr kumimoji="1" lang="en-US" altLang="zh-TW" sz="2000" dirty="0">
                <a:ea typeface="PMingLiU" panose="02020500000000000000" pitchFamily="18" charset="-120"/>
              </a:rPr>
              <a:t>.</a:t>
            </a:r>
            <a:endParaRPr kumimoji="1" lang="en-US" altLang="zh-CN" sz="2000" dirty="0">
              <a:ea typeface="PMingLiU" panose="02020500000000000000" pitchFamily="18" charset="-120"/>
            </a:endParaRPr>
          </a:p>
          <a:p>
            <a:r>
              <a:rPr kumimoji="1" lang="en-US" altLang="zh-CN" sz="2000" dirty="0">
                <a:ea typeface="PMingLiU" panose="02020500000000000000" pitchFamily="18" charset="-120"/>
              </a:rPr>
              <a:t>You need to inherit Function in this file to call self.f</a:t>
            </a:r>
          </a:p>
          <a:p>
            <a:endParaRPr kumimoji="1" lang="en-US" altLang="zh-CN" sz="2000" dirty="0">
              <a:ea typeface="PMingLiU" panose="02020500000000000000" pitchFamily="18" charset="-120"/>
            </a:endParaRPr>
          </a:p>
          <a:p>
            <a:endParaRPr kumimoji="1" lang="en-US" altLang="zh-CN" sz="2000" dirty="0">
              <a:latin typeface="+mj-lt"/>
              <a:ea typeface="PMingLiU" panose="02020500000000000000" pitchFamily="18" charset="-120"/>
            </a:endParaRP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You must output your result in </a:t>
            </a:r>
            <a:r>
              <a:rPr kumimoji="1" lang="en-US" altLang="zh-CN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5 minutes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. </a:t>
            </a: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We will kill your process after 5 minutes, if you do not output the result, you will get 0 points.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01AD54-2921-4123-B3FC-2854EC0FE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633" y="4471165"/>
            <a:ext cx="6394733" cy="6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959</Words>
  <Application>Microsoft Office PowerPoint</Application>
  <PresentationFormat>寬螢幕</PresentationFormat>
  <Paragraphs>153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Songti SC Light</vt:lpstr>
      <vt:lpstr>微軟正黑體</vt:lpstr>
      <vt:lpstr>新細明體</vt:lpstr>
      <vt:lpstr>新細明體</vt:lpstr>
      <vt:lpstr>Arial</vt:lpstr>
      <vt:lpstr>Calibri</vt:lpstr>
      <vt:lpstr>Cambria Math</vt:lpstr>
      <vt:lpstr>Times New Roman</vt:lpstr>
      <vt:lpstr>Wingdings</vt:lpstr>
      <vt:lpstr>Office 佈景主題</vt:lpstr>
      <vt:lpstr>Data Science HW3</vt:lpstr>
      <vt:lpstr>Goal</vt:lpstr>
      <vt:lpstr>Function Operations</vt:lpstr>
      <vt:lpstr>Function Operations Example</vt:lpstr>
      <vt:lpstr>Output Files</vt:lpstr>
      <vt:lpstr>Submission Requirement and  Execution Environment</vt:lpstr>
      <vt:lpstr>Baseline and  Limit of Function Evaluation Times</vt:lpstr>
      <vt:lpstr>Grading</vt:lpstr>
      <vt:lpstr>Other Announcements</vt:lpstr>
      <vt:lpstr>Template Code</vt:lpstr>
      <vt:lpstr>Template Code</vt:lpstr>
      <vt:lpstr>Template Code</vt:lpstr>
      <vt:lpstr>Supplement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HW4</dc:title>
  <dc:creator>洪嘉陽</dc:creator>
  <cp:lastModifiedBy>洪嘉陽</cp:lastModifiedBy>
  <cp:revision>19</cp:revision>
  <dcterms:created xsi:type="dcterms:W3CDTF">2022-04-21T16:32:43Z</dcterms:created>
  <dcterms:modified xsi:type="dcterms:W3CDTF">2022-05-03T10:04:27Z</dcterms:modified>
</cp:coreProperties>
</file>