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57" r:id="rId4"/>
    <p:sldId id="277" r:id="rId5"/>
    <p:sldId id="258" r:id="rId6"/>
    <p:sldId id="260" r:id="rId7"/>
    <p:sldId id="262" r:id="rId8"/>
    <p:sldId id="259" r:id="rId9"/>
    <p:sldId id="285" r:id="rId10"/>
    <p:sldId id="287" r:id="rId11"/>
    <p:sldId id="264" r:id="rId12"/>
    <p:sldId id="278" r:id="rId13"/>
    <p:sldId id="267" r:id="rId14"/>
    <p:sldId id="283" r:id="rId15"/>
    <p:sldId id="279" r:id="rId16"/>
    <p:sldId id="280" r:id="rId17"/>
    <p:sldId id="281" r:id="rId18"/>
    <p:sldId id="282" r:id="rId19"/>
    <p:sldId id="261" r:id="rId20"/>
    <p:sldId id="268" r:id="rId21"/>
    <p:sldId id="269" r:id="rId22"/>
    <p:sldId id="270" r:id="rId23"/>
    <p:sldId id="272" r:id="rId24"/>
    <p:sldId id="288" r:id="rId25"/>
    <p:sldId id="273" r:id="rId26"/>
    <p:sldId id="290" r:id="rId27"/>
    <p:sldId id="275" r:id="rId28"/>
    <p:sldId id="265" r:id="rId29"/>
    <p:sldId id="26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8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2C44-A9D8-4089-A79B-12F91E03A98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6137-3397-4C15-8BD6-81C7418E2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7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6137-3397-4C15-8BD6-81C7418E240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6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E5D59-FBF5-4623-9A79-654115FB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00982-7E3C-46A7-AD1A-E6A7DE34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1B1C2-11D7-48AB-919F-A63C6CEF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F37296-8012-4429-825C-7089DF9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C3FC0-CC8D-4CDE-B24B-641626B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3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59A3F-A1D4-42B7-8817-DA2076DA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ECB88B-FEA4-4DF6-8DAC-91076249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29EFE0-ADF2-40DF-9ED6-C7897FF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B2F16-523A-4F80-BB0D-9A1231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1191F-7EFB-4437-A0C7-0540D308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CE2850-631A-4CD6-AFA4-3E3EF1FD6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A7C1B-A261-455C-85A1-63CE4A00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40F0B-8C4F-4D40-85E6-E40E41B5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B83EB-6409-4738-8216-DC0A742D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2EA8B-603A-4972-8274-150BE558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D2532-3B71-4E25-AA84-DA0E9184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25EBA-19B9-4763-9825-583C1F58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6DCE1A-643B-400B-A018-DF1C3C04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E20F9-74AD-44B6-BE0F-4336CCEC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B3948-8763-4AE1-9045-B1CB8ACD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5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2F5A5-3A00-48E0-A2B1-8BDB610B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DB8CC-B0BB-4CA2-A35E-2619E633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3E794-9A45-4930-92EB-CA7DC442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8A734-938F-4F55-9F55-F0C266B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66AE4-06FE-4A2F-AF62-93C3169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CFDA2-F68D-4BE8-86A9-C251F3A6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93128-C0FF-4DCC-9C97-42F118542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E6D459-5697-4B84-B588-5E7E009F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FFECE0-F0D2-4BF5-977C-35226656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13CE6-576B-420F-8CF1-9FB3E879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6FCAB-F5C0-4751-8D7B-D49B045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53F06-467D-4861-954E-FE78844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4E219-D2BF-43E1-9F9F-F009EE6D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52D8E5-08DC-4B5F-B8FF-8A227D24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FDAF50-D2AC-4BAB-9CFF-773C6363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82217D-A652-4705-BD68-BB2247A9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E9B4A-EF68-46C0-A550-27B235A3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CD6C9A-BF22-477D-B9A4-54B4E397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03DFEE-F985-4916-8005-FCC0CC7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CAD69-6D15-48A6-9E3F-95A36F45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2630FD-0191-4F5F-A454-9A5E176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697B-4119-480C-92FD-C00CEC2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0BFFBB-6FBD-4D0D-9338-3E7B363C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3F0964-D51E-4A82-A44D-A61E776F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FA1496-CC44-4195-8C29-06C0AB53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33F3B6-ABE2-462C-91D2-6AE854BF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12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3B444-8A9E-4677-B9CC-573633A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075C1-7365-4144-9345-D7EAA9D5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1C26D8-681F-44D4-9E29-03BB77AF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6C49E1-E0AF-49CC-988F-47609617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F4852-330E-4088-85CB-B3AF04BB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B164A9-0645-4866-B4B7-85FC86DD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1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89D5A-03A6-425A-A23C-FCAEE2D7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29F9D2-3533-4448-9F9C-34D45D64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8A64EB-3A8F-448B-BE0A-814BF5F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3B9589-989B-4851-91A3-88C2D6A1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92DF1-B4F8-4A59-91B9-56E5F0BE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3285FC-4FA4-4772-BA34-E99AE01B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E6F5E-2BF7-47E6-AAE6-977C7EE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54D25-F85D-47D9-B694-54AF747E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BD4ED-2D3C-4FE9-894F-1ECA8105B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0B3E-3EBC-441A-9139-CB6DA23B0065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B108D2-FDE4-422F-9566-CFECD564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D1908-CC3D-44A6-B024-1BF34FB7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6C8-82B2-457A-AD8C-C5D4A6A49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8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balanced-learn.readthedocs.io/en/sta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Kagg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h0shU11SOPmwZFAzIVv71yB2olclMHW/edit?usp=sharing&amp;ouid=108250933224256718627&amp;rtpof=true&amp;sd=true" TargetMode="External"/><Relationship Id="rId2" Type="http://schemas.openxmlformats.org/officeDocument/2006/relationships/hyperlink" Target="https://www.kaggle.com/t/5e802ad74032485e94a4e1d1d91c08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BB938-22FE-403A-BEFC-56898EEF2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science 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186612-1796-43E1-AD43-B636D6D4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5301"/>
          </a:xfrm>
        </p:spPr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r>
              <a:rPr lang="en-US" altLang="zh-TW" dirty="0"/>
              <a:t>Date: March 29</a:t>
            </a:r>
            <a:r>
              <a:rPr lang="en-US" altLang="zh-TW" baseline="30000" dirty="0"/>
              <a:t>th</a:t>
            </a:r>
            <a:r>
              <a:rPr lang="en-US" altLang="zh-TW" dirty="0"/>
              <a:t>, 2022</a:t>
            </a:r>
          </a:p>
          <a:p>
            <a:r>
              <a:rPr lang="en-US" altLang="zh-TW" b="1" dirty="0"/>
              <a:t>TA:</a:t>
            </a:r>
            <a:r>
              <a:rPr lang="zh-TW" altLang="en-US" b="1" dirty="0"/>
              <a:t> 簡子昀</a:t>
            </a:r>
            <a:endParaRPr lang="en-US" altLang="zh-TW" b="1" dirty="0"/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 tfg10232338@gmail.com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02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D216945-7A3B-46AD-A197-16643F10DF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200" dirty="0"/>
              <a:t>Use </a:t>
            </a:r>
            <a:r>
              <a:rPr lang="en-US" altLang="zh-TW" sz="3200" i="1" dirty="0"/>
              <a:t>private leaderboard result </a:t>
            </a:r>
            <a:r>
              <a:rPr lang="en-US" altLang="zh-TW" sz="3200" dirty="0"/>
              <a:t>for final scoring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We will score according to given 7 baseline scores</a:t>
            </a:r>
            <a:endParaRPr lang="en-US" altLang="zh-TW" i="1" dirty="0"/>
          </a:p>
          <a:p>
            <a:pPr lvl="2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8DEED-3195-4D03-A812-63A3D2A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4435E612-74CF-439B-91DD-AE7D83715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94323"/>
              </p:ext>
            </p:extLst>
          </p:nvPr>
        </p:nvGraphicFramePr>
        <p:xfrm>
          <a:off x="1689099" y="3545427"/>
          <a:ext cx="8813802" cy="29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34">
                  <a:extLst>
                    <a:ext uri="{9D8B030D-6E8A-4147-A177-3AD203B41FA5}">
                      <a16:colId xmlns:a16="http://schemas.microsoft.com/office/drawing/2014/main" val="1153549657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3320704455"/>
                    </a:ext>
                  </a:extLst>
                </a:gridCol>
                <a:gridCol w="2937934">
                  <a:extLst>
                    <a:ext uri="{9D8B030D-6E8A-4147-A177-3AD203B41FA5}">
                      <a16:colId xmlns:a16="http://schemas.microsoft.com/office/drawing/2014/main" val="2175247009"/>
                    </a:ext>
                  </a:extLst>
                </a:gridCol>
              </a:tblGrid>
              <a:tr h="413182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Public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Private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162531571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88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0.44492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0.43355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948321840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Baseline 83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0.40148</a:t>
                      </a:r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0.38576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3725440824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Baseline 80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0.36224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0.36259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848471589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70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0.32343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0.33192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656734443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60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0.29102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0.28034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98356532"/>
                  </a:ext>
                </a:extLst>
              </a:tr>
              <a:tr h="418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Baseline 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0.26840</a:t>
                      </a:r>
                      <a:endParaRPr lang="zh-TW" altLang="en-US" sz="2000" dirty="0"/>
                    </a:p>
                  </a:txBody>
                  <a:tcPr marL="116264" marR="116264" marT="58132" marB="58132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0.25701</a:t>
                      </a:r>
                      <a:endParaRPr lang="zh-TW" altLang="en-US" sz="2000" b="1" dirty="0"/>
                    </a:p>
                  </a:txBody>
                  <a:tcPr marL="116264" marR="116264" marT="58132" marB="58132"/>
                </a:tc>
                <a:extLst>
                  <a:ext uri="{0D108BD9-81ED-4DB2-BD59-A6C34878D82A}">
                    <a16:rowId xmlns:a16="http://schemas.microsoft.com/office/drawing/2014/main" val="172946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7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箭號: 五邊形 45">
            <a:extLst>
              <a:ext uri="{FF2B5EF4-FFF2-40B4-BE49-F238E27FC236}">
                <a16:creationId xmlns:a16="http://schemas.microsoft.com/office/drawing/2014/main" id="{1186E734-B6E5-4CF7-86D6-B91316D251B0}"/>
              </a:ext>
            </a:extLst>
          </p:cNvPr>
          <p:cNvSpPr/>
          <p:nvPr/>
        </p:nvSpPr>
        <p:spPr>
          <a:xfrm rot="5400000">
            <a:off x="1083117" y="1751674"/>
            <a:ext cx="920740" cy="1141658"/>
          </a:xfrm>
          <a:prstGeom prst="homePlate">
            <a:avLst>
              <a:gd name="adj" fmla="val 1795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EF4F115-21E6-47FC-84EC-A32762745E66}"/>
              </a:ext>
            </a:extLst>
          </p:cNvPr>
          <p:cNvSpPr/>
          <p:nvPr/>
        </p:nvSpPr>
        <p:spPr>
          <a:xfrm>
            <a:off x="7195616" y="2847483"/>
            <a:ext cx="1207116" cy="1688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C27362-610B-41FB-A9B5-03E770A1803D}"/>
              </a:ext>
            </a:extLst>
          </p:cNvPr>
          <p:cNvSpPr/>
          <p:nvPr/>
        </p:nvSpPr>
        <p:spPr>
          <a:xfrm>
            <a:off x="8575545" y="2847483"/>
            <a:ext cx="2565697" cy="1688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6420A3-0451-4AB2-8034-219D2ABFBA63}"/>
              </a:ext>
            </a:extLst>
          </p:cNvPr>
          <p:cNvSpPr/>
          <p:nvPr/>
        </p:nvSpPr>
        <p:spPr>
          <a:xfrm>
            <a:off x="5781729" y="2847483"/>
            <a:ext cx="1229117" cy="1688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E765AA-5818-4FFE-A1D7-EAECD7A1DD14}"/>
              </a:ext>
            </a:extLst>
          </p:cNvPr>
          <p:cNvSpPr/>
          <p:nvPr/>
        </p:nvSpPr>
        <p:spPr>
          <a:xfrm>
            <a:off x="3015423" y="2847483"/>
            <a:ext cx="1205780" cy="1688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84B0DD3-AEAA-4BFC-9D95-500BD019B582}"/>
              </a:ext>
            </a:extLst>
          </p:cNvPr>
          <p:cNvSpPr/>
          <p:nvPr/>
        </p:nvSpPr>
        <p:spPr>
          <a:xfrm>
            <a:off x="4418526" y="2847483"/>
            <a:ext cx="1173968" cy="1688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170964-AA0B-4712-A964-173F894F9E51}"/>
              </a:ext>
            </a:extLst>
          </p:cNvPr>
          <p:cNvSpPr/>
          <p:nvPr/>
        </p:nvSpPr>
        <p:spPr>
          <a:xfrm>
            <a:off x="1645056" y="2847483"/>
            <a:ext cx="1173043" cy="16884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8C5B35-E572-45BD-9972-BB512050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AC191C-9578-485B-B0D2-170E7BC18A5B}"/>
              </a:ext>
            </a:extLst>
          </p:cNvPr>
          <p:cNvSpPr txBox="1"/>
          <p:nvPr/>
        </p:nvSpPr>
        <p:spPr>
          <a:xfrm>
            <a:off x="941627" y="196820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D78F311-5A72-4B32-8CA6-1DBB07A51570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600200" y="2847484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D973AA-6934-4DE0-A70B-B10FD8AB4572}"/>
              </a:ext>
            </a:extLst>
          </p:cNvPr>
          <p:cNvSpPr txBox="1"/>
          <p:nvPr/>
        </p:nvSpPr>
        <p:spPr>
          <a:xfrm>
            <a:off x="2054156" y="3437964"/>
            <a:ext cx="327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21A96FD-48FC-488C-8989-E9E86E0BE846}"/>
              </a:ext>
            </a:extLst>
          </p:cNvPr>
          <p:cNvCxnSpPr/>
          <p:nvPr/>
        </p:nvCxnSpPr>
        <p:spPr>
          <a:xfrm flipV="1">
            <a:off x="2979826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3B7F2C-54AE-4CD4-924D-D5FB747C7CE5}"/>
              </a:ext>
            </a:extLst>
          </p:cNvPr>
          <p:cNvSpPr txBox="1"/>
          <p:nvPr/>
        </p:nvSpPr>
        <p:spPr>
          <a:xfrm>
            <a:off x="3260558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1C35179-7DFB-47C8-8585-09CD130C1DBB}"/>
              </a:ext>
            </a:extLst>
          </p:cNvPr>
          <p:cNvCxnSpPr/>
          <p:nvPr/>
        </p:nvCxnSpPr>
        <p:spPr>
          <a:xfrm flipV="1">
            <a:off x="4373669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E9BEC93-F86C-460D-8192-EAFEF2800DE4}"/>
              </a:ext>
            </a:extLst>
          </p:cNvPr>
          <p:cNvSpPr txBox="1"/>
          <p:nvPr/>
        </p:nvSpPr>
        <p:spPr>
          <a:xfrm>
            <a:off x="4654401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9E36860-4704-4A54-AF30-666A57D364A3}"/>
              </a:ext>
            </a:extLst>
          </p:cNvPr>
          <p:cNvSpPr/>
          <p:nvPr/>
        </p:nvSpPr>
        <p:spPr>
          <a:xfrm>
            <a:off x="2835447" y="2775298"/>
            <a:ext cx="144379" cy="144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585032C-2EB2-4C35-A447-AAE0298D0AFD}"/>
              </a:ext>
            </a:extLst>
          </p:cNvPr>
          <p:cNvCxnSpPr/>
          <p:nvPr/>
        </p:nvCxnSpPr>
        <p:spPr>
          <a:xfrm flipV="1">
            <a:off x="5767512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9E0E60A-307F-4700-A376-2C8EB16FE0E8}"/>
              </a:ext>
            </a:extLst>
          </p:cNvPr>
          <p:cNvSpPr txBox="1"/>
          <p:nvPr/>
        </p:nvSpPr>
        <p:spPr>
          <a:xfrm>
            <a:off x="6048244" y="3437964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7D0565F-D9B5-42C1-9572-7B2547B326FA}"/>
              </a:ext>
            </a:extLst>
          </p:cNvPr>
          <p:cNvSpPr/>
          <p:nvPr/>
        </p:nvSpPr>
        <p:spPr>
          <a:xfrm>
            <a:off x="4229290" y="2775298"/>
            <a:ext cx="144379" cy="14437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E2418AB-EC19-43CC-9699-2C7FD43AF5E1}"/>
              </a:ext>
            </a:extLst>
          </p:cNvPr>
          <p:cNvCxnSpPr/>
          <p:nvPr/>
        </p:nvCxnSpPr>
        <p:spPr>
          <a:xfrm flipV="1">
            <a:off x="7167485" y="2847483"/>
            <a:ext cx="1235247" cy="6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2BAF356-9CE0-4BF7-B3F6-17F5403BA739}"/>
              </a:ext>
            </a:extLst>
          </p:cNvPr>
          <p:cNvSpPr txBox="1"/>
          <p:nvPr/>
        </p:nvSpPr>
        <p:spPr>
          <a:xfrm>
            <a:off x="7449500" y="3429000"/>
            <a:ext cx="74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DA20171-3F43-43A9-AADE-4A8E278A4F52}"/>
              </a:ext>
            </a:extLst>
          </p:cNvPr>
          <p:cNvSpPr/>
          <p:nvPr/>
        </p:nvSpPr>
        <p:spPr>
          <a:xfrm>
            <a:off x="5623133" y="2775298"/>
            <a:ext cx="144379" cy="1443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82F7F2F-7FF5-4E4A-A56B-8073447A2D0B}"/>
              </a:ext>
            </a:extLst>
          </p:cNvPr>
          <p:cNvCxnSpPr>
            <a:stCxn id="29" idx="6"/>
          </p:cNvCxnSpPr>
          <p:nvPr/>
        </p:nvCxnSpPr>
        <p:spPr>
          <a:xfrm flipV="1">
            <a:off x="8561328" y="2847483"/>
            <a:ext cx="25799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E36B787-087A-4CC7-A73A-BA3C38978028}"/>
              </a:ext>
            </a:extLst>
          </p:cNvPr>
          <p:cNvSpPr txBox="1"/>
          <p:nvPr/>
        </p:nvSpPr>
        <p:spPr>
          <a:xfrm>
            <a:off x="8823192" y="2988856"/>
            <a:ext cx="21005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20% : 100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20%~80%: 92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Others: 88</a:t>
            </a:r>
            <a:endParaRPr lang="zh-TW" alt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箭號: 五邊形 46">
            <a:extLst>
              <a:ext uri="{FF2B5EF4-FFF2-40B4-BE49-F238E27FC236}">
                <a16:creationId xmlns:a16="http://schemas.microsoft.com/office/drawing/2014/main" id="{BB3F0313-8FD7-4317-BABA-26E0514EFACE}"/>
              </a:ext>
            </a:extLst>
          </p:cNvPr>
          <p:cNvSpPr/>
          <p:nvPr/>
        </p:nvSpPr>
        <p:spPr>
          <a:xfrm rot="5400000">
            <a:off x="2455852" y="175763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A9A2308-8CAD-4E80-A5D3-ECD7F323CEE5}"/>
              </a:ext>
            </a:extLst>
          </p:cNvPr>
          <p:cNvSpPr txBox="1"/>
          <p:nvPr/>
        </p:nvSpPr>
        <p:spPr>
          <a:xfrm>
            <a:off x="2326394" y="196820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箭號: 五邊形 48">
            <a:extLst>
              <a:ext uri="{FF2B5EF4-FFF2-40B4-BE49-F238E27FC236}">
                <a16:creationId xmlns:a16="http://schemas.microsoft.com/office/drawing/2014/main" id="{8A60E1B3-D012-4066-A007-8BC5DD997705}"/>
              </a:ext>
            </a:extLst>
          </p:cNvPr>
          <p:cNvSpPr/>
          <p:nvPr/>
        </p:nvSpPr>
        <p:spPr>
          <a:xfrm rot="5400000">
            <a:off x="3816493" y="175025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B5A36F9-8A44-49C2-B135-76E1C29D8776}"/>
              </a:ext>
            </a:extLst>
          </p:cNvPr>
          <p:cNvSpPr txBox="1"/>
          <p:nvPr/>
        </p:nvSpPr>
        <p:spPr>
          <a:xfrm>
            <a:off x="3687035" y="196082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箭號: 五邊形 50">
            <a:extLst>
              <a:ext uri="{FF2B5EF4-FFF2-40B4-BE49-F238E27FC236}">
                <a16:creationId xmlns:a16="http://schemas.microsoft.com/office/drawing/2014/main" id="{CD29D836-7094-4BF3-AA93-0F39D3763D7D}"/>
              </a:ext>
            </a:extLst>
          </p:cNvPr>
          <p:cNvSpPr/>
          <p:nvPr/>
        </p:nvSpPr>
        <p:spPr>
          <a:xfrm rot="5400000">
            <a:off x="5225324" y="1750252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65723E4-20C1-441F-99B1-0550B6121249}"/>
              </a:ext>
            </a:extLst>
          </p:cNvPr>
          <p:cNvSpPr txBox="1"/>
          <p:nvPr/>
        </p:nvSpPr>
        <p:spPr>
          <a:xfrm>
            <a:off x="5095866" y="1960821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箭號: 五邊形 52">
            <a:extLst>
              <a:ext uri="{FF2B5EF4-FFF2-40B4-BE49-F238E27FC236}">
                <a16:creationId xmlns:a16="http://schemas.microsoft.com/office/drawing/2014/main" id="{F37D08B6-F507-4417-8507-8912D8151613}"/>
              </a:ext>
            </a:extLst>
          </p:cNvPr>
          <p:cNvSpPr/>
          <p:nvPr/>
        </p:nvSpPr>
        <p:spPr>
          <a:xfrm rot="5400000">
            <a:off x="6607903" y="1739703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D8E8107-ABC1-48A4-A19D-81BA011AA837}"/>
              </a:ext>
            </a:extLst>
          </p:cNvPr>
          <p:cNvSpPr txBox="1"/>
          <p:nvPr/>
        </p:nvSpPr>
        <p:spPr>
          <a:xfrm>
            <a:off x="6478445" y="1950272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箭號: 五邊形 54">
            <a:extLst>
              <a:ext uri="{FF2B5EF4-FFF2-40B4-BE49-F238E27FC236}">
                <a16:creationId xmlns:a16="http://schemas.microsoft.com/office/drawing/2014/main" id="{2C4954A4-652C-4F21-89D5-C537C5E28778}"/>
              </a:ext>
            </a:extLst>
          </p:cNvPr>
          <p:cNvSpPr/>
          <p:nvPr/>
        </p:nvSpPr>
        <p:spPr>
          <a:xfrm rot="5400000">
            <a:off x="8040798" y="1739703"/>
            <a:ext cx="920740" cy="1141658"/>
          </a:xfrm>
          <a:prstGeom prst="homePlate">
            <a:avLst>
              <a:gd name="adj" fmla="val 1795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29AB5C3-DF30-4545-A4D0-13E30514FB79}"/>
              </a:ext>
            </a:extLst>
          </p:cNvPr>
          <p:cNvSpPr txBox="1"/>
          <p:nvPr/>
        </p:nvSpPr>
        <p:spPr>
          <a:xfrm>
            <a:off x="7911340" y="1950272"/>
            <a:ext cx="120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</a:t>
            </a:r>
            <a:b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TW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  <a:endParaRPr lang="zh-TW" altLang="en-US" sz="22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888E38A-15ED-4EEB-BF30-91FC946D9E58}"/>
              </a:ext>
            </a:extLst>
          </p:cNvPr>
          <p:cNvSpPr/>
          <p:nvPr/>
        </p:nvSpPr>
        <p:spPr>
          <a:xfrm>
            <a:off x="8416949" y="2775298"/>
            <a:ext cx="144379" cy="14437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B9A8FC7-04FD-412D-9645-0FDDB6D404F4}"/>
              </a:ext>
            </a:extLst>
          </p:cNvPr>
          <p:cNvSpPr/>
          <p:nvPr/>
        </p:nvSpPr>
        <p:spPr>
          <a:xfrm>
            <a:off x="7016976" y="2775298"/>
            <a:ext cx="144379" cy="14437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BBD49D0-69CA-4E58-A9E1-3C3468A1637A}"/>
              </a:ext>
            </a:extLst>
          </p:cNvPr>
          <p:cNvSpPr/>
          <p:nvPr/>
        </p:nvSpPr>
        <p:spPr>
          <a:xfrm>
            <a:off x="1455821" y="2781452"/>
            <a:ext cx="144379" cy="1443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內容版面配置區 2">
            <a:extLst>
              <a:ext uri="{FF2B5EF4-FFF2-40B4-BE49-F238E27FC236}">
                <a16:creationId xmlns:a16="http://schemas.microsoft.com/office/drawing/2014/main" id="{4262D82A-3CEE-44A8-9B71-A3F3F8C1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487" y="4935853"/>
            <a:ext cx="10531642" cy="131940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60</a:t>
            </a:r>
            <a:endParaRPr lang="en-US" altLang="zh-TW" sz="2400" dirty="0"/>
          </a:p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60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60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70</a:t>
            </a:r>
            <a:endParaRPr lang="en-US" altLang="zh-TW" sz="2400" dirty="0"/>
          </a:p>
          <a:p>
            <a:r>
              <a:rPr lang="en-US" altLang="zh-TW" sz="2400" dirty="0"/>
              <a:t>You will get </a:t>
            </a:r>
            <a:r>
              <a:rPr lang="en-US" altLang="zh-TW" sz="2400" b="1" dirty="0"/>
              <a:t>70</a:t>
            </a:r>
            <a:r>
              <a:rPr lang="en-US" altLang="zh-TW" sz="2400" dirty="0"/>
              <a:t>, if your private score is between </a:t>
            </a:r>
            <a:r>
              <a:rPr lang="en-US" altLang="zh-TW" sz="2400" i="1" dirty="0"/>
              <a:t>baseline 70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baseline 80</a:t>
            </a:r>
          </a:p>
          <a:p>
            <a:r>
              <a:rPr lang="en-US" altLang="zh-TW" sz="2400" i="1" dirty="0"/>
              <a:t> </a:t>
            </a:r>
            <a:r>
              <a:rPr lang="en-US" altLang="zh-TW" sz="2400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7162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2" grpId="0" animBg="1"/>
      <p:bldP spid="40" grpId="0" animBg="1"/>
      <p:bldP spid="41" grpId="0" animBg="1"/>
      <p:bldP spid="39" grpId="0" animBg="1"/>
      <p:bldP spid="15" grpId="0"/>
      <p:bldP spid="19" grpId="0"/>
      <p:bldP spid="23" grpId="0"/>
      <p:bldP spid="26" grpId="0"/>
      <p:bldP spid="31" grpId="0"/>
      <p:bldP spid="38" grpId="0"/>
      <p:bldP spid="5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D216945-7A3B-46AD-A197-16643F10DF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8DEED-3195-4D03-A812-63A3D2A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27" y="2976144"/>
            <a:ext cx="9301164" cy="32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E116C-CBD2-4EF4-9869-E679AE0C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84F34-42AC-4A13-977B-444EDD84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15 times per day</a:t>
            </a:r>
          </a:p>
          <a:p>
            <a:r>
              <a:rPr lang="en-US" altLang="zh-TW" dirty="0"/>
              <a:t>You can choose 4 predictions for final scoring</a:t>
            </a:r>
          </a:p>
          <a:p>
            <a:pPr lvl="1"/>
            <a:r>
              <a:rPr lang="en-US" altLang="zh-TW" dirty="0"/>
              <a:t>Kaggle will use the best one to be your final result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5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How to submit and choose predictions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352211" y="5004554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192058" y="2586727"/>
            <a:ext cx="9346176" cy="2163442"/>
            <a:chOff x="1192058" y="2586727"/>
            <a:chExt cx="9346176" cy="2163442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844"/>
            <a:stretch/>
          </p:blipFill>
          <p:spPr>
            <a:xfrm>
              <a:off x="1192058" y="2586727"/>
              <a:ext cx="9282801" cy="160181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C1BECBE-9BF4-47BC-A83F-C903B5BAE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" t="17047"/>
            <a:stretch/>
          </p:blipFill>
          <p:spPr>
            <a:xfrm>
              <a:off x="1192059" y="4168877"/>
              <a:ext cx="9346175" cy="581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F5B098E-2AD5-4895-B407-6DE84F02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9" y="1690688"/>
            <a:ext cx="6933820" cy="4721319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5400000">
            <a:off x="5006548" y="5728832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6588177" y="2390115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5762803" y="5817917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5928869" y="4749158"/>
            <a:ext cx="560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‘My 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  <a:p>
            <a:r>
              <a:rPr lang="en-US" altLang="zh-TW" b="1" dirty="0"/>
              <a:t>Remember to choose 4 predictions before the deadline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25133DC-E26E-4F90-A3ED-B44E1E8A083A}"/>
              </a:ext>
            </a:extLst>
          </p:cNvPr>
          <p:cNvGrpSpPr/>
          <p:nvPr/>
        </p:nvGrpSpPr>
        <p:grpSpPr>
          <a:xfrm>
            <a:off x="1209406" y="2621392"/>
            <a:ext cx="9193121" cy="1289705"/>
            <a:chOff x="1245620" y="2494644"/>
            <a:chExt cx="7137889" cy="100137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B872C7-72FA-482F-843A-211BBA096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503"/>
            <a:stretch/>
          </p:blipFill>
          <p:spPr>
            <a:xfrm>
              <a:off x="1245620" y="2494644"/>
              <a:ext cx="7137889" cy="36625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D501C99-021D-4D1B-AF95-FBEC92FDA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68"/>
            <a:stretch/>
          </p:blipFill>
          <p:spPr>
            <a:xfrm>
              <a:off x="1245620" y="2860895"/>
              <a:ext cx="7137889" cy="635125"/>
            </a:xfrm>
            <a:prstGeom prst="rect">
              <a:avLst/>
            </a:prstGeom>
          </p:spPr>
        </p:pic>
      </p:grp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8736575" y="3498532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36206" y="3335240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1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provide a simple baseline method code for your reference</a:t>
            </a:r>
          </a:p>
          <a:p>
            <a:pPr lvl="1"/>
            <a:r>
              <a:rPr lang="en-US" altLang="zh-TW" b="1" dirty="0"/>
              <a:t>Baseline 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steps in baseline are as below</a:t>
            </a:r>
          </a:p>
          <a:p>
            <a:pPr lvl="1"/>
            <a:r>
              <a:rPr lang="en-US" altLang="zh-TW" dirty="0"/>
              <a:t>Read training/testing data</a:t>
            </a:r>
          </a:p>
          <a:p>
            <a:pPr lvl="1"/>
            <a:r>
              <a:rPr lang="en-US" altLang="zh-TW" dirty="0"/>
              <a:t>Drop columns which are not numeric features</a:t>
            </a:r>
          </a:p>
          <a:p>
            <a:pPr lvl="1"/>
            <a:r>
              <a:rPr lang="en-US" altLang="zh-TW" dirty="0"/>
              <a:t>Fill missing value </a:t>
            </a:r>
          </a:p>
          <a:p>
            <a:pPr lvl="1"/>
            <a:r>
              <a:rPr lang="en-US" altLang="zh-TW" dirty="0"/>
              <a:t>Train a </a:t>
            </a:r>
            <a:r>
              <a:rPr lang="en-US" altLang="zh-TW" i="1" dirty="0"/>
              <a:t>decision tree </a:t>
            </a:r>
            <a:r>
              <a:rPr lang="en-US" altLang="zh-TW" dirty="0"/>
              <a:t>classifier</a:t>
            </a:r>
          </a:p>
          <a:p>
            <a:pPr lvl="1"/>
            <a:r>
              <a:rPr lang="en-US" altLang="zh-TW" dirty="0"/>
              <a:t>Output prediction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1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84FE1-BED5-4038-94EF-34001395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370A1-C9C1-4A42-B2B2-E408FB26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</a:p>
          <a:p>
            <a:r>
              <a:rPr lang="en-US" altLang="zh-TW" dirty="0"/>
              <a:t>How to submit and choose predictions</a:t>
            </a:r>
          </a:p>
          <a:p>
            <a:r>
              <a:rPr lang="en-US" altLang="zh-TW" dirty="0"/>
              <a:t>Baseline method</a:t>
            </a:r>
          </a:p>
          <a:p>
            <a:r>
              <a:rPr lang="en-US" altLang="zh-TW" dirty="0"/>
              <a:t>Hints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3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training/testing data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92" y="2456596"/>
            <a:ext cx="9685233" cy="21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Drop columns which are not numeric features</a:t>
            </a:r>
          </a:p>
          <a:p>
            <a:r>
              <a:rPr lang="en-US" altLang="zh-TW" dirty="0"/>
              <a:t>Fill missing value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4A9205-FB97-4DAE-9F10-4ED6420F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8"/>
          <a:stretch/>
        </p:blipFill>
        <p:spPr>
          <a:xfrm>
            <a:off x="1167897" y="3103461"/>
            <a:ext cx="9702322" cy="16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dataset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F06A0-E007-40B2-9168-E76A5A2C3A84}"/>
              </a:ext>
            </a:extLst>
          </p:cNvPr>
          <p:cNvSpPr/>
          <p:nvPr/>
        </p:nvSpPr>
        <p:spPr>
          <a:xfrm>
            <a:off x="6610350" y="1225550"/>
            <a:ext cx="21209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12ACC-9778-4861-8BF7-11F364863562}"/>
              </a:ext>
            </a:extLst>
          </p:cNvPr>
          <p:cNvSpPr/>
          <p:nvPr/>
        </p:nvSpPr>
        <p:spPr>
          <a:xfrm>
            <a:off x="7670800" y="1225550"/>
            <a:ext cx="1111250" cy="419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19DD9-8B2B-4DA3-ACE4-57D7D049CAD2}"/>
              </a:ext>
            </a:extLst>
          </p:cNvPr>
          <p:cNvSpPr/>
          <p:nvPr/>
        </p:nvSpPr>
        <p:spPr>
          <a:xfrm>
            <a:off x="8782050" y="1225550"/>
            <a:ext cx="2120902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C2BBC24D-5FAF-4594-9794-83E76AEE4B94}"/>
              </a:ext>
            </a:extLst>
          </p:cNvPr>
          <p:cNvSpPr/>
          <p:nvPr/>
        </p:nvSpPr>
        <p:spPr>
          <a:xfrm rot="5400000">
            <a:off x="7632059" y="45094"/>
            <a:ext cx="77481" cy="21209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E666387-3E40-41EA-BE7D-62F3F9867762}"/>
              </a:ext>
            </a:extLst>
          </p:cNvPr>
          <p:cNvSpPr/>
          <p:nvPr/>
        </p:nvSpPr>
        <p:spPr>
          <a:xfrm rot="5400000">
            <a:off x="9803761" y="45094"/>
            <a:ext cx="77481" cy="21209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89D98F-E9BC-41E7-BD98-C672489CCA33}"/>
              </a:ext>
            </a:extLst>
          </p:cNvPr>
          <p:cNvSpPr txBox="1"/>
          <p:nvPr/>
        </p:nvSpPr>
        <p:spPr>
          <a:xfrm>
            <a:off x="9531326" y="637464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test.csv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604772-122E-43E6-A636-0A4FFA084EC5}"/>
              </a:ext>
            </a:extLst>
          </p:cNvPr>
          <p:cNvSpPr txBox="1"/>
          <p:nvPr/>
        </p:nvSpPr>
        <p:spPr>
          <a:xfrm>
            <a:off x="7359624" y="637464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train.csv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A3CFE2-D358-46C0-9811-6EDE91109F63}"/>
              </a:ext>
            </a:extLst>
          </p:cNvPr>
          <p:cNvCxnSpPr/>
          <p:nvPr/>
        </p:nvCxnSpPr>
        <p:spPr>
          <a:xfrm>
            <a:off x="8756650" y="1225550"/>
            <a:ext cx="0" cy="41910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BC9AA-D347-42B0-83A9-A96FD1932B5A}"/>
              </a:ext>
            </a:extLst>
          </p:cNvPr>
          <p:cNvSpPr txBox="1"/>
          <p:nvPr/>
        </p:nvSpPr>
        <p:spPr>
          <a:xfrm>
            <a:off x="8131644" y="1678670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2"/>
                </a:solidFill>
              </a:rPr>
              <a:t>train_end_id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310AF7-A593-4D8A-8918-7AE15A13CE00}"/>
              </a:ext>
            </a:extLst>
          </p:cNvPr>
          <p:cNvSpPr txBox="1"/>
          <p:nvPr/>
        </p:nvSpPr>
        <p:spPr>
          <a:xfrm>
            <a:off x="6711579" y="123983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X_train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94943B-E4A7-4A47-A43D-11738EA68F79}"/>
              </a:ext>
            </a:extLst>
          </p:cNvPr>
          <p:cNvSpPr txBox="1"/>
          <p:nvPr/>
        </p:nvSpPr>
        <p:spPr>
          <a:xfrm>
            <a:off x="7801745" y="1239837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X_val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F540A8F-6EA6-4751-83C1-62B15FBDFC12}"/>
              </a:ext>
            </a:extLst>
          </p:cNvPr>
          <p:cNvSpPr txBox="1"/>
          <p:nvPr/>
        </p:nvSpPr>
        <p:spPr>
          <a:xfrm>
            <a:off x="9471244" y="123790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X_test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1"/>
          <a:stretch/>
        </p:blipFill>
        <p:spPr>
          <a:xfrm>
            <a:off x="1142162" y="2574866"/>
            <a:ext cx="8376465" cy="22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5" grpId="0" animBg="1"/>
      <p:bldP spid="9" grpId="0" animBg="1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706F6-6629-4AD4-94C9-370F517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0 method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9BDF4-3AAC-4F73-B2C4-7A7A23BB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a decision tree classifier and output prediction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7"/>
          <a:stretch/>
        </p:blipFill>
        <p:spPr>
          <a:xfrm>
            <a:off x="1158061" y="2393004"/>
            <a:ext cx="7557922" cy="41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660FA8-C925-4710-BC87-4113CC19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B0205E-2332-4945-BB92-5357BA88F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7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 You can try to encode features in object type</a:t>
            </a:r>
          </a:p>
          <a:p>
            <a:pPr lvl="1"/>
            <a:r>
              <a:rPr lang="en-US" altLang="zh-TW" dirty="0"/>
              <a:t>Some features in object type may contain important information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err="1"/>
              <a:t>Fillna</a:t>
            </a:r>
            <a:r>
              <a:rPr lang="en-US" altLang="zh-TW" dirty="0"/>
              <a:t> with median in numeric features instead of 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317AEC-7AAA-4D1F-8796-CAF347ADE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6"/>
          <a:stretch/>
        </p:blipFill>
        <p:spPr>
          <a:xfrm>
            <a:off x="1653442" y="3003402"/>
            <a:ext cx="8284884" cy="12637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73AD89-547B-4402-8865-C7735211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" t="30954" r="35854" b="31444"/>
          <a:stretch/>
        </p:blipFill>
        <p:spPr>
          <a:xfrm>
            <a:off x="1653442" y="4984614"/>
            <a:ext cx="3909509" cy="3909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64F582-AE2E-476C-838A-BD6EA5ABEADD}"/>
              </a:ext>
            </a:extLst>
          </p:cNvPr>
          <p:cNvSpPr txBox="1"/>
          <p:nvPr/>
        </p:nvSpPr>
        <p:spPr>
          <a:xfrm>
            <a:off x="1395466" y="5692868"/>
            <a:ext cx="779758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Complete these may achieve the same or higher effect as the baseline 60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Try different models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KNN, SVM, Logistic Regression, Random Forest ...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39F572-9B36-425F-A04D-012DEAA88D62}"/>
              </a:ext>
            </a:extLst>
          </p:cNvPr>
          <p:cNvSpPr txBox="1"/>
          <p:nvPr/>
        </p:nvSpPr>
        <p:spPr>
          <a:xfrm>
            <a:off x="1607541" y="5093958"/>
            <a:ext cx="7333867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Finetune the model may achieve higher effect than the baseline 70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E6E351-F2DB-4753-9343-1A948A1F3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41" y="3142948"/>
            <a:ext cx="830695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The numbers of label is imbalance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Deal with data imbalance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There are some sampler you can try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64F582-AE2E-476C-838A-BD6EA5ABEADD}"/>
              </a:ext>
            </a:extLst>
          </p:cNvPr>
          <p:cNvSpPr txBox="1"/>
          <p:nvPr/>
        </p:nvSpPr>
        <p:spPr>
          <a:xfrm>
            <a:off x="1164557" y="3850854"/>
            <a:ext cx="779758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Complete this may achieve the same or higher effect as the baseline 80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7"/>
          <a:stretch/>
        </p:blipFill>
        <p:spPr>
          <a:xfrm>
            <a:off x="1164557" y="3181857"/>
            <a:ext cx="9691479" cy="4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F6C59-1B90-4EE5-9373-391891E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2E52B-803A-4D56-AC65-8661BBC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techniques for better performance</a:t>
            </a:r>
          </a:p>
          <a:p>
            <a:pPr lvl="1"/>
            <a:r>
              <a:rPr lang="en-US" altLang="zh-TW" dirty="0"/>
              <a:t>Feature selection</a:t>
            </a:r>
          </a:p>
          <a:p>
            <a:pPr lvl="1"/>
            <a:r>
              <a:rPr lang="en-US" altLang="zh-TW" dirty="0"/>
              <a:t>Normalization</a:t>
            </a:r>
          </a:p>
          <a:p>
            <a:pPr lvl="1"/>
            <a:r>
              <a:rPr lang="en-US" altLang="zh-TW" dirty="0"/>
              <a:t>Dimension reduction (PCA, TSNE)</a:t>
            </a:r>
          </a:p>
          <a:p>
            <a:pPr lvl="1"/>
            <a:r>
              <a:rPr lang="en-US" altLang="zh-TW" dirty="0"/>
              <a:t>Try other different models (</a:t>
            </a:r>
            <a:r>
              <a:rPr lang="en-US" altLang="zh-TW" dirty="0" err="1"/>
              <a:t>AdaBoost</a:t>
            </a:r>
            <a:r>
              <a:rPr lang="en-US" altLang="zh-TW" dirty="0"/>
              <a:t>….)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We use private leaderboard as the final score</a:t>
            </a:r>
          </a:p>
          <a:p>
            <a:pPr lvl="1"/>
            <a:r>
              <a:rPr lang="en-US" altLang="zh-TW" dirty="0"/>
              <a:t>Use public score to choose your model is dangerous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It’s better to perform validation</a:t>
            </a:r>
            <a:endParaRPr lang="zh-TW" altLang="en-US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9BEA3-4608-4005-B9D6-A52206E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Packages you may 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1C0AF-5021-49EE-9A79-020EF9A8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 lvl="1"/>
            <a:r>
              <a:rPr lang="en-US" altLang="zh-TW" dirty="0">
                <a:hlinkClick r:id="rId2"/>
              </a:rPr>
              <a:t>https://scikit-learn.org/stable/index.html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pPr lvl="1"/>
            <a:r>
              <a:rPr lang="en-US" altLang="zh-TW" dirty="0">
                <a:hlinkClick r:id="rId3"/>
              </a:rPr>
              <a:t>https://pandas.pydata.org/pandas-docs/stable/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Imbalance learn (for over sampling and down sampling)</a:t>
            </a:r>
          </a:p>
          <a:p>
            <a:pPr lvl="1"/>
            <a:r>
              <a:rPr lang="en-US" altLang="zh-TW" dirty="0">
                <a:hlinkClick r:id="rId4"/>
              </a:rPr>
              <a:t>https://imbalanced-learn.readthedocs.io/en/stable/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66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DD074-4A39-44C1-9CD5-D4A1529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E12BE-9D74-4D2E-84E4-628BBDD7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HW2 will be held on Kaggle</a:t>
            </a:r>
          </a:p>
          <a:p>
            <a:pPr lvl="1">
              <a:lnSpc>
                <a:spcPct val="150000"/>
              </a:lnSpc>
            </a:pPr>
            <a:r>
              <a:rPr kumimoji="1" lang="en-US" altLang="zh-TW" b="1" dirty="0"/>
              <a:t>Please register a Kaggle account first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A platform of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Machine learning competition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/>
              <a:t>Sharing dataset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https://zh.wikipedia.org/wiki/Kaggle</a:t>
            </a:r>
            <a:endParaRPr lang="en-US" altLang="zh-TW" dirty="0"/>
          </a:p>
        </p:txBody>
      </p:sp>
      <p:pic>
        <p:nvPicPr>
          <p:cNvPr id="4" name="Picture 4" descr="https://upload.wikimedia.org/wikipedia/commons/7/7c/Kaggle_logo.png">
            <a:extLst>
              <a:ext uri="{FF2B5EF4-FFF2-40B4-BE49-F238E27FC236}">
                <a16:creationId xmlns:a16="http://schemas.microsoft.com/office/drawing/2014/main" id="{195F786A-20F6-4573-9BCC-96CBF5A3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84" y="2438310"/>
            <a:ext cx="2776008" cy="10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DD074-4A39-44C1-9CD5-D4A15290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3E12BE-9D74-4D2E-84E4-628BBDD7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HW2 Kaggle link</a:t>
            </a:r>
          </a:p>
          <a:p>
            <a:pPr lvl="1"/>
            <a:r>
              <a:rPr lang="en-US" altLang="zh-TW" dirty="0">
                <a:hlinkClick r:id="rId2"/>
              </a:rPr>
              <a:t>https://www.kaggle.com/t/5e802ad74032485e94a4e1d1d91c0870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kumimoji="1" lang="en-US" altLang="zh-TW" dirty="0"/>
              <a:t>Deadline</a:t>
            </a:r>
            <a:r>
              <a:rPr kumimoji="1" lang="en-US" altLang="zh-TW"/>
              <a:t>: </a:t>
            </a:r>
            <a:r>
              <a:rPr kumimoji="1" lang="en-US" altLang="zh-TW">
                <a:solidFill>
                  <a:srgbClr val="C00000"/>
                </a:solidFill>
              </a:rPr>
              <a:t>2021/04/19 23:59  </a:t>
            </a:r>
            <a:r>
              <a:rPr kumimoji="1" lang="en-US" altLang="zh-TW"/>
              <a:t>(3 </a:t>
            </a:r>
            <a:r>
              <a:rPr kumimoji="1" lang="en-US" altLang="zh-TW" dirty="0"/>
              <a:t>weeks)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  <a:p>
            <a:pPr lvl="1"/>
            <a:r>
              <a:rPr kumimoji="1" lang="en-US" altLang="zh-TW" i="1" dirty="0"/>
              <a:t>Please hand in a python file</a:t>
            </a:r>
          </a:p>
          <a:p>
            <a:pPr lvl="1"/>
            <a:r>
              <a:rPr kumimoji="1" lang="en-US" altLang="zh-TW" b="1" dirty="0"/>
              <a:t>Remember to fill your </a:t>
            </a:r>
            <a:r>
              <a:rPr kumimoji="1" lang="en-US" altLang="zh-TW" b="1" dirty="0" err="1"/>
              <a:t>Kaggle</a:t>
            </a:r>
            <a:r>
              <a:rPr kumimoji="1" lang="en-US" altLang="zh-TW" b="1" dirty="0"/>
              <a:t> name in the google form</a:t>
            </a:r>
            <a:br>
              <a:rPr kumimoji="1" lang="en-US" altLang="zh-TW" dirty="0"/>
            </a:br>
            <a:r>
              <a:rPr kumimoji="1" lang="en-US" altLang="zh-TW" dirty="0">
                <a:hlinkClick r:id="rId3"/>
              </a:rPr>
              <a:t>https://docs.google.com/spreadsheets/d/1nh0shU11SOPmwZFAzIVv71yB2olclMHW/edit?usp=sharing&amp;ouid=108250933224256718627&amp;rtpof=true&amp;sd=true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19"/>
          <a:stretch/>
        </p:blipFill>
        <p:spPr>
          <a:xfrm>
            <a:off x="3690481" y="230188"/>
            <a:ext cx="85015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74EC4-D7E0-4680-8C19-899421D5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FC614-93A5-4848-A77E-EAC263F4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/>
              <a:t>Supervised binary classification problem</a:t>
            </a:r>
          </a:p>
          <a:p>
            <a:r>
              <a:rPr lang="en-US" altLang="zh-TW" sz="3200" dirty="0"/>
              <a:t>Given a data set</a:t>
            </a:r>
          </a:p>
          <a:p>
            <a:pPr lvl="1"/>
            <a:r>
              <a:rPr lang="en-US" altLang="zh-TW" sz="2800" dirty="0"/>
              <a:t>Training set with label</a:t>
            </a:r>
          </a:p>
          <a:p>
            <a:pPr lvl="1"/>
            <a:r>
              <a:rPr lang="en-US" altLang="zh-TW" sz="2800" dirty="0"/>
              <a:t>Testing set without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You need to predict the labels of testing data</a:t>
            </a:r>
          </a:p>
        </p:txBody>
      </p:sp>
    </p:spTree>
    <p:extLst>
      <p:ext uri="{BB962C8B-B14F-4D97-AF65-F5344CB8AC3E}">
        <p14:creationId xmlns:p14="http://schemas.microsoft.com/office/powerpoint/2010/main" val="10820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448D7-69FD-496C-95A5-4E4E5D7D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E9C81-A156-4498-AA13-D19F0F5F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dataset is </a:t>
            </a:r>
            <a:r>
              <a:rPr lang="en-US" altLang="zh-TW" b="1" dirty="0"/>
              <a:t>transformed </a:t>
            </a:r>
            <a:r>
              <a:rPr lang="en-US" altLang="zh-TW" dirty="0"/>
              <a:t>from real weather observations dataset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16 numeric features, 5 nominal features, 1 label</a:t>
            </a:r>
          </a:p>
          <a:p>
            <a:pPr lvl="1"/>
            <a:r>
              <a:rPr lang="en-US" altLang="zh-TW" i="1" dirty="0"/>
              <a:t>Numeric feature are nonlinear transformed</a:t>
            </a:r>
          </a:p>
          <a:p>
            <a:pPr lvl="1"/>
            <a:r>
              <a:rPr lang="en-US" altLang="zh-TW" i="1" dirty="0"/>
              <a:t>About 20% data become missing value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Our dataset label is ‘</a:t>
            </a:r>
            <a:r>
              <a:rPr lang="en-US" altLang="zh-TW" b="1" dirty="0"/>
              <a:t>Label</a:t>
            </a:r>
            <a:r>
              <a:rPr lang="en-US" altLang="zh-TW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31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41D37-6652-47ED-B010-2CEB7BE3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each testing instance, there is a unique id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Output your prediction to csv file with the following format</a:t>
            </a:r>
            <a:br>
              <a:rPr lang="en-US" altLang="zh-TW" dirty="0"/>
            </a:br>
            <a:r>
              <a:rPr lang="en-US" altLang="zh-TW" dirty="0"/>
              <a:t>and submit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sz="2400" b="1" dirty="0">
                <a:solidFill>
                  <a:srgbClr val="C00000"/>
                </a:solidFill>
              </a:rPr>
              <a:t>Remember to output the first line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dirty="0"/>
              <a:t>Id, Label </a:t>
            </a:r>
          </a:p>
          <a:p>
            <a:pPr lvl="1"/>
            <a:r>
              <a:rPr lang="en-US" altLang="zh-TW" dirty="0"/>
              <a:t>Id1, Label 1</a:t>
            </a:r>
          </a:p>
          <a:p>
            <a:pPr lvl="1"/>
            <a:r>
              <a:rPr lang="en-US" altLang="zh-TW" dirty="0"/>
              <a:t>Id2, Label 2</a:t>
            </a:r>
          </a:p>
          <a:p>
            <a:pPr lvl="1"/>
            <a:r>
              <a:rPr lang="en-US" altLang="zh-TW" dirty="0"/>
              <a:t>…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24" y="3712090"/>
            <a:ext cx="1817906" cy="22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688FE-0B09-454D-AF83-68AAE0EE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1D3CE9-AEDF-4B42-A5B2-E5EA7F008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We use F1-score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1D3CE9-AEDF-4B42-A5B2-E5EA7F008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7119704" y="3703637"/>
            <a:ext cx="4236554" cy="2473326"/>
            <a:chOff x="7119704" y="3703637"/>
            <a:chExt cx="4236554" cy="247332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47199B1-8EBA-4BF8-AA5C-AFDBB5357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8" r="42247" b="58447"/>
            <a:stretch/>
          </p:blipFill>
          <p:spPr>
            <a:xfrm>
              <a:off x="7119704" y="3703638"/>
              <a:ext cx="4234096" cy="2473325"/>
            </a:xfrm>
            <a:prstGeom prst="rect">
              <a:avLst/>
            </a:prstGeom>
          </p:spPr>
        </p:pic>
        <p:pic>
          <p:nvPicPr>
            <p:cNvPr id="6" name="圖片 5" descr="畫面剪輯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6650" b="20283"/>
            <a:stretch/>
          </p:blipFill>
          <p:spPr>
            <a:xfrm>
              <a:off x="7119704" y="3703637"/>
              <a:ext cx="4236554" cy="1369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9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30%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70%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1418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070743"/>
            <a:ext cx="671804" cy="30614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176950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475787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41071" y="21769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66404" y="44757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70%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5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881</Words>
  <Application>Microsoft Office PowerPoint</Application>
  <PresentationFormat>寬螢幕</PresentationFormat>
  <Paragraphs>205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佈景主題</vt:lpstr>
      <vt:lpstr>Data science HW2</vt:lpstr>
      <vt:lpstr>HW2</vt:lpstr>
      <vt:lpstr>Kaggle</vt:lpstr>
      <vt:lpstr>HW2</vt:lpstr>
      <vt:lpstr>Problem description</vt:lpstr>
      <vt:lpstr>Dataset description </vt:lpstr>
      <vt:lpstr>Output format</vt:lpstr>
      <vt:lpstr>Evaluation</vt:lpstr>
      <vt:lpstr>Public and Private leaderboard</vt:lpstr>
      <vt:lpstr>Scoring</vt:lpstr>
      <vt:lpstr>Scoring</vt:lpstr>
      <vt:lpstr>Scoring</vt:lpstr>
      <vt:lpstr>Other rules</vt:lpstr>
      <vt:lpstr>How to submit and choose predictions</vt:lpstr>
      <vt:lpstr>How to submit</vt:lpstr>
      <vt:lpstr>How to submit</vt:lpstr>
      <vt:lpstr>Choose predictions for final scoring</vt:lpstr>
      <vt:lpstr>Baseline method</vt:lpstr>
      <vt:lpstr>Baseline method </vt:lpstr>
      <vt:lpstr>Baseline 0 method </vt:lpstr>
      <vt:lpstr>Baseline 0 method </vt:lpstr>
      <vt:lpstr>Baseline 0 method </vt:lpstr>
      <vt:lpstr>Baseline 0 method </vt:lpstr>
      <vt:lpstr>Hints</vt:lpstr>
      <vt:lpstr>Hints</vt:lpstr>
      <vt:lpstr>Hints</vt:lpstr>
      <vt:lpstr>Hints</vt:lpstr>
      <vt:lpstr>Hints</vt:lpstr>
      <vt:lpstr>Packages you may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USER</dc:creator>
  <cp:lastModifiedBy>Lobster</cp:lastModifiedBy>
  <cp:revision>74</cp:revision>
  <dcterms:created xsi:type="dcterms:W3CDTF">2021-04-07T02:13:12Z</dcterms:created>
  <dcterms:modified xsi:type="dcterms:W3CDTF">2022-03-29T07:07:54Z</dcterms:modified>
</cp:coreProperties>
</file>