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17.svg" ContentType="image/svg+xml"/>
  <Override PartName="/ppt/media/image19.svg" ContentType="image/svg+xml"/>
  <Override PartName="/ppt/media/image21.svg" ContentType="image/svg+xml"/>
  <Override PartName="/ppt/media/image2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4" r:id="rId5"/>
    <p:sldId id="257" r:id="rId6"/>
    <p:sldId id="263" r:id="rId7"/>
    <p:sldId id="270" r:id="rId8"/>
    <p:sldId id="258" r:id="rId9"/>
    <p:sldId id="260" r:id="rId10"/>
    <p:sldId id="282" r:id="rId11"/>
    <p:sldId id="283" r:id="rId12"/>
    <p:sldId id="284" r:id="rId13"/>
    <p:sldId id="259" r:id="rId14"/>
    <p:sldId id="271" r:id="rId15"/>
    <p:sldId id="261" r:id="rId16"/>
    <p:sldId id="272" r:id="rId17"/>
    <p:sldId id="265" r:id="rId18"/>
    <p:sldId id="262" r:id="rId19"/>
    <p:sldId id="268" r:id="rId20"/>
    <p:sldId id="269"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25E4801-1C38-4D77-9120-7DF1187F9086}" styleName="{3df5674c-423c-4b09-9562-943c5d9100b6}">
    <a:wholeTbl>
      <a:tcTxStyle>
        <a:fontRef idx="none">
          <a:prstClr val="black"/>
        </a:fontRef>
      </a:tcTxStyle>
      <a:tcStyle>
        <a:tcBdr>
          <a:left>
            <a:ln w="19050" cmpd="sng">
              <a:solidFill>
                <a:srgbClr val="ACCFF6"/>
              </a:solidFill>
            </a:ln>
          </a:left>
          <a:right>
            <a:ln w="19050" cmpd="sng">
              <a:solidFill>
                <a:srgbClr val="ACCFF6"/>
              </a:solidFill>
            </a:ln>
          </a:right>
          <a:top>
            <a:ln w="19050" cmpd="sng">
              <a:solidFill>
                <a:srgbClr val="ACCFF6"/>
              </a:solidFill>
            </a:ln>
          </a:top>
          <a:bottom>
            <a:ln w="19050" cmpd="sng">
              <a:solidFill>
                <a:srgbClr val="ACCFF6"/>
              </a:solidFill>
            </a:ln>
          </a:bottom>
          <a:insideV>
            <a:ln w="19050" cmpd="sng">
              <a:solidFill>
                <a:srgbClr val="ACCFF6"/>
              </a:solidFill>
            </a:ln>
          </a:insideV>
        </a:tcBdr>
        <a:fill>
          <a:solidFill>
            <a:srgbClr val="FFFFFF"/>
          </a:solidFill>
        </a:fill>
      </a:tcStyle>
    </a:wholeTbl>
    <a:band1V>
      <a:tcTxStyle>
        <a:fontRef idx="none">
          <a:prstClr val="black"/>
        </a:fontRef>
      </a:tcTxStyle>
      <a:tcStyle>
        <a:tcBdr/>
        <a:fill>
          <a:solidFill>
            <a:srgbClr val="DFEDFC"/>
          </a:solidFill>
        </a:fill>
      </a:tcStyle>
    </a:band1V>
    <a:firstCol>
      <a:tcTxStyle>
        <a:fontRef idx="none">
          <a:prstClr val="black"/>
        </a:fontRef>
      </a:tcTxStyle>
      <a:tcStyle>
        <a:tcBdr>
          <a:right>
            <a:ln w="19050" cmpd="sng">
              <a:solidFill>
                <a:srgbClr val="FFFFFF"/>
              </a:solidFill>
            </a:ln>
          </a:right>
          <a:insideH>
            <a:ln w="19050" cmpd="sng">
              <a:solidFill>
                <a:srgbClr val="FFFFFF"/>
              </a:solidFill>
            </a:ln>
          </a:insideH>
        </a:tcBdr>
        <a:fill>
          <a:solidFill>
            <a:srgbClr val="ACCFF6"/>
          </a:solidFill>
        </a:fill>
      </a:tcStyle>
    </a:firstCol>
    <a:firstRow>
      <a:tcTxStyle>
        <a:fontRef idx="none">
          <a:prstClr val="black"/>
        </a:fontRef>
      </a:tcTxStyle>
      <a:tcStyle>
        <a:tcBdr>
          <a:bottom>
            <a:ln w="19050" cmpd="sng">
              <a:solidFill>
                <a:srgbClr val="FFFFFF"/>
              </a:solidFill>
            </a:ln>
          </a:bottom>
          <a:insideV>
            <a:ln w="19050" cmpd="sng">
              <a:solidFill>
                <a:srgbClr val="FFFFFF"/>
              </a:solidFill>
            </a:ln>
          </a:insideV>
        </a:tcBdr>
        <a:fill>
          <a:solidFill>
            <a:srgbClr val="83B7F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s>
</file>

<file path=ppt/diagrams/_rels/data4.xml.rels><?xml version="1.0" encoding="UTF-8" standalone="yes"?>
<Relationships xmlns="http://schemas.openxmlformats.org/package/2006/relationships"><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752B7F4F-2702-4E36-B896-DB6AD3E70D85}">
      <dgm:prSet/>
      <dgm:spPr/>
      <dgm:t>
        <a:bodyPr/>
        <a:lstStyle/>
        <a:p>
          <a:pPr>
            <a:lnSpc>
              <a:spcPct val="100000"/>
            </a:lnSpc>
          </a:pPr>
          <a:r>
            <a:rPr lang="en-US" dirty="0"/>
            <a:t>Construct models to capture buying and selling signal</a:t>
          </a:r>
        </a:p>
      </dgm:t>
    </dgm:pt>
    <dgm:pt modelId="{BEAA42E4-3A8B-4D11-9AA7-B0DA4B6B2251}" cxnId="{21A2EEDE-B034-4298-8496-ED360EDC5B73}" type="parTrans">
      <dgm:prSet/>
      <dgm:spPr/>
      <dgm:t>
        <a:bodyPr/>
        <a:lstStyle/>
        <a:p>
          <a:endParaRPr lang="en-US"/>
        </a:p>
      </dgm:t>
    </dgm:pt>
    <dgm:pt modelId="{EF29B5BA-9BC1-4D76-BD70-78F9199EABA1}" cxnId="{21A2EEDE-B034-4298-8496-ED360EDC5B73}" type="sibTrans">
      <dgm:prSet/>
      <dgm:spPr/>
      <dgm:t>
        <a:bodyPr/>
        <a:lstStyle/>
        <a:p>
          <a:endParaRPr lang="en-US"/>
        </a:p>
      </dgm:t>
    </dgm:pt>
    <dgm:pt modelId="{5FC0DDF8-1BF1-4359-BEC1-EA7CD70ACA5F}">
      <dgm:prSet/>
      <dgm:spPr/>
      <dgm:t>
        <a:bodyPr/>
        <a:lstStyle/>
        <a:p>
          <a:pPr>
            <a:lnSpc>
              <a:spcPct val="100000"/>
            </a:lnSpc>
          </a:pPr>
          <a:r>
            <a:rPr lang="en-US" dirty="0"/>
            <a:t>Time series modeling</a:t>
          </a:r>
        </a:p>
      </dgm:t>
    </dgm:pt>
    <dgm:pt modelId="{DA0D3296-9D1C-4040-B3D2-AB5921AEDB39}" cxnId="{3161AF28-7129-46C6-944B-BD11E164DC58}" type="parTrans">
      <dgm:prSet/>
      <dgm:spPr/>
      <dgm:t>
        <a:bodyPr/>
        <a:lstStyle/>
        <a:p>
          <a:endParaRPr lang="en-US"/>
        </a:p>
      </dgm:t>
    </dgm:pt>
    <dgm:pt modelId="{B50B769E-C2DC-4534-A727-719EEA221276}" cxnId="{3161AF28-7129-46C6-944B-BD11E164DC58}" type="sibTrans">
      <dgm:prSet/>
      <dgm:spPr/>
      <dgm:t>
        <a:bodyPr/>
        <a:lstStyle/>
        <a:p>
          <a:endParaRPr lang="en-US"/>
        </a:p>
      </dgm:t>
    </dgm:pt>
    <dgm:pt modelId="{BCE3DE5A-1383-4E99-9030-4D8ADBE03E0C}">
      <dgm:prSet/>
      <dgm:spPr/>
      <dgm:t>
        <a:bodyPr/>
        <a:lstStyle/>
        <a:p>
          <a:pPr>
            <a:lnSpc>
              <a:spcPct val="100000"/>
            </a:lnSpc>
          </a:pPr>
          <a:r>
            <a:rPr lang="en-US" dirty="0"/>
            <a:t>Dynamic decision making</a:t>
          </a:r>
        </a:p>
      </dgm:t>
    </dgm:pt>
    <dgm:pt modelId="{5CE08A19-424C-4C24-A53F-CA0C9E58F912}" cxnId="{6C98CDF0-8F40-4AFE-A856-63FB9C1E9601}" type="parTrans">
      <dgm:prSet/>
      <dgm:spPr/>
      <dgm:t>
        <a:bodyPr/>
        <a:lstStyle/>
        <a:p>
          <a:endParaRPr lang="en-US"/>
        </a:p>
      </dgm:t>
    </dgm:pt>
    <dgm:pt modelId="{46CBA0B9-AD78-4B6F-BEC6-41071BB8C8B3}" cxnId="{6C98CDF0-8F40-4AFE-A856-63FB9C1E9601}" type="sibTrans">
      <dgm:prSet/>
      <dgm:spPr/>
      <dgm:t>
        <a:bodyPr/>
        <a:lstStyle/>
        <a:p>
          <a:endParaRPr lang="en-US"/>
        </a:p>
      </dgm:t>
    </dgm:pt>
    <dgm:pt modelId="{5FAE9542-ED2B-4FF2-A911-A23EE6F6DDC5}">
      <dgm:prSet/>
      <dgm:spPr/>
      <dgm:t>
        <a:bodyPr/>
        <a:lstStyle/>
        <a:p>
          <a:pPr>
            <a:lnSpc>
              <a:spcPct val="100000"/>
            </a:lnSpc>
          </a:pPr>
          <a:r>
            <a:rPr lang="en-US" dirty="0"/>
            <a:t>Implement sentiment analysis of retail trader and study their impact</a:t>
          </a:r>
        </a:p>
      </dgm:t>
    </dgm:pt>
    <dgm:pt modelId="{DE52508F-1789-4A9F-9707-74924DD7E61E}" cxnId="{EFF2ED75-E9AC-4B48-B3F2-5971B7523C4C}" type="parTrans">
      <dgm:prSet/>
      <dgm:spPr/>
      <dgm:t>
        <a:bodyPr/>
        <a:lstStyle/>
        <a:p>
          <a:endParaRPr lang="en-US"/>
        </a:p>
      </dgm:t>
    </dgm:pt>
    <dgm:pt modelId="{CCF74DE4-26C9-45A4-82E6-70A784D8BBD1}" cxnId="{EFF2ED75-E9AC-4B48-B3F2-5971B7523C4C}" type="sibTrans">
      <dgm:prSet/>
      <dgm:spPr/>
      <dgm:t>
        <a:bodyPr/>
        <a:lstStyle/>
        <a:p>
          <a:endParaRPr lang="en-US"/>
        </a:p>
      </dgm:t>
    </dgm:pt>
    <dgm:pt modelId="{7EF95EE2-E166-47D0-9D14-B03FFF560B57}">
      <dgm:prSet/>
      <dgm:spPr/>
      <dgm:t>
        <a:bodyPr/>
        <a:lstStyle/>
        <a:p>
          <a:pPr>
            <a:lnSpc>
              <a:spcPct val="100000"/>
            </a:lnSpc>
          </a:pPr>
          <a:r>
            <a:rPr lang="en-US" dirty="0"/>
            <a:t>Entity matching</a:t>
          </a:r>
        </a:p>
      </dgm:t>
    </dgm:pt>
    <dgm:pt modelId="{839EBB23-5355-4A00-92A2-1DCE9FCB480F}" cxnId="{BE710D90-EC91-4A9C-A6F9-FF61E651102D}" type="parTrans">
      <dgm:prSet/>
      <dgm:spPr/>
      <dgm:t>
        <a:bodyPr/>
        <a:lstStyle/>
        <a:p>
          <a:endParaRPr lang="en-US"/>
        </a:p>
      </dgm:t>
    </dgm:pt>
    <dgm:pt modelId="{D43383D3-68DE-4B85-913F-C29C0148766E}" cxnId="{BE710D90-EC91-4A9C-A6F9-FF61E651102D}" type="sibTrans">
      <dgm:prSet/>
      <dgm:spPr/>
      <dgm:t>
        <a:bodyPr/>
        <a:lstStyle/>
        <a:p>
          <a:endParaRPr lang="en-US"/>
        </a:p>
      </dgm:t>
    </dgm:pt>
    <dgm:pt modelId="{CFF50CC6-AF62-4A74-A57F-062BC2FB4847}">
      <dgm:prSet/>
      <dgm:spPr/>
      <dgm:t>
        <a:bodyPr/>
        <a:lstStyle/>
        <a:p>
          <a:pPr>
            <a:lnSpc>
              <a:spcPct val="100000"/>
            </a:lnSpc>
          </a:pPr>
          <a:r>
            <a:rPr lang="en-US" dirty="0"/>
            <a:t>Sentiment analysis</a:t>
          </a:r>
        </a:p>
      </dgm:t>
    </dgm:pt>
    <dgm:pt modelId="{CD378CC3-6E8D-4145-A817-31B9A848521A}" cxnId="{08301A69-1B3C-4AE7-999B-A6DB99EE34B5}" type="parTrans">
      <dgm:prSet/>
      <dgm:spPr/>
      <dgm:t>
        <a:bodyPr/>
        <a:lstStyle/>
        <a:p>
          <a:endParaRPr lang="en-US"/>
        </a:p>
      </dgm:t>
    </dgm:pt>
    <dgm:pt modelId="{08EED712-60E2-47B1-B3F4-1DBE967B0344}" cxnId="{08301A69-1B3C-4AE7-999B-A6DB99EE34B5}" type="sibTrans">
      <dgm:prSet/>
      <dgm:spPr/>
      <dgm:t>
        <a:bodyPr/>
        <a:lstStyle/>
        <a:p>
          <a:endParaRPr lang="en-US"/>
        </a:p>
      </dgm:t>
    </dgm:pt>
    <dgm:pt modelId="{09A38CE4-E368-4750-9444-162AFCA58891}" type="pres">
      <dgm:prSet presAssocID="{9B7D9526-8969-45C8-A28F-93400082D770}" presName="root" presStyleCnt="0">
        <dgm:presLayoutVars>
          <dgm:dir/>
          <dgm:resizeHandles val="exact"/>
        </dgm:presLayoutVars>
      </dgm:prSet>
      <dgm:spPr/>
    </dgm:pt>
    <dgm:pt modelId="{DE96EEF8-755C-4C8E-AD8B-8AC82EE71A7E}" type="pres">
      <dgm:prSet presAssocID="{752B7F4F-2702-4E36-B896-DB6AD3E70D85}" presName="compNode" presStyleCnt="0"/>
      <dgm:spPr/>
    </dgm:pt>
    <dgm:pt modelId="{18986CF1-2072-42F0-BCE0-914E74EE6D33}" type="pres">
      <dgm:prSet presAssocID="{752B7F4F-2702-4E36-B896-DB6AD3E70D85}" presName="bgRect" presStyleLbl="bgShp" presStyleIdx="0" presStyleCnt="2"/>
      <dgm:spPr/>
    </dgm:pt>
    <dgm:pt modelId="{D81EE60F-2821-4F87-98D9-59CDB0BCB6F7}" type="pres">
      <dgm:prSet presAssocID="{752B7F4F-2702-4E36-B896-DB6AD3E70D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14DEDF7C-63E7-469F-A76B-D678BEB6F37C}" type="pres">
      <dgm:prSet presAssocID="{752B7F4F-2702-4E36-B896-DB6AD3E70D85}" presName="spaceRect" presStyleCnt="0"/>
      <dgm:spPr/>
    </dgm:pt>
    <dgm:pt modelId="{37B540AC-436C-4460-A4C7-6FA0DE6679E7}" type="pres">
      <dgm:prSet presAssocID="{752B7F4F-2702-4E36-B896-DB6AD3E70D85}" presName="parTx" presStyleLbl="revTx" presStyleIdx="0" presStyleCnt="4">
        <dgm:presLayoutVars>
          <dgm:chMax val="0"/>
          <dgm:chPref val="0"/>
        </dgm:presLayoutVars>
      </dgm:prSet>
      <dgm:spPr/>
    </dgm:pt>
    <dgm:pt modelId="{B9F9C750-C5FA-424B-91B7-6E26661FE142}" type="pres">
      <dgm:prSet presAssocID="{752B7F4F-2702-4E36-B896-DB6AD3E70D85}" presName="desTx" presStyleLbl="revTx" presStyleIdx="1" presStyleCnt="4">
        <dgm:presLayoutVars/>
      </dgm:prSet>
      <dgm:spPr/>
    </dgm:pt>
    <dgm:pt modelId="{B590C752-BF56-4C8F-BC2E-7324FF286D96}" type="pres">
      <dgm:prSet presAssocID="{EF29B5BA-9BC1-4D76-BD70-78F9199EABA1}" presName="sibTrans" presStyleCnt="0"/>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1" presStyleCnt="2"/>
      <dgm:spPr/>
    </dgm:pt>
    <dgm:pt modelId="{10276274-7A25-420F-85AC-6F98D7C9368E}" type="pres">
      <dgm:prSet presAssocID="{5FAE9542-ED2B-4FF2-A911-A23EE6F6D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2" presStyleCnt="4">
        <dgm:presLayoutVars>
          <dgm:chMax val="0"/>
          <dgm:chPref val="0"/>
        </dgm:presLayoutVars>
      </dgm:prSet>
      <dgm:spPr/>
    </dgm:pt>
    <dgm:pt modelId="{D989E9BD-753D-4A8A-BE43-10BCB6382F25}" type="pres">
      <dgm:prSet presAssocID="{5FAE9542-ED2B-4FF2-A911-A23EE6F6DDC5}" presName="desTx" presStyleLbl="revTx" presStyleIdx="3" presStyleCnt="4">
        <dgm:presLayoutVars/>
      </dgm:prSet>
      <dgm:spPr/>
    </dgm:pt>
  </dgm:ptLst>
  <dgm:cxnLst>
    <dgm:cxn modelId="{3161AF28-7129-46C6-944B-BD11E164DC58}" srcId="{752B7F4F-2702-4E36-B896-DB6AD3E70D85}" destId="{5FC0DDF8-1BF1-4359-BEC1-EA7CD70ACA5F}" srcOrd="0" destOrd="0" parTransId="{DA0D3296-9D1C-4040-B3D2-AB5921AEDB39}" sibTransId="{B50B769E-C2DC-4534-A727-719EEA221276}"/>
    <dgm:cxn modelId="{08301A69-1B3C-4AE7-999B-A6DB99EE34B5}" srcId="{5FAE9542-ED2B-4FF2-A911-A23EE6F6DDC5}" destId="{CFF50CC6-AF62-4A74-A57F-062BC2FB4847}" srcOrd="1" destOrd="0" parTransId="{CD378CC3-6E8D-4145-A817-31B9A848521A}" sibTransId="{08EED712-60E2-47B1-B3F4-1DBE967B0344}"/>
    <dgm:cxn modelId="{EFF2ED75-E9AC-4B48-B3F2-5971B7523C4C}" srcId="{9B7D9526-8969-45C8-A28F-93400082D770}" destId="{5FAE9542-ED2B-4FF2-A911-A23EE6F6DDC5}" srcOrd="1" destOrd="0" parTransId="{DE52508F-1789-4A9F-9707-74924DD7E61E}" sibTransId="{CCF74DE4-26C9-45A4-82E6-70A784D8BBD1}"/>
    <dgm:cxn modelId="{B0A50259-50DC-4F73-8607-AB7A470604C1}" type="presOf" srcId="{752B7F4F-2702-4E36-B896-DB6AD3E70D85}" destId="{37B540AC-436C-4460-A4C7-6FA0DE6679E7}" srcOrd="0" destOrd="0" presId="urn:microsoft.com/office/officeart/2018/2/layout/IconVerticalSolidList"/>
    <dgm:cxn modelId="{D6909B59-9DF0-4AC9-8F1E-2F5A847EACF5}" type="presOf" srcId="{5FAE9542-ED2B-4FF2-A911-A23EE6F6DDC5}" destId="{C1D4B622-1C87-4F4A-B292-1823CF35D469}" srcOrd="0" destOrd="0" presId="urn:microsoft.com/office/officeart/2018/2/layout/IconVerticalSolidList"/>
    <dgm:cxn modelId="{231CAF82-4079-4066-ABF9-82AD15921879}" type="presOf" srcId="{7EF95EE2-E166-47D0-9D14-B03FFF560B57}" destId="{D989E9BD-753D-4A8A-BE43-10BCB6382F25}" srcOrd="0" destOrd="0" presId="urn:microsoft.com/office/officeart/2018/2/layout/IconVerticalSolidList"/>
    <dgm:cxn modelId="{BE710D90-EC91-4A9C-A6F9-FF61E651102D}" srcId="{5FAE9542-ED2B-4FF2-A911-A23EE6F6DDC5}" destId="{7EF95EE2-E166-47D0-9D14-B03FFF560B57}" srcOrd="0" destOrd="0" parTransId="{839EBB23-5355-4A00-92A2-1DCE9FCB480F}" sibTransId="{D43383D3-68DE-4B85-913F-C29C0148766E}"/>
    <dgm:cxn modelId="{79BD5DA5-D3E7-4330-8FA9-A410A86E0136}" type="presOf" srcId="{5FC0DDF8-1BF1-4359-BEC1-EA7CD70ACA5F}" destId="{B9F9C750-C5FA-424B-91B7-6E26661FE142}"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D4E4C9CD-5B4D-4224-A62C-16C39C14EB51}" type="presOf" srcId="{BCE3DE5A-1383-4E99-9030-4D8ADBE03E0C}" destId="{B9F9C750-C5FA-424B-91B7-6E26661FE142}" srcOrd="0" destOrd="1" presId="urn:microsoft.com/office/officeart/2018/2/layout/IconVerticalSolidList"/>
    <dgm:cxn modelId="{21A2EEDE-B034-4298-8496-ED360EDC5B73}" srcId="{9B7D9526-8969-45C8-A28F-93400082D770}" destId="{752B7F4F-2702-4E36-B896-DB6AD3E70D85}" srcOrd="0" destOrd="0" parTransId="{BEAA42E4-3A8B-4D11-9AA7-B0DA4B6B2251}" sibTransId="{EF29B5BA-9BC1-4D76-BD70-78F9199EABA1}"/>
    <dgm:cxn modelId="{6C98CDF0-8F40-4AFE-A856-63FB9C1E9601}" srcId="{752B7F4F-2702-4E36-B896-DB6AD3E70D85}" destId="{BCE3DE5A-1383-4E99-9030-4D8ADBE03E0C}" srcOrd="1" destOrd="0" parTransId="{5CE08A19-424C-4C24-A53F-CA0C9E58F912}" sibTransId="{46CBA0B9-AD78-4B6F-BEC6-41071BB8C8B3}"/>
    <dgm:cxn modelId="{8C7978F1-F8DC-4DAB-B37A-E9CA52844F5E}" type="presOf" srcId="{CFF50CC6-AF62-4A74-A57F-062BC2FB4847}" destId="{D989E9BD-753D-4A8A-BE43-10BCB6382F25}" srcOrd="0" destOrd="1" presId="urn:microsoft.com/office/officeart/2018/2/layout/IconVerticalSolidList"/>
    <dgm:cxn modelId="{BF482D20-E596-46CF-A7E4-6C47F9BF2CAF}" type="presParOf" srcId="{09A38CE4-E368-4750-9444-162AFCA58891}" destId="{DE96EEF8-755C-4C8E-AD8B-8AC82EE71A7E}" srcOrd="0" destOrd="0" presId="urn:microsoft.com/office/officeart/2018/2/layout/IconVerticalSolidList"/>
    <dgm:cxn modelId="{C74A307D-636F-4CFB-8C51-EE0AF7370F45}" type="presParOf" srcId="{DE96EEF8-755C-4C8E-AD8B-8AC82EE71A7E}" destId="{18986CF1-2072-42F0-BCE0-914E74EE6D33}" srcOrd="0" destOrd="0" presId="urn:microsoft.com/office/officeart/2018/2/layout/IconVerticalSolidList"/>
    <dgm:cxn modelId="{F744318E-FDD5-433D-BE7E-C405B10D51B5}" type="presParOf" srcId="{DE96EEF8-755C-4C8E-AD8B-8AC82EE71A7E}" destId="{D81EE60F-2821-4F87-98D9-59CDB0BCB6F7}" srcOrd="1" destOrd="0" presId="urn:microsoft.com/office/officeart/2018/2/layout/IconVerticalSolidList"/>
    <dgm:cxn modelId="{5980CFBA-B374-4C02-BE3C-5351F9FE6642}" type="presParOf" srcId="{DE96EEF8-755C-4C8E-AD8B-8AC82EE71A7E}" destId="{14DEDF7C-63E7-469F-A76B-D678BEB6F37C}" srcOrd="2" destOrd="0" presId="urn:microsoft.com/office/officeart/2018/2/layout/IconVerticalSolidList"/>
    <dgm:cxn modelId="{DF146145-A21A-4A30-8C69-2A775ECAB2E8}" type="presParOf" srcId="{DE96EEF8-755C-4C8E-AD8B-8AC82EE71A7E}" destId="{37B540AC-436C-4460-A4C7-6FA0DE6679E7}" srcOrd="3" destOrd="0" presId="urn:microsoft.com/office/officeart/2018/2/layout/IconVerticalSolidList"/>
    <dgm:cxn modelId="{4D616CD7-D7E7-42C7-88FB-3530A87753C6}" type="presParOf" srcId="{DE96EEF8-755C-4C8E-AD8B-8AC82EE71A7E}" destId="{B9F9C750-C5FA-424B-91B7-6E26661FE142}" srcOrd="4" destOrd="0" presId="urn:microsoft.com/office/officeart/2018/2/layout/IconVerticalSolidList"/>
    <dgm:cxn modelId="{B14A2D50-8E80-44F0-9815-1640F48A6F9A}" type="presParOf" srcId="{09A38CE4-E368-4750-9444-162AFCA58891}" destId="{B590C752-BF56-4C8F-BC2E-7324FF286D96}" srcOrd="1" destOrd="0" presId="urn:microsoft.com/office/officeart/2018/2/layout/IconVerticalSolidList"/>
    <dgm:cxn modelId="{01E5AEB6-33FA-407E-8B66-B1D216753DA2}" type="presParOf" srcId="{09A38CE4-E368-4750-9444-162AFCA58891}" destId="{138E70F6-4640-4F3A-B755-CAE18243AC10}" srcOrd="2"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BBE1F218-B14C-4EC9-BCF9-C49D70761A09}" type="presParOf" srcId="{138E70F6-4640-4F3A-B755-CAE18243AC10}" destId="{D989E9BD-753D-4A8A-BE43-10BCB6382F25}" srcOrd="4" destOrd="0" presId="urn:microsoft.com/office/officeart/2018/2/layout/IconVerticalSolidList"/>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cxnId="{C8A07820-9951-4941-9493-F5B694DC9DA7}" type="parTrans">
      <dgm:prSet/>
      <dgm:spPr/>
      <dgm:t>
        <a:bodyPr/>
        <a:lstStyle/>
        <a:p>
          <a:endParaRPr lang="en-US"/>
        </a:p>
      </dgm:t>
    </dgm:pt>
    <dgm:pt modelId="{7863FAB8-13FA-4373-B70C-31396DC273A3}" cxnId="{C8A07820-9951-4941-9493-F5B694DC9DA7}" type="sibTrans">
      <dgm:prSet/>
      <dgm:spPr/>
      <dgm:t>
        <a:bodyPr/>
        <a:lstStyle/>
        <a:p>
          <a:endParaRPr lang="en-US"/>
        </a:p>
      </dgm:t>
    </dgm:pt>
    <dgm:pt modelId="{783B5F03-87CF-4C47-99D6-BE02033E20C9}">
      <dgm:prSet/>
      <dgm:spPr/>
      <dgm:t>
        <a:bodyPr/>
        <a:lstStyle/>
        <a:p>
          <a:pPr>
            <a:lnSpc>
              <a:spcPct val="100000"/>
            </a:lnSpc>
          </a:pPr>
          <a:r>
            <a:rPr lang="en-US" dirty="0"/>
            <a:t>Study the correlation between stock market and retail traders’ sentiment</a:t>
          </a:r>
        </a:p>
      </dgm:t>
    </dgm:pt>
    <dgm:pt modelId="{03DB114C-C02F-4220-AB33-8315CD2D2602}" cxnId="{17BED740-E256-498D-B562-80EB904E7FA0}" type="parTrans">
      <dgm:prSet/>
      <dgm:spPr/>
      <dgm:t>
        <a:bodyPr/>
        <a:lstStyle/>
        <a:p>
          <a:endParaRPr lang="en-US"/>
        </a:p>
      </dgm:t>
    </dgm:pt>
    <dgm:pt modelId="{9C3AC8DC-0979-4B1D-9E9E-20557050AD00}" cxnId="{17BED740-E256-498D-B562-80EB904E7FA0}" type="sibTrans">
      <dgm:prSet/>
      <dgm:spPr/>
      <dgm:t>
        <a:bodyPr/>
        <a:lstStyle/>
        <a:p>
          <a:endParaRPr lang="en-US"/>
        </a:p>
      </dgm:t>
    </dgm:pt>
    <dgm:pt modelId="{99A02676-2CF9-4F9B-A2B2-E11AE5245397}">
      <dgm:prSet/>
      <dgm:spPr/>
      <dgm:t>
        <a:bodyPr/>
        <a:lstStyle/>
        <a:p>
          <a:pPr>
            <a:lnSpc>
              <a:spcPct val="100000"/>
            </a:lnSpc>
          </a:pPr>
          <a:r>
            <a:rPr lang="en-US" dirty="0"/>
            <a:t>Build models to predict stock return</a:t>
          </a:r>
        </a:p>
      </dgm:t>
    </dgm:pt>
    <dgm:pt modelId="{659EBAA6-562F-4E5A-B382-BC0E7A90ABFB}" cxnId="{09BA361F-3F0B-4FB9-9E6D-5D4CF6237DD0}" type="parTrans">
      <dgm:prSet/>
      <dgm:spPr/>
      <dgm:t>
        <a:bodyPr/>
        <a:lstStyle/>
        <a:p>
          <a:endParaRPr lang="en-US"/>
        </a:p>
      </dgm:t>
    </dgm:pt>
    <dgm:pt modelId="{B343CCAC-49C9-4D2E-8A34-D2AF44FB800A}" cxnId="{09BA361F-3F0B-4FB9-9E6D-5D4CF6237DD0}" type="sibTrans">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cxnId="{88697ADF-E79E-4545-8C5B-6A3C96ABEA75}" type="parTrans">
      <dgm:prSet/>
      <dgm:spPr/>
      <dgm:t>
        <a:bodyPr/>
        <a:lstStyle/>
        <a:p>
          <a:endParaRPr lang="en-US"/>
        </a:p>
      </dgm:t>
    </dgm:pt>
    <dgm:pt modelId="{C948E9B6-7EA6-45A9-BE7C-73FF13D76FA8}" cxnId="{88697ADF-E79E-4545-8C5B-6A3C96ABEA75}" type="sibTrans">
      <dgm:prSet/>
      <dgm:spPr/>
      <dgm:t>
        <a:bodyPr/>
        <a:lstStyle/>
        <a:p>
          <a:endParaRPr lang="en-US"/>
        </a:p>
      </dgm:t>
    </dgm:pt>
    <dgm:pt modelId="{29232304-F197-4F19-A308-C88511292A9E}">
      <dgm:prSet/>
      <dgm:spPr/>
      <dgm:t>
        <a:bodyPr/>
        <a:lstStyle/>
        <a:p>
          <a:pPr>
            <a:lnSpc>
              <a:spcPct val="100000"/>
            </a:lnSpc>
          </a:pPr>
          <a:r>
            <a:rPr lang="en-US" dirty="0"/>
            <a:t>Implement a dynamic approach to make short to mid term (one week) prediction </a:t>
          </a:r>
        </a:p>
      </dgm:t>
    </dgm:pt>
    <dgm:pt modelId="{56E228EC-845F-47B9-850A-9118EEAF286B}" cxnId="{D6F4B180-8AAF-4C99-B348-99B982CCC24A}" type="parTrans">
      <dgm:prSet/>
      <dgm:spPr/>
      <dgm:t>
        <a:bodyPr/>
        <a:lstStyle/>
        <a:p>
          <a:endParaRPr lang="en-US"/>
        </a:p>
      </dgm:t>
    </dgm:pt>
    <dgm:pt modelId="{C4ABA87D-7618-45AC-9C5A-F1775AE53EE5}" cxnId="{D6F4B180-8AAF-4C99-B348-99B982CCC24A}" type="sibTrans">
      <dgm:prSet/>
      <dgm:spPr/>
      <dgm:t>
        <a:bodyPr/>
        <a:lstStyle/>
        <a:p>
          <a:endParaRPr lang="en-US"/>
        </a:p>
      </dgm:t>
    </dgm:pt>
    <dgm:pt modelId="{2B082865-4192-4319-9011-EC5FAA6A9E70}">
      <dgm:prSet/>
      <dgm:spPr/>
      <dgm:t>
        <a:bodyPr/>
        <a:lstStyle/>
        <a:p>
          <a:pPr>
            <a:lnSpc>
              <a:spcPct val="100000"/>
            </a:lnSpc>
          </a:pPr>
          <a:r>
            <a:rPr lang="en-US" dirty="0"/>
            <a:t>Focus on both loss and gain</a:t>
          </a:r>
        </a:p>
      </dgm:t>
    </dgm:pt>
    <dgm:pt modelId="{710C6B4C-8A33-4681-90E1-6F785CB95183}" cxnId="{3F22CF34-295B-4907-A5CC-6F4A68B0965C}" type="parTrans">
      <dgm:prSet/>
      <dgm:spPr/>
      <dgm:t>
        <a:bodyPr/>
        <a:lstStyle/>
        <a:p>
          <a:endParaRPr lang="en-US"/>
        </a:p>
      </dgm:t>
    </dgm:pt>
    <dgm:pt modelId="{401AFC5A-0C2A-407E-9096-1929B2468677}" cxnId="{3F22CF34-295B-4907-A5CC-6F4A68B0965C}" type="sibTrans">
      <dgm:prSet/>
      <dgm:spPr/>
      <dgm:t>
        <a:bodyPr/>
        <a:lstStyle/>
        <a:p>
          <a:endParaRPr lang="en-US"/>
        </a:p>
      </dgm:t>
    </dgm:pt>
    <dgm:pt modelId="{553E6F11-1C98-4B13-964F-5B07379B3B45}">
      <dgm:prSet/>
      <dgm:spPr/>
      <dgm:t>
        <a:bodyPr/>
        <a:lstStyle/>
        <a:p>
          <a:pPr>
            <a:lnSpc>
              <a:spcPct val="100000"/>
            </a:lnSpc>
          </a:pPr>
          <a:r>
            <a:rPr lang="en-US" dirty="0"/>
            <a:t>Incorporate sentiment analysis into model</a:t>
          </a:r>
        </a:p>
      </dgm:t>
    </dgm:pt>
    <dgm:pt modelId="{1328C4BC-3A9F-48F8-AE7E-52468D6BD0E6}" cxnId="{1B6A62BD-612F-44BA-8B3D-F61B6932B8BE}" type="parTrans">
      <dgm:prSet/>
      <dgm:spPr/>
      <dgm:t>
        <a:bodyPr/>
        <a:lstStyle/>
        <a:p>
          <a:endParaRPr lang="en-US"/>
        </a:p>
      </dgm:t>
    </dgm:pt>
    <dgm:pt modelId="{81914171-34A2-4DC6-BEB5-3A36C1EEFDAC}" cxnId="{1B6A62BD-612F-44BA-8B3D-F61B6932B8BE}" type="sibTrans">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cxnId="{175472C1-864B-40BB-9A2B-E72D66FDF5F8}" type="parTrans">
      <dgm:prSet/>
      <dgm:spPr/>
      <dgm:t>
        <a:bodyPr/>
        <a:lstStyle/>
        <a:p>
          <a:endParaRPr lang="en-US"/>
        </a:p>
      </dgm:t>
    </dgm:pt>
    <dgm:pt modelId="{47758C72-7EAE-47FC-8393-5F35DBDCD071}" cxnId="{175472C1-864B-40BB-9A2B-E72D66FDF5F8}" type="sibTrans">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cxnId="{D054DB2A-395F-418C-A76B-95D162828B68}" type="parTrans">
      <dgm:prSet/>
      <dgm:spPr/>
      <dgm:t>
        <a:bodyPr/>
        <a:lstStyle/>
        <a:p>
          <a:endParaRPr lang="en-US"/>
        </a:p>
      </dgm:t>
    </dgm:pt>
    <dgm:pt modelId="{6C4AA6D1-616A-4462-BCED-FF410891171A}" cxnId="{D054DB2A-395F-418C-A76B-95D162828B68}" type="sibTrans">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cxnId="{8A20678E-58F3-436E-97D0-3D68644D07FE}" type="parTrans">
      <dgm:prSet/>
      <dgm:spPr/>
      <dgm:t>
        <a:bodyPr/>
        <a:lstStyle/>
        <a:p>
          <a:endParaRPr lang="en-US"/>
        </a:p>
      </dgm:t>
    </dgm:pt>
    <dgm:pt modelId="{929CDFFA-0030-4D88-A869-EE0F0993D884}" cxnId="{8A20678E-58F3-436E-97D0-3D68644D07FE}" type="sibTrans">
      <dgm:prSet/>
      <dgm:spPr/>
      <dgm:t>
        <a:bodyPr/>
        <a:lstStyle/>
        <a:p>
          <a:endParaRPr lang="en-US"/>
        </a:p>
      </dgm:t>
    </dgm:pt>
    <dgm:pt modelId="{B0B72057-539C-4852-8B0B-E5CDDA35A1B2}">
      <dgm:prSet/>
      <dgm:spPr/>
      <dgm:t>
        <a:bodyPr/>
        <a:lstStyle/>
        <a:p>
          <a:r>
            <a:rPr lang="en-US"/>
            <a:t>Dynamic Decision Making</a:t>
          </a:r>
        </a:p>
      </dgm:t>
    </dgm:pt>
    <dgm:pt modelId="{8C9D7922-19D9-4AEB-B98D-7AC89E23E6CD}" cxnId="{55D53027-1511-4600-94DA-DB2C09304B8D}" type="parTrans">
      <dgm:prSet/>
      <dgm:spPr/>
      <dgm:t>
        <a:bodyPr/>
        <a:lstStyle/>
        <a:p>
          <a:endParaRPr lang="en-US"/>
        </a:p>
      </dgm:t>
    </dgm:pt>
    <dgm:pt modelId="{8A275235-CAD0-453F-A1C4-E95F12BB0493}" cxnId="{55D53027-1511-4600-94DA-DB2C09304B8D}" type="sibTrans">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cxnId="{CC723FB0-D98B-413E-A6A7-3EFB6752ACEF}" type="parTrans">
      <dgm:prSet/>
      <dgm:spPr/>
      <dgm:t>
        <a:bodyPr/>
        <a:lstStyle/>
        <a:p>
          <a:endParaRPr lang="en-US"/>
        </a:p>
      </dgm:t>
    </dgm:pt>
    <dgm:pt modelId="{6B6B89DC-62F9-4D69-9A73-AFCC749C78F7}" cxnId="{CC723FB0-D98B-413E-A6A7-3EFB6752ACEF}" type="sibTrans">
      <dgm:prSet/>
      <dgm:spPr/>
      <dgm:t>
        <a:bodyPr/>
        <a:lstStyle/>
        <a:p>
          <a:endParaRPr lang="en-US"/>
        </a:p>
      </dgm:t>
    </dgm:pt>
    <dgm:pt modelId="{6F87087B-D9B9-485E-A595-A7F5806F25B6}">
      <dgm:prSet/>
      <dgm:spPr/>
      <dgm:t>
        <a:bodyPr/>
        <a:lstStyle/>
        <a:p>
          <a:r>
            <a:rPr lang="en-US"/>
            <a:t>Price Vs. Return </a:t>
          </a:r>
          <a:endParaRPr lang="en-US" dirty="0"/>
        </a:p>
      </dgm:t>
    </dgm:pt>
    <dgm:pt modelId="{92E98703-E69D-4C25-9C48-90F3ACAE9086}" cxnId="{ACEB2A39-03B7-46FD-B1A4-F938E0321D3A}" type="parTrans">
      <dgm:prSet/>
      <dgm:spPr/>
      <dgm:t>
        <a:bodyPr/>
        <a:lstStyle/>
        <a:p>
          <a:endParaRPr lang="zh-CN" altLang="en-US"/>
        </a:p>
      </dgm:t>
    </dgm:pt>
    <dgm:pt modelId="{81E6DAF5-760F-4FD0-BF92-3C9BBCE00F97}" cxnId="{ACEB2A39-03B7-46FD-B1A4-F938E0321D3A}" type="sibTrans">
      <dgm:prSet/>
      <dgm:spPr/>
      <dgm:t>
        <a:bodyPr/>
        <a:lstStyle/>
        <a:p>
          <a:endParaRPr lang="zh-CN" altLang="en-US"/>
        </a:p>
      </dgm:t>
    </dgm:pt>
    <dgm:pt modelId="{10FD427B-96BF-4FB7-83B9-90C33A9052C2}">
      <dgm:prSet/>
      <dgm:spPr/>
      <dgm:t>
        <a:bodyPr/>
        <a:lstStyle/>
        <a:p>
          <a:r>
            <a:rPr lang="en-US" dirty="0"/>
            <a:t>Feature Selection </a:t>
          </a:r>
        </a:p>
      </dgm:t>
    </dgm:pt>
    <dgm:pt modelId="{B9036331-9CC8-4CF3-A227-CC3210643B5B}" cxnId="{06D5737C-998E-484D-B7A1-21581136C10E}" type="parTrans">
      <dgm:prSet/>
      <dgm:spPr/>
      <dgm:t>
        <a:bodyPr/>
        <a:lstStyle/>
        <a:p>
          <a:endParaRPr lang="zh-CN" altLang="en-US"/>
        </a:p>
      </dgm:t>
    </dgm:pt>
    <dgm:pt modelId="{06665295-974D-44FC-A9BD-AF04428DEA33}" cxnId="{06D5737C-998E-484D-B7A1-21581136C10E}" type="sibTrans">
      <dgm:prSet/>
      <dgm:spPr/>
      <dgm:t>
        <a:bodyPr/>
        <a:lstStyle/>
        <a:p>
          <a:endParaRPr lang="zh-CN" altLang="en-US"/>
        </a:p>
      </dgm:t>
    </dgm:pt>
    <dgm:pt modelId="{D2354A4D-1A38-48D5-88BD-1716543C994E}">
      <dgm:prSet/>
      <dgm:spPr/>
      <dgm:t>
        <a:bodyPr/>
        <a:lstStyle/>
        <a:p>
          <a:r>
            <a:rPr lang="en-US"/>
            <a:t>Stationary vs Nonstationary data</a:t>
          </a:r>
          <a:endParaRPr lang="en-US" dirty="0"/>
        </a:p>
      </dgm:t>
    </dgm:pt>
    <dgm:pt modelId="{209E968A-9BAC-4143-BDAC-8A910D561FC7}" cxnId="{5A20919C-C865-47A3-81E0-FADADBB8AE15}" type="parTrans">
      <dgm:prSet/>
      <dgm:spPr/>
      <dgm:t>
        <a:bodyPr/>
        <a:lstStyle/>
        <a:p>
          <a:endParaRPr lang="zh-CN" altLang="en-US"/>
        </a:p>
      </dgm:t>
    </dgm:pt>
    <dgm:pt modelId="{69A5CF90-2C1A-4E12-ADDA-D949D71FB906}" cxnId="{5A20919C-C865-47A3-81E0-FADADBB8AE15}" type="sibTrans">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cxnId="{4BB824D5-40D5-4E9E-A4CC-C06AAD7EA69A}" type="parTrans">
      <dgm:prSet/>
      <dgm:spPr/>
      <dgm:t>
        <a:bodyPr/>
        <a:lstStyle/>
        <a:p>
          <a:endParaRPr lang="zh-CN" altLang="en-US"/>
        </a:p>
      </dgm:t>
    </dgm:pt>
    <dgm:pt modelId="{CFE4BDAA-4B11-4E94-90C3-D2F762024CEE}" cxnId="{4BB824D5-40D5-4E9E-A4CC-C06AAD7EA69A}" type="sibTrans">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cxnId="{F888A158-6332-4C42-BA11-5DF45037C128}" type="parTrans">
      <dgm:prSet/>
      <dgm:spPr/>
      <dgm:t>
        <a:bodyPr/>
        <a:lstStyle/>
        <a:p>
          <a:endParaRPr lang="zh-CN" altLang="en-US"/>
        </a:p>
      </dgm:t>
    </dgm:pt>
    <dgm:pt modelId="{178C29A1-AB20-4812-8058-CD39B1115EA2}" cxnId="{F888A158-6332-4C42-BA11-5DF45037C128}" type="sibTrans">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lnSpc>
              <a:spcPct val="100000"/>
            </a:lnSpc>
          </a:pPr>
          <a:r>
            <a:rPr lang="en-US"/>
            <a:t>Sentiment Analysis</a:t>
          </a:r>
        </a:p>
      </dgm:t>
    </dgm:pt>
    <dgm:pt modelId="{0640EBB6-3AD6-45DE-A236-C0558BCBD1D2}" cxnId="{27C417D2-F71B-41EF-88E5-19B21B47DDB4}" type="parTrans">
      <dgm:prSet/>
      <dgm:spPr/>
      <dgm:t>
        <a:bodyPr/>
        <a:lstStyle/>
        <a:p>
          <a:endParaRPr lang="en-US"/>
        </a:p>
      </dgm:t>
    </dgm:pt>
    <dgm:pt modelId="{632DD7C3-CD0B-4833-9C5C-FCAD09A33CF3}" cxnId="{27C417D2-F71B-41EF-88E5-19B21B47DDB4}" type="sibTrans">
      <dgm:prSet/>
      <dgm:spPr/>
      <dgm:t>
        <a:bodyPr/>
        <a:lstStyle/>
        <a:p>
          <a:endParaRPr lang="en-US"/>
        </a:p>
      </dgm:t>
    </dgm:pt>
    <dgm:pt modelId="{B29D4362-C932-4B2D-967D-A7ADBA2FF915}">
      <dgm:prSet/>
      <dgm:spPr/>
      <dgm:t>
        <a:bodyPr/>
        <a:lstStyle/>
        <a:p>
          <a:pPr>
            <a:lnSpc>
              <a:spcPct val="100000"/>
            </a:lnSpc>
          </a:pPr>
          <a:r>
            <a:rPr lang="en-US" dirty="0"/>
            <a:t>Include sentiment from institutional traders: news, reports published by professional analyst</a:t>
          </a:r>
        </a:p>
      </dgm:t>
    </dgm:pt>
    <dgm:pt modelId="{B93B0836-127B-4B68-900D-5D1F2E6F38D1}" cxnId="{C6709C9E-3367-40A8-8FE4-9D725E2677BE}" type="parTrans">
      <dgm:prSet/>
      <dgm:spPr/>
      <dgm:t>
        <a:bodyPr/>
        <a:lstStyle/>
        <a:p>
          <a:endParaRPr lang="en-US"/>
        </a:p>
      </dgm:t>
    </dgm:pt>
    <dgm:pt modelId="{A179D0EC-E9E4-4CEC-8533-F6E90596F71C}" cxnId="{C6709C9E-3367-40A8-8FE4-9D725E2677BE}" type="sibTrans">
      <dgm:prSet/>
      <dgm:spPr/>
      <dgm:t>
        <a:bodyPr/>
        <a:lstStyle/>
        <a:p>
          <a:endParaRPr lang="en-US"/>
        </a:p>
      </dgm:t>
    </dgm:pt>
    <dgm:pt modelId="{A68B4BD6-EFD0-4A55-A894-A3B8497E6B31}">
      <dgm:prSet/>
      <dgm:spPr/>
      <dgm:t>
        <a:bodyPr/>
        <a:lstStyle/>
        <a:p>
          <a:pPr>
            <a:lnSpc>
              <a:spcPct val="100000"/>
            </a:lnSpc>
          </a:pPr>
          <a:r>
            <a:rPr lang="en-US"/>
            <a:t>Stock Prediction</a:t>
          </a:r>
        </a:p>
      </dgm:t>
    </dgm:pt>
    <dgm:pt modelId="{6F1FE126-2171-458F-AAE6-10A6104BEE8F}" cxnId="{A75FE8D1-8616-4802-89C7-3A442DEAF336}" type="parTrans">
      <dgm:prSet/>
      <dgm:spPr/>
      <dgm:t>
        <a:bodyPr/>
        <a:lstStyle/>
        <a:p>
          <a:endParaRPr lang="en-US"/>
        </a:p>
      </dgm:t>
    </dgm:pt>
    <dgm:pt modelId="{B3EC95A9-CA84-4946-9835-14FF5A4437EA}" cxnId="{A75FE8D1-8616-4802-89C7-3A442DEAF336}" type="sibTrans">
      <dgm:prSet/>
      <dgm:spPr/>
      <dgm:t>
        <a:bodyPr/>
        <a:lstStyle/>
        <a:p>
          <a:endParaRPr lang="en-US"/>
        </a:p>
      </dgm:t>
    </dgm:pt>
    <dgm:pt modelId="{3BF86A3C-E151-4A66-9137-D3C10D62380D}">
      <dgm:prSet/>
      <dgm:spPr/>
      <dgm:t>
        <a:bodyPr/>
        <a:lstStyle/>
        <a:p>
          <a:pPr>
            <a:lnSpc>
              <a:spcPct val="100000"/>
            </a:lnSpc>
          </a:pPr>
          <a:r>
            <a:rPr lang="en-US" dirty="0"/>
            <a:t>Include a more diverse number of stocks/sectors: health sector, retail sector, etc.</a:t>
          </a:r>
        </a:p>
      </dgm:t>
    </dgm:pt>
    <dgm:pt modelId="{461DBFFE-AABE-42FC-BDD7-E76D5E8A0E04}" cxnId="{E30107F9-8C76-4BAB-9265-A14B71911BD8}" type="parTrans">
      <dgm:prSet/>
      <dgm:spPr/>
      <dgm:t>
        <a:bodyPr/>
        <a:lstStyle/>
        <a:p>
          <a:endParaRPr lang="en-US"/>
        </a:p>
      </dgm:t>
    </dgm:pt>
    <dgm:pt modelId="{3F61C644-7CD3-4177-B401-B84C3BFF5835}" cxnId="{E30107F9-8C76-4BAB-9265-A14B71911BD8}" type="sibTrans">
      <dgm:prSet/>
      <dgm:spPr/>
      <dgm:t>
        <a:bodyPr/>
        <a:lstStyle/>
        <a:p>
          <a:endParaRPr lang="en-US"/>
        </a:p>
      </dgm:t>
    </dgm:pt>
    <dgm:pt modelId="{1BE45C6B-437A-453C-90D1-0661D2CED961}">
      <dgm:prSet/>
      <dgm:spPr/>
      <dgm:t>
        <a:bodyPr/>
        <a:lstStyle/>
        <a:p>
          <a:pPr>
            <a:lnSpc>
              <a:spcPct val="100000"/>
            </a:lnSpc>
          </a:pPr>
          <a:r>
            <a:rPr lang="en-US" dirty="0"/>
            <a:t>Gather more financial data: Company performance (earning reports), economic indicator (unemployment rate), derivatives (Open Interest), etc.</a:t>
          </a:r>
        </a:p>
      </dgm:t>
    </dgm:pt>
    <dgm:pt modelId="{2402430E-74BE-4CFE-B045-E82BF5089CAA}" cxnId="{D08609EC-0C3C-402C-ADD7-297B2CAE155C}" type="parTrans">
      <dgm:prSet/>
      <dgm:spPr/>
      <dgm:t>
        <a:bodyPr/>
        <a:lstStyle/>
        <a:p>
          <a:endParaRPr lang="en-US"/>
        </a:p>
      </dgm:t>
    </dgm:pt>
    <dgm:pt modelId="{7BBF7E45-6655-461E-886F-7B3C82E4E62C}" cxnId="{D08609EC-0C3C-402C-ADD7-297B2CAE155C}" type="sibTrans">
      <dgm:prSet/>
      <dgm:spPr/>
      <dgm:t>
        <a:bodyPr/>
        <a:lstStyle/>
        <a:p>
          <a:endParaRPr lang="en-US"/>
        </a:p>
      </dgm:t>
    </dgm:pt>
    <dgm:pt modelId="{DA10DA16-4292-42B8-8449-08E35AF55997}">
      <dgm:prSet/>
      <dgm:spPr/>
      <dgm:t>
        <a:bodyPr/>
        <a:lstStyle/>
        <a:p>
          <a:pPr>
            <a:lnSpc>
              <a:spcPct val="100000"/>
            </a:lnSpc>
          </a:pPr>
          <a:r>
            <a:rPr lang="en-US" dirty="0"/>
            <a:t>Implement stock selection (finding the alpha)</a:t>
          </a:r>
        </a:p>
      </dgm:t>
    </dgm:pt>
    <dgm:pt modelId="{05ED5716-C5BE-4124-88CF-3199763C91C8}" cxnId="{967FEFC9-02F2-4574-BB31-FBAA2E80DFFD}" type="parTrans">
      <dgm:prSet/>
      <dgm:spPr/>
      <dgm:t>
        <a:bodyPr/>
        <a:lstStyle/>
        <a:p>
          <a:endParaRPr lang="en-US"/>
        </a:p>
      </dgm:t>
    </dgm:pt>
    <dgm:pt modelId="{0149B01F-C6C9-4D8A-A92E-7C3D938C4B4D}" cxnId="{967FEFC9-02F2-4574-BB31-FBAA2E80DFFD}" type="sibTrans">
      <dgm:prSet/>
      <dgm:spPr/>
      <dgm:t>
        <a:bodyPr/>
        <a:lstStyle/>
        <a:p>
          <a:endParaRPr lang="en-US"/>
        </a:p>
      </dgm:t>
    </dgm:pt>
    <dgm:pt modelId="{41ED9D21-46E0-4784-95FF-26CA84D16CC1}">
      <dgm:prSet/>
      <dgm:spPr/>
      <dgm:t>
        <a:bodyPr/>
        <a:lstStyle/>
        <a:p>
          <a:pPr>
            <a:lnSpc>
              <a:spcPct val="100000"/>
            </a:lnSpc>
          </a:pPr>
          <a:r>
            <a:rPr lang="en-US" dirty="0"/>
            <a:t>Utilize Portfolio Optimization</a:t>
          </a:r>
        </a:p>
      </dgm:t>
    </dgm:pt>
    <dgm:pt modelId="{9B7C78A1-8104-423E-8138-94C6C882BA65}" cxnId="{FC15117B-0FAF-487C-B8CF-7512F2C382E7}" type="parTrans">
      <dgm:prSet/>
      <dgm:spPr/>
      <dgm:t>
        <a:bodyPr/>
        <a:lstStyle/>
        <a:p>
          <a:endParaRPr lang="en-US"/>
        </a:p>
      </dgm:t>
    </dgm:pt>
    <dgm:pt modelId="{988AC5BE-F8EA-4E3F-9A46-3E30CCF6B4D6}" cxnId="{FC15117B-0FAF-487C-B8CF-7512F2C382E7}" type="sibTrans">
      <dgm:prSet/>
      <dgm:spPr/>
      <dgm:t>
        <a:bodyPr/>
        <a:lstStyle/>
        <a:p>
          <a:endParaRPr lang="en-US"/>
        </a:p>
      </dgm:t>
    </dgm:pt>
    <dgm:pt modelId="{A5B3D8FE-3E9E-440E-98F0-AE14430E62B4}">
      <dgm:prSet/>
      <dgm:spPr/>
      <dgm:t>
        <a:bodyPr/>
        <a:lstStyle/>
        <a:p>
          <a:pPr>
            <a:lnSpc>
              <a:spcPct val="100000"/>
            </a:lnSpc>
          </a:pPr>
          <a:r>
            <a:rPr lang="en-US" dirty="0"/>
            <a:t>Obtain larger datasets that (hopefully) represents the distribution of the population</a:t>
          </a:r>
        </a:p>
      </dgm:t>
    </dgm:pt>
    <dgm:pt modelId="{78A312CF-A65A-4858-96DB-869204B9FF73}" cxnId="{DDD45DB8-7B39-4AE4-9509-9BA2635BC8CA}" type="parTrans">
      <dgm:prSet/>
      <dgm:spPr/>
      <dgm:t>
        <a:bodyPr/>
        <a:lstStyle/>
        <a:p>
          <a:endParaRPr lang="en-US"/>
        </a:p>
      </dgm:t>
    </dgm:pt>
    <dgm:pt modelId="{2815563A-3A10-4481-BE62-FDDED9437547}" cxnId="{DDD45DB8-7B39-4AE4-9509-9BA2635BC8CA}" type="sibTrans">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17918" cy="5157049"/>
        <a:chOff x="0" y="0"/>
        <a:chExt cx="7117918" cy="5157049"/>
      </a:xfrm>
    </dsp:grpSpPr>
    <dsp:sp modelId="{18986CF1-2072-42F0-BCE0-914E74EE6D33}">
      <dsp:nvSpPr>
        <dsp:cNvPr id="3" name="圆角矩形 2"/>
        <dsp:cNvSpPr/>
      </dsp:nvSpPr>
      <dsp:spPr bwMode="white">
        <a:xfrm>
          <a:off x="0" y="838020"/>
          <a:ext cx="7117918" cy="154711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838020"/>
        <a:ext cx="7117918" cy="1547115"/>
      </dsp:txXfrm>
    </dsp:sp>
    <dsp:sp modelId="{D81EE60F-2821-4F87-98D9-59CDB0BCB6F7}">
      <dsp:nvSpPr>
        <dsp:cNvPr id="4" name="矩形 3"/>
        <dsp:cNvSpPr/>
      </dsp:nvSpPr>
      <dsp:spPr bwMode="white">
        <a:xfrm>
          <a:off x="468002" y="1186121"/>
          <a:ext cx="850913" cy="850913"/>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468002" y="1186121"/>
        <a:ext cx="850913" cy="850913"/>
      </dsp:txXfrm>
    </dsp:sp>
    <dsp:sp modelId="{37B540AC-436C-4460-A4C7-6FA0DE6679E7}">
      <dsp:nvSpPr>
        <dsp:cNvPr id="5" name="矩形 4"/>
        <dsp:cNvSpPr/>
      </dsp:nvSpPr>
      <dsp:spPr bwMode="white">
        <a:xfrm>
          <a:off x="1786917" y="838020"/>
          <a:ext cx="3203063"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a:solidFill>
                <a:schemeClr val="tx1"/>
              </a:solidFill>
            </a:rPr>
            <a:t>Construct models to capture buying and selling signal</a:t>
          </a:r>
          <a:endParaRPr>
            <a:solidFill>
              <a:schemeClr val="tx1"/>
            </a:solidFill>
          </a:endParaRPr>
        </a:p>
      </dsp:txBody>
      <dsp:txXfrm>
        <a:off x="1786917" y="838020"/>
        <a:ext cx="3203063" cy="1547115"/>
      </dsp:txXfrm>
    </dsp:sp>
    <dsp:sp modelId="{B9F9C750-C5FA-424B-91B7-6E26661FE142}">
      <dsp:nvSpPr>
        <dsp:cNvPr id="6" name="矩形 5"/>
        <dsp:cNvSpPr/>
      </dsp:nvSpPr>
      <dsp:spPr bwMode="white">
        <a:xfrm>
          <a:off x="4989981" y="838020"/>
          <a:ext cx="2127937"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a:solidFill>
                <a:schemeClr val="tx1"/>
              </a:solidFill>
            </a:rPr>
            <a:t>Time series modeling</a:t>
          </a:r>
          <a:endParaRPr lang="en-US" dirty="0">
            <a:solidFill>
              <a:schemeClr val="tx1"/>
            </a:solidFill>
          </a:endParaRPr>
        </a:p>
        <a:p>
          <a:pPr lvl="0">
            <a:lnSpc>
              <a:spcPct val="100000"/>
            </a:lnSpc>
            <a:spcBef>
              <a:spcPct val="0"/>
            </a:spcBef>
            <a:spcAft>
              <a:spcPct val="35000"/>
            </a:spcAft>
          </a:pPr>
          <a:r>
            <a:rPr lang="en-US" dirty="0">
              <a:solidFill>
                <a:schemeClr val="tx1"/>
              </a:solidFill>
            </a:rPr>
            <a:t>Dynamic decision making</a:t>
          </a:r>
          <a:endParaRPr>
            <a:solidFill>
              <a:schemeClr val="tx1"/>
            </a:solidFill>
          </a:endParaRPr>
        </a:p>
      </dsp:txBody>
      <dsp:txXfrm>
        <a:off x="4989981" y="838020"/>
        <a:ext cx="2127937" cy="1547115"/>
      </dsp:txXfrm>
    </dsp:sp>
    <dsp:sp modelId="{E541CD7E-3771-4130-ACEF-6B941838B6F5}">
      <dsp:nvSpPr>
        <dsp:cNvPr id="7" name="圆角矩形 6"/>
        <dsp:cNvSpPr/>
      </dsp:nvSpPr>
      <dsp:spPr bwMode="white">
        <a:xfrm>
          <a:off x="0" y="2771914"/>
          <a:ext cx="7117918" cy="154711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2771914"/>
        <a:ext cx="7117918" cy="1547115"/>
      </dsp:txXfrm>
    </dsp:sp>
    <dsp:sp modelId="{10276274-7A25-420F-85AC-6F98D7C9368E}">
      <dsp:nvSpPr>
        <dsp:cNvPr id="8" name="矩形 7"/>
        <dsp:cNvSpPr/>
      </dsp:nvSpPr>
      <dsp:spPr bwMode="white">
        <a:xfrm>
          <a:off x="468002" y="3120015"/>
          <a:ext cx="850913" cy="8509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468002" y="3120015"/>
        <a:ext cx="850913" cy="850913"/>
      </dsp:txXfrm>
    </dsp:sp>
    <dsp:sp modelId="{C1D4B622-1C87-4F4A-B292-1823CF35D469}">
      <dsp:nvSpPr>
        <dsp:cNvPr id="9" name="矩形 8"/>
        <dsp:cNvSpPr/>
      </dsp:nvSpPr>
      <dsp:spPr bwMode="white">
        <a:xfrm>
          <a:off x="1786917" y="2771914"/>
          <a:ext cx="3203063"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dirty="0">
              <a:solidFill>
                <a:schemeClr val="tx1"/>
              </a:solidFill>
            </a:rPr>
            <a:t>Implement sentiment analysis of retail trader and study their impact</a:t>
          </a:r>
          <a:endParaRPr>
            <a:solidFill>
              <a:schemeClr val="tx1"/>
            </a:solidFill>
          </a:endParaRPr>
        </a:p>
      </dsp:txBody>
      <dsp:txXfrm>
        <a:off x="1786917" y="2771914"/>
        <a:ext cx="3203063" cy="1547115"/>
      </dsp:txXfrm>
    </dsp:sp>
    <dsp:sp modelId="{D989E9BD-753D-4A8A-BE43-10BCB6382F25}">
      <dsp:nvSpPr>
        <dsp:cNvPr id="10" name="矩形 9"/>
        <dsp:cNvSpPr/>
      </dsp:nvSpPr>
      <dsp:spPr bwMode="white">
        <a:xfrm>
          <a:off x="4989981" y="2771914"/>
          <a:ext cx="2127937"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dirty="0">
              <a:solidFill>
                <a:schemeClr val="tx1"/>
              </a:solidFill>
            </a:rPr>
            <a:t>Entity matching</a:t>
          </a:r>
          <a:endParaRPr lang="en-US" dirty="0">
            <a:solidFill>
              <a:schemeClr val="tx1"/>
            </a:solidFill>
          </a:endParaRPr>
        </a:p>
        <a:p>
          <a:pPr lvl="0">
            <a:lnSpc>
              <a:spcPct val="100000"/>
            </a:lnSpc>
            <a:spcBef>
              <a:spcPct val="0"/>
            </a:spcBef>
            <a:spcAft>
              <a:spcPct val="35000"/>
            </a:spcAft>
          </a:pPr>
          <a:r>
            <a:rPr lang="en-US" dirty="0">
              <a:solidFill>
                <a:schemeClr val="tx1"/>
              </a:solidFill>
            </a:rPr>
            <a:t>Sentiment analysis</a:t>
          </a:r>
          <a:endParaRPr>
            <a:solidFill>
              <a:schemeClr val="tx1"/>
            </a:solidFill>
          </a:endParaRPr>
        </a:p>
      </dsp:txBody>
      <dsp:txXfrm>
        <a:off x="4989981" y="2771914"/>
        <a:ext cx="2127937" cy="1547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91471" cy="5157049"/>
        <a:chOff x="0" y="0"/>
        <a:chExt cx="5891471" cy="5157049"/>
      </a:xfrm>
    </dsp:grpSpPr>
    <dsp:sp modelId="{4EC703AE-C60D-48F0-BCB2-9FE16DB1B6E5}">
      <dsp:nvSpPr>
        <dsp:cNvPr id="5" name="矩形 4"/>
        <dsp:cNvSpPr/>
      </dsp:nvSpPr>
      <dsp:spPr bwMode="white">
        <a:xfrm>
          <a:off x="0" y="382509"/>
          <a:ext cx="5891471" cy="1627505"/>
        </a:xfrm>
        <a:prstGeom prst="rect">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457243" tIns="437388" rIns="457243" bIns="149352"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en-US" dirty="0">
              <a:solidFill>
                <a:schemeClr val="dk1"/>
              </a:solidFill>
            </a:rPr>
            <a:t>Study the correlation between stock market and retail traders’ sentiment</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Build models to predict stock return</a:t>
          </a:r>
          <a:endParaRPr>
            <a:solidFill>
              <a:schemeClr val="dk1"/>
            </a:solidFill>
          </a:endParaRPr>
        </a:p>
      </dsp:txBody>
      <dsp:txXfrm>
        <a:off x="0" y="382509"/>
        <a:ext cx="5891471" cy="1627505"/>
      </dsp:txXfrm>
    </dsp:sp>
    <dsp:sp modelId="{3D78E7DC-E549-4121-9EC8-783C9EC0AC04}">
      <dsp:nvSpPr>
        <dsp:cNvPr id="4" name="圆角矩形 3"/>
        <dsp:cNvSpPr/>
      </dsp:nvSpPr>
      <dsp:spPr bwMode="white">
        <a:xfrm>
          <a:off x="294574" y="72549"/>
          <a:ext cx="4124030" cy="61992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55878" tIns="0" rIns="155878"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Similarities:</a:t>
          </a:r>
        </a:p>
      </dsp:txBody>
      <dsp:txXfrm>
        <a:off x="294574" y="72549"/>
        <a:ext cx="4124030" cy="619920"/>
      </dsp:txXfrm>
    </dsp:sp>
    <dsp:sp modelId="{1B0A7A31-21EB-4189-8994-DEC93D450867}">
      <dsp:nvSpPr>
        <dsp:cNvPr id="8" name="矩形 7"/>
        <dsp:cNvSpPr/>
      </dsp:nvSpPr>
      <dsp:spPr bwMode="white">
        <a:xfrm>
          <a:off x="0" y="2433374"/>
          <a:ext cx="5891471" cy="2651125"/>
        </a:xfrm>
        <a:prstGeom prst="rect">
          <a:avLst/>
        </a:prstGeom>
      </dsp:spPr>
      <dsp:style>
        <a:lnRef idx="2">
          <a:schemeClr val="accent2">
            <a:hueOff val="-1560000"/>
            <a:satOff val="-391"/>
            <a:lumOff val="7059"/>
            <a:alpha val="100000"/>
          </a:schemeClr>
        </a:lnRef>
        <a:fillRef idx="1">
          <a:schemeClr val="lt1">
            <a:alpha val="90000"/>
          </a:schemeClr>
        </a:fillRef>
        <a:effectRef idx="0">
          <a:scrgbClr r="0" g="0" b="0"/>
        </a:effectRef>
        <a:fontRef idx="minor"/>
      </dsp:style>
      <dsp:txBody>
        <a:bodyPr lIns="457243" tIns="437388" rIns="457243" bIns="149352"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en-US" dirty="0">
              <a:solidFill>
                <a:schemeClr val="dk1"/>
              </a:solidFill>
            </a:rPr>
            <a:t>Implement a dynamic approach to make short to mid term (one week) prediction </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Focus on both loss and gain</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Incorporate sentiment analysis into model</a:t>
          </a:r>
          <a:endParaRPr>
            <a:solidFill>
              <a:schemeClr val="dk1"/>
            </a:solidFill>
          </a:endParaRPr>
        </a:p>
      </dsp:txBody>
      <dsp:txXfrm>
        <a:off x="0" y="2433374"/>
        <a:ext cx="5891471" cy="2651125"/>
      </dsp:txXfrm>
    </dsp:sp>
    <dsp:sp modelId="{F27E2B59-372A-402C-B697-3DE712A58854}">
      <dsp:nvSpPr>
        <dsp:cNvPr id="7" name="圆角矩形 6"/>
        <dsp:cNvSpPr/>
      </dsp:nvSpPr>
      <dsp:spPr bwMode="white">
        <a:xfrm>
          <a:off x="294574" y="2123414"/>
          <a:ext cx="4124030" cy="619920"/>
        </a:xfrm>
        <a:prstGeom prst="roundRect">
          <a:avLst/>
        </a:prstGeom>
      </dsp:spPr>
      <dsp:style>
        <a:lnRef idx="2">
          <a:schemeClr val="lt1"/>
        </a:lnRef>
        <a:fillRef idx="1">
          <a:schemeClr val="accent2">
            <a:hueOff val="-1560000"/>
            <a:satOff val="-391"/>
            <a:lumOff val="7059"/>
            <a:alpha val="100000"/>
          </a:schemeClr>
        </a:fillRef>
        <a:effectRef idx="0">
          <a:scrgbClr r="0" g="0" b="0"/>
        </a:effectRef>
        <a:fontRef idx="minor">
          <a:schemeClr val="lt1"/>
        </a:fontRef>
      </dsp:style>
      <dsp:txBody>
        <a:bodyPr lIns="155878" tIns="0" rIns="155878"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Uniqueness</a:t>
          </a:r>
        </a:p>
      </dsp:txBody>
      <dsp:txXfrm>
        <a:off x="294574" y="2123414"/>
        <a:ext cx="4124030" cy="619920"/>
      </dsp:txXfrm>
    </dsp:sp>
    <dsp:sp modelId="{29A8FEE7-C8FB-46E8-AD66-6B2412059858}">
      <dsp:nvSpPr>
        <dsp:cNvPr id="3" name="矩形 2" hidden="1"/>
        <dsp:cNvSpPr/>
      </dsp:nvSpPr>
      <dsp:spPr>
        <a:xfrm>
          <a:off x="0" y="72549"/>
          <a:ext cx="294574" cy="619920"/>
        </a:xfrm>
        <a:prstGeom prst="rect">
          <a:avLst/>
        </a:prstGeom>
      </dsp:spPr>
      <dsp:txXfrm>
        <a:off x="0" y="72549"/>
        <a:ext cx="294574" cy="619920"/>
      </dsp:txXfrm>
    </dsp:sp>
    <dsp:sp modelId="{645333B6-97E4-40DA-84CF-595DA3FCB3AF}">
      <dsp:nvSpPr>
        <dsp:cNvPr id="6" name="矩形 5" hidden="1"/>
        <dsp:cNvSpPr/>
      </dsp:nvSpPr>
      <dsp:spPr>
        <a:xfrm>
          <a:off x="0" y="2123414"/>
          <a:ext cx="294574" cy="619920"/>
        </a:xfrm>
        <a:prstGeom prst="rect">
          <a:avLst/>
        </a:prstGeom>
      </dsp:spPr>
      <dsp:txXfrm>
        <a:off x="0" y="2123414"/>
        <a:ext cx="294574" cy="61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91471" cy="5157049"/>
        <a:chOff x="0" y="0"/>
        <a:chExt cx="5891471" cy="5157049"/>
      </a:xfrm>
    </dsp:grpSpPr>
    <dsp:sp modelId="{AFAED945-7EA7-4A35-B1F7-C3B96C323CFB}">
      <dsp:nvSpPr>
        <dsp:cNvPr id="3" name="矩形 2"/>
        <dsp:cNvSpPr/>
      </dsp:nvSpPr>
      <dsp:spPr bwMode="white">
        <a:xfrm>
          <a:off x="0" y="4429885"/>
          <a:ext cx="1472868" cy="727164"/>
        </a:xfrm>
        <a:prstGeom prst="rect">
          <a:avLst/>
        </a:prstGeom>
      </dsp:spPr>
      <dsp:style>
        <a:lnRef idx="2">
          <a:schemeClr val="accent5">
            <a:hueOff val="0"/>
            <a:satOff val="0"/>
            <a:lumOff val="0"/>
            <a:alpha val="100000"/>
          </a:schemeClr>
        </a:lnRef>
        <a:fillRef idx="1">
          <a:schemeClr val="accent5">
            <a:hueOff val="0"/>
            <a:satOff val="0"/>
            <a:lumOff val="0"/>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Dynamic Decision Making</a:t>
          </a:r>
        </a:p>
      </dsp:txBody>
      <dsp:txXfrm>
        <a:off x="0" y="4429885"/>
        <a:ext cx="1472868" cy="727164"/>
      </dsp:txXfrm>
    </dsp:sp>
    <dsp:sp modelId="{5AE216B5-5F4C-42E9-A762-320F601466DE}">
      <dsp:nvSpPr>
        <dsp:cNvPr id="4" name="矩形 3"/>
        <dsp:cNvSpPr/>
      </dsp:nvSpPr>
      <dsp:spPr bwMode="white">
        <a:xfrm>
          <a:off x="1472868" y="4429885"/>
          <a:ext cx="4418603" cy="727164"/>
        </a:xfrm>
        <a:prstGeom prst="rect">
          <a:avLst/>
        </a:prstGeom>
      </dsp:spPr>
      <dsp:style>
        <a:lnRef idx="2">
          <a:schemeClr val="accent5">
            <a:tint val="40000"/>
            <a:alpha val="90000"/>
            <a:hueOff val="0"/>
            <a:satOff val="0"/>
            <a:lumOff val="0"/>
            <a:alpha val="90196"/>
          </a:schemeClr>
        </a:lnRef>
        <a:fillRef idx="1">
          <a:schemeClr val="accent5">
            <a:tint val="40000"/>
            <a:alpha val="90000"/>
            <a:hueOff val="0"/>
            <a:satOff val="0"/>
            <a:lumOff val="0"/>
            <a:alpha val="90196"/>
          </a:schemeClr>
        </a:fillRef>
        <a:effectRef idx="0">
          <a:scrgbClr r="0" g="0" b="0"/>
        </a:effectRef>
        <a:fontRef idx="minor"/>
      </dsp:style>
      <dsp:txBody>
        <a:bodyPr lIns="89630" tIns="177800" rIns="89630" bIns="177800" anchor="ctr"/>
        <a:lstStyle>
          <a:lvl1pPr algn="l">
            <a:defRPr sz="14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1472868" y="4429885"/>
        <a:ext cx="4418603" cy="727164"/>
      </dsp:txXfrm>
    </dsp:sp>
    <dsp:sp modelId="{786F6D0D-2A27-43AE-95E9-CAD0084832D1}">
      <dsp:nvSpPr>
        <dsp:cNvPr id="5" name="上箭头标注 4"/>
        <dsp:cNvSpPr/>
      </dsp:nvSpPr>
      <dsp:spPr bwMode="white">
        <a:xfrm rot="10800000">
          <a:off x="0" y="3322414"/>
          <a:ext cx="1472868" cy="1118379"/>
        </a:xfrm>
        <a:prstGeom prst="upArrowCallout">
          <a:avLst>
            <a:gd name="adj1" fmla="val 5000"/>
            <a:gd name="adj2" fmla="val 10000"/>
            <a:gd name="adj3" fmla="val 15000"/>
            <a:gd name="adj4" fmla="val 64977"/>
          </a:avLst>
        </a:prstGeom>
      </dsp:spPr>
      <dsp:style>
        <a:lnRef idx="2">
          <a:schemeClr val="accent5">
            <a:hueOff val="-375000"/>
            <a:satOff val="98"/>
            <a:lumOff val="-1764"/>
            <a:alpha val="100000"/>
          </a:schemeClr>
        </a:lnRef>
        <a:fillRef idx="1">
          <a:schemeClr val="accent5">
            <a:hueOff val="-375000"/>
            <a:satOff val="98"/>
            <a:lumOff val="-1764"/>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Hyperparameter tunning</a:t>
          </a:r>
        </a:p>
      </dsp:txBody>
      <dsp:txXfrm rot="10800000">
        <a:off x="0" y="3322414"/>
        <a:ext cx="1472868" cy="1118379"/>
      </dsp:txXfrm>
    </dsp:sp>
    <dsp:sp modelId="{E006BCA2-E097-461F-A9AC-C4B2AB770286}">
      <dsp:nvSpPr>
        <dsp:cNvPr id="6" name="矩形 5"/>
        <dsp:cNvSpPr/>
      </dsp:nvSpPr>
      <dsp:spPr bwMode="white">
        <a:xfrm>
          <a:off x="1472868" y="3322414"/>
          <a:ext cx="4418603" cy="726946"/>
        </a:xfrm>
        <a:prstGeom prst="rect">
          <a:avLst/>
        </a:prstGeom>
      </dsp:spPr>
      <dsp:style>
        <a:lnRef idx="2">
          <a:schemeClr val="accent5">
            <a:tint val="40000"/>
            <a:alpha val="90000"/>
            <a:hueOff val="-465000"/>
            <a:satOff val="-1764"/>
            <a:lumOff val="-391"/>
            <a:alpha val="90196"/>
          </a:schemeClr>
        </a:lnRef>
        <a:fillRef idx="1">
          <a:schemeClr val="accent5">
            <a:tint val="40000"/>
            <a:alpha val="90000"/>
            <a:hueOff val="-465000"/>
            <a:satOff val="-1764"/>
            <a:lumOff val="-391"/>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err="1">
              <a:solidFill>
                <a:schemeClr val="dk1"/>
              </a:solidFill>
            </a:rPr>
            <a:t>Optuna</a:t>
          </a:r>
          <a:r>
            <a:rPr lang="en-US" dirty="0">
              <a:solidFill>
                <a:schemeClr val="dk1"/>
              </a:solidFill>
            </a:rPr>
            <a:t>, </a:t>
          </a:r>
          <a:r>
            <a:rPr lang="en-US" altLang="zh-CN" dirty="0">
              <a:solidFill>
                <a:schemeClr val="dk1"/>
              </a:solidFill>
            </a:rPr>
            <a:t>A hyperparameter optimization framework</a:t>
          </a:r>
          <a:endParaRPr lang="en-US" dirty="0">
            <a:solidFill>
              <a:schemeClr val="dk1"/>
            </a:solidFill>
          </a:endParaRPr>
        </a:p>
      </dsp:txBody>
      <dsp:txXfrm>
        <a:off x="1472868" y="3322414"/>
        <a:ext cx="4418603" cy="726946"/>
      </dsp:txXfrm>
    </dsp:sp>
    <dsp:sp modelId="{8E66816F-1241-44D3-968B-561D96CC75BA}">
      <dsp:nvSpPr>
        <dsp:cNvPr id="7" name="上箭头标注 6"/>
        <dsp:cNvSpPr/>
      </dsp:nvSpPr>
      <dsp:spPr bwMode="white">
        <a:xfrm rot="10800000">
          <a:off x="0" y="2214942"/>
          <a:ext cx="1472868" cy="1118379"/>
        </a:xfrm>
        <a:prstGeom prst="upArrowCallout">
          <a:avLst>
            <a:gd name="adj1" fmla="val 5000"/>
            <a:gd name="adj2" fmla="val 10000"/>
            <a:gd name="adj3" fmla="val 15000"/>
            <a:gd name="adj4" fmla="val 64977"/>
          </a:avLst>
        </a:prstGeom>
      </dsp:spPr>
      <dsp:style>
        <a:lnRef idx="2">
          <a:schemeClr val="accent5">
            <a:hueOff val="-750000"/>
            <a:satOff val="196"/>
            <a:lumOff val="-3528"/>
            <a:alpha val="100000"/>
          </a:schemeClr>
        </a:lnRef>
        <a:fillRef idx="1">
          <a:schemeClr val="accent5">
            <a:hueOff val="-750000"/>
            <a:satOff val="196"/>
            <a:lumOff val="-3528"/>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Window Size Selection</a:t>
          </a:r>
        </a:p>
      </dsp:txBody>
      <dsp:txXfrm rot="10800000">
        <a:off x="0" y="2214942"/>
        <a:ext cx="1472868" cy="1118379"/>
      </dsp:txXfrm>
    </dsp:sp>
    <dsp:sp modelId="{0CA55E89-E093-4898-B68F-FA493C0A3D16}">
      <dsp:nvSpPr>
        <dsp:cNvPr id="8" name="矩形 7"/>
        <dsp:cNvSpPr/>
      </dsp:nvSpPr>
      <dsp:spPr bwMode="white">
        <a:xfrm>
          <a:off x="1472868" y="2214942"/>
          <a:ext cx="4418603" cy="726946"/>
        </a:xfrm>
        <a:prstGeom prst="rect">
          <a:avLst/>
        </a:prstGeom>
      </dsp:spPr>
      <dsp:style>
        <a:lnRef idx="2">
          <a:schemeClr val="accent5">
            <a:tint val="40000"/>
            <a:alpha val="90000"/>
            <a:hueOff val="-930000"/>
            <a:satOff val="-3528"/>
            <a:lumOff val="-783"/>
            <a:alpha val="90196"/>
          </a:schemeClr>
        </a:lnRef>
        <a:fillRef idx="1">
          <a:schemeClr val="accent5">
            <a:tint val="40000"/>
            <a:alpha val="90000"/>
            <a:hueOff val="-930000"/>
            <a:satOff val="-3528"/>
            <a:lumOff val="-783"/>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solidFill>
                <a:schemeClr val="dk1"/>
              </a:solidFill>
            </a:rPr>
            <a:t>Data used to train the model</a:t>
          </a:r>
          <a:endParaRPr>
            <a:solidFill>
              <a:schemeClr val="dk1"/>
            </a:solidFill>
          </a:endParaRPr>
        </a:p>
      </dsp:txBody>
      <dsp:txXfrm>
        <a:off x="1472868" y="2214942"/>
        <a:ext cx="4418603" cy="726946"/>
      </dsp:txXfrm>
    </dsp:sp>
    <dsp:sp modelId="{0AAD1D63-E596-4E7C-8854-741D360E7E52}">
      <dsp:nvSpPr>
        <dsp:cNvPr id="9" name="上箭头标注 8"/>
        <dsp:cNvSpPr/>
      </dsp:nvSpPr>
      <dsp:spPr bwMode="white">
        <a:xfrm rot="10800000">
          <a:off x="0" y="1107471"/>
          <a:ext cx="1472868" cy="1118379"/>
        </a:xfrm>
        <a:prstGeom prst="upArrowCallout">
          <a:avLst>
            <a:gd name="adj1" fmla="val 5000"/>
            <a:gd name="adj2" fmla="val 10000"/>
            <a:gd name="adj3" fmla="val 15000"/>
            <a:gd name="adj4" fmla="val 64977"/>
          </a:avLst>
        </a:prstGeom>
      </dsp:spPr>
      <dsp:style>
        <a:lnRef idx="2">
          <a:schemeClr val="accent5">
            <a:hueOff val="-1125000"/>
            <a:satOff val="294"/>
            <a:lumOff val="-5293"/>
            <a:alpha val="100000"/>
          </a:schemeClr>
        </a:lnRef>
        <a:fillRef idx="1">
          <a:schemeClr val="accent5">
            <a:hueOff val="-1125000"/>
            <a:satOff val="294"/>
            <a:lumOff val="-5293"/>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Feature Selection </a:t>
          </a:r>
        </a:p>
      </dsp:txBody>
      <dsp:txXfrm rot="10800000">
        <a:off x="0" y="1107471"/>
        <a:ext cx="1472868" cy="1118379"/>
      </dsp:txXfrm>
    </dsp:sp>
    <dsp:sp modelId="{849750E2-4843-406E-9624-D7DE6448B76F}">
      <dsp:nvSpPr>
        <dsp:cNvPr id="10" name="矩形 9"/>
        <dsp:cNvSpPr/>
      </dsp:nvSpPr>
      <dsp:spPr bwMode="white">
        <a:xfrm>
          <a:off x="1472868" y="1107471"/>
          <a:ext cx="4418603" cy="726946"/>
        </a:xfrm>
        <a:prstGeom prst="rect">
          <a:avLst/>
        </a:prstGeom>
      </dsp:spPr>
      <dsp:style>
        <a:lnRef idx="2">
          <a:schemeClr val="accent5">
            <a:tint val="40000"/>
            <a:alpha val="90000"/>
            <a:hueOff val="-1395000"/>
            <a:satOff val="-5293"/>
            <a:lumOff val="-1175"/>
            <a:alpha val="90196"/>
          </a:schemeClr>
        </a:lnRef>
        <a:fillRef idx="1">
          <a:schemeClr val="accent5">
            <a:tint val="40000"/>
            <a:alpha val="90000"/>
            <a:hueOff val="-1395000"/>
            <a:satOff val="-5293"/>
            <a:lumOff val="-1175"/>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solidFill>
                <a:schemeClr val="dk1"/>
              </a:solidFill>
            </a:rPr>
            <a:t>Stationary vs Nonstationary data</a:t>
          </a:r>
          <a:endParaRPr lang="en-US" dirty="0">
            <a:solidFill>
              <a:schemeClr val="dk1"/>
            </a:solidFill>
          </a:endParaRPr>
        </a:p>
      </dsp:txBody>
      <dsp:txXfrm>
        <a:off x="1472868" y="1107471"/>
        <a:ext cx="4418603" cy="726946"/>
      </dsp:txXfrm>
    </dsp:sp>
    <dsp:sp modelId="{3A72816A-2896-43DB-97B3-402663962CD3}">
      <dsp:nvSpPr>
        <dsp:cNvPr id="11" name="上箭头标注 10"/>
        <dsp:cNvSpPr/>
      </dsp:nvSpPr>
      <dsp:spPr bwMode="white">
        <a:xfrm rot="10800000">
          <a:off x="0" y="0"/>
          <a:ext cx="1472868" cy="1118379"/>
        </a:xfrm>
        <a:prstGeom prst="upArrowCallout">
          <a:avLst>
            <a:gd name="adj1" fmla="val 5000"/>
            <a:gd name="adj2" fmla="val 10000"/>
            <a:gd name="adj3" fmla="val 15000"/>
            <a:gd name="adj4" fmla="val 64977"/>
          </a:avLst>
        </a:prstGeom>
      </dsp:spPr>
      <dsp:style>
        <a:lnRef idx="2">
          <a:schemeClr val="accent5">
            <a:hueOff val="-1500000"/>
            <a:satOff val="392"/>
            <a:lumOff val="-7058"/>
            <a:alpha val="100000"/>
          </a:schemeClr>
        </a:lnRef>
        <a:fillRef idx="1">
          <a:schemeClr val="accent5">
            <a:hueOff val="-1500000"/>
            <a:satOff val="392"/>
            <a:lumOff val="-7058"/>
            <a:alpha val="100000"/>
          </a:schemeClr>
        </a:fillRef>
        <a:effectRef idx="0">
          <a:scrgbClr r="0" g="0" b="0"/>
        </a:effectRef>
        <a:fontRef idx="minor">
          <a:schemeClr val="lt1"/>
        </a:fontRef>
      </dsp:style>
      <dsp:txBody>
        <a:bodyPr lIns="104750" tIns="92456" rIns="104750"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Objective:</a:t>
          </a:r>
        </a:p>
      </dsp:txBody>
      <dsp:txXfrm rot="10800000">
        <a:off x="0" y="0"/>
        <a:ext cx="1472868" cy="1118379"/>
      </dsp:txXfrm>
    </dsp:sp>
    <dsp:sp modelId="{402F365E-626C-4E88-9934-F7E442741308}">
      <dsp:nvSpPr>
        <dsp:cNvPr id="12" name="矩形 11"/>
        <dsp:cNvSpPr/>
      </dsp:nvSpPr>
      <dsp:spPr bwMode="white">
        <a:xfrm>
          <a:off x="1472868" y="0"/>
          <a:ext cx="4418603" cy="726946"/>
        </a:xfrm>
        <a:prstGeom prst="rect">
          <a:avLst/>
        </a:prstGeom>
      </dsp:spPr>
      <dsp:style>
        <a:lnRef idx="2">
          <a:schemeClr val="accent5">
            <a:tint val="40000"/>
            <a:alpha val="90000"/>
            <a:hueOff val="-1860000"/>
            <a:satOff val="-7058"/>
            <a:lumOff val="-1568"/>
            <a:alpha val="90196"/>
          </a:schemeClr>
        </a:lnRef>
        <a:fillRef idx="1">
          <a:schemeClr val="accent5">
            <a:tint val="40000"/>
            <a:alpha val="90000"/>
            <a:hueOff val="-1860000"/>
            <a:satOff val="-7058"/>
            <a:lumOff val="-1568"/>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solidFill>
                <a:schemeClr val="dk1"/>
              </a:solidFill>
            </a:rPr>
            <a:t>Price Vs. Return </a:t>
          </a:r>
          <a:endParaRPr lang="en-US" dirty="0">
            <a:solidFill>
              <a:schemeClr val="dk1"/>
            </a:solidFill>
          </a:endParaRPr>
        </a:p>
      </dsp:txBody>
      <dsp:txXfrm>
        <a:off x="1472868" y="0"/>
        <a:ext cx="4418603" cy="7269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bwMode="white">
        <a:xfrm>
          <a:off x="631237" y="51879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hemeClr val="lt1">
            <a:alpha val="0"/>
          </a:schemeClr>
        </a:lnRef>
        <a:fillRef idx="1">
          <a:schemeClr val="accent2"/>
        </a:fillRef>
        <a:effectRef idx="0">
          <a:scrgbClr r="0" g="0" b="0"/>
        </a:effectRef>
        <a:fontRef idx="minor">
          <a:schemeClr val="lt1"/>
        </a:fontRef>
      </dsp:style>
    </dsp:sp>
    <dsp:sp modelId="{EC898F87-6757-4EA0-B5A2-222ECC7F1C94}">
      <dsp:nvSpPr>
        <dsp:cNvPr id="0" name=""/>
        <dsp:cNvSpPr/>
      </dsp:nvSpPr>
      <dsp:spPr bwMode="white">
        <a:xfrm>
          <a:off x="631237" y="2094474"/>
          <a:ext cx="4320000" cy="6480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pPr>
          <a:r>
            <a:rPr lang="en-US" sz="3600" kern="1200">
              <a:solidFill>
                <a:schemeClr val="tx1"/>
              </a:solidFill>
            </a:rPr>
            <a:t>Sentiment Analysis</a:t>
          </a:r>
        </a:p>
      </dsp:txBody>
      <dsp:txXfrm>
        <a:off x="631237" y="2094474"/>
        <a:ext cx="4320000" cy="648000"/>
      </dsp:txXfrm>
    </dsp:sp>
    <dsp:sp modelId="{B2DF3FD2-C7A8-4585-9238-D415AB884C13}">
      <dsp:nvSpPr>
        <dsp:cNvPr id="0" name=""/>
        <dsp:cNvSpPr/>
      </dsp:nvSpPr>
      <dsp:spPr bwMode="white">
        <a:xfrm>
          <a:off x="631237" y="2772092"/>
          <a:ext cx="4320000" cy="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pPr>
          <a:r>
            <a:rPr lang="en-US" sz="3600" kern="1200" dirty="0">
              <a:solidFill>
                <a:schemeClr val="tx1"/>
              </a:solidFill>
            </a:rPr>
            <a:t>Include sentiment from institutional traders: news, reports published by professional analyst</a:t>
          </a:r>
        </a:p>
        <a:p>
          <a:pPr marL="0" lvl="0" indent="0" algn="l" defTabSz="1600200">
            <a:lnSpc>
              <a:spcPct val="100000"/>
            </a:lnSpc>
            <a:spcBef>
              <a:spcPct val="0"/>
            </a:spcBef>
            <a:spcAft>
              <a:spcPct val="35000"/>
            </a:spcAft>
            <a:buNone/>
          </a:pPr>
          <a:r>
            <a:rPr lang="en-US" sz="3600" kern="1200" dirty="0">
              <a:solidFill>
                <a:schemeClr val="tx1"/>
              </a:solidFill>
            </a:rPr>
            <a:t>Obtain larger datasets that (hopefully) represents the distribution of the population</a:t>
          </a:r>
        </a:p>
      </dsp:txBody>
      <dsp:txXfrm>
        <a:off x="631237" y="2772092"/>
        <a:ext cx="4320000" cy="0"/>
      </dsp:txXfrm>
    </dsp:sp>
    <dsp:sp modelId="{723A101C-2105-4A30-B931-735170649757}">
      <dsp:nvSpPr>
        <dsp:cNvPr id="0" name=""/>
        <dsp:cNvSpPr/>
      </dsp:nvSpPr>
      <dsp:spPr bwMode="white">
        <a:xfrm>
          <a:off x="5707237" y="51879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hemeClr val="lt1">
            <a:alpha val="0"/>
          </a:schemeClr>
        </a:lnRef>
        <a:fillRef idx="1">
          <a:schemeClr val="accent3"/>
        </a:fillRef>
        <a:effectRef idx="0">
          <a:scrgbClr r="0" g="0" b="0"/>
        </a:effectRef>
        <a:fontRef idx="minor">
          <a:schemeClr val="lt1"/>
        </a:fontRef>
      </dsp:style>
    </dsp:sp>
    <dsp:sp modelId="{029C6144-9ED3-46D8-B581-841DA4B0BFCC}">
      <dsp:nvSpPr>
        <dsp:cNvPr id="0" name=""/>
        <dsp:cNvSpPr/>
      </dsp:nvSpPr>
      <dsp:spPr bwMode="white">
        <a:xfrm>
          <a:off x="5707237" y="2094474"/>
          <a:ext cx="4320000" cy="6480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pPr>
          <a:r>
            <a:rPr lang="en-US" sz="3600" kern="1200">
              <a:solidFill>
                <a:schemeClr val="tx1"/>
              </a:solidFill>
            </a:rPr>
            <a:t>Stock Prediction</a:t>
          </a:r>
        </a:p>
      </dsp:txBody>
      <dsp:txXfrm>
        <a:off x="5707237" y="2094474"/>
        <a:ext cx="4320000" cy="648000"/>
      </dsp:txXfrm>
    </dsp:sp>
    <dsp:sp modelId="{EAF35B11-4BE8-4EB8-825F-5AED67565B83}">
      <dsp:nvSpPr>
        <dsp:cNvPr id="0" name=""/>
        <dsp:cNvSpPr/>
      </dsp:nvSpPr>
      <dsp:spPr bwMode="white">
        <a:xfrm>
          <a:off x="5707237" y="2772092"/>
          <a:ext cx="4320000" cy="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pPr>
          <a:r>
            <a:rPr lang="en-US" sz="3600" kern="1200" dirty="0">
              <a:solidFill>
                <a:schemeClr val="tx1"/>
              </a:solidFill>
            </a:rPr>
            <a:t>Include a more diverse number of stocks/sectors: health sector, retail sector, etc.</a:t>
          </a:r>
        </a:p>
        <a:p>
          <a:pPr marL="0" lvl="0" indent="0" algn="l" defTabSz="1600200">
            <a:lnSpc>
              <a:spcPct val="100000"/>
            </a:lnSpc>
            <a:spcBef>
              <a:spcPct val="0"/>
            </a:spcBef>
            <a:spcAft>
              <a:spcPct val="35000"/>
            </a:spcAft>
            <a:buNone/>
          </a:pPr>
          <a:r>
            <a:rPr lang="en-US" sz="3600" kern="1200" dirty="0">
              <a:solidFill>
                <a:schemeClr val="tx1"/>
              </a:solidFill>
            </a:rPr>
            <a:t>Gather more financial data: Company performance (earning reports), economic indicator (unemployment rate), derivatives (Open Interest), etc.</a:t>
          </a:r>
        </a:p>
        <a:p>
          <a:pPr marL="0" lvl="0" indent="0" algn="l" defTabSz="1600200">
            <a:lnSpc>
              <a:spcPct val="100000"/>
            </a:lnSpc>
            <a:spcBef>
              <a:spcPct val="0"/>
            </a:spcBef>
            <a:spcAft>
              <a:spcPct val="35000"/>
            </a:spcAft>
            <a:buNone/>
          </a:pPr>
          <a:r>
            <a:rPr lang="en-US" sz="3600" kern="1200" dirty="0">
              <a:solidFill>
                <a:schemeClr val="tx1"/>
              </a:solidFill>
            </a:rPr>
            <a:t>Implement stock selection (finding the alpha)</a:t>
          </a:r>
        </a:p>
        <a:p>
          <a:pPr marL="0" lvl="0" indent="0" algn="l" defTabSz="1600200">
            <a:lnSpc>
              <a:spcPct val="100000"/>
            </a:lnSpc>
            <a:spcBef>
              <a:spcPct val="0"/>
            </a:spcBef>
            <a:spcAft>
              <a:spcPct val="35000"/>
            </a:spcAft>
            <a:buNone/>
          </a:pPr>
          <a:r>
            <a:rPr lang="en-US" sz="3600" kern="1200" dirty="0">
              <a:solidFill>
                <a:schemeClr val="tx1"/>
              </a:solidFill>
            </a:rPr>
            <a:t>Utilize Portfolio Optimization</a:t>
          </a:r>
        </a:p>
      </dsp:txBody>
      <dsp:txXfrm>
        <a:off x="5707237" y="2772092"/>
        <a:ext cx="4320000" cy="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des" ptType="node node"/>
              <dgm:constrLst>
                <dgm:constr type="tMarg" refType="primFontSz"/>
                <dgm:constr type="bMarg" refType="primFontSz"/>
                <dgm:constr type="lMarg" refType="w" fact="0.0575"/>
                <dgm:constr type="rMarg" refType="w" fact="0.0575"/>
              </dgm:constrLst>
              <dgm:presOf axis="des des" ptType="node 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type="upArrowCallout" r:blip="" rot="180">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762538-DC4D-4667-96E5-B3278DDF8B1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880548-5C08-4BE3-B63E-F2BB63B0B00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7F49BE-398D-479A-8A7E-5DDBCA61EDC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CD0C193-4974-4A1F-9C63-07D595E30D6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01AA87F-28D4-4BF0-B81F-877A89DFD5A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8A9F1F3-208B-49A3-B337-9C8ACEB3E0E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547011-1FFC-4EF8-9A2E-53B4AD2ADBD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62EB47-45B4-4EF5-A743-B4885DD2F06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en.wikipedia.org/wiki/GameStop_short_squeeze" TargetMode="Externa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1">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Rot="1" noChangeAspect="1" noMove="1" noResize="1" noUngrp="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a:bodyPr>
          <a:lstStyle/>
          <a:p>
            <a:r>
              <a:rPr lang="en-US" altLang="zh-CN" dirty="0">
                <a:solidFill>
                  <a:srgbClr val="FFFFFF"/>
                </a:solidFill>
                <a:latin typeface="Segoe UI" panose="020B0502040204020203" pitchFamily="34" charset="0"/>
                <a:ea typeface="等线" panose="02010600030101010101" pitchFamily="2" charset="-122"/>
              </a:rPr>
              <a:t>Retail Sentiment Analysis &amp; Signal Detection in Trading</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r>
              <a:rPr lang="en-US" altLang="zh-CN" dirty="0">
                <a:solidFill>
                  <a:srgbClr val="FFFFFF"/>
                </a:solidFill>
                <a:latin typeface="Segoe UI" panose="020B0502040204020203" pitchFamily="34" charset="0"/>
                <a:ea typeface="等线" panose="02010600030101010101" pitchFamily="2" charset="-122"/>
              </a:rPr>
              <a:t>By </a:t>
            </a:r>
            <a:r>
              <a:rPr lang="en-US" altLang="zh-CN" dirty="0" err="1">
                <a:solidFill>
                  <a:srgbClr val="FFFFFF"/>
                </a:solidFill>
                <a:latin typeface="Segoe UI" panose="020B0502040204020203" pitchFamily="34" charset="0"/>
                <a:ea typeface="等线" panose="02010600030101010101" pitchFamily="2" charset="-122"/>
              </a:rPr>
              <a:t>Haozhe</a:t>
            </a:r>
            <a:r>
              <a:rPr lang="en-US" altLang="zh-CN" dirty="0">
                <a:solidFill>
                  <a:srgbClr val="FFFFFF"/>
                </a:solidFill>
                <a:latin typeface="Segoe UI" panose="020B0502040204020203" pitchFamily="34" charset="0"/>
                <a:ea typeface="等线" panose="02010600030101010101" pitchFamily="2" charset="-122"/>
              </a:rPr>
              <a:t>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endParaRPr lang="en-US" altLang="zh-CN"/>
          </a:p>
        </p:txBody>
      </p:sp>
      <p:pic>
        <p:nvPicPr>
          <p:cNvPr id="7" name="内容占位符 6" descr="output"/>
          <p:cNvPicPr>
            <a:picLocks noGrp="1" noChangeAspect="1"/>
          </p:cNvPicPr>
          <p:nvPr>
            <p:ph idx="1"/>
          </p:nvPr>
        </p:nvPicPr>
        <p:blipFill>
          <a:blip r:embed="rId1"/>
          <a:stretch>
            <a:fillRect/>
          </a:stretch>
        </p:blipFill>
        <p:spPr>
          <a:xfrm>
            <a:off x="2741295" y="1825625"/>
            <a:ext cx="67297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endParaRPr lang="en-US" sz="4400" dirty="0">
              <a:latin typeface="Segoe UI" panose="020B0502040204020203" pitchFamily="34" charset="0"/>
              <a:ea typeface="等线" panose="02010600030101010101" pitchFamily="2" charset="-122"/>
            </a:endParaRPr>
          </a:p>
        </p:txBody>
      </p:sp>
      <p:grpSp>
        <p:nvGrpSpPr>
          <p:cNvPr id="13" name="Decorative Circles"/>
          <p:cNvGrpSpPr>
            <a:grpSpLocks noGrp="1" noRot="1" noChangeAspect="1" noMove="1" noResize="1" noUngrp="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1"/>
          <a:stretch>
            <a:fillRect/>
          </a:stretch>
        </p:blipFill>
        <p:spPr>
          <a:xfrm>
            <a:off x="777875" y="1980157"/>
            <a:ext cx="10658475" cy="4042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619763" y="2766218"/>
            <a:ext cx="10658475" cy="1325563"/>
          </a:xfrm>
        </p:spPr>
        <p:txBody>
          <a:bodyPr vert="horz" lIns="91440" tIns="45720" rIns="91440" bIns="45720" rtlCol="0" anchor="b">
            <a:normAutofit/>
          </a:bodyPr>
          <a:lstStyle/>
          <a:p>
            <a:r>
              <a:rPr lang="en-US" dirty="0"/>
              <a:t>Tesla</a:t>
            </a:r>
            <a:endParaRPr lang="en-US" dirty="0"/>
          </a:p>
        </p:txBody>
      </p:sp>
      <p:pic>
        <p:nvPicPr>
          <p:cNvPr id="8" name="Content Placeholder 4"/>
          <p:cNvPicPr>
            <a:picLocks noGrp="1" noChangeAspect="1"/>
          </p:cNvPicPr>
          <p:nvPr>
            <p:ph idx="1"/>
          </p:nvPr>
        </p:nvPicPr>
        <p:blipFill>
          <a:blip r:embed="rId1"/>
          <a:stretch>
            <a:fillRect/>
          </a:stretch>
        </p:blipFill>
        <p:spPr>
          <a:xfrm>
            <a:off x="90483" y="-48532"/>
            <a:ext cx="9529280" cy="678484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333500" y="38100"/>
            <a:ext cx="9525000" cy="678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408963"/>
            <a:ext cx="12192000" cy="60400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Rot="1" noChangeAspect="1" noMove="1" noResize="1" noUngrp="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3"/>
            <a:ext cx="10773422" cy="1797530"/>
          </a:xfrm>
        </p:spPr>
        <p:txBody>
          <a:bodyPr anchor="t">
            <a:normAutofit/>
          </a:bodyPr>
          <a:lstStyle/>
          <a:p>
            <a:r>
              <a:rPr lang="en-US" sz="4400" dirty="0">
                <a:latin typeface="Segoe UI" panose="020B0502040204020203" pitchFamily="34" charset="0"/>
                <a:ea typeface="等线" panose="02010600030101010101" pitchFamily="2" charset="-122"/>
              </a:rPr>
              <a:t>What can we do better</a:t>
            </a:r>
            <a:endParaRPr lang="en-US" sz="4400" dirty="0">
              <a:latin typeface="Segoe UI" panose="020B0502040204020203" pitchFamily="34" charset="0"/>
              <a:ea typeface="等线" panose="02010600030101010101" pitchFamily="2" charset="-122"/>
            </a:endParaRPr>
          </a:p>
        </p:txBody>
      </p:sp>
      <p:graphicFrame>
        <p:nvGraphicFramePr>
          <p:cNvPr id="33" name="Content Placeholder 2"/>
          <p:cNvGraphicFramePr>
            <a:graphicFrameLocks noGrp="1"/>
          </p:cNvGraphicFramePr>
          <p:nvPr>
            <p:ph idx="1"/>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Rot="1" noChangeAspect="1" noMove="1" noResize="1" noUngrp="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1"/>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endParaRPr lang="en-US" altLang="zh-CN" sz="600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1"/>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Rot="1" noChangeAspect="1" noMove="1" noResize="1" noUngrp="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Rot="1" noChangeAspect="1" noMove="1" noResize="1" noUngrp="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Problems to solve</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endParaRPr lang="en-US" sz="4400" dirty="0">
              <a:latin typeface="Segoe UI" panose="020B0502040204020203" pitchFamily="34" charset="0"/>
              <a:ea typeface="等线" panose="02010600030101010101" pitchFamily="2" charset="-122"/>
            </a:endParaRPr>
          </a:p>
        </p:txBody>
      </p:sp>
      <p:sp>
        <p:nvSpPr>
          <p:cNvPr id="7" name="Content Placeholder 6"/>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等线" panose="02010600030101010101" pitchFamily="2" charset="-122"/>
              </a:rPr>
              <a:t>Digitization of trading platforms</a:t>
            </a:r>
            <a:endParaRPr lang="en-US" altLang="zh-CN" sz="1800" dirty="0">
              <a:latin typeface="Segoe UI" panose="020B0502040204020203" pitchFamily="34" charset="0"/>
              <a:ea typeface="等线" panose="02010600030101010101" pitchFamily="2" charset="-122"/>
            </a:endParaRPr>
          </a:p>
          <a:p>
            <a:pPr lvl="1"/>
            <a:r>
              <a:rPr lang="en-US" altLang="zh-CN" sz="1600" dirty="0">
                <a:latin typeface="Segoe UI" panose="020B0502040204020203" pitchFamily="34" charset="0"/>
                <a:ea typeface="等线" panose="02010600030101010101" pitchFamily="2" charset="-122"/>
              </a:rPr>
              <a:t>The relentless rise of retail trading</a:t>
            </a:r>
            <a:endParaRPr lang="en-US" altLang="zh-CN" sz="1600" dirty="0">
              <a:latin typeface="Segoe UI" panose="020B0502040204020203" pitchFamily="34" charset="0"/>
              <a:ea typeface="等线" panose="02010600030101010101" pitchFamily="2" charset="-122"/>
            </a:endParaRPr>
          </a:p>
          <a:p>
            <a:pPr lvl="1"/>
            <a:r>
              <a:rPr lang="en-US" altLang="zh-CN" dirty="0">
                <a:latin typeface="Segoe UI" panose="020B0502040204020203" pitchFamily="34" charset="0"/>
                <a:ea typeface="等线" panose="02010600030101010101" pitchFamily="2" charset="-122"/>
                <a:hlinkClick r:id="rId1"/>
              </a:rPr>
              <a:t>GameStop short squeeze</a:t>
            </a:r>
            <a:endParaRPr lang="en-US" altLang="zh-CN" dirty="0">
              <a:latin typeface="Segoe UI" panose="020B0502040204020203" pitchFamily="34" charset="0"/>
              <a:ea typeface="等线" panose="02010600030101010101" pitchFamily="2" charset="-122"/>
            </a:endParaRPr>
          </a:p>
          <a:p>
            <a:endParaRPr lang="en-US" altLang="zh-CN" sz="1800" dirty="0">
              <a:latin typeface="Segoe UI" panose="020B0502040204020203" pitchFamily="34" charset="0"/>
              <a:ea typeface="等线" panose="02010600030101010101" pitchFamily="2" charset="-122"/>
            </a:endParaRPr>
          </a:p>
          <a:p>
            <a:pPr lvl="1"/>
            <a:endParaRPr lang="en-US" altLang="zh-CN" dirty="0">
              <a:latin typeface="Segoe UI" panose="020B0502040204020203" pitchFamily="34" charset="0"/>
              <a:ea typeface="等线" panose="02010600030101010101" pitchFamily="2" charset="-122"/>
            </a:endParaRPr>
          </a:p>
          <a:p>
            <a:pPr lvl="1"/>
            <a:endParaRPr lang="zh-CN" altLang="en-US" dirty="0">
              <a:latin typeface="Segoe UI" panose="020B0502040204020203" pitchFamily="34" charset="0"/>
              <a:ea typeface="等线" panose="02010600030101010101" pitchFamily="2" charset="-122"/>
            </a:endParaRPr>
          </a:p>
        </p:txBody>
      </p:sp>
      <p:grpSp>
        <p:nvGrpSpPr>
          <p:cNvPr id="39" name="decorative circles"/>
          <p:cNvGrpSpPr>
            <a:grpSpLocks noGrp="1" noRot="1" noChangeAspect="1" noMove="1" noResize="1" noUngrp="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r="-3" b="-3"/>
          <a:stretch>
            <a:fillRect/>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3"/>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endParaRPr lang="en-US" sz="4400" dirty="0">
              <a:latin typeface="Segoe UI" panose="020B0502040204020203" pitchFamily="34" charset="0"/>
              <a:ea typeface="等线" panose="02010600030101010101" pitchFamily="2" charset="-122"/>
            </a:endParaRP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Rot="1" noChangeAspect="1" noMove="1" noResize="1" noUngrp="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2"/>
            <a:chExt cx="11628895" cy="5082038"/>
          </a:xfrm>
        </p:grpSpPr>
        <p:sp>
          <p:nvSpPr>
            <p:cNvPr id="7" name="TextBox 6"/>
            <p:cNvSpPr txBox="1"/>
            <p:nvPr/>
          </p:nvSpPr>
          <p:spPr>
            <a:xfrm>
              <a:off x="4542475" y="993342"/>
              <a:ext cx="1796890"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0" y="1017897"/>
              <a:ext cx="1796890"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0" y="2868923"/>
              <a:ext cx="1796890"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0" y="2317812"/>
              <a:ext cx="1796890" cy="461665"/>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39" y="3197321"/>
              <a:ext cx="1405502"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等线" panose="02010600030101010101" pitchFamily="2" charset="-122"/>
                </a:rPr>
                <a:t>Buy/Sell Decision</a:t>
              </a:r>
              <a:endParaRPr lang="zh-CN" altLang="en-US" sz="1200"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4" y="1515410"/>
              <a:ext cx="2006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5" y="3366436"/>
              <a:ext cx="19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29"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6"/>
              <a:ext cx="4124029"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56" y="1220210"/>
              <a:ext cx="4124029"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56" y="3071236"/>
              <a:ext cx="4124029"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01" y="4408014"/>
              <a:ext cx="1737391" cy="166736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endParaRPr lang="en-US" altLang="zh-CN" sz="2400" b="1" dirty="0">
                <a:solidFill>
                  <a:schemeClr val="tx1"/>
                </a:solidFill>
                <a:latin typeface="Segoe UI" panose="020B0502040204020203" pitchFamily="34" charset="0"/>
                <a:ea typeface="等线" panose="02010600030101010101" pitchFamily="2" charset="-122"/>
              </a:endParaRP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ea typeface="等线" panose="02010600030101010101" pitchFamily="2" charset="-122"/>
              </a:rPr>
              <a:t>Sentiment Analysis</a:t>
            </a:r>
            <a:endParaRPr lang="en-US" dirty="0">
              <a:latin typeface="Segoe UI" panose="020B0502040204020203" pitchFamily="34" charset="0"/>
              <a:ea typeface="等线" panose="02010600030101010101" pitchFamily="2" charset="-122"/>
            </a:endParaRPr>
          </a:p>
        </p:txBody>
      </p:sp>
      <p:pic>
        <p:nvPicPr>
          <p:cNvPr id="4" name="内容占位符 3" descr="BERTForSequence"/>
          <p:cNvPicPr>
            <a:picLocks noGrp="1" noChangeAspect="1"/>
          </p:cNvPicPr>
          <p:nvPr>
            <p:ph idx="1"/>
          </p:nvPr>
        </p:nvPicPr>
        <p:blipFill>
          <a:blip r:embed="rId1"/>
          <a:stretch>
            <a:fillRect/>
          </a:stretch>
        </p:blipFill>
        <p:spPr>
          <a:xfrm>
            <a:off x="422910" y="1560830"/>
            <a:ext cx="5541645" cy="4415790"/>
          </a:xfrm>
          <a:prstGeom prst="rect">
            <a:avLst/>
          </a:prstGeom>
        </p:spPr>
      </p:pic>
      <p:sp>
        <p:nvSpPr>
          <p:cNvPr id="5" name="文本框 4"/>
          <p:cNvSpPr txBox="1"/>
          <p:nvPr/>
        </p:nvSpPr>
        <p:spPr>
          <a:xfrm>
            <a:off x="6111875" y="1243965"/>
            <a:ext cx="13246735" cy="8520430"/>
          </a:xfrm>
          <a:prstGeom prst="rect">
            <a:avLst/>
          </a:prstGeom>
          <a:noFill/>
        </p:spPr>
        <p:txBody>
          <a:bodyPr wrap="square" rtlCol="0">
            <a:noAutofit/>
          </a:bodyPr>
          <a:lstStyle/>
          <a:p>
            <a:r>
              <a:rPr lang="zh-CN" altLang="en-US" sz="1400"/>
              <a:t>DatasetDict({</a:t>
            </a:r>
            <a:endParaRPr lang="zh-CN" altLang="en-US" sz="1400"/>
          </a:p>
          <a:p>
            <a:r>
              <a:rPr lang="zh-CN" altLang="en-US" sz="1400"/>
              <a:t>    train: Dataset({</a:t>
            </a:r>
            <a:endParaRPr lang="zh-CN" altLang="en-US" sz="1400"/>
          </a:p>
          <a:p>
            <a:r>
              <a:rPr lang="zh-CN" altLang="en-US" sz="1400"/>
              <a:t>        features: ['text', 'label', 'input_ids', 'token_type_ids', 'attention_mask'],</a:t>
            </a:r>
            <a:endParaRPr lang="zh-CN" altLang="en-US" sz="1400"/>
          </a:p>
          <a:p>
            <a:r>
              <a:rPr lang="zh-CN" altLang="en-US" sz="1400"/>
              <a:t>        num_rows: 8925</a:t>
            </a:r>
            <a:endParaRPr lang="zh-CN" altLang="en-US" sz="1400"/>
          </a:p>
          <a:p>
            <a:r>
              <a:rPr lang="zh-CN" altLang="en-US" sz="1400"/>
              <a:t>    })</a:t>
            </a:r>
            <a:endParaRPr lang="zh-CN" altLang="en-US" sz="1400"/>
          </a:p>
          <a:p>
            <a:r>
              <a:rPr lang="zh-CN" altLang="en-US" sz="1400"/>
              <a:t>    validation: Dataset({</a:t>
            </a:r>
            <a:endParaRPr lang="zh-CN" altLang="en-US" sz="1400"/>
          </a:p>
          <a:p>
            <a:r>
              <a:rPr lang="zh-CN" altLang="en-US" sz="1400"/>
              <a:t>        features: ['text', 'label', 'input_ids', 'token_type_ids', 'attention_mask'],</a:t>
            </a:r>
            <a:endParaRPr lang="zh-CN" altLang="en-US" sz="1400"/>
          </a:p>
          <a:p>
            <a:r>
              <a:rPr lang="zh-CN" altLang="en-US" sz="1400"/>
              <a:t>        num_rows: 2232</a:t>
            </a:r>
            <a:endParaRPr lang="zh-CN" altLang="en-US" sz="1400"/>
          </a:p>
          <a:p>
            <a:r>
              <a:rPr lang="zh-CN" altLang="en-US" sz="1400"/>
              <a:t>    })</a:t>
            </a:r>
            <a:endParaRPr lang="zh-CN" altLang="en-US" sz="1400"/>
          </a:p>
          <a:p>
            <a:r>
              <a:rPr lang="zh-CN" altLang="en-US" sz="1400"/>
              <a:t>    test: Dataset({</a:t>
            </a:r>
            <a:endParaRPr lang="zh-CN" altLang="en-US" sz="1400"/>
          </a:p>
          <a:p>
            <a:r>
              <a:rPr lang="zh-CN" altLang="en-US" sz="1400"/>
              <a:t>        features: ['text', 'label', 'input_ids', 'token_type_ids', 'attention_mask'],</a:t>
            </a:r>
            <a:endParaRPr lang="zh-CN" altLang="en-US" sz="1400"/>
          </a:p>
          <a:p>
            <a:r>
              <a:rPr lang="zh-CN" altLang="en-US" sz="1400"/>
              <a:t>        num_rows: </a:t>
            </a:r>
            <a:r>
              <a:rPr lang="en-US" altLang="zh-CN" sz="1400"/>
              <a:t>876</a:t>
            </a:r>
            <a:endParaRPr lang="zh-CN" altLang="en-US" sz="1400"/>
          </a:p>
          <a:p>
            <a:r>
              <a:rPr lang="zh-CN" altLang="en-US" sz="1400"/>
              <a:t>    })</a:t>
            </a:r>
            <a:endParaRPr lang="zh-CN" altLang="en-US" sz="1400"/>
          </a:p>
          <a:p>
            <a:r>
              <a:rPr lang="zh-CN" altLang="en-US" sz="1400"/>
              <a:t>    Tweet_filtered_TSLA: Dataset({</a:t>
            </a:r>
            <a:endParaRPr lang="zh-CN" altLang="en-US" sz="1400"/>
          </a:p>
          <a:p>
            <a:r>
              <a:rPr lang="zh-CN" altLang="en-US" sz="1400"/>
              <a:t>        features: ['date', 'text', 'stock'],</a:t>
            </a:r>
            <a:endParaRPr lang="zh-CN" altLang="en-US" sz="1400"/>
          </a:p>
          <a:p>
            <a:r>
              <a:rPr lang="zh-CN" altLang="en-US" sz="1400"/>
              <a:t>        num_rows: 1123262</a:t>
            </a:r>
            <a:endParaRPr lang="zh-CN" altLang="en-US" sz="1400"/>
          </a:p>
          <a:p>
            <a:r>
              <a:rPr lang="zh-CN" altLang="en-US" sz="1400"/>
              <a:t>    })</a:t>
            </a:r>
            <a:endParaRPr lang="zh-CN" altLang="en-US" sz="1400"/>
          </a:p>
          <a:p>
            <a:r>
              <a:rPr lang="zh-CN" altLang="en-US" sz="1400"/>
              <a:t>    stock_tweets_filtered_TSLA: Dataset({</a:t>
            </a:r>
            <a:endParaRPr lang="zh-CN" altLang="en-US" sz="1400"/>
          </a:p>
          <a:p>
            <a:r>
              <a:rPr lang="zh-CN" altLang="en-US" sz="1400"/>
              <a:t>        features: ['date', 'text', 'stock'],</a:t>
            </a:r>
            <a:endParaRPr lang="zh-CN" altLang="en-US" sz="1400"/>
          </a:p>
          <a:p>
            <a:r>
              <a:rPr lang="zh-CN" altLang="en-US" sz="1400"/>
              <a:t>        num_rows: 37422</a:t>
            </a:r>
            <a:endParaRPr lang="zh-CN" altLang="en-US" sz="1400"/>
          </a:p>
          <a:p>
            <a:r>
              <a:rPr lang="zh-CN" altLang="en-US" sz="1400"/>
              <a:t>    })</a:t>
            </a:r>
            <a:endParaRPr lang="zh-CN" altLang="en-US" sz="1400"/>
          </a:p>
          <a:p>
            <a:r>
              <a:rPr lang="zh-CN" altLang="en-US" sz="1400"/>
              <a:t>    tweets_remaining_filtered_TSLA: Dataset({</a:t>
            </a:r>
            <a:endParaRPr lang="zh-CN" altLang="en-US" sz="1400"/>
          </a:p>
          <a:p>
            <a:r>
              <a:rPr lang="zh-CN" altLang="en-US" sz="1400"/>
              <a:t>        features: ['date', 'text', 'stock'],</a:t>
            </a:r>
            <a:endParaRPr lang="zh-CN" altLang="en-US" sz="1400"/>
          </a:p>
          <a:p>
            <a:r>
              <a:rPr lang="zh-CN" altLang="en-US" sz="1400"/>
              <a:t>        num_rows: 60836</a:t>
            </a:r>
            <a:endParaRPr lang="zh-CN" altLang="en-US" sz="1400"/>
          </a:p>
          <a:p>
            <a:r>
              <a:rPr lang="zh-CN" altLang="en-US" sz="1400"/>
              <a:t>    }) </a:t>
            </a:r>
            <a:endParaRPr lang="zh-CN" altLang="en-US" sz="1400"/>
          </a:p>
          <a:p>
            <a:r>
              <a:rPr lang="zh-CN" altLang="en-US" sz="1400"/>
              <a:t>})</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等线" panose="02010600030101010101" pitchFamily="2" charset="-122"/>
              </a:rPr>
              <a:t>Training</a:t>
            </a:r>
            <a:endParaRPr lang="en-US" dirty="0">
              <a:latin typeface="Segoe UI" panose="020B0502040204020203" pitchFamily="34" charset="0"/>
              <a:ea typeface="等线" panose="02010600030101010101" pitchFamily="2" charset="-122"/>
            </a:endParaRPr>
          </a:p>
        </p:txBody>
      </p:sp>
      <p:pic>
        <p:nvPicPr>
          <p:cNvPr id="4" name="内容占位符 3" descr="ba559941-e651-43db-9e83-5718c89876ec"/>
          <p:cNvPicPr>
            <a:picLocks noGrp="1" noChangeAspect="1"/>
          </p:cNvPicPr>
          <p:nvPr>
            <p:ph idx="1"/>
          </p:nvPr>
        </p:nvPicPr>
        <p:blipFill>
          <a:blip r:embed="rId1"/>
          <a:stretch>
            <a:fillRect/>
          </a:stretch>
        </p:blipFill>
        <p:spPr>
          <a:xfrm>
            <a:off x="253365" y="2096770"/>
            <a:ext cx="5673725" cy="3681730"/>
          </a:xfrm>
          <a:prstGeom prst="rect">
            <a:avLst/>
          </a:prstGeom>
        </p:spPr>
      </p:pic>
      <p:pic>
        <p:nvPicPr>
          <p:cNvPr id="5" name="图片 4" descr="ef7330c3-1768-4d18-9684-6ad0fe20beb7"/>
          <p:cNvPicPr>
            <a:picLocks noChangeAspect="1"/>
          </p:cNvPicPr>
          <p:nvPr/>
        </p:nvPicPr>
        <p:blipFill>
          <a:blip r:embed="rId2"/>
          <a:stretch>
            <a:fillRect/>
          </a:stretch>
        </p:blipFill>
        <p:spPr>
          <a:xfrm>
            <a:off x="6129655" y="2085340"/>
            <a:ext cx="5763895" cy="3693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Testing</a:t>
            </a:r>
            <a:endParaRPr lang="en-US" altLang="zh-CN"/>
          </a:p>
        </p:txBody>
      </p:sp>
      <p:pic>
        <p:nvPicPr>
          <p:cNvPr id="4" name="内容占位符 3" descr="output"/>
          <p:cNvPicPr>
            <a:picLocks noGrp="1" noChangeAspect="1"/>
          </p:cNvPicPr>
          <p:nvPr>
            <p:ph idx="1"/>
          </p:nvPr>
        </p:nvPicPr>
        <p:blipFill>
          <a:blip r:embed="rId1"/>
          <a:stretch>
            <a:fillRect/>
          </a:stretch>
        </p:blipFill>
        <p:spPr>
          <a:xfrm>
            <a:off x="3510915" y="109220"/>
            <a:ext cx="4559300" cy="3843020"/>
          </a:xfrm>
          <a:prstGeom prst="rect">
            <a:avLst/>
          </a:prstGeom>
        </p:spPr>
      </p:pic>
      <p:graphicFrame>
        <p:nvGraphicFramePr>
          <p:cNvPr id="5" name="表格 4"/>
          <p:cNvGraphicFramePr/>
          <p:nvPr>
            <p:custDataLst>
              <p:tags r:id="rId2"/>
            </p:custDataLst>
          </p:nvPr>
        </p:nvGraphicFramePr>
        <p:xfrm>
          <a:off x="2328545" y="4079875"/>
          <a:ext cx="9067800" cy="2487930"/>
        </p:xfrm>
        <a:graphic>
          <a:graphicData uri="http://schemas.openxmlformats.org/drawingml/2006/table">
            <a:tbl>
              <a:tblPr firstRow="1" firstCol="1" bandCol="1">
                <a:tableStyleId>{925E4801-1C38-4D77-9120-7DF1187F9086}</a:tableStyleId>
              </a:tblPr>
              <a:tblGrid>
                <a:gridCol w="1865630"/>
                <a:gridCol w="1156970"/>
                <a:gridCol w="1511300"/>
                <a:gridCol w="1511300"/>
                <a:gridCol w="1511300"/>
              </a:tblGrid>
              <a:tr h="369570">
                <a:tc>
                  <a:txBody>
                    <a:bodyPr/>
                    <a:p>
                      <a:pPr>
                        <a:buNone/>
                      </a:pPr>
                      <a:endParaRPr lang="zh-CN" altLang="en-US"/>
                    </a:p>
                  </a:txBody>
                  <a:tcPr/>
                </a:tc>
                <a:tc>
                  <a:txBody>
                    <a:bodyPr/>
                    <a:p>
                      <a:pPr>
                        <a:buNone/>
                      </a:pPr>
                      <a:r>
                        <a:rPr lang="en-US" altLang="zh-CN"/>
                        <a:t>precision</a:t>
                      </a:r>
                      <a:endParaRPr lang="en-US" altLang="zh-CN"/>
                    </a:p>
                  </a:txBody>
                  <a:tcPr/>
                </a:tc>
                <a:tc>
                  <a:txBody>
                    <a:bodyPr/>
                    <a:p>
                      <a:pPr>
                        <a:buNone/>
                      </a:pPr>
                      <a:r>
                        <a:rPr lang="en-US" altLang="zh-CN"/>
                        <a:t>recall</a:t>
                      </a:r>
                      <a:endParaRPr lang="en-US" altLang="zh-CN"/>
                    </a:p>
                  </a:txBody>
                  <a:tcPr/>
                </a:tc>
                <a:tc>
                  <a:txBody>
                    <a:bodyPr/>
                    <a:p>
                      <a:pPr>
                        <a:buNone/>
                      </a:pPr>
                      <a:r>
                        <a:rPr lang="en-US" altLang="zh-CN"/>
                        <a:t>f1-score</a:t>
                      </a:r>
                      <a:endParaRPr lang="en-US" altLang="zh-CN"/>
                    </a:p>
                  </a:txBody>
                  <a:tcPr/>
                </a:tc>
                <a:tc>
                  <a:txBody>
                    <a:bodyPr/>
                    <a:p>
                      <a:pPr>
                        <a:buNone/>
                      </a:pPr>
                      <a:r>
                        <a:rPr lang="en-US" altLang="zh-CN"/>
                        <a:t>support</a:t>
                      </a:r>
                      <a:endParaRPr lang="en-US" altLang="zh-CN"/>
                    </a:p>
                  </a:txBody>
                  <a:tcPr/>
                </a:tc>
              </a:tr>
              <a:tr h="369570">
                <a:tc>
                  <a:txBody>
                    <a:bodyPr/>
                    <a:p>
                      <a:pPr>
                        <a:buNone/>
                      </a:pPr>
                      <a:r>
                        <a:rPr lang="en-US" altLang="zh-CN"/>
                        <a:t>0</a:t>
                      </a:r>
                      <a:endParaRPr lang="en-US" altLang="zh-CN"/>
                    </a:p>
                  </a:txBody>
                  <a:tcPr/>
                </a:tc>
                <a:tc>
                  <a:txBody>
                    <a:bodyPr/>
                    <a:p>
                      <a:pPr>
                        <a:buNone/>
                      </a:pPr>
                      <a:r>
                        <a:rPr lang="en-US" altLang="zh-CN"/>
                        <a:t>0.74</a:t>
                      </a:r>
                      <a:endParaRPr lang="en-US" altLang="zh-CN"/>
                    </a:p>
                  </a:txBody>
                  <a:tcPr/>
                </a:tc>
                <a:tc>
                  <a:txBody>
                    <a:bodyPr/>
                    <a:p>
                      <a:pPr>
                        <a:buNone/>
                      </a:pPr>
                      <a:r>
                        <a:rPr lang="en-US" altLang="zh-CN"/>
                        <a:t>0.6</a:t>
                      </a:r>
                      <a:endParaRPr lang="en-US" altLang="zh-CN"/>
                    </a:p>
                  </a:txBody>
                  <a:tcPr/>
                </a:tc>
                <a:tc>
                  <a:txBody>
                    <a:bodyPr/>
                    <a:p>
                      <a:pPr>
                        <a:buNone/>
                      </a:pPr>
                      <a:r>
                        <a:rPr lang="en-US" altLang="zh-CN"/>
                        <a:t>0.70</a:t>
                      </a:r>
                      <a:endParaRPr lang="en-US" altLang="zh-CN"/>
                    </a:p>
                  </a:txBody>
                  <a:tcPr/>
                </a:tc>
                <a:tc>
                  <a:txBody>
                    <a:bodyPr/>
                    <a:p>
                      <a:pPr>
                        <a:buNone/>
                      </a:pPr>
                      <a:r>
                        <a:rPr lang="en-US" altLang="zh-CN"/>
                        <a:t>348</a:t>
                      </a:r>
                      <a:endParaRPr lang="en-US" altLang="zh-CN"/>
                    </a:p>
                  </a:txBody>
                  <a:tcPr/>
                </a:tc>
              </a:tr>
              <a:tr h="369570">
                <a:tc>
                  <a:txBody>
                    <a:bodyPr/>
                    <a:p>
                      <a:pPr>
                        <a:buNone/>
                      </a:pPr>
                      <a:r>
                        <a:rPr lang="en-US" altLang="zh-CN"/>
                        <a:t>1</a:t>
                      </a:r>
                      <a:endParaRPr lang="en-US" altLang="zh-CN"/>
                    </a:p>
                  </a:txBody>
                  <a:tcPr/>
                </a:tc>
                <a:tc>
                  <a:txBody>
                    <a:bodyPr/>
                    <a:p>
                      <a:pPr>
                        <a:buNone/>
                      </a:pPr>
                      <a:r>
                        <a:rPr lang="en-US" altLang="zh-CN"/>
                        <a:t>0.77</a:t>
                      </a:r>
                      <a:endParaRPr lang="en-US" altLang="zh-CN"/>
                    </a:p>
                  </a:txBody>
                  <a:tcPr/>
                </a:tc>
                <a:tc>
                  <a:txBody>
                    <a:bodyPr/>
                    <a:p>
                      <a:pPr>
                        <a:buNone/>
                      </a:pPr>
                      <a:r>
                        <a:rPr lang="en-US" altLang="zh-CN"/>
                        <a:t>0.86</a:t>
                      </a:r>
                      <a:endParaRPr lang="en-US" altLang="zh-CN"/>
                    </a:p>
                  </a:txBody>
                  <a:tcPr/>
                </a:tc>
                <a:tc>
                  <a:txBody>
                    <a:bodyPr/>
                    <a:p>
                      <a:pPr>
                        <a:buNone/>
                      </a:pPr>
                      <a:r>
                        <a:rPr lang="en-US" altLang="zh-CN"/>
                        <a:t>0.81</a:t>
                      </a:r>
                      <a:endParaRPr lang="en-US" altLang="zh-CN"/>
                    </a:p>
                  </a:txBody>
                  <a:tcPr/>
                </a:tc>
                <a:tc>
                  <a:txBody>
                    <a:bodyPr/>
                    <a:p>
                      <a:pPr>
                        <a:buNone/>
                      </a:pPr>
                      <a:r>
                        <a:rPr lang="en-US" altLang="zh-CN"/>
                        <a:t>528</a:t>
                      </a:r>
                      <a:endParaRPr lang="en-US" altLang="zh-CN"/>
                    </a:p>
                  </a:txBody>
                  <a:tcPr/>
                </a:tc>
              </a:tr>
              <a:tr h="369570">
                <a:tc>
                  <a:txBody>
                    <a:bodyPr/>
                    <a:p>
                      <a:pPr>
                        <a:buNone/>
                      </a:pPr>
                      <a:r>
                        <a:rPr lang="en-US" altLang="zh-CN"/>
                        <a:t>accuracy</a:t>
                      </a:r>
                      <a:endParaRPr lang="en-US" altLang="zh-CN"/>
                    </a:p>
                  </a:txBody>
                  <a:tcPr/>
                </a:tc>
                <a:tc>
                  <a:txBody>
                    <a:bodyPr/>
                    <a:p>
                      <a:pPr>
                        <a:buNone/>
                      </a:pPr>
                      <a:endParaRPr lang="zh-CN" altLang="en-US"/>
                    </a:p>
                  </a:txBody>
                  <a:tcPr/>
                </a:tc>
                <a:tc>
                  <a:txBody>
                    <a:bodyPr/>
                    <a:p>
                      <a:pPr>
                        <a:buNone/>
                      </a:pPr>
                      <a:endParaRPr lang="en-US" altLang="zh-CN"/>
                    </a:p>
                  </a:txBody>
                  <a:tcPr/>
                </a:tc>
                <a:tc>
                  <a:txBody>
                    <a:bodyPr/>
                    <a:p>
                      <a:pPr>
                        <a:buNone/>
                      </a:pPr>
                      <a:r>
                        <a:rPr lang="en-US" altLang="zh-CN"/>
                        <a:t>0.76</a:t>
                      </a:r>
                      <a:endParaRPr lang="en-US" altLang="zh-CN"/>
                    </a:p>
                  </a:txBody>
                  <a:tcPr/>
                </a:tc>
                <a:tc>
                  <a:txBody>
                    <a:bodyPr/>
                    <a:p>
                      <a:pPr>
                        <a:buNone/>
                      </a:pPr>
                      <a:r>
                        <a:rPr lang="en-US" altLang="zh-CN"/>
                        <a:t>876</a:t>
                      </a:r>
                      <a:endParaRPr lang="en-US" altLang="zh-CN"/>
                    </a:p>
                  </a:txBody>
                  <a:tcPr/>
                </a:tc>
              </a:tr>
              <a:tr h="369570">
                <a:tc>
                  <a:txBody>
                    <a:bodyPr/>
                    <a:p>
                      <a:pPr>
                        <a:buNone/>
                      </a:pPr>
                      <a:r>
                        <a:rPr lang="en-US" altLang="zh-CN"/>
                        <a:t>macro avg</a:t>
                      </a:r>
                      <a:endParaRPr lang="en-US" altLang="zh-CN"/>
                    </a:p>
                  </a:txBody>
                  <a:tcPr/>
                </a:tc>
                <a:tc>
                  <a:txBody>
                    <a:bodyPr/>
                    <a:p>
                      <a:pPr>
                        <a:buNone/>
                      </a:pPr>
                      <a:r>
                        <a:rPr lang="en-US" altLang="zh-CN"/>
                        <a:t>0.75</a:t>
                      </a:r>
                      <a:endParaRPr lang="en-US" altLang="zh-CN"/>
                    </a:p>
                  </a:txBody>
                  <a:tcPr/>
                </a:tc>
                <a:tc>
                  <a:txBody>
                    <a:bodyPr/>
                    <a:p>
                      <a:pPr>
                        <a:buNone/>
                      </a:pPr>
                      <a:r>
                        <a:rPr lang="en-US" altLang="zh-CN"/>
                        <a:t>0.73</a:t>
                      </a:r>
                      <a:endParaRPr lang="en-US" altLang="zh-CN"/>
                    </a:p>
                  </a:txBody>
                  <a:tcPr/>
                </a:tc>
                <a:tc>
                  <a:txBody>
                    <a:bodyPr/>
                    <a:p>
                      <a:pPr>
                        <a:buNone/>
                      </a:pPr>
                      <a:r>
                        <a:rPr lang="en-US" altLang="zh-CN"/>
                        <a:t>0.74</a:t>
                      </a:r>
                      <a:endParaRPr lang="en-US" altLang="zh-CN"/>
                    </a:p>
                  </a:txBody>
                  <a:tcPr/>
                </a:tc>
                <a:tc>
                  <a:txBody>
                    <a:bodyPr/>
                    <a:p>
                      <a:pPr>
                        <a:buNone/>
                      </a:pPr>
                      <a:r>
                        <a:rPr lang="en-US" altLang="zh-CN"/>
                        <a:t>876</a:t>
                      </a:r>
                      <a:endParaRPr lang="en-US" altLang="zh-CN"/>
                    </a:p>
                  </a:txBody>
                  <a:tcPr/>
                </a:tc>
              </a:tr>
              <a:tr h="640080">
                <a:tc>
                  <a:txBody>
                    <a:bodyPr/>
                    <a:p>
                      <a:pPr>
                        <a:buNone/>
                      </a:pPr>
                      <a:r>
                        <a:rPr lang="en-US" altLang="zh-CN"/>
                        <a:t>weighted avg</a:t>
                      </a:r>
                      <a:endParaRPr lang="en-US" altLang="zh-CN"/>
                    </a:p>
                  </a:txBody>
                  <a:tcPr/>
                </a:tc>
                <a:tc>
                  <a:txBody>
                    <a:bodyPr/>
                    <a:p>
                      <a:pPr>
                        <a:buNone/>
                      </a:pPr>
                      <a:r>
                        <a:rPr lang="en-US" altLang="zh-CN"/>
                        <a:t>0.76</a:t>
                      </a:r>
                      <a:endParaRPr lang="en-US" altLang="zh-CN"/>
                    </a:p>
                  </a:txBody>
                  <a:tcPr/>
                </a:tc>
                <a:tc>
                  <a:txBody>
                    <a:bodyPr/>
                    <a:p>
                      <a:pPr>
                        <a:buNone/>
                      </a:pPr>
                      <a:r>
                        <a:rPr lang="en-US" altLang="zh-CN"/>
                        <a:t>0.76</a:t>
                      </a:r>
                      <a:endParaRPr lang="en-US" altLang="zh-CN"/>
                    </a:p>
                  </a:txBody>
                  <a:tcPr/>
                </a:tc>
                <a:tc>
                  <a:txBody>
                    <a:bodyPr/>
                    <a:p>
                      <a:pPr>
                        <a:buNone/>
                      </a:pPr>
                      <a:r>
                        <a:rPr lang="en-US" altLang="zh-CN"/>
                        <a:t>0.75</a:t>
                      </a:r>
                      <a:endParaRPr lang="en-US" altLang="zh-CN"/>
                    </a:p>
                  </a:txBody>
                  <a:tcPr/>
                </a:tc>
                <a:tc>
                  <a:txBody>
                    <a:bodyPr/>
                    <a:p>
                      <a:pPr>
                        <a:buNone/>
                      </a:pPr>
                      <a:r>
                        <a:rPr lang="en-US" altLang="zh-CN"/>
                        <a:t>876</a:t>
                      </a:r>
                      <a:endParaRPr lang="en-US" altLang="zh-CN"/>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endParaRPr lang="en-US" altLang="zh-CN"/>
          </a:p>
        </p:txBody>
      </p:sp>
      <p:pic>
        <p:nvPicPr>
          <p:cNvPr id="8" name="内容占位符 7" descr="output"/>
          <p:cNvPicPr>
            <a:picLocks noGrp="1" noChangeAspect="1"/>
          </p:cNvPicPr>
          <p:nvPr>
            <p:ph idx="1"/>
          </p:nvPr>
        </p:nvPicPr>
        <p:blipFill>
          <a:blip r:embed="rId1"/>
          <a:stretch>
            <a:fillRect/>
          </a:stretch>
        </p:blipFill>
        <p:spPr>
          <a:xfrm>
            <a:off x="3525520" y="1691005"/>
            <a:ext cx="5528945" cy="4351655"/>
          </a:xfrm>
          <a:prstGeom prst="rect">
            <a:avLst/>
          </a:prstGeom>
        </p:spPr>
      </p:pic>
    </p:spTree>
  </p:cSld>
  <p:clrMapOvr>
    <a:masterClrMapping/>
  </p:clrMapOvr>
</p:sld>
</file>

<file path=ppt/tags/tag1.xml><?xml version="1.0" encoding="utf-8"?>
<p:tagLst xmlns:p="http://schemas.openxmlformats.org/presentationml/2006/main">
  <p:tag name="TABLE_ENDDRAG_ORIGIN_RECT" val="713*194"/>
  <p:tag name="TABLE_ENDDRAG_RECT" val="101*201*713*194"/>
</p:tagLst>
</file>

<file path=ppt/tags/tag2.xml><?xml version="1.0" encoding="utf-8"?>
<p:tagLst xmlns:p="http://schemas.openxmlformats.org/presentationml/2006/main">
  <p:tag name="COMMONDATA" val="eyJoZGlkIjoiMzkwM2U4OGUzOWY2ZWQxMGZiY2Y1MDM2MWJjNmZmMmMifQ=="/>
  <p:tag name="resource_record_key" val="{&quot;29&quot;:[20750920,20426324,20742495]}"/>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1452</Words>
  <Application>WPS 演示</Application>
  <PresentationFormat>Widescreen</PresentationFormat>
  <Paragraphs>138</Paragraphs>
  <Slides>18</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Segoe UI</vt:lpstr>
      <vt:lpstr>等线</vt:lpstr>
      <vt:lpstr>AvenirNext LT Pro Medium</vt:lpstr>
      <vt:lpstr>微软雅黑</vt:lpstr>
      <vt:lpstr>Arial Unicode MS</vt:lpstr>
      <vt:lpstr>Calibri</vt:lpstr>
      <vt:lpstr>Yu Gothic UI</vt:lpstr>
      <vt:lpstr>ConfettiVTI</vt:lpstr>
      <vt:lpstr>Retail Sentiment Analysis &amp; Signal Detection in Trading</vt:lpstr>
      <vt:lpstr>Problems to solve</vt:lpstr>
      <vt:lpstr>Motivations</vt:lpstr>
      <vt:lpstr>Related Works</vt:lpstr>
      <vt:lpstr>PowerPoint 演示文稿</vt:lpstr>
      <vt:lpstr>Sentiment Analysis</vt:lpstr>
      <vt:lpstr>Training</vt:lpstr>
      <vt:lpstr>Testing</vt:lpstr>
      <vt:lpstr>Predictions</vt:lpstr>
      <vt:lpstr>Predictions</vt:lpstr>
      <vt:lpstr>Trading Signal Detection</vt:lpstr>
      <vt:lpstr>Tesla</vt:lpstr>
      <vt:lpstr>Tesla</vt:lpstr>
      <vt:lpstr>PowerPoint 演示文稿</vt:lpstr>
      <vt:lpstr>PowerPoint 演示文稿</vt:lpstr>
      <vt:lpstr>What can we do better</vt:lpstr>
      <vt:lpstr>Q&amp;A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阿道夫·沃伦</cp:lastModifiedBy>
  <cp:revision>15</cp:revision>
  <dcterms:created xsi:type="dcterms:W3CDTF">2023-11-28T17:46:00Z</dcterms:created>
  <dcterms:modified xsi:type="dcterms:W3CDTF">2023-11-30T17:29:57Z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DFAD4584C311464E9775DCFC6537AC99_12</vt:lpwstr>
  </property>
  <property fmtid="{D5CDD505-2E9C-101B-9397-08002B2CF9AE}" pid="3" name="KSOProductBuildVer">
    <vt:lpwstr>2052-12.1.0.15990</vt:lpwstr>
  </property>
</Properties>
</file>