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64" r:id="rId3"/>
    <p:sldId id="257" r:id="rId4"/>
    <p:sldId id="263" r:id="rId5"/>
    <p:sldId id="270" r:id="rId6"/>
    <p:sldId id="258" r:id="rId7"/>
    <p:sldId id="260" r:id="rId8"/>
    <p:sldId id="282" r:id="rId9"/>
    <p:sldId id="283" r:id="rId10"/>
    <p:sldId id="284" r:id="rId11"/>
    <p:sldId id="259" r:id="rId12"/>
    <p:sldId id="271" r:id="rId13"/>
    <p:sldId id="272" r:id="rId14"/>
    <p:sldId id="262" r:id="rId15"/>
    <p:sldId id="268" r:id="rId16"/>
    <p:sldId id="269" r:id="rId17"/>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ward Zeng" initials="H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03BB1"/>
    <a:srgbClr val="CDA3DD"/>
    <a:srgbClr val="704DC3"/>
    <a:srgbClr val="B32025"/>
    <a:srgbClr val="F0F3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25E4801-1C38-4D77-9120-7DF1187F9086}" styleName="{3df5674c-423c-4b09-9562-943c5d9100b6}">
    <a:wholeTbl>
      <a:tcTxStyle>
        <a:fontRef idx="none">
          <a:prstClr val="black"/>
        </a:fontRef>
      </a:tcTxStyle>
      <a:tcStyle>
        <a:tcBdr>
          <a:left>
            <a:ln w="19050" cmpd="sng">
              <a:solidFill>
                <a:srgbClr val="ACCFF6"/>
              </a:solidFill>
            </a:ln>
          </a:left>
          <a:right>
            <a:ln w="19050" cmpd="sng">
              <a:solidFill>
                <a:srgbClr val="ACCFF6"/>
              </a:solidFill>
            </a:ln>
          </a:right>
          <a:top>
            <a:ln w="19050" cmpd="sng">
              <a:solidFill>
                <a:srgbClr val="ACCFF6"/>
              </a:solidFill>
            </a:ln>
          </a:top>
          <a:bottom>
            <a:ln w="19050" cmpd="sng">
              <a:solidFill>
                <a:srgbClr val="ACCFF6"/>
              </a:solidFill>
            </a:ln>
          </a:bottom>
          <a:insideV>
            <a:ln w="19050" cmpd="sng">
              <a:solidFill>
                <a:srgbClr val="ACCFF6"/>
              </a:solidFill>
            </a:ln>
          </a:insideV>
        </a:tcBdr>
        <a:fill>
          <a:solidFill>
            <a:srgbClr val="FFFFFF"/>
          </a:solidFill>
        </a:fill>
      </a:tcStyle>
    </a:wholeTbl>
    <a:band1V>
      <a:tcTxStyle>
        <a:fontRef idx="none">
          <a:prstClr val="black"/>
        </a:fontRef>
      </a:tcTxStyle>
      <a:tcStyle>
        <a:tcBdr/>
        <a:fill>
          <a:solidFill>
            <a:srgbClr val="DFEDFC"/>
          </a:solidFill>
        </a:fill>
      </a:tcStyle>
    </a:band1V>
    <a:firstCol>
      <a:tcTxStyle>
        <a:fontRef idx="none">
          <a:prstClr val="black"/>
        </a:fontRef>
      </a:tcTxStyle>
      <a:tcStyle>
        <a:tcBdr>
          <a:right>
            <a:ln w="19050" cmpd="sng">
              <a:solidFill>
                <a:srgbClr val="FFFFFF"/>
              </a:solidFill>
            </a:ln>
          </a:right>
          <a:insideH>
            <a:ln w="19050" cmpd="sng">
              <a:solidFill>
                <a:srgbClr val="FFFFFF"/>
              </a:solidFill>
            </a:ln>
          </a:insideH>
        </a:tcBdr>
        <a:fill>
          <a:solidFill>
            <a:srgbClr val="ACCFF6"/>
          </a:solidFill>
        </a:fill>
      </a:tcStyle>
    </a:firstCol>
    <a:firstRow>
      <a:tcTxStyle>
        <a:fontRef idx="none">
          <a:prstClr val="black"/>
        </a:fontRef>
      </a:tcTxStyle>
      <a:tcStyle>
        <a:tcBdr>
          <a:bottom>
            <a:ln w="19050" cmpd="sng">
              <a:solidFill>
                <a:srgbClr val="FFFFFF"/>
              </a:solidFill>
            </a:ln>
          </a:bottom>
          <a:insideV>
            <a:ln w="19050" cmpd="sng">
              <a:solidFill>
                <a:srgbClr val="FFFFFF"/>
              </a:solidFill>
            </a:ln>
          </a:insideV>
        </a:tcBdr>
        <a:fill>
          <a:solidFill>
            <a:srgbClr val="83B7F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1" d="100"/>
          <a:sy n="121" d="100"/>
        </p:scale>
        <p:origin x="-1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ward Zeng" userId="b3a49412108e13ba" providerId="LiveId" clId="{BCC94F81-CC70-406E-BFFC-3B9E7FA9D0DE}"/>
    <pc:docChg chg="undo redo custSel addSld delSld modSld sldOrd">
      <pc:chgData name="Howard Zeng" userId="b3a49412108e13ba" providerId="LiveId" clId="{BCC94F81-CC70-406E-BFFC-3B9E7FA9D0DE}" dt="2023-11-30T18:29:58.496" v="485" actId="12"/>
      <pc:docMkLst>
        <pc:docMk/>
      </pc:docMkLst>
      <pc:sldChg chg="modSp mod">
        <pc:chgData name="Howard Zeng" userId="b3a49412108e13ba" providerId="LiveId" clId="{BCC94F81-CC70-406E-BFFC-3B9E7FA9D0DE}" dt="2023-11-30T17:53:15.127" v="19" actId="1076"/>
        <pc:sldMkLst>
          <pc:docMk/>
          <pc:sldMk cId="0" sldId="257"/>
        </pc:sldMkLst>
        <pc:spChg chg="mod">
          <ac:chgData name="Howard Zeng" userId="b3a49412108e13ba" providerId="LiveId" clId="{BCC94F81-CC70-406E-BFFC-3B9E7FA9D0DE}" dt="2023-11-30T17:53:04.200" v="18" actId="12789"/>
          <ac:spMkLst>
            <pc:docMk/>
            <pc:sldMk cId="0" sldId="257"/>
            <ac:spMk id="7" creationId="{00000000-0000-0000-0000-000000000000}"/>
          </ac:spMkLst>
        </pc:spChg>
        <pc:picChg chg="mod">
          <ac:chgData name="Howard Zeng" userId="b3a49412108e13ba" providerId="LiveId" clId="{BCC94F81-CC70-406E-BFFC-3B9E7FA9D0DE}" dt="2023-11-30T17:53:15.127" v="19" actId="1076"/>
          <ac:picMkLst>
            <pc:docMk/>
            <pc:sldMk cId="0" sldId="257"/>
            <ac:picMk id="5" creationId="{00000000-0000-0000-0000-000000000000}"/>
          </ac:picMkLst>
        </pc:picChg>
      </pc:sldChg>
      <pc:sldChg chg="modSp mod">
        <pc:chgData name="Howard Zeng" userId="b3a49412108e13ba" providerId="LiveId" clId="{BCC94F81-CC70-406E-BFFC-3B9E7FA9D0DE}" dt="2023-11-30T18:29:58.496" v="485" actId="12"/>
        <pc:sldMkLst>
          <pc:docMk/>
          <pc:sldMk cId="0" sldId="258"/>
        </pc:sldMkLst>
        <pc:spChg chg="mod">
          <ac:chgData name="Howard Zeng" userId="b3a49412108e13ba" providerId="LiveId" clId="{BCC94F81-CC70-406E-BFFC-3B9E7FA9D0DE}" dt="2023-11-30T18:29:58.496" v="485" actId="12"/>
          <ac:spMkLst>
            <pc:docMk/>
            <pc:sldMk cId="0" sldId="258"/>
            <ac:spMk id="5" creationId="{00000000-0000-0000-0000-000000000000}"/>
          </ac:spMkLst>
        </pc:spChg>
      </pc:sldChg>
      <pc:sldChg chg="modSp mod">
        <pc:chgData name="Howard Zeng" userId="b3a49412108e13ba" providerId="LiveId" clId="{BCC94F81-CC70-406E-BFFC-3B9E7FA9D0DE}" dt="2023-11-30T17:52:27.415" v="11" actId="20577"/>
        <pc:sldMkLst>
          <pc:docMk/>
          <pc:sldMk cId="0" sldId="262"/>
        </pc:sldMkLst>
        <pc:spChg chg="mod">
          <ac:chgData name="Howard Zeng" userId="b3a49412108e13ba" providerId="LiveId" clId="{BCC94F81-CC70-406E-BFFC-3B9E7FA9D0DE}" dt="2023-11-30T17:51:44.108" v="2" actId="1076"/>
          <ac:spMkLst>
            <pc:docMk/>
            <pc:sldMk cId="0" sldId="262"/>
            <ac:spMk id="2" creationId="{00000000-0000-0000-0000-000000000000}"/>
          </ac:spMkLst>
        </pc:spChg>
        <pc:graphicFrameChg chg="mod">
          <ac:chgData name="Howard Zeng" userId="b3a49412108e13ba" providerId="LiveId" clId="{BCC94F81-CC70-406E-BFFC-3B9E7FA9D0DE}" dt="2023-11-30T17:52:27.415" v="11" actId="20577"/>
          <ac:graphicFrameMkLst>
            <pc:docMk/>
            <pc:sldMk cId="0" sldId="262"/>
            <ac:graphicFrameMk id="33" creationId="{00000000-0000-0000-0000-000000000000}"/>
          </ac:graphicFrameMkLst>
        </pc:graphicFrameChg>
      </pc:sldChg>
      <pc:sldChg chg="modSp">
        <pc:chgData name="Howard Zeng" userId="b3a49412108e13ba" providerId="LiveId" clId="{BCC94F81-CC70-406E-BFFC-3B9E7FA9D0DE}" dt="2023-11-30T17:55:21.461" v="36" actId="115"/>
        <pc:sldMkLst>
          <pc:docMk/>
          <pc:sldMk cId="0" sldId="263"/>
        </pc:sldMkLst>
        <pc:graphicFrameChg chg="mod">
          <ac:chgData name="Howard Zeng" userId="b3a49412108e13ba" providerId="LiveId" clId="{BCC94F81-CC70-406E-BFFC-3B9E7FA9D0DE}" dt="2023-11-30T17:55:21.461" v="36" actId="115"/>
          <ac:graphicFrameMkLst>
            <pc:docMk/>
            <pc:sldMk cId="0" sldId="263"/>
            <ac:graphicFrameMk id="31" creationId="{00000000-0000-0000-0000-000000000000}"/>
          </ac:graphicFrameMkLst>
        </pc:graphicFrameChg>
      </pc:sldChg>
      <pc:sldChg chg="modSp">
        <pc:chgData name="Howard Zeng" userId="b3a49412108e13ba" providerId="LiveId" clId="{BCC94F81-CC70-406E-BFFC-3B9E7FA9D0DE}" dt="2023-11-30T17:54:49.328" v="25" actId="113"/>
        <pc:sldMkLst>
          <pc:docMk/>
          <pc:sldMk cId="0" sldId="264"/>
        </pc:sldMkLst>
        <pc:graphicFrameChg chg="mod">
          <ac:chgData name="Howard Zeng" userId="b3a49412108e13ba" providerId="LiveId" clId="{BCC94F81-CC70-406E-BFFC-3B9E7FA9D0DE}" dt="2023-11-30T17:54:49.328" v="25" actId="113"/>
          <ac:graphicFrameMkLst>
            <pc:docMk/>
            <pc:sldMk cId="0" sldId="264"/>
            <ac:graphicFrameMk id="127" creationId="{00000000-0000-0000-0000-000000000000}"/>
          </ac:graphicFrameMkLst>
        </pc:graphicFrameChg>
      </pc:sldChg>
      <pc:sldChg chg="addSp delSp modSp mod">
        <pc:chgData name="Howard Zeng" userId="b3a49412108e13ba" providerId="LiveId" clId="{BCC94F81-CC70-406E-BFFC-3B9E7FA9D0DE}" dt="2023-11-30T18:17:49.678" v="89" actId="1076"/>
        <pc:sldMkLst>
          <pc:docMk/>
          <pc:sldMk cId="0" sldId="268"/>
        </pc:sldMkLst>
        <pc:spChg chg="add del mod">
          <ac:chgData name="Howard Zeng" userId="b3a49412108e13ba" providerId="LiveId" clId="{BCC94F81-CC70-406E-BFFC-3B9E7FA9D0DE}" dt="2023-11-30T18:17:49.678" v="89" actId="1076"/>
          <ac:spMkLst>
            <pc:docMk/>
            <pc:sldMk cId="0" sldId="268"/>
            <ac:spMk id="5" creationId="{E7FF8482-3DFD-69BB-0D0B-F6D86DCB4CFB}"/>
          </ac:spMkLst>
        </pc:spChg>
      </pc:sldChg>
      <pc:sldChg chg="modSp mod">
        <pc:chgData name="Howard Zeng" userId="b3a49412108e13ba" providerId="LiveId" clId="{BCC94F81-CC70-406E-BFFC-3B9E7FA9D0DE}" dt="2023-11-30T18:17:36.270" v="67" actId="115"/>
        <pc:sldMkLst>
          <pc:docMk/>
          <pc:sldMk cId="0" sldId="270"/>
        </pc:sldMkLst>
        <pc:spChg chg="mod">
          <ac:chgData name="Howard Zeng" userId="b3a49412108e13ba" providerId="LiveId" clId="{BCC94F81-CC70-406E-BFFC-3B9E7FA9D0DE}" dt="2023-11-30T18:17:36.270" v="67" actId="115"/>
          <ac:spMkLst>
            <pc:docMk/>
            <pc:sldMk cId="0" sldId="270"/>
            <ac:spMk id="26" creationId="{00000000-0000-0000-0000-000000000000}"/>
          </ac:spMkLst>
        </pc:spChg>
      </pc:sldChg>
      <pc:sldChg chg="addSp delSp modSp mod">
        <pc:chgData name="Howard Zeng" userId="b3a49412108e13ba" providerId="LiveId" clId="{BCC94F81-CC70-406E-BFFC-3B9E7FA9D0DE}" dt="2023-11-30T18:24:11.717" v="109" actId="242"/>
        <pc:sldMkLst>
          <pc:docMk/>
          <pc:sldMk cId="0" sldId="282"/>
        </pc:sldMkLst>
        <pc:graphicFrameChg chg="add del modGraphic">
          <ac:chgData name="Howard Zeng" userId="b3a49412108e13ba" providerId="LiveId" clId="{BCC94F81-CC70-406E-BFFC-3B9E7FA9D0DE}" dt="2023-11-30T18:24:11.717" v="109" actId="242"/>
          <ac:graphicFrameMkLst>
            <pc:docMk/>
            <pc:sldMk cId="0" sldId="282"/>
            <ac:graphicFrameMk id="5" creationId="{00000000-0000-0000-0000-000000000000}"/>
          </ac:graphicFrameMkLst>
        </pc:graphicFrameChg>
      </pc:sldChg>
      <pc:sldChg chg="modSp add del mod ord">
        <pc:chgData name="Howard Zeng" userId="b3a49412108e13ba" providerId="LiveId" clId="{BCC94F81-CC70-406E-BFFC-3B9E7FA9D0DE}" dt="2023-11-30T18:17:40.369" v="88" actId="2696"/>
        <pc:sldMkLst>
          <pc:docMk/>
          <pc:sldMk cId="0" sldId="285"/>
        </pc:sldMkLst>
        <pc:spChg chg="mod">
          <ac:chgData name="Howard Zeng" userId="b3a49412108e13ba" providerId="LiveId" clId="{BCC94F81-CC70-406E-BFFC-3B9E7FA9D0DE}" dt="2023-11-30T18:17:36.325" v="69" actId="21"/>
          <ac:spMkLst>
            <pc:docMk/>
            <pc:sldMk cId="0" sldId="285"/>
            <ac:spMk id="2" creationId="{00000000-0000-0000-0000-000000000000}"/>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B7D9526-8969-45C8-A28F-93400082D770}" type="doc">
      <dgm:prSet loTypeId="urn:microsoft.com/office/officeart/2018/2/layout/IconVerticalSolidList" loCatId="icon" qsTypeId="urn:microsoft.com/office/officeart/2005/8/quickstyle/simple1#2" qsCatId="simple" csTypeId="urn:microsoft.com/office/officeart/2018/5/colors/Iconchunking_neutralbg_colorful1" csCatId="colorful" phldr="1"/>
      <dgm:spPr/>
      <dgm:t>
        <a:bodyPr/>
        <a:lstStyle/>
        <a:p>
          <a:endParaRPr lang="en-US"/>
        </a:p>
      </dgm:t>
    </dgm:pt>
    <dgm:pt modelId="{5FAE9542-ED2B-4FF2-A911-A23EE6F6DDC5}">
      <dgm:prSet/>
      <dgm:spPr/>
      <dgm:t>
        <a:bodyPr/>
        <a:lstStyle/>
        <a:p>
          <a:pPr>
            <a:lnSpc>
              <a:spcPct val="100000"/>
            </a:lnSpc>
          </a:pPr>
          <a:r>
            <a:rPr lang="en-US" altLang="zh-CN" dirty="0"/>
            <a:t>Implement </a:t>
          </a:r>
          <a:r>
            <a:rPr lang="en-US" altLang="zh-CN" b="1" dirty="0"/>
            <a:t>retail trader sentiment analysis</a:t>
          </a:r>
          <a:r>
            <a:rPr lang="en-US" altLang="zh-CN" dirty="0"/>
            <a:t> to assess market impact</a:t>
          </a:r>
          <a:endParaRPr lang="en-US" dirty="0"/>
        </a:p>
      </dgm:t>
    </dgm:pt>
    <dgm:pt modelId="{CCF74DE4-26C9-45A4-82E6-70A784D8BBD1}" type="sibTrans" cxnId="{EFF2ED75-E9AC-4B48-B3F2-5971B7523C4C}">
      <dgm:prSet/>
      <dgm:spPr/>
      <dgm:t>
        <a:bodyPr/>
        <a:lstStyle/>
        <a:p>
          <a:endParaRPr lang="en-US"/>
        </a:p>
      </dgm:t>
    </dgm:pt>
    <dgm:pt modelId="{DE52508F-1789-4A9F-9707-74924DD7E61E}" type="parTrans" cxnId="{EFF2ED75-E9AC-4B48-B3F2-5971B7523C4C}">
      <dgm:prSet/>
      <dgm:spPr/>
      <dgm:t>
        <a:bodyPr/>
        <a:lstStyle/>
        <a:p>
          <a:endParaRPr lang="en-US"/>
        </a:p>
      </dgm:t>
    </dgm:pt>
    <dgm:pt modelId="{88C642FE-E346-465D-8A5A-5936A457DAD1}">
      <dgm:prSet/>
      <dgm:spPr/>
      <dgm:t>
        <a:bodyPr/>
        <a:lstStyle/>
        <a:p>
          <a:pPr>
            <a:lnSpc>
              <a:spcPct val="100000"/>
            </a:lnSpc>
          </a:pPr>
          <a:r>
            <a:rPr lang="en-US" altLang="zh-CN" dirty="0"/>
            <a:t>Develop predictive models for </a:t>
          </a:r>
          <a:r>
            <a:rPr lang="en-US" altLang="zh-CN" b="1" dirty="0"/>
            <a:t>real-time detection of buy/sell signals</a:t>
          </a:r>
          <a:endParaRPr lang="en-US" b="1" dirty="0"/>
        </a:p>
      </dgm:t>
    </dgm:pt>
    <dgm:pt modelId="{D08D5768-2D24-4FAC-9191-477B38D6DA05}" type="sibTrans" cxnId="{25EB2A31-C459-4169-8C35-DCBF2915D844}">
      <dgm:prSet/>
      <dgm:spPr/>
      <dgm:t>
        <a:bodyPr/>
        <a:lstStyle/>
        <a:p>
          <a:endParaRPr lang="zh-CN" altLang="en-US"/>
        </a:p>
      </dgm:t>
    </dgm:pt>
    <dgm:pt modelId="{225578BC-3BD0-4294-9A40-2E77CEF91A4C}" type="parTrans" cxnId="{25EB2A31-C459-4169-8C35-DCBF2915D844}">
      <dgm:prSet/>
      <dgm:spPr/>
      <dgm:t>
        <a:bodyPr/>
        <a:lstStyle/>
        <a:p>
          <a:endParaRPr lang="zh-CN" altLang="en-US"/>
        </a:p>
      </dgm:t>
    </dgm:pt>
    <dgm:pt modelId="{09A38CE4-E368-4750-9444-162AFCA58891}" type="pres">
      <dgm:prSet presAssocID="{9B7D9526-8969-45C8-A28F-93400082D770}" presName="root" presStyleCnt="0">
        <dgm:presLayoutVars>
          <dgm:dir/>
          <dgm:resizeHandles val="exact"/>
        </dgm:presLayoutVars>
      </dgm:prSet>
      <dgm:spPr/>
    </dgm:pt>
    <dgm:pt modelId="{138E70F6-4640-4F3A-B755-CAE18243AC10}" type="pres">
      <dgm:prSet presAssocID="{5FAE9542-ED2B-4FF2-A911-A23EE6F6DDC5}" presName="compNode" presStyleCnt="0"/>
      <dgm:spPr/>
    </dgm:pt>
    <dgm:pt modelId="{E541CD7E-3771-4130-ACEF-6B941838B6F5}" type="pres">
      <dgm:prSet presAssocID="{5FAE9542-ED2B-4FF2-A911-A23EE6F6DDC5}" presName="bgRect" presStyleLbl="bgShp" presStyleIdx="0" presStyleCnt="2"/>
      <dgm:spPr/>
    </dgm:pt>
    <dgm:pt modelId="{10276274-7A25-420F-85AC-6F98D7C9368E}" type="pres">
      <dgm:prSet presAssocID="{5FAE9542-ED2B-4FF2-A911-A23EE6F6DDC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9BC13FE3-8807-4DAD-93E9-386EFDB6E8A9}" type="pres">
      <dgm:prSet presAssocID="{5FAE9542-ED2B-4FF2-A911-A23EE6F6DDC5}" presName="spaceRect" presStyleCnt="0"/>
      <dgm:spPr/>
    </dgm:pt>
    <dgm:pt modelId="{C1D4B622-1C87-4F4A-B292-1823CF35D469}" type="pres">
      <dgm:prSet presAssocID="{5FAE9542-ED2B-4FF2-A911-A23EE6F6DDC5}" presName="parTx" presStyleLbl="revTx" presStyleIdx="0" presStyleCnt="2">
        <dgm:presLayoutVars>
          <dgm:chMax val="0"/>
          <dgm:chPref val="0"/>
        </dgm:presLayoutVars>
      </dgm:prSet>
      <dgm:spPr/>
    </dgm:pt>
    <dgm:pt modelId="{05E8CCB5-B0F0-4494-A3A6-7090E28C324F}" type="pres">
      <dgm:prSet presAssocID="{CCF74DE4-26C9-45A4-82E6-70A784D8BBD1}" presName="sibTrans" presStyleCnt="0"/>
      <dgm:spPr/>
    </dgm:pt>
    <dgm:pt modelId="{0E5FA596-D84E-44F0-8B7E-717B787DB8B8}" type="pres">
      <dgm:prSet presAssocID="{88C642FE-E346-465D-8A5A-5936A457DAD1}" presName="compNode" presStyleCnt="0"/>
      <dgm:spPr/>
    </dgm:pt>
    <dgm:pt modelId="{0B2EF1B2-1A9A-4AFF-9CC2-61C8648E5B3D}" type="pres">
      <dgm:prSet presAssocID="{88C642FE-E346-465D-8A5A-5936A457DAD1}" presName="bgRect" presStyleLbl="bgShp" presStyleIdx="1" presStyleCnt="2"/>
      <dgm:spPr/>
    </dgm:pt>
    <dgm:pt modelId="{BBA7B180-528C-4707-B0B2-F161985BCC72}" type="pres">
      <dgm:prSet presAssocID="{88C642FE-E346-465D-8A5A-5936A457DAD1}" presName="iconRect" presStyleLbl="node1" presStyleIdx="1" presStyleCnt="2"/>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BF1E764C-A1A9-4F33-9C72-82CE25FEF60A}" type="pres">
      <dgm:prSet presAssocID="{88C642FE-E346-465D-8A5A-5936A457DAD1}" presName="spaceRect" presStyleCnt="0"/>
      <dgm:spPr/>
    </dgm:pt>
    <dgm:pt modelId="{49E5CB17-7B4C-41C2-9AE2-CF4B25E1B086}" type="pres">
      <dgm:prSet presAssocID="{88C642FE-E346-465D-8A5A-5936A457DAD1}" presName="parTx" presStyleLbl="revTx" presStyleIdx="1" presStyleCnt="2">
        <dgm:presLayoutVars>
          <dgm:chMax val="0"/>
          <dgm:chPref val="0"/>
        </dgm:presLayoutVars>
      </dgm:prSet>
      <dgm:spPr/>
    </dgm:pt>
  </dgm:ptLst>
  <dgm:cxnLst>
    <dgm:cxn modelId="{25EB2A31-C459-4169-8C35-DCBF2915D844}" srcId="{9B7D9526-8969-45C8-A28F-93400082D770}" destId="{88C642FE-E346-465D-8A5A-5936A457DAD1}" srcOrd="1" destOrd="0" parTransId="{225578BC-3BD0-4294-9A40-2E77CEF91A4C}" sibTransId="{D08D5768-2D24-4FAC-9191-477B38D6DA05}"/>
    <dgm:cxn modelId="{EFF2ED75-E9AC-4B48-B3F2-5971B7523C4C}" srcId="{9B7D9526-8969-45C8-A28F-93400082D770}" destId="{5FAE9542-ED2B-4FF2-A911-A23EE6F6DDC5}" srcOrd="0" destOrd="0" parTransId="{DE52508F-1789-4A9F-9707-74924DD7E61E}" sibTransId="{CCF74DE4-26C9-45A4-82E6-70A784D8BBD1}"/>
    <dgm:cxn modelId="{D6909B59-9DF0-4AC9-8F1E-2F5A847EACF5}" type="presOf" srcId="{5FAE9542-ED2B-4FF2-A911-A23EE6F6DDC5}" destId="{C1D4B622-1C87-4F4A-B292-1823CF35D469}" srcOrd="0" destOrd="0" presId="urn:microsoft.com/office/officeart/2018/2/layout/IconVerticalSolidList"/>
    <dgm:cxn modelId="{E54609CB-887B-458F-8EDB-69EFD94E71B3}" type="presOf" srcId="{9B7D9526-8969-45C8-A28F-93400082D770}" destId="{09A38CE4-E368-4750-9444-162AFCA58891}" srcOrd="0" destOrd="0" presId="urn:microsoft.com/office/officeart/2018/2/layout/IconVerticalSolidList"/>
    <dgm:cxn modelId="{581AE8EA-7938-4859-B13F-3775F4EDC174}" type="presOf" srcId="{88C642FE-E346-465D-8A5A-5936A457DAD1}" destId="{49E5CB17-7B4C-41C2-9AE2-CF4B25E1B086}" srcOrd="0" destOrd="0" presId="urn:microsoft.com/office/officeart/2018/2/layout/IconVerticalSolidList"/>
    <dgm:cxn modelId="{01E5AEB6-33FA-407E-8B66-B1D216753DA2}" type="presParOf" srcId="{09A38CE4-E368-4750-9444-162AFCA58891}" destId="{138E70F6-4640-4F3A-B755-CAE18243AC10}" srcOrd="0" destOrd="0" presId="urn:microsoft.com/office/officeart/2018/2/layout/IconVerticalSolidList"/>
    <dgm:cxn modelId="{2AB88DC9-C783-4CFF-B99A-C3DA66A12973}" type="presParOf" srcId="{138E70F6-4640-4F3A-B755-CAE18243AC10}" destId="{E541CD7E-3771-4130-ACEF-6B941838B6F5}" srcOrd="0" destOrd="0" presId="urn:microsoft.com/office/officeart/2018/2/layout/IconVerticalSolidList"/>
    <dgm:cxn modelId="{C22E7B9D-863F-4A61-8492-613465A79AC1}" type="presParOf" srcId="{138E70F6-4640-4F3A-B755-CAE18243AC10}" destId="{10276274-7A25-420F-85AC-6F98D7C9368E}" srcOrd="1" destOrd="0" presId="urn:microsoft.com/office/officeart/2018/2/layout/IconVerticalSolidList"/>
    <dgm:cxn modelId="{E853B994-59A5-46A3-8622-0FA4C127DCD4}" type="presParOf" srcId="{138E70F6-4640-4F3A-B755-CAE18243AC10}" destId="{9BC13FE3-8807-4DAD-93E9-386EFDB6E8A9}" srcOrd="2" destOrd="0" presId="urn:microsoft.com/office/officeart/2018/2/layout/IconVerticalSolidList"/>
    <dgm:cxn modelId="{6B155BBF-1BF8-42D4-996F-AD0C73C696B4}" type="presParOf" srcId="{138E70F6-4640-4F3A-B755-CAE18243AC10}" destId="{C1D4B622-1C87-4F4A-B292-1823CF35D469}" srcOrd="3" destOrd="0" presId="urn:microsoft.com/office/officeart/2018/2/layout/IconVerticalSolidList"/>
    <dgm:cxn modelId="{4858E5DB-177F-440C-9D4F-BF0155B4DA2F}" type="presParOf" srcId="{09A38CE4-E368-4750-9444-162AFCA58891}" destId="{05E8CCB5-B0F0-4494-A3A6-7090E28C324F}" srcOrd="1" destOrd="0" presId="urn:microsoft.com/office/officeart/2018/2/layout/IconVerticalSolidList"/>
    <dgm:cxn modelId="{CF0BA6FC-A166-4E41-939C-FD4375C37175}" type="presParOf" srcId="{09A38CE4-E368-4750-9444-162AFCA58891}" destId="{0E5FA596-D84E-44F0-8B7E-717B787DB8B8}" srcOrd="2" destOrd="0" presId="urn:microsoft.com/office/officeart/2018/2/layout/IconVerticalSolidList"/>
    <dgm:cxn modelId="{A28F278F-8BE7-42DE-A537-7FCB39C830FB}" type="presParOf" srcId="{0E5FA596-D84E-44F0-8B7E-717B787DB8B8}" destId="{0B2EF1B2-1A9A-4AFF-9CC2-61C8648E5B3D}" srcOrd="0" destOrd="0" presId="urn:microsoft.com/office/officeart/2018/2/layout/IconVerticalSolidList"/>
    <dgm:cxn modelId="{069916D7-3B9D-4F72-BA55-81B1CDC91D15}" type="presParOf" srcId="{0E5FA596-D84E-44F0-8B7E-717B787DB8B8}" destId="{BBA7B180-528C-4707-B0B2-F161985BCC72}" srcOrd="1" destOrd="0" presId="urn:microsoft.com/office/officeart/2018/2/layout/IconVerticalSolidList"/>
    <dgm:cxn modelId="{3A953208-28F6-44B8-BC3E-D0A8A6B2DEE0}" type="presParOf" srcId="{0E5FA596-D84E-44F0-8B7E-717B787DB8B8}" destId="{BF1E764C-A1A9-4F33-9C72-82CE25FEF60A}" srcOrd="2" destOrd="0" presId="urn:microsoft.com/office/officeart/2018/2/layout/IconVerticalSolidList"/>
    <dgm:cxn modelId="{60C9A927-5331-4174-BE65-62D6DB1AA7D1}" type="presParOf" srcId="{0E5FA596-D84E-44F0-8B7E-717B787DB8B8}" destId="{49E5CB17-7B4C-41C2-9AE2-CF4B25E1B086}" srcOrd="3" destOrd="0" presId="urn:microsoft.com/office/officeart/2018/2/layout/IconVerticalSolid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143521-B3F7-49EE-81E1-D337A8F26784}" type="doc">
      <dgm:prSet loTypeId="urn:microsoft.com/office/officeart/2005/8/layout/list1#1" loCatId="list" qsTypeId="urn:microsoft.com/office/officeart/2005/8/quickstyle/simple1#1" qsCatId="simple" csTypeId="urn:microsoft.com/office/officeart/2005/8/colors/colorful2#1" csCatId="colorful" phldr="1"/>
      <dgm:spPr/>
      <dgm:t>
        <a:bodyPr/>
        <a:lstStyle/>
        <a:p>
          <a:endParaRPr lang="en-US"/>
        </a:p>
      </dgm:t>
    </dgm:pt>
    <dgm:pt modelId="{94BED6AA-20B8-4B6D-98F6-C4CBC266E7C5}">
      <dgm:prSet/>
      <dgm:spPr/>
      <dgm:t>
        <a:bodyPr/>
        <a:lstStyle/>
        <a:p>
          <a:pPr>
            <a:lnSpc>
              <a:spcPct val="100000"/>
            </a:lnSpc>
          </a:pPr>
          <a:r>
            <a:rPr lang="en-US"/>
            <a:t>Similarities:</a:t>
          </a:r>
        </a:p>
      </dgm:t>
    </dgm:pt>
    <dgm:pt modelId="{F08C03AC-141C-4D97-B798-516B057347B1}" type="parTrans" cxnId="{C8A07820-9951-4941-9493-F5B694DC9DA7}">
      <dgm:prSet/>
      <dgm:spPr/>
      <dgm:t>
        <a:bodyPr/>
        <a:lstStyle/>
        <a:p>
          <a:endParaRPr lang="en-US"/>
        </a:p>
      </dgm:t>
    </dgm:pt>
    <dgm:pt modelId="{7863FAB8-13FA-4373-B70C-31396DC273A3}" type="sibTrans" cxnId="{C8A07820-9951-4941-9493-F5B694DC9DA7}">
      <dgm:prSet/>
      <dgm:spPr/>
      <dgm:t>
        <a:bodyPr/>
        <a:lstStyle/>
        <a:p>
          <a:endParaRPr lang="en-US"/>
        </a:p>
      </dgm:t>
    </dgm:pt>
    <dgm:pt modelId="{783B5F03-87CF-4C47-99D6-BE02033E20C9}">
      <dgm:prSet/>
      <dgm:spPr/>
      <dgm:t>
        <a:bodyPr/>
        <a:lstStyle/>
        <a:p>
          <a:pPr>
            <a:lnSpc>
              <a:spcPct val="100000"/>
            </a:lnSpc>
          </a:pPr>
          <a:r>
            <a:rPr lang="en-US" dirty="0"/>
            <a:t>Study the </a:t>
          </a:r>
          <a:r>
            <a:rPr lang="en-US" b="1" u="sng" dirty="0"/>
            <a:t>correlation</a:t>
          </a:r>
          <a:r>
            <a:rPr lang="en-US" dirty="0"/>
            <a:t> between stock market and retail traders’ sentiment</a:t>
          </a:r>
        </a:p>
      </dgm:t>
    </dgm:pt>
    <dgm:pt modelId="{03DB114C-C02F-4220-AB33-8315CD2D2602}" type="parTrans" cxnId="{17BED740-E256-498D-B562-80EB904E7FA0}">
      <dgm:prSet/>
      <dgm:spPr/>
      <dgm:t>
        <a:bodyPr/>
        <a:lstStyle/>
        <a:p>
          <a:endParaRPr lang="en-US"/>
        </a:p>
      </dgm:t>
    </dgm:pt>
    <dgm:pt modelId="{9C3AC8DC-0979-4B1D-9E9E-20557050AD00}" type="sibTrans" cxnId="{17BED740-E256-498D-B562-80EB904E7FA0}">
      <dgm:prSet/>
      <dgm:spPr/>
      <dgm:t>
        <a:bodyPr/>
        <a:lstStyle/>
        <a:p>
          <a:endParaRPr lang="en-US"/>
        </a:p>
      </dgm:t>
    </dgm:pt>
    <dgm:pt modelId="{99A02676-2CF9-4F9B-A2B2-E11AE5245397}">
      <dgm:prSet/>
      <dgm:spPr/>
      <dgm:t>
        <a:bodyPr/>
        <a:lstStyle/>
        <a:p>
          <a:pPr>
            <a:lnSpc>
              <a:spcPct val="100000"/>
            </a:lnSpc>
          </a:pPr>
          <a:r>
            <a:rPr lang="en-US" dirty="0"/>
            <a:t>Build models to </a:t>
          </a:r>
          <a:r>
            <a:rPr lang="en-US" b="1" u="sng" dirty="0"/>
            <a:t>predict</a:t>
          </a:r>
          <a:r>
            <a:rPr lang="en-US" dirty="0"/>
            <a:t> stock return</a:t>
          </a:r>
        </a:p>
      </dgm:t>
    </dgm:pt>
    <dgm:pt modelId="{659EBAA6-562F-4E5A-B382-BC0E7A90ABFB}" type="parTrans" cxnId="{09BA361F-3F0B-4FB9-9E6D-5D4CF6237DD0}">
      <dgm:prSet/>
      <dgm:spPr/>
      <dgm:t>
        <a:bodyPr/>
        <a:lstStyle/>
        <a:p>
          <a:endParaRPr lang="en-US"/>
        </a:p>
      </dgm:t>
    </dgm:pt>
    <dgm:pt modelId="{B343CCAC-49C9-4D2E-8A34-D2AF44FB800A}" type="sibTrans" cxnId="{09BA361F-3F0B-4FB9-9E6D-5D4CF6237DD0}">
      <dgm:prSet/>
      <dgm:spPr/>
      <dgm:t>
        <a:bodyPr/>
        <a:lstStyle/>
        <a:p>
          <a:endParaRPr lang="en-US"/>
        </a:p>
      </dgm:t>
    </dgm:pt>
    <dgm:pt modelId="{3B3F23A9-9368-4FF8-9628-011B9433666D}">
      <dgm:prSet/>
      <dgm:spPr/>
      <dgm:t>
        <a:bodyPr/>
        <a:lstStyle/>
        <a:p>
          <a:pPr>
            <a:lnSpc>
              <a:spcPct val="100000"/>
            </a:lnSpc>
          </a:pPr>
          <a:r>
            <a:rPr lang="en-US"/>
            <a:t>Uniqueness</a:t>
          </a:r>
        </a:p>
      </dgm:t>
    </dgm:pt>
    <dgm:pt modelId="{64C214AA-E8CD-46F1-945C-8FBA5C339EC7}" type="parTrans" cxnId="{88697ADF-E79E-4545-8C5B-6A3C96ABEA75}">
      <dgm:prSet/>
      <dgm:spPr/>
      <dgm:t>
        <a:bodyPr/>
        <a:lstStyle/>
        <a:p>
          <a:endParaRPr lang="en-US"/>
        </a:p>
      </dgm:t>
    </dgm:pt>
    <dgm:pt modelId="{C948E9B6-7EA6-45A9-BE7C-73FF13D76FA8}" type="sibTrans" cxnId="{88697ADF-E79E-4545-8C5B-6A3C96ABEA75}">
      <dgm:prSet/>
      <dgm:spPr/>
      <dgm:t>
        <a:bodyPr/>
        <a:lstStyle/>
        <a:p>
          <a:endParaRPr lang="en-US"/>
        </a:p>
      </dgm:t>
    </dgm:pt>
    <dgm:pt modelId="{29232304-F197-4F19-A308-C88511292A9E}">
      <dgm:prSet/>
      <dgm:spPr/>
      <dgm:t>
        <a:bodyPr/>
        <a:lstStyle/>
        <a:p>
          <a:pPr>
            <a:lnSpc>
              <a:spcPct val="100000"/>
            </a:lnSpc>
          </a:pPr>
          <a:r>
            <a:rPr lang="en-US" dirty="0"/>
            <a:t>Implement a </a:t>
          </a:r>
          <a:r>
            <a:rPr lang="en-US" b="1" u="sng" dirty="0"/>
            <a:t>dynamic approach </a:t>
          </a:r>
          <a:r>
            <a:rPr lang="en-US" dirty="0"/>
            <a:t>to make short to mid term (one week) prediction </a:t>
          </a:r>
        </a:p>
      </dgm:t>
    </dgm:pt>
    <dgm:pt modelId="{56E228EC-845F-47B9-850A-9118EEAF286B}" type="parTrans" cxnId="{D6F4B180-8AAF-4C99-B348-99B982CCC24A}">
      <dgm:prSet/>
      <dgm:spPr/>
      <dgm:t>
        <a:bodyPr/>
        <a:lstStyle/>
        <a:p>
          <a:endParaRPr lang="en-US"/>
        </a:p>
      </dgm:t>
    </dgm:pt>
    <dgm:pt modelId="{C4ABA87D-7618-45AC-9C5A-F1775AE53EE5}" type="sibTrans" cxnId="{D6F4B180-8AAF-4C99-B348-99B982CCC24A}">
      <dgm:prSet/>
      <dgm:spPr/>
      <dgm:t>
        <a:bodyPr/>
        <a:lstStyle/>
        <a:p>
          <a:endParaRPr lang="en-US"/>
        </a:p>
      </dgm:t>
    </dgm:pt>
    <dgm:pt modelId="{2B082865-4192-4319-9011-EC5FAA6A9E70}">
      <dgm:prSet/>
      <dgm:spPr/>
      <dgm:t>
        <a:bodyPr/>
        <a:lstStyle/>
        <a:p>
          <a:pPr>
            <a:lnSpc>
              <a:spcPct val="100000"/>
            </a:lnSpc>
          </a:pPr>
          <a:r>
            <a:rPr lang="en-US" dirty="0"/>
            <a:t>Focus on both loss and </a:t>
          </a:r>
          <a:r>
            <a:rPr lang="en-US" b="1" u="sng" dirty="0"/>
            <a:t>gain</a:t>
          </a:r>
        </a:p>
      </dgm:t>
    </dgm:pt>
    <dgm:pt modelId="{710C6B4C-8A33-4681-90E1-6F785CB95183}" type="parTrans" cxnId="{3F22CF34-295B-4907-A5CC-6F4A68B0965C}">
      <dgm:prSet/>
      <dgm:spPr/>
      <dgm:t>
        <a:bodyPr/>
        <a:lstStyle/>
        <a:p>
          <a:endParaRPr lang="en-US"/>
        </a:p>
      </dgm:t>
    </dgm:pt>
    <dgm:pt modelId="{401AFC5A-0C2A-407E-9096-1929B2468677}" type="sibTrans" cxnId="{3F22CF34-295B-4907-A5CC-6F4A68B0965C}">
      <dgm:prSet/>
      <dgm:spPr/>
      <dgm:t>
        <a:bodyPr/>
        <a:lstStyle/>
        <a:p>
          <a:endParaRPr lang="en-US"/>
        </a:p>
      </dgm:t>
    </dgm:pt>
    <dgm:pt modelId="{553E6F11-1C98-4B13-964F-5B07379B3B45}">
      <dgm:prSet/>
      <dgm:spPr/>
      <dgm:t>
        <a:bodyPr/>
        <a:lstStyle/>
        <a:p>
          <a:pPr>
            <a:lnSpc>
              <a:spcPct val="100000"/>
            </a:lnSpc>
          </a:pPr>
          <a:r>
            <a:rPr lang="en-US" dirty="0"/>
            <a:t>Incorporate </a:t>
          </a:r>
          <a:r>
            <a:rPr lang="en-US" b="1" u="sng" dirty="0"/>
            <a:t>sentiment analysis </a:t>
          </a:r>
          <a:r>
            <a:rPr lang="en-US" dirty="0"/>
            <a:t>into model</a:t>
          </a:r>
        </a:p>
      </dgm:t>
    </dgm:pt>
    <dgm:pt modelId="{1328C4BC-3A9F-48F8-AE7E-52468D6BD0E6}" type="parTrans" cxnId="{1B6A62BD-612F-44BA-8B3D-F61B6932B8BE}">
      <dgm:prSet/>
      <dgm:spPr/>
      <dgm:t>
        <a:bodyPr/>
        <a:lstStyle/>
        <a:p>
          <a:endParaRPr lang="en-US"/>
        </a:p>
      </dgm:t>
    </dgm:pt>
    <dgm:pt modelId="{81914171-34A2-4DC6-BEB5-3A36C1EEFDAC}" type="sibTrans" cxnId="{1B6A62BD-612F-44BA-8B3D-F61B6932B8BE}">
      <dgm:prSet/>
      <dgm:spPr/>
      <dgm:t>
        <a:bodyPr/>
        <a:lstStyle/>
        <a:p>
          <a:endParaRPr lang="en-US"/>
        </a:p>
      </dgm:t>
    </dgm:pt>
    <dgm:pt modelId="{940AB1B8-31F0-482E-AB7E-20EDA6827836}" type="pres">
      <dgm:prSet presAssocID="{B0143521-B3F7-49EE-81E1-D337A8F26784}" presName="linear" presStyleCnt="0">
        <dgm:presLayoutVars>
          <dgm:dir/>
          <dgm:animLvl val="lvl"/>
          <dgm:resizeHandles val="exact"/>
        </dgm:presLayoutVars>
      </dgm:prSet>
      <dgm:spPr/>
    </dgm:pt>
    <dgm:pt modelId="{DC98DF1F-9E28-4C72-BC41-D80F096B1268}" type="pres">
      <dgm:prSet presAssocID="{94BED6AA-20B8-4B6D-98F6-C4CBC266E7C5}" presName="parentLin" presStyleCnt="0"/>
      <dgm:spPr/>
    </dgm:pt>
    <dgm:pt modelId="{29A8FEE7-C8FB-46E8-AD66-6B2412059858}" type="pres">
      <dgm:prSet presAssocID="{94BED6AA-20B8-4B6D-98F6-C4CBC266E7C5}" presName="parentLeftMargin" presStyleLbl="node1" presStyleIdx="0" presStyleCnt="2"/>
      <dgm:spPr/>
    </dgm:pt>
    <dgm:pt modelId="{3D78E7DC-E549-4121-9EC8-783C9EC0AC04}" type="pres">
      <dgm:prSet presAssocID="{94BED6AA-20B8-4B6D-98F6-C4CBC266E7C5}" presName="parentText" presStyleLbl="node1" presStyleIdx="0" presStyleCnt="2">
        <dgm:presLayoutVars>
          <dgm:chMax val="0"/>
          <dgm:bulletEnabled val="1"/>
        </dgm:presLayoutVars>
      </dgm:prSet>
      <dgm:spPr/>
    </dgm:pt>
    <dgm:pt modelId="{BB1CCB41-C370-4902-8C86-95F957158353}" type="pres">
      <dgm:prSet presAssocID="{94BED6AA-20B8-4B6D-98F6-C4CBC266E7C5}" presName="negativeSpace" presStyleCnt="0"/>
      <dgm:spPr/>
    </dgm:pt>
    <dgm:pt modelId="{4EC703AE-C60D-48F0-BCB2-9FE16DB1B6E5}" type="pres">
      <dgm:prSet presAssocID="{94BED6AA-20B8-4B6D-98F6-C4CBC266E7C5}" presName="childText" presStyleLbl="conFgAcc1" presStyleIdx="0" presStyleCnt="2">
        <dgm:presLayoutVars>
          <dgm:bulletEnabled val="1"/>
        </dgm:presLayoutVars>
      </dgm:prSet>
      <dgm:spPr/>
    </dgm:pt>
    <dgm:pt modelId="{A3BA6804-DDB5-44F7-B19D-7301018130F5}" type="pres">
      <dgm:prSet presAssocID="{7863FAB8-13FA-4373-B70C-31396DC273A3}" presName="spaceBetweenRectangles" presStyleCnt="0"/>
      <dgm:spPr/>
    </dgm:pt>
    <dgm:pt modelId="{82C44835-B2D2-4F37-84AA-A9B04521242B}" type="pres">
      <dgm:prSet presAssocID="{3B3F23A9-9368-4FF8-9628-011B9433666D}" presName="parentLin" presStyleCnt="0"/>
      <dgm:spPr/>
    </dgm:pt>
    <dgm:pt modelId="{645333B6-97E4-40DA-84CF-595DA3FCB3AF}" type="pres">
      <dgm:prSet presAssocID="{3B3F23A9-9368-4FF8-9628-011B9433666D}" presName="parentLeftMargin" presStyleLbl="node1" presStyleIdx="0" presStyleCnt="2"/>
      <dgm:spPr/>
    </dgm:pt>
    <dgm:pt modelId="{F27E2B59-372A-402C-B697-3DE712A58854}" type="pres">
      <dgm:prSet presAssocID="{3B3F23A9-9368-4FF8-9628-011B9433666D}" presName="parentText" presStyleLbl="node1" presStyleIdx="1" presStyleCnt="2">
        <dgm:presLayoutVars>
          <dgm:chMax val="0"/>
          <dgm:bulletEnabled val="1"/>
        </dgm:presLayoutVars>
      </dgm:prSet>
      <dgm:spPr/>
    </dgm:pt>
    <dgm:pt modelId="{8A4A7EE2-F414-4147-926A-63E463288E88}" type="pres">
      <dgm:prSet presAssocID="{3B3F23A9-9368-4FF8-9628-011B9433666D}" presName="negativeSpace" presStyleCnt="0"/>
      <dgm:spPr/>
    </dgm:pt>
    <dgm:pt modelId="{1B0A7A31-21EB-4189-8994-DEC93D450867}" type="pres">
      <dgm:prSet presAssocID="{3B3F23A9-9368-4FF8-9628-011B9433666D}" presName="childText" presStyleLbl="conFgAcc1" presStyleIdx="1" presStyleCnt="2">
        <dgm:presLayoutVars>
          <dgm:bulletEnabled val="1"/>
        </dgm:presLayoutVars>
      </dgm:prSet>
      <dgm:spPr/>
    </dgm:pt>
  </dgm:ptLst>
  <dgm:cxnLst>
    <dgm:cxn modelId="{80ED2809-04C7-42BB-9684-38BBFB236999}" type="presOf" srcId="{553E6F11-1C98-4B13-964F-5B07379B3B45}" destId="{1B0A7A31-21EB-4189-8994-DEC93D450867}" srcOrd="0" destOrd="2" presId="urn:microsoft.com/office/officeart/2005/8/layout/list1#1"/>
    <dgm:cxn modelId="{2E29D417-6FCB-4661-ABB5-95B214866AC3}" type="presOf" srcId="{94BED6AA-20B8-4B6D-98F6-C4CBC266E7C5}" destId="{3D78E7DC-E549-4121-9EC8-783C9EC0AC04}" srcOrd="1" destOrd="0" presId="urn:microsoft.com/office/officeart/2005/8/layout/list1#1"/>
    <dgm:cxn modelId="{09BA361F-3F0B-4FB9-9E6D-5D4CF6237DD0}" srcId="{94BED6AA-20B8-4B6D-98F6-C4CBC266E7C5}" destId="{99A02676-2CF9-4F9B-A2B2-E11AE5245397}" srcOrd="1" destOrd="0" parTransId="{659EBAA6-562F-4E5A-B382-BC0E7A90ABFB}" sibTransId="{B343CCAC-49C9-4D2E-8A34-D2AF44FB800A}"/>
    <dgm:cxn modelId="{C8A07820-9951-4941-9493-F5B694DC9DA7}" srcId="{B0143521-B3F7-49EE-81E1-D337A8F26784}" destId="{94BED6AA-20B8-4B6D-98F6-C4CBC266E7C5}" srcOrd="0" destOrd="0" parTransId="{F08C03AC-141C-4D97-B798-516B057347B1}" sibTransId="{7863FAB8-13FA-4373-B70C-31396DC273A3}"/>
    <dgm:cxn modelId="{3F22CF34-295B-4907-A5CC-6F4A68B0965C}" srcId="{3B3F23A9-9368-4FF8-9628-011B9433666D}" destId="{2B082865-4192-4319-9011-EC5FAA6A9E70}" srcOrd="1" destOrd="0" parTransId="{710C6B4C-8A33-4681-90E1-6F785CB95183}" sibTransId="{401AFC5A-0C2A-407E-9096-1929B2468677}"/>
    <dgm:cxn modelId="{1597163C-375D-4D01-A618-A4F0C08657F8}" type="presOf" srcId="{3B3F23A9-9368-4FF8-9628-011B9433666D}" destId="{645333B6-97E4-40DA-84CF-595DA3FCB3AF}" srcOrd="0" destOrd="0" presId="urn:microsoft.com/office/officeart/2005/8/layout/list1#1"/>
    <dgm:cxn modelId="{17BED740-E256-498D-B562-80EB904E7FA0}" srcId="{94BED6AA-20B8-4B6D-98F6-C4CBC266E7C5}" destId="{783B5F03-87CF-4C47-99D6-BE02033E20C9}" srcOrd="0" destOrd="0" parTransId="{03DB114C-C02F-4220-AB33-8315CD2D2602}" sibTransId="{9C3AC8DC-0979-4B1D-9E9E-20557050AD00}"/>
    <dgm:cxn modelId="{08504E41-B4AA-4C4E-9B52-078F3F198034}" type="presOf" srcId="{94BED6AA-20B8-4B6D-98F6-C4CBC266E7C5}" destId="{29A8FEE7-C8FB-46E8-AD66-6B2412059858}" srcOrd="0" destOrd="0" presId="urn:microsoft.com/office/officeart/2005/8/layout/list1#1"/>
    <dgm:cxn modelId="{65DFEC47-1F14-46E3-9215-F1AE5D61A543}" type="presOf" srcId="{99A02676-2CF9-4F9B-A2B2-E11AE5245397}" destId="{4EC703AE-C60D-48F0-BCB2-9FE16DB1B6E5}" srcOrd="0" destOrd="1" presId="urn:microsoft.com/office/officeart/2005/8/layout/list1#1"/>
    <dgm:cxn modelId="{BE799552-F647-4583-A07F-0889D49C10D4}" type="presOf" srcId="{783B5F03-87CF-4C47-99D6-BE02033E20C9}" destId="{4EC703AE-C60D-48F0-BCB2-9FE16DB1B6E5}" srcOrd="0" destOrd="0" presId="urn:microsoft.com/office/officeart/2005/8/layout/list1#1"/>
    <dgm:cxn modelId="{E82A4C79-658B-42A1-B6E7-A3696EAB60B0}" type="presOf" srcId="{29232304-F197-4F19-A308-C88511292A9E}" destId="{1B0A7A31-21EB-4189-8994-DEC93D450867}" srcOrd="0" destOrd="0" presId="urn:microsoft.com/office/officeart/2005/8/layout/list1#1"/>
    <dgm:cxn modelId="{D6F4B180-8AAF-4C99-B348-99B982CCC24A}" srcId="{3B3F23A9-9368-4FF8-9628-011B9433666D}" destId="{29232304-F197-4F19-A308-C88511292A9E}" srcOrd="0" destOrd="0" parTransId="{56E228EC-845F-47B9-850A-9118EEAF286B}" sibTransId="{C4ABA87D-7618-45AC-9C5A-F1775AE53EE5}"/>
    <dgm:cxn modelId="{14B449B7-2C0F-43DC-9613-8397FA8254E0}" type="presOf" srcId="{2B082865-4192-4319-9011-EC5FAA6A9E70}" destId="{1B0A7A31-21EB-4189-8994-DEC93D450867}" srcOrd="0" destOrd="1" presId="urn:microsoft.com/office/officeart/2005/8/layout/list1#1"/>
    <dgm:cxn modelId="{1B6A62BD-612F-44BA-8B3D-F61B6932B8BE}" srcId="{3B3F23A9-9368-4FF8-9628-011B9433666D}" destId="{553E6F11-1C98-4B13-964F-5B07379B3B45}" srcOrd="2" destOrd="0" parTransId="{1328C4BC-3A9F-48F8-AE7E-52468D6BD0E6}" sibTransId="{81914171-34A2-4DC6-BEB5-3A36C1EEFDAC}"/>
    <dgm:cxn modelId="{67C4CDDE-FF09-4AAA-9CBA-11899F9D88FA}" type="presOf" srcId="{3B3F23A9-9368-4FF8-9628-011B9433666D}" destId="{F27E2B59-372A-402C-B697-3DE712A58854}" srcOrd="1" destOrd="0" presId="urn:microsoft.com/office/officeart/2005/8/layout/list1#1"/>
    <dgm:cxn modelId="{88697ADF-E79E-4545-8C5B-6A3C96ABEA75}" srcId="{B0143521-B3F7-49EE-81E1-D337A8F26784}" destId="{3B3F23A9-9368-4FF8-9628-011B9433666D}" srcOrd="1" destOrd="0" parTransId="{64C214AA-E8CD-46F1-945C-8FBA5C339EC7}" sibTransId="{C948E9B6-7EA6-45A9-BE7C-73FF13D76FA8}"/>
    <dgm:cxn modelId="{002AFADF-9CE8-4700-A241-243B15405FEA}" type="presOf" srcId="{B0143521-B3F7-49EE-81E1-D337A8F26784}" destId="{940AB1B8-31F0-482E-AB7E-20EDA6827836}" srcOrd="0" destOrd="0" presId="urn:microsoft.com/office/officeart/2005/8/layout/list1#1"/>
    <dgm:cxn modelId="{8AAFD1ED-5EB1-4E85-93BC-8C82769AA13F}" type="presParOf" srcId="{940AB1B8-31F0-482E-AB7E-20EDA6827836}" destId="{DC98DF1F-9E28-4C72-BC41-D80F096B1268}" srcOrd="0" destOrd="0" presId="urn:microsoft.com/office/officeart/2005/8/layout/list1#1"/>
    <dgm:cxn modelId="{FBEA797A-28AB-4C73-9D4C-53B34BADB1FC}" type="presParOf" srcId="{DC98DF1F-9E28-4C72-BC41-D80F096B1268}" destId="{29A8FEE7-C8FB-46E8-AD66-6B2412059858}" srcOrd="0" destOrd="0" presId="urn:microsoft.com/office/officeart/2005/8/layout/list1#1"/>
    <dgm:cxn modelId="{32168D37-2F55-4595-9A0D-05F50A00FE5E}" type="presParOf" srcId="{DC98DF1F-9E28-4C72-BC41-D80F096B1268}" destId="{3D78E7DC-E549-4121-9EC8-783C9EC0AC04}" srcOrd="1" destOrd="0" presId="urn:microsoft.com/office/officeart/2005/8/layout/list1#1"/>
    <dgm:cxn modelId="{DAD6C608-CB75-4E76-A19A-4E2FFE6FA80F}" type="presParOf" srcId="{940AB1B8-31F0-482E-AB7E-20EDA6827836}" destId="{BB1CCB41-C370-4902-8C86-95F957158353}" srcOrd="1" destOrd="0" presId="urn:microsoft.com/office/officeart/2005/8/layout/list1#1"/>
    <dgm:cxn modelId="{EF977F8D-7815-421A-A0D6-A967E7553380}" type="presParOf" srcId="{940AB1B8-31F0-482E-AB7E-20EDA6827836}" destId="{4EC703AE-C60D-48F0-BCB2-9FE16DB1B6E5}" srcOrd="2" destOrd="0" presId="urn:microsoft.com/office/officeart/2005/8/layout/list1#1"/>
    <dgm:cxn modelId="{7BF87A46-A74D-42C3-BF34-D120CE614AD9}" type="presParOf" srcId="{940AB1B8-31F0-482E-AB7E-20EDA6827836}" destId="{A3BA6804-DDB5-44F7-B19D-7301018130F5}" srcOrd="3" destOrd="0" presId="urn:microsoft.com/office/officeart/2005/8/layout/list1#1"/>
    <dgm:cxn modelId="{70A48960-0CC8-45C5-866D-446E29D769AA}" type="presParOf" srcId="{940AB1B8-31F0-482E-AB7E-20EDA6827836}" destId="{82C44835-B2D2-4F37-84AA-A9B04521242B}" srcOrd="4" destOrd="0" presId="urn:microsoft.com/office/officeart/2005/8/layout/list1#1"/>
    <dgm:cxn modelId="{D9117AF5-0054-43BD-B5A3-FE76ADDF3099}" type="presParOf" srcId="{82C44835-B2D2-4F37-84AA-A9B04521242B}" destId="{645333B6-97E4-40DA-84CF-595DA3FCB3AF}" srcOrd="0" destOrd="0" presId="urn:microsoft.com/office/officeart/2005/8/layout/list1#1"/>
    <dgm:cxn modelId="{124CF4BD-3F5A-4432-89DD-0A46EC174385}" type="presParOf" srcId="{82C44835-B2D2-4F37-84AA-A9B04521242B}" destId="{F27E2B59-372A-402C-B697-3DE712A58854}" srcOrd="1" destOrd="0" presId="urn:microsoft.com/office/officeart/2005/8/layout/list1#1"/>
    <dgm:cxn modelId="{1E2BFAE3-AD76-4B32-8E41-92F1704F9306}" type="presParOf" srcId="{940AB1B8-31F0-482E-AB7E-20EDA6827836}" destId="{8A4A7EE2-F414-4147-926A-63E463288E88}" srcOrd="5" destOrd="0" presId="urn:microsoft.com/office/officeart/2005/8/layout/list1#1"/>
    <dgm:cxn modelId="{AF7861AD-56CA-44CB-AADE-C117AAB45351}" type="presParOf" srcId="{940AB1B8-31F0-482E-AB7E-20EDA6827836}" destId="{1B0A7A31-21EB-4189-8994-DEC93D450867}" srcOrd="6" destOrd="0" presId="urn:microsoft.com/office/officeart/2005/8/layout/list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F4893B-079D-42D4-8FA9-ADCF70799F12}" type="doc">
      <dgm:prSet loTypeId="urn:microsoft.com/office/officeart/2016/7/layout/VerticalDownArrowProcess" loCatId="process" qsTypeId="urn:microsoft.com/office/officeart/2005/8/quickstyle/simple1#3" qsCatId="simple" csTypeId="urn:microsoft.com/office/officeart/2005/8/colors/colorful5#1" csCatId="colorful" phldr="1"/>
      <dgm:spPr/>
      <dgm:t>
        <a:bodyPr/>
        <a:lstStyle/>
        <a:p>
          <a:endParaRPr lang="en-US"/>
        </a:p>
      </dgm:t>
    </dgm:pt>
    <dgm:pt modelId="{4376C1F7-0024-4B80-BD42-35986A155B41}">
      <dgm:prSet/>
      <dgm:spPr/>
      <dgm:t>
        <a:bodyPr/>
        <a:lstStyle/>
        <a:p>
          <a:r>
            <a:rPr lang="en-US" dirty="0"/>
            <a:t>Objective:</a:t>
          </a:r>
        </a:p>
      </dgm:t>
    </dgm:pt>
    <dgm:pt modelId="{50403FE2-51BD-4BD8-AAE6-DAA6C9192EBC}" type="parTrans" cxnId="{175472C1-864B-40BB-9A2B-E72D66FDF5F8}">
      <dgm:prSet/>
      <dgm:spPr/>
      <dgm:t>
        <a:bodyPr/>
        <a:lstStyle/>
        <a:p>
          <a:endParaRPr lang="en-US"/>
        </a:p>
      </dgm:t>
    </dgm:pt>
    <dgm:pt modelId="{47758C72-7EAE-47FC-8393-5F35DBDCD071}" type="sibTrans" cxnId="{175472C1-864B-40BB-9A2B-E72D66FDF5F8}">
      <dgm:prSet/>
      <dgm:spPr/>
      <dgm:t>
        <a:bodyPr/>
        <a:lstStyle/>
        <a:p>
          <a:endParaRPr lang="en-US"/>
        </a:p>
      </dgm:t>
    </dgm:pt>
    <dgm:pt modelId="{F781CEE4-351E-4DE6-A2BE-A148E2BE6A11}">
      <dgm:prSet/>
      <dgm:spPr/>
      <dgm:t>
        <a:bodyPr/>
        <a:lstStyle/>
        <a:p>
          <a:r>
            <a:rPr lang="en-US" dirty="0"/>
            <a:t>Window Size Selection</a:t>
          </a:r>
        </a:p>
      </dgm:t>
    </dgm:pt>
    <dgm:pt modelId="{17BD6698-9131-4346-8215-BA2BB5DEF999}" type="parTrans" cxnId="{D054DB2A-395F-418C-A76B-95D162828B68}">
      <dgm:prSet/>
      <dgm:spPr/>
      <dgm:t>
        <a:bodyPr/>
        <a:lstStyle/>
        <a:p>
          <a:endParaRPr lang="en-US"/>
        </a:p>
      </dgm:t>
    </dgm:pt>
    <dgm:pt modelId="{6C4AA6D1-616A-4462-BCED-FF410891171A}" type="sibTrans" cxnId="{D054DB2A-395F-418C-A76B-95D162828B68}">
      <dgm:prSet/>
      <dgm:spPr/>
      <dgm:t>
        <a:bodyPr/>
        <a:lstStyle/>
        <a:p>
          <a:endParaRPr lang="en-US"/>
        </a:p>
      </dgm:t>
    </dgm:pt>
    <dgm:pt modelId="{A4907A77-F41C-433D-941F-3CE3915F6C5B}">
      <dgm:prSet/>
      <dgm:spPr/>
      <dgm:t>
        <a:bodyPr/>
        <a:lstStyle/>
        <a:p>
          <a:r>
            <a:rPr lang="en-US" dirty="0"/>
            <a:t>Hyperparameter tunning</a:t>
          </a:r>
        </a:p>
      </dgm:t>
    </dgm:pt>
    <dgm:pt modelId="{1BB71B3D-20BD-4418-991C-3381DD14920E}" type="parTrans" cxnId="{8A20678E-58F3-436E-97D0-3D68644D07FE}">
      <dgm:prSet/>
      <dgm:spPr/>
      <dgm:t>
        <a:bodyPr/>
        <a:lstStyle/>
        <a:p>
          <a:endParaRPr lang="en-US"/>
        </a:p>
      </dgm:t>
    </dgm:pt>
    <dgm:pt modelId="{929CDFFA-0030-4D88-A869-EE0F0993D884}" type="sibTrans" cxnId="{8A20678E-58F3-436E-97D0-3D68644D07FE}">
      <dgm:prSet/>
      <dgm:spPr/>
      <dgm:t>
        <a:bodyPr/>
        <a:lstStyle/>
        <a:p>
          <a:endParaRPr lang="en-US"/>
        </a:p>
      </dgm:t>
    </dgm:pt>
    <dgm:pt modelId="{B0B72057-539C-4852-8B0B-E5CDDA35A1B2}">
      <dgm:prSet/>
      <dgm:spPr/>
      <dgm:t>
        <a:bodyPr/>
        <a:lstStyle/>
        <a:p>
          <a:r>
            <a:rPr lang="en-US"/>
            <a:t>Dynamic Decision Making</a:t>
          </a:r>
        </a:p>
      </dgm:t>
    </dgm:pt>
    <dgm:pt modelId="{8C9D7922-19D9-4AEB-B98D-7AC89E23E6CD}" type="parTrans" cxnId="{55D53027-1511-4600-94DA-DB2C09304B8D}">
      <dgm:prSet/>
      <dgm:spPr/>
      <dgm:t>
        <a:bodyPr/>
        <a:lstStyle/>
        <a:p>
          <a:endParaRPr lang="en-US"/>
        </a:p>
      </dgm:t>
    </dgm:pt>
    <dgm:pt modelId="{8A275235-CAD0-453F-A1C4-E95F12BB0493}" type="sibTrans" cxnId="{55D53027-1511-4600-94DA-DB2C09304B8D}">
      <dgm:prSet/>
      <dgm:spPr/>
      <dgm:t>
        <a:bodyPr/>
        <a:lstStyle/>
        <a:p>
          <a:endParaRPr lang="en-US"/>
        </a:p>
      </dgm:t>
    </dgm:pt>
    <dgm:pt modelId="{7F6C6B3E-2CDA-4D80-AAFD-A63A91B85346}">
      <dgm:prSet/>
      <dgm:spPr/>
      <dgm:t>
        <a:bodyPr/>
        <a:lstStyle/>
        <a:p>
          <a:r>
            <a:rPr lang="en-US" dirty="0"/>
            <a:t>Make decision based on the distribution of returns of past “</a:t>
          </a:r>
          <a:r>
            <a:rPr lang="en-US" dirty="0" err="1"/>
            <a:t>Window_size</a:t>
          </a:r>
          <a:r>
            <a:rPr lang="en-US" dirty="0"/>
            <a:t>” days</a:t>
          </a:r>
        </a:p>
      </dgm:t>
    </dgm:pt>
    <dgm:pt modelId="{C74DDFB6-4AD0-41CD-8B0D-D06DF2F3D5B9}" type="parTrans" cxnId="{CC723FB0-D98B-413E-A6A7-3EFB6752ACEF}">
      <dgm:prSet/>
      <dgm:spPr/>
      <dgm:t>
        <a:bodyPr/>
        <a:lstStyle/>
        <a:p>
          <a:endParaRPr lang="en-US"/>
        </a:p>
      </dgm:t>
    </dgm:pt>
    <dgm:pt modelId="{6B6B89DC-62F9-4D69-9A73-AFCC749C78F7}" type="sibTrans" cxnId="{CC723FB0-D98B-413E-A6A7-3EFB6752ACEF}">
      <dgm:prSet/>
      <dgm:spPr/>
      <dgm:t>
        <a:bodyPr/>
        <a:lstStyle/>
        <a:p>
          <a:endParaRPr lang="en-US"/>
        </a:p>
      </dgm:t>
    </dgm:pt>
    <dgm:pt modelId="{6F87087B-D9B9-485E-A595-A7F5806F25B6}">
      <dgm:prSet/>
      <dgm:spPr/>
      <dgm:t>
        <a:bodyPr/>
        <a:lstStyle/>
        <a:p>
          <a:r>
            <a:rPr lang="en-US" dirty="0"/>
            <a:t>Return (Stationary) Vs. Price (Nonstationary)</a:t>
          </a:r>
        </a:p>
      </dgm:t>
    </dgm:pt>
    <dgm:pt modelId="{92E98703-E69D-4C25-9C48-90F3ACAE9086}" type="parTrans" cxnId="{ACEB2A39-03B7-46FD-B1A4-F938E0321D3A}">
      <dgm:prSet/>
      <dgm:spPr/>
      <dgm:t>
        <a:bodyPr/>
        <a:lstStyle/>
        <a:p>
          <a:endParaRPr lang="zh-CN" altLang="en-US"/>
        </a:p>
      </dgm:t>
    </dgm:pt>
    <dgm:pt modelId="{81E6DAF5-760F-4FD0-BF92-3C9BBCE00F97}" type="sibTrans" cxnId="{ACEB2A39-03B7-46FD-B1A4-F938E0321D3A}">
      <dgm:prSet/>
      <dgm:spPr/>
      <dgm:t>
        <a:bodyPr/>
        <a:lstStyle/>
        <a:p>
          <a:endParaRPr lang="zh-CN" altLang="en-US"/>
        </a:p>
      </dgm:t>
    </dgm:pt>
    <dgm:pt modelId="{10FD427B-96BF-4FB7-83B9-90C33A9052C2}">
      <dgm:prSet/>
      <dgm:spPr/>
      <dgm:t>
        <a:bodyPr/>
        <a:lstStyle/>
        <a:p>
          <a:r>
            <a:rPr lang="en-US" dirty="0"/>
            <a:t>Feature Engineering &amp; Selection </a:t>
          </a:r>
        </a:p>
      </dgm:t>
    </dgm:pt>
    <dgm:pt modelId="{B9036331-9CC8-4CF3-A227-CC3210643B5B}" type="parTrans" cxnId="{06D5737C-998E-484D-B7A1-21581136C10E}">
      <dgm:prSet/>
      <dgm:spPr/>
      <dgm:t>
        <a:bodyPr/>
        <a:lstStyle/>
        <a:p>
          <a:endParaRPr lang="zh-CN" altLang="en-US"/>
        </a:p>
      </dgm:t>
    </dgm:pt>
    <dgm:pt modelId="{06665295-974D-44FC-A9BD-AF04428DEA33}" type="sibTrans" cxnId="{06D5737C-998E-484D-B7A1-21581136C10E}">
      <dgm:prSet/>
      <dgm:spPr/>
      <dgm:t>
        <a:bodyPr/>
        <a:lstStyle/>
        <a:p>
          <a:endParaRPr lang="zh-CN" altLang="en-US"/>
        </a:p>
      </dgm:t>
    </dgm:pt>
    <dgm:pt modelId="{D2354A4D-1A38-48D5-88BD-1716543C994E}">
      <dgm:prSet/>
      <dgm:spPr/>
      <dgm:t>
        <a:bodyPr/>
        <a:lstStyle/>
        <a:p>
          <a:r>
            <a:rPr lang="en-US" dirty="0"/>
            <a:t>Normalization, Lagged Data (MA 200), Indicators</a:t>
          </a:r>
        </a:p>
      </dgm:t>
    </dgm:pt>
    <dgm:pt modelId="{209E968A-9BAC-4143-BDAC-8A910D561FC7}" type="parTrans" cxnId="{5A20919C-C865-47A3-81E0-FADADBB8AE15}">
      <dgm:prSet/>
      <dgm:spPr/>
      <dgm:t>
        <a:bodyPr/>
        <a:lstStyle/>
        <a:p>
          <a:endParaRPr lang="zh-CN" altLang="en-US"/>
        </a:p>
      </dgm:t>
    </dgm:pt>
    <dgm:pt modelId="{69A5CF90-2C1A-4E12-ADDA-D949D71FB906}" type="sibTrans" cxnId="{5A20919C-C865-47A3-81E0-FADADBB8AE15}">
      <dgm:prSet/>
      <dgm:spPr/>
      <dgm:t>
        <a:bodyPr/>
        <a:lstStyle/>
        <a:p>
          <a:endParaRPr lang="zh-CN" altLang="en-US"/>
        </a:p>
      </dgm:t>
    </dgm:pt>
    <dgm:pt modelId="{47C90EDE-9C40-4B8A-BD58-EADC83E3451E}">
      <dgm:prSet/>
      <dgm:spPr/>
      <dgm:t>
        <a:bodyPr/>
        <a:lstStyle/>
        <a:p>
          <a:r>
            <a:rPr lang="en-US" dirty="0"/>
            <a:t>Data used to train the model</a:t>
          </a:r>
        </a:p>
      </dgm:t>
    </dgm:pt>
    <dgm:pt modelId="{FA9A91DB-2480-489E-AB01-B08B640756F0}" type="parTrans" cxnId="{4BB824D5-40D5-4E9E-A4CC-C06AAD7EA69A}">
      <dgm:prSet/>
      <dgm:spPr/>
      <dgm:t>
        <a:bodyPr/>
        <a:lstStyle/>
        <a:p>
          <a:endParaRPr lang="zh-CN" altLang="en-US"/>
        </a:p>
      </dgm:t>
    </dgm:pt>
    <dgm:pt modelId="{CFE4BDAA-4B11-4E94-90C3-D2F762024CEE}" type="sibTrans" cxnId="{4BB824D5-40D5-4E9E-A4CC-C06AAD7EA69A}">
      <dgm:prSet/>
      <dgm:spPr/>
      <dgm:t>
        <a:bodyPr/>
        <a:lstStyle/>
        <a:p>
          <a:endParaRPr lang="zh-CN" altLang="en-US"/>
        </a:p>
      </dgm:t>
    </dgm:pt>
    <dgm:pt modelId="{D217D2D3-6E89-4BA5-B94A-18F265544A3C}">
      <dgm:prSet/>
      <dgm:spPr/>
      <dgm:t>
        <a:bodyPr/>
        <a:lstStyle/>
        <a:p>
          <a:r>
            <a:rPr lang="en-US" dirty="0" err="1"/>
            <a:t>Optuna</a:t>
          </a:r>
          <a:r>
            <a:rPr lang="en-US" dirty="0"/>
            <a:t>, </a:t>
          </a:r>
          <a:r>
            <a:rPr lang="en-US" altLang="zh-CN" dirty="0"/>
            <a:t>A hyperparameter optimization framework</a:t>
          </a:r>
          <a:endParaRPr lang="en-US" dirty="0"/>
        </a:p>
      </dgm:t>
    </dgm:pt>
    <dgm:pt modelId="{46FAA17A-6FD1-45CD-B64E-2EF13BC22751}" type="parTrans" cxnId="{F888A158-6332-4C42-BA11-5DF45037C128}">
      <dgm:prSet/>
      <dgm:spPr/>
      <dgm:t>
        <a:bodyPr/>
        <a:lstStyle/>
        <a:p>
          <a:endParaRPr lang="zh-CN" altLang="en-US"/>
        </a:p>
      </dgm:t>
    </dgm:pt>
    <dgm:pt modelId="{178C29A1-AB20-4812-8058-CD39B1115EA2}" type="sibTrans" cxnId="{F888A158-6332-4C42-BA11-5DF45037C128}">
      <dgm:prSet/>
      <dgm:spPr/>
      <dgm:t>
        <a:bodyPr/>
        <a:lstStyle/>
        <a:p>
          <a:endParaRPr lang="zh-CN" altLang="en-US"/>
        </a:p>
      </dgm:t>
    </dgm:pt>
    <dgm:pt modelId="{68E345F6-D452-4C9C-BB0F-C29F77E13301}" type="pres">
      <dgm:prSet presAssocID="{17F4893B-079D-42D4-8FA9-ADCF70799F12}" presName="Name0" presStyleCnt="0">
        <dgm:presLayoutVars>
          <dgm:dir/>
          <dgm:animLvl val="lvl"/>
          <dgm:resizeHandles val="exact"/>
        </dgm:presLayoutVars>
      </dgm:prSet>
      <dgm:spPr/>
    </dgm:pt>
    <dgm:pt modelId="{9533A7BD-EE40-4FE4-9467-AA3CA5E8EF78}" type="pres">
      <dgm:prSet presAssocID="{B0B72057-539C-4852-8B0B-E5CDDA35A1B2}" presName="boxAndChildren" presStyleCnt="0"/>
      <dgm:spPr/>
    </dgm:pt>
    <dgm:pt modelId="{AFAED945-7EA7-4A35-B1F7-C3B96C323CFB}" type="pres">
      <dgm:prSet presAssocID="{B0B72057-539C-4852-8B0B-E5CDDA35A1B2}" presName="parentTextBox" presStyleLbl="alignNode1" presStyleIdx="0" presStyleCnt="5"/>
      <dgm:spPr/>
    </dgm:pt>
    <dgm:pt modelId="{5AE216B5-5F4C-42E9-A762-320F601466DE}" type="pres">
      <dgm:prSet presAssocID="{B0B72057-539C-4852-8B0B-E5CDDA35A1B2}" presName="descendantBox" presStyleLbl="bgAccFollowNode1" presStyleIdx="0" presStyleCnt="5"/>
      <dgm:spPr/>
    </dgm:pt>
    <dgm:pt modelId="{6C7015DE-4DD8-4A54-97DC-F759F051B3B5}" type="pres">
      <dgm:prSet presAssocID="{929CDFFA-0030-4D88-A869-EE0F0993D884}" presName="sp" presStyleCnt="0"/>
      <dgm:spPr/>
    </dgm:pt>
    <dgm:pt modelId="{4997620A-2CA7-4F2D-B43C-F6F0EED54BB1}" type="pres">
      <dgm:prSet presAssocID="{A4907A77-F41C-433D-941F-3CE3915F6C5B}" presName="arrowAndChildren" presStyleCnt="0"/>
      <dgm:spPr/>
    </dgm:pt>
    <dgm:pt modelId="{3EACA8DE-BEA4-488E-900A-BAD9B4AA4AA3}" type="pres">
      <dgm:prSet presAssocID="{A4907A77-F41C-433D-941F-3CE3915F6C5B}" presName="parentTextArrow" presStyleLbl="node1" presStyleIdx="0" presStyleCnt="0"/>
      <dgm:spPr/>
    </dgm:pt>
    <dgm:pt modelId="{786F6D0D-2A27-43AE-95E9-CAD0084832D1}" type="pres">
      <dgm:prSet presAssocID="{A4907A77-F41C-433D-941F-3CE3915F6C5B}" presName="arrow" presStyleLbl="alignNode1" presStyleIdx="1" presStyleCnt="5"/>
      <dgm:spPr/>
    </dgm:pt>
    <dgm:pt modelId="{E006BCA2-E097-461F-A9AC-C4B2AB770286}" type="pres">
      <dgm:prSet presAssocID="{A4907A77-F41C-433D-941F-3CE3915F6C5B}" presName="descendantArrow" presStyleLbl="bgAccFollowNode1" presStyleIdx="1" presStyleCnt="5"/>
      <dgm:spPr/>
    </dgm:pt>
    <dgm:pt modelId="{1A8D8AA6-A242-4263-82DF-7ADC74095343}" type="pres">
      <dgm:prSet presAssocID="{6C4AA6D1-616A-4462-BCED-FF410891171A}" presName="sp" presStyleCnt="0"/>
      <dgm:spPr/>
    </dgm:pt>
    <dgm:pt modelId="{BE8EF884-61E3-4EB3-9AD3-A2A08ADAA7E6}" type="pres">
      <dgm:prSet presAssocID="{F781CEE4-351E-4DE6-A2BE-A148E2BE6A11}" presName="arrowAndChildren" presStyleCnt="0"/>
      <dgm:spPr/>
    </dgm:pt>
    <dgm:pt modelId="{17D75BB7-BB75-4988-97A8-6D5C82DDFA85}" type="pres">
      <dgm:prSet presAssocID="{F781CEE4-351E-4DE6-A2BE-A148E2BE6A11}" presName="parentTextArrow" presStyleLbl="node1" presStyleIdx="0" presStyleCnt="0"/>
      <dgm:spPr/>
    </dgm:pt>
    <dgm:pt modelId="{8E66816F-1241-44D3-968B-561D96CC75BA}" type="pres">
      <dgm:prSet presAssocID="{F781CEE4-351E-4DE6-A2BE-A148E2BE6A11}" presName="arrow" presStyleLbl="alignNode1" presStyleIdx="2" presStyleCnt="5"/>
      <dgm:spPr/>
    </dgm:pt>
    <dgm:pt modelId="{0CA55E89-E093-4898-B68F-FA493C0A3D16}" type="pres">
      <dgm:prSet presAssocID="{F781CEE4-351E-4DE6-A2BE-A148E2BE6A11}" presName="descendantArrow" presStyleLbl="bgAccFollowNode1" presStyleIdx="2" presStyleCnt="5"/>
      <dgm:spPr/>
    </dgm:pt>
    <dgm:pt modelId="{C1C41E88-FBD9-4243-90DC-B8B29D4A4E7C}" type="pres">
      <dgm:prSet presAssocID="{06665295-974D-44FC-A9BD-AF04428DEA33}" presName="sp" presStyleCnt="0"/>
      <dgm:spPr/>
    </dgm:pt>
    <dgm:pt modelId="{40E739C0-5731-48F8-AFCE-A2BFC60F68B7}" type="pres">
      <dgm:prSet presAssocID="{10FD427B-96BF-4FB7-83B9-90C33A9052C2}" presName="arrowAndChildren" presStyleCnt="0"/>
      <dgm:spPr/>
    </dgm:pt>
    <dgm:pt modelId="{A7D08403-124D-41FC-B8D5-3E48E3B3C0F3}" type="pres">
      <dgm:prSet presAssocID="{10FD427B-96BF-4FB7-83B9-90C33A9052C2}" presName="parentTextArrow" presStyleLbl="node1" presStyleIdx="0" presStyleCnt="0"/>
      <dgm:spPr/>
    </dgm:pt>
    <dgm:pt modelId="{0AAD1D63-E596-4E7C-8854-741D360E7E52}" type="pres">
      <dgm:prSet presAssocID="{10FD427B-96BF-4FB7-83B9-90C33A9052C2}" presName="arrow" presStyleLbl="alignNode1" presStyleIdx="3" presStyleCnt="5"/>
      <dgm:spPr/>
    </dgm:pt>
    <dgm:pt modelId="{849750E2-4843-406E-9624-D7DE6448B76F}" type="pres">
      <dgm:prSet presAssocID="{10FD427B-96BF-4FB7-83B9-90C33A9052C2}" presName="descendantArrow" presStyleLbl="bgAccFollowNode1" presStyleIdx="3" presStyleCnt="5"/>
      <dgm:spPr/>
    </dgm:pt>
    <dgm:pt modelId="{10FAD33B-2530-4099-AADB-89B0ABF20A26}" type="pres">
      <dgm:prSet presAssocID="{47758C72-7EAE-47FC-8393-5F35DBDCD071}" presName="sp" presStyleCnt="0"/>
      <dgm:spPr/>
    </dgm:pt>
    <dgm:pt modelId="{1956C313-6465-4D84-8EF9-B414DD3C6D1F}" type="pres">
      <dgm:prSet presAssocID="{4376C1F7-0024-4B80-BD42-35986A155B41}" presName="arrowAndChildren" presStyleCnt="0"/>
      <dgm:spPr/>
    </dgm:pt>
    <dgm:pt modelId="{5A85D79A-82B8-4626-9BDD-FE427FA50F8D}" type="pres">
      <dgm:prSet presAssocID="{4376C1F7-0024-4B80-BD42-35986A155B41}" presName="parentTextArrow" presStyleLbl="node1" presStyleIdx="0" presStyleCnt="0"/>
      <dgm:spPr/>
    </dgm:pt>
    <dgm:pt modelId="{3A72816A-2896-43DB-97B3-402663962CD3}" type="pres">
      <dgm:prSet presAssocID="{4376C1F7-0024-4B80-BD42-35986A155B41}" presName="arrow" presStyleLbl="alignNode1" presStyleIdx="4" presStyleCnt="5"/>
      <dgm:spPr/>
    </dgm:pt>
    <dgm:pt modelId="{402F365E-626C-4E88-9934-F7E442741308}" type="pres">
      <dgm:prSet presAssocID="{4376C1F7-0024-4B80-BD42-35986A155B41}" presName="descendantArrow" presStyleLbl="bgAccFollowNode1" presStyleIdx="4" presStyleCnt="5"/>
      <dgm:spPr/>
    </dgm:pt>
  </dgm:ptLst>
  <dgm:cxnLst>
    <dgm:cxn modelId="{5A45EA00-585B-45CF-9309-E831BACCBB52}" type="presOf" srcId="{10FD427B-96BF-4FB7-83B9-90C33A9052C2}" destId="{A7D08403-124D-41FC-B8D5-3E48E3B3C0F3}" srcOrd="0" destOrd="0" presId="urn:microsoft.com/office/officeart/2016/7/layout/VerticalDownArrowProcess"/>
    <dgm:cxn modelId="{4A8F1F04-896A-4A63-A983-F66CCD13536D}" type="presOf" srcId="{F781CEE4-351E-4DE6-A2BE-A148E2BE6A11}" destId="{17D75BB7-BB75-4988-97A8-6D5C82DDFA85}" srcOrd="0" destOrd="0" presId="urn:microsoft.com/office/officeart/2016/7/layout/VerticalDownArrowProcess"/>
    <dgm:cxn modelId="{A8EF6306-5975-4DCB-BAA5-ACAAAFA97670}" type="presOf" srcId="{17F4893B-079D-42D4-8FA9-ADCF70799F12}" destId="{68E345F6-D452-4C9C-BB0F-C29F77E13301}" srcOrd="0" destOrd="0" presId="urn:microsoft.com/office/officeart/2016/7/layout/VerticalDownArrowProcess"/>
    <dgm:cxn modelId="{55D53027-1511-4600-94DA-DB2C09304B8D}" srcId="{17F4893B-079D-42D4-8FA9-ADCF70799F12}" destId="{B0B72057-539C-4852-8B0B-E5CDDA35A1B2}" srcOrd="4" destOrd="0" parTransId="{8C9D7922-19D9-4AEB-B98D-7AC89E23E6CD}" sibTransId="{8A275235-CAD0-453F-A1C4-E95F12BB0493}"/>
    <dgm:cxn modelId="{D054DB2A-395F-418C-A76B-95D162828B68}" srcId="{17F4893B-079D-42D4-8FA9-ADCF70799F12}" destId="{F781CEE4-351E-4DE6-A2BE-A148E2BE6A11}" srcOrd="2" destOrd="0" parTransId="{17BD6698-9131-4346-8215-BA2BB5DEF999}" sibTransId="{6C4AA6D1-616A-4462-BCED-FF410891171A}"/>
    <dgm:cxn modelId="{ACEB2A39-03B7-46FD-B1A4-F938E0321D3A}" srcId="{4376C1F7-0024-4B80-BD42-35986A155B41}" destId="{6F87087B-D9B9-485E-A595-A7F5806F25B6}" srcOrd="0" destOrd="0" parTransId="{92E98703-E69D-4C25-9C48-90F3ACAE9086}" sibTransId="{81E6DAF5-760F-4FD0-BF92-3C9BBCE00F97}"/>
    <dgm:cxn modelId="{865D7360-6B48-4365-92B7-B16C0B49699A}" type="presOf" srcId="{4376C1F7-0024-4B80-BD42-35986A155B41}" destId="{5A85D79A-82B8-4626-9BDD-FE427FA50F8D}" srcOrd="0" destOrd="0" presId="urn:microsoft.com/office/officeart/2016/7/layout/VerticalDownArrowProcess"/>
    <dgm:cxn modelId="{4C43A071-A45B-4E37-AB72-48886CE6E3A2}" type="presOf" srcId="{10FD427B-96BF-4FB7-83B9-90C33A9052C2}" destId="{0AAD1D63-E596-4E7C-8854-741D360E7E52}" srcOrd="1" destOrd="0" presId="urn:microsoft.com/office/officeart/2016/7/layout/VerticalDownArrowProcess"/>
    <dgm:cxn modelId="{A1FC6D74-D56D-4EFD-B808-ACFC81813A94}" type="presOf" srcId="{A4907A77-F41C-433D-941F-3CE3915F6C5B}" destId="{786F6D0D-2A27-43AE-95E9-CAD0084832D1}" srcOrd="1" destOrd="0" presId="urn:microsoft.com/office/officeart/2016/7/layout/VerticalDownArrowProcess"/>
    <dgm:cxn modelId="{F888A158-6332-4C42-BA11-5DF45037C128}" srcId="{A4907A77-F41C-433D-941F-3CE3915F6C5B}" destId="{D217D2D3-6E89-4BA5-B94A-18F265544A3C}" srcOrd="0" destOrd="0" parTransId="{46FAA17A-6FD1-45CD-B64E-2EF13BC22751}" sibTransId="{178C29A1-AB20-4812-8058-CD39B1115EA2}"/>
    <dgm:cxn modelId="{06D5737C-998E-484D-B7A1-21581136C10E}" srcId="{17F4893B-079D-42D4-8FA9-ADCF70799F12}" destId="{10FD427B-96BF-4FB7-83B9-90C33A9052C2}" srcOrd="1" destOrd="0" parTransId="{B9036331-9CC8-4CF3-A227-CC3210643B5B}" sibTransId="{06665295-974D-44FC-A9BD-AF04428DEA33}"/>
    <dgm:cxn modelId="{8A20678E-58F3-436E-97D0-3D68644D07FE}" srcId="{17F4893B-079D-42D4-8FA9-ADCF70799F12}" destId="{A4907A77-F41C-433D-941F-3CE3915F6C5B}" srcOrd="3" destOrd="0" parTransId="{1BB71B3D-20BD-4418-991C-3381DD14920E}" sibTransId="{929CDFFA-0030-4D88-A869-EE0F0993D884}"/>
    <dgm:cxn modelId="{0E9A3592-89BC-44A6-AA34-8E9752B11C1C}" type="presOf" srcId="{F781CEE4-351E-4DE6-A2BE-A148E2BE6A11}" destId="{8E66816F-1241-44D3-968B-561D96CC75BA}" srcOrd="1" destOrd="0" presId="urn:microsoft.com/office/officeart/2016/7/layout/VerticalDownArrowProcess"/>
    <dgm:cxn modelId="{5A20919C-C865-47A3-81E0-FADADBB8AE15}" srcId="{10FD427B-96BF-4FB7-83B9-90C33A9052C2}" destId="{D2354A4D-1A38-48D5-88BD-1716543C994E}" srcOrd="0" destOrd="0" parTransId="{209E968A-9BAC-4143-BDAC-8A910D561FC7}" sibTransId="{69A5CF90-2C1A-4E12-ADDA-D949D71FB906}"/>
    <dgm:cxn modelId="{3EC172A4-B582-42D6-A1D1-953309CBA466}" type="presOf" srcId="{7F6C6B3E-2CDA-4D80-AAFD-A63A91B85346}" destId="{5AE216B5-5F4C-42E9-A762-320F601466DE}" srcOrd="0" destOrd="0" presId="urn:microsoft.com/office/officeart/2016/7/layout/VerticalDownArrowProcess"/>
    <dgm:cxn modelId="{CC723FB0-D98B-413E-A6A7-3EFB6752ACEF}" srcId="{B0B72057-539C-4852-8B0B-E5CDDA35A1B2}" destId="{7F6C6B3E-2CDA-4D80-AAFD-A63A91B85346}" srcOrd="0" destOrd="0" parTransId="{C74DDFB6-4AD0-41CD-8B0D-D06DF2F3D5B9}" sibTransId="{6B6B89DC-62F9-4D69-9A73-AFCC749C78F7}"/>
    <dgm:cxn modelId="{B11BD8B3-2A61-48DD-AE13-6F3D1413C5A3}" type="presOf" srcId="{D217D2D3-6E89-4BA5-B94A-18F265544A3C}" destId="{E006BCA2-E097-461F-A9AC-C4B2AB770286}" srcOrd="0" destOrd="0" presId="urn:microsoft.com/office/officeart/2016/7/layout/VerticalDownArrowProcess"/>
    <dgm:cxn modelId="{D01FC4B7-29E4-44C9-833F-7FFC0DA185F8}" type="presOf" srcId="{47C90EDE-9C40-4B8A-BD58-EADC83E3451E}" destId="{0CA55E89-E093-4898-B68F-FA493C0A3D16}" srcOrd="0" destOrd="0" presId="urn:microsoft.com/office/officeart/2016/7/layout/VerticalDownArrowProcess"/>
    <dgm:cxn modelId="{175472C1-864B-40BB-9A2B-E72D66FDF5F8}" srcId="{17F4893B-079D-42D4-8FA9-ADCF70799F12}" destId="{4376C1F7-0024-4B80-BD42-35986A155B41}" srcOrd="0" destOrd="0" parTransId="{50403FE2-51BD-4BD8-AAE6-DAA6C9192EBC}" sibTransId="{47758C72-7EAE-47FC-8393-5F35DBDCD071}"/>
    <dgm:cxn modelId="{758EE7C3-71D8-427A-88EE-DB838A9C7133}" type="presOf" srcId="{A4907A77-F41C-433D-941F-3CE3915F6C5B}" destId="{3EACA8DE-BEA4-488E-900A-BAD9B4AA4AA3}" srcOrd="0" destOrd="0" presId="urn:microsoft.com/office/officeart/2016/7/layout/VerticalDownArrowProcess"/>
    <dgm:cxn modelId="{1DACBCCF-35AB-4D26-B9C1-EDC58B90A782}" type="presOf" srcId="{4376C1F7-0024-4B80-BD42-35986A155B41}" destId="{3A72816A-2896-43DB-97B3-402663962CD3}" srcOrd="1" destOrd="0" presId="urn:microsoft.com/office/officeart/2016/7/layout/VerticalDownArrowProcess"/>
    <dgm:cxn modelId="{4BB824D5-40D5-4E9E-A4CC-C06AAD7EA69A}" srcId="{F781CEE4-351E-4DE6-A2BE-A148E2BE6A11}" destId="{47C90EDE-9C40-4B8A-BD58-EADC83E3451E}" srcOrd="0" destOrd="0" parTransId="{FA9A91DB-2480-489E-AB01-B08B640756F0}" sibTransId="{CFE4BDAA-4B11-4E94-90C3-D2F762024CEE}"/>
    <dgm:cxn modelId="{B4D39BEC-1990-419C-ABA0-D7A615DF172B}" type="presOf" srcId="{B0B72057-539C-4852-8B0B-E5CDDA35A1B2}" destId="{AFAED945-7EA7-4A35-B1F7-C3B96C323CFB}" srcOrd="0" destOrd="0" presId="urn:microsoft.com/office/officeart/2016/7/layout/VerticalDownArrowProcess"/>
    <dgm:cxn modelId="{5DD477ED-308C-4DD2-940D-7309708F040C}" type="presOf" srcId="{6F87087B-D9B9-485E-A595-A7F5806F25B6}" destId="{402F365E-626C-4E88-9934-F7E442741308}" srcOrd="0" destOrd="0" presId="urn:microsoft.com/office/officeart/2016/7/layout/VerticalDownArrowProcess"/>
    <dgm:cxn modelId="{43325EF9-F703-4DB3-B323-38D7B677A4DF}" type="presOf" srcId="{D2354A4D-1A38-48D5-88BD-1716543C994E}" destId="{849750E2-4843-406E-9624-D7DE6448B76F}" srcOrd="0" destOrd="0" presId="urn:microsoft.com/office/officeart/2016/7/layout/VerticalDownArrowProcess"/>
    <dgm:cxn modelId="{E632A20A-63C4-4D00-847D-B9042E61F024}" type="presParOf" srcId="{68E345F6-D452-4C9C-BB0F-C29F77E13301}" destId="{9533A7BD-EE40-4FE4-9467-AA3CA5E8EF78}" srcOrd="0" destOrd="0" presId="urn:microsoft.com/office/officeart/2016/7/layout/VerticalDownArrowProcess"/>
    <dgm:cxn modelId="{3BDA6C1C-D8C6-4955-B6C4-40FEFCD040ED}" type="presParOf" srcId="{9533A7BD-EE40-4FE4-9467-AA3CA5E8EF78}" destId="{AFAED945-7EA7-4A35-B1F7-C3B96C323CFB}" srcOrd="0" destOrd="0" presId="urn:microsoft.com/office/officeart/2016/7/layout/VerticalDownArrowProcess"/>
    <dgm:cxn modelId="{A99013E1-566F-4CCD-9D8B-360EB7C3F190}" type="presParOf" srcId="{9533A7BD-EE40-4FE4-9467-AA3CA5E8EF78}" destId="{5AE216B5-5F4C-42E9-A762-320F601466DE}" srcOrd="1" destOrd="0" presId="urn:microsoft.com/office/officeart/2016/7/layout/VerticalDownArrowProcess"/>
    <dgm:cxn modelId="{D70915B6-4089-41D0-B7EB-3F9C57C3559B}" type="presParOf" srcId="{68E345F6-D452-4C9C-BB0F-C29F77E13301}" destId="{6C7015DE-4DD8-4A54-97DC-F759F051B3B5}" srcOrd="1" destOrd="0" presId="urn:microsoft.com/office/officeart/2016/7/layout/VerticalDownArrowProcess"/>
    <dgm:cxn modelId="{77E0433F-17A7-4FB8-917A-6718A2DFF2EE}" type="presParOf" srcId="{68E345F6-D452-4C9C-BB0F-C29F77E13301}" destId="{4997620A-2CA7-4F2D-B43C-F6F0EED54BB1}" srcOrd="2" destOrd="0" presId="urn:microsoft.com/office/officeart/2016/7/layout/VerticalDownArrowProcess"/>
    <dgm:cxn modelId="{6F9C20B8-41D7-4827-B011-9B37BC12417D}" type="presParOf" srcId="{4997620A-2CA7-4F2D-B43C-F6F0EED54BB1}" destId="{3EACA8DE-BEA4-488E-900A-BAD9B4AA4AA3}" srcOrd="0" destOrd="0" presId="urn:microsoft.com/office/officeart/2016/7/layout/VerticalDownArrowProcess"/>
    <dgm:cxn modelId="{9D36D08B-D0F7-4963-A417-D96D89101C7F}" type="presParOf" srcId="{4997620A-2CA7-4F2D-B43C-F6F0EED54BB1}" destId="{786F6D0D-2A27-43AE-95E9-CAD0084832D1}" srcOrd="1" destOrd="0" presId="urn:microsoft.com/office/officeart/2016/7/layout/VerticalDownArrowProcess"/>
    <dgm:cxn modelId="{0638B9CD-7F25-48C6-A024-678C3E297AA1}" type="presParOf" srcId="{4997620A-2CA7-4F2D-B43C-F6F0EED54BB1}" destId="{E006BCA2-E097-461F-A9AC-C4B2AB770286}" srcOrd="2" destOrd="0" presId="urn:microsoft.com/office/officeart/2016/7/layout/VerticalDownArrowProcess"/>
    <dgm:cxn modelId="{3162A880-C727-4CE4-A94A-2FCAFA43E286}" type="presParOf" srcId="{68E345F6-D452-4C9C-BB0F-C29F77E13301}" destId="{1A8D8AA6-A242-4263-82DF-7ADC74095343}" srcOrd="3" destOrd="0" presId="urn:microsoft.com/office/officeart/2016/7/layout/VerticalDownArrowProcess"/>
    <dgm:cxn modelId="{762519EA-D416-4BE6-99A1-1657F9B05F60}" type="presParOf" srcId="{68E345F6-D452-4C9C-BB0F-C29F77E13301}" destId="{BE8EF884-61E3-4EB3-9AD3-A2A08ADAA7E6}" srcOrd="4" destOrd="0" presId="urn:microsoft.com/office/officeart/2016/7/layout/VerticalDownArrowProcess"/>
    <dgm:cxn modelId="{66602047-E307-4AA8-BFF7-4A834EEB23A2}" type="presParOf" srcId="{BE8EF884-61E3-4EB3-9AD3-A2A08ADAA7E6}" destId="{17D75BB7-BB75-4988-97A8-6D5C82DDFA85}" srcOrd="0" destOrd="0" presId="urn:microsoft.com/office/officeart/2016/7/layout/VerticalDownArrowProcess"/>
    <dgm:cxn modelId="{EF62FFE1-5B3F-444E-9F64-5E17E232006E}" type="presParOf" srcId="{BE8EF884-61E3-4EB3-9AD3-A2A08ADAA7E6}" destId="{8E66816F-1241-44D3-968B-561D96CC75BA}" srcOrd="1" destOrd="0" presId="urn:microsoft.com/office/officeart/2016/7/layout/VerticalDownArrowProcess"/>
    <dgm:cxn modelId="{05D71A2F-72E3-4B13-92E4-743A68C0F36B}" type="presParOf" srcId="{BE8EF884-61E3-4EB3-9AD3-A2A08ADAA7E6}" destId="{0CA55E89-E093-4898-B68F-FA493C0A3D16}" srcOrd="2" destOrd="0" presId="urn:microsoft.com/office/officeart/2016/7/layout/VerticalDownArrowProcess"/>
    <dgm:cxn modelId="{271D6ED7-15A1-4606-BBFB-615AA9D9B3D3}" type="presParOf" srcId="{68E345F6-D452-4C9C-BB0F-C29F77E13301}" destId="{C1C41E88-FBD9-4243-90DC-B8B29D4A4E7C}" srcOrd="5" destOrd="0" presId="urn:microsoft.com/office/officeart/2016/7/layout/VerticalDownArrowProcess"/>
    <dgm:cxn modelId="{A654D68D-78E2-4407-8AF3-B2845E2A5CE6}" type="presParOf" srcId="{68E345F6-D452-4C9C-BB0F-C29F77E13301}" destId="{40E739C0-5731-48F8-AFCE-A2BFC60F68B7}" srcOrd="6" destOrd="0" presId="urn:microsoft.com/office/officeart/2016/7/layout/VerticalDownArrowProcess"/>
    <dgm:cxn modelId="{0C16CF2E-D8D9-4B42-A461-0C819DBC9184}" type="presParOf" srcId="{40E739C0-5731-48F8-AFCE-A2BFC60F68B7}" destId="{A7D08403-124D-41FC-B8D5-3E48E3B3C0F3}" srcOrd="0" destOrd="0" presId="urn:microsoft.com/office/officeart/2016/7/layout/VerticalDownArrowProcess"/>
    <dgm:cxn modelId="{79D5D97C-09E4-48AD-B93B-5B955B9E2253}" type="presParOf" srcId="{40E739C0-5731-48F8-AFCE-A2BFC60F68B7}" destId="{0AAD1D63-E596-4E7C-8854-741D360E7E52}" srcOrd="1" destOrd="0" presId="urn:microsoft.com/office/officeart/2016/7/layout/VerticalDownArrowProcess"/>
    <dgm:cxn modelId="{6439AEFD-0ECD-4E6B-8EFD-0C44C10C5715}" type="presParOf" srcId="{40E739C0-5731-48F8-AFCE-A2BFC60F68B7}" destId="{849750E2-4843-406E-9624-D7DE6448B76F}" srcOrd="2" destOrd="0" presId="urn:microsoft.com/office/officeart/2016/7/layout/VerticalDownArrowProcess"/>
    <dgm:cxn modelId="{24A950D4-362F-4306-854E-ED8EB92CDEEE}" type="presParOf" srcId="{68E345F6-D452-4C9C-BB0F-C29F77E13301}" destId="{10FAD33B-2530-4099-AADB-89B0ABF20A26}" srcOrd="7" destOrd="0" presId="urn:microsoft.com/office/officeart/2016/7/layout/VerticalDownArrowProcess"/>
    <dgm:cxn modelId="{99293F97-49FF-44F6-A677-E08C96BF0D2D}" type="presParOf" srcId="{68E345F6-D452-4C9C-BB0F-C29F77E13301}" destId="{1956C313-6465-4D84-8EF9-B414DD3C6D1F}" srcOrd="8" destOrd="0" presId="urn:microsoft.com/office/officeart/2016/7/layout/VerticalDownArrowProcess"/>
    <dgm:cxn modelId="{F5550BA8-DDF0-4766-8ECB-C410C2877036}" type="presParOf" srcId="{1956C313-6465-4D84-8EF9-B414DD3C6D1F}" destId="{5A85D79A-82B8-4626-9BDD-FE427FA50F8D}" srcOrd="0" destOrd="0" presId="urn:microsoft.com/office/officeart/2016/7/layout/VerticalDownArrowProcess"/>
    <dgm:cxn modelId="{874093DD-B2B7-4690-B803-EC85BE9EA4CB}" type="presParOf" srcId="{1956C313-6465-4D84-8EF9-B414DD3C6D1F}" destId="{3A72816A-2896-43DB-97B3-402663962CD3}" srcOrd="1" destOrd="0" presId="urn:microsoft.com/office/officeart/2016/7/layout/VerticalDownArrowProcess"/>
    <dgm:cxn modelId="{BD8F66E6-0A21-448A-95FF-E9EA4DF9046D}" type="presParOf" srcId="{1956C313-6465-4D84-8EF9-B414DD3C6D1F}" destId="{402F365E-626C-4E88-9934-F7E442741308}"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615284-B835-4900-BB64-0ECD004311F9}" type="doc">
      <dgm:prSet loTypeId="urn:microsoft.com/office/officeart/2018/2/layout/IconLabelDescriptionList" loCatId="icon" qsTypeId="urn:microsoft.com/office/officeart/2005/8/quickstyle/simple1#4" qsCatId="simple" csTypeId="urn:microsoft.com/office/officeart/2018/5/colors/Iconchunking_neutralbg_colorful1" csCatId="colorful" phldr="1"/>
      <dgm:spPr/>
      <dgm:t>
        <a:bodyPr/>
        <a:lstStyle/>
        <a:p>
          <a:endParaRPr lang="en-US"/>
        </a:p>
      </dgm:t>
    </dgm:pt>
    <dgm:pt modelId="{73F8C4A2-E86C-44C7-B65F-AAFD7EB3B5AB}">
      <dgm:prSet custT="1"/>
      <dgm:spPr/>
      <dgm:t>
        <a:bodyPr/>
        <a:lstStyle/>
        <a:p>
          <a:pPr>
            <a:lnSpc>
              <a:spcPct val="100000"/>
            </a:lnSpc>
          </a:pPr>
          <a:r>
            <a:rPr lang="en-US" sz="3000" dirty="0"/>
            <a:t>Sentiment Analysis</a:t>
          </a:r>
        </a:p>
      </dgm:t>
    </dgm:pt>
    <dgm:pt modelId="{0640EBB6-3AD6-45DE-A236-C0558BCBD1D2}" type="parTrans" cxnId="{27C417D2-F71B-41EF-88E5-19B21B47DDB4}">
      <dgm:prSet/>
      <dgm:spPr/>
      <dgm:t>
        <a:bodyPr/>
        <a:lstStyle/>
        <a:p>
          <a:endParaRPr lang="en-US"/>
        </a:p>
      </dgm:t>
    </dgm:pt>
    <dgm:pt modelId="{632DD7C3-CD0B-4833-9C5C-FCAD09A33CF3}" type="sibTrans" cxnId="{27C417D2-F71B-41EF-88E5-19B21B47DDB4}">
      <dgm:prSet/>
      <dgm:spPr/>
      <dgm:t>
        <a:bodyPr/>
        <a:lstStyle/>
        <a:p>
          <a:endParaRPr lang="en-US"/>
        </a:p>
      </dgm:t>
    </dgm:pt>
    <dgm:pt modelId="{B29D4362-C932-4B2D-967D-A7ADBA2FF915}">
      <dgm:prSet custT="1"/>
      <dgm:spPr/>
      <dgm:t>
        <a:bodyPr/>
        <a:lstStyle/>
        <a:p>
          <a:pPr>
            <a:lnSpc>
              <a:spcPct val="100000"/>
            </a:lnSpc>
          </a:pPr>
          <a:r>
            <a:rPr lang="en-US" altLang="zh-CN" sz="1200" b="1" dirty="0"/>
            <a:t>Incorporate insights from institutional traders </a:t>
          </a:r>
          <a:r>
            <a:rPr lang="en-US" altLang="zh-CN" sz="1200" dirty="0"/>
            <a:t>through analysis of market news and professional analyst reports to enhance sentiment accuracy</a:t>
          </a:r>
          <a:endParaRPr lang="en-US" sz="1200" dirty="0"/>
        </a:p>
      </dgm:t>
    </dgm:pt>
    <dgm:pt modelId="{B93B0836-127B-4B68-900D-5D1F2E6F38D1}" type="parTrans" cxnId="{C6709C9E-3367-40A8-8FE4-9D725E2677BE}">
      <dgm:prSet/>
      <dgm:spPr/>
      <dgm:t>
        <a:bodyPr/>
        <a:lstStyle/>
        <a:p>
          <a:endParaRPr lang="en-US"/>
        </a:p>
      </dgm:t>
    </dgm:pt>
    <dgm:pt modelId="{A179D0EC-E9E4-4CEC-8533-F6E90596F71C}" type="sibTrans" cxnId="{C6709C9E-3367-40A8-8FE4-9D725E2677BE}">
      <dgm:prSet/>
      <dgm:spPr/>
      <dgm:t>
        <a:bodyPr/>
        <a:lstStyle/>
        <a:p>
          <a:endParaRPr lang="en-US"/>
        </a:p>
      </dgm:t>
    </dgm:pt>
    <dgm:pt modelId="{A68B4BD6-EFD0-4A55-A894-A3B8497E6B31}">
      <dgm:prSet custT="1"/>
      <dgm:spPr/>
      <dgm:t>
        <a:bodyPr/>
        <a:lstStyle/>
        <a:p>
          <a:pPr>
            <a:lnSpc>
              <a:spcPct val="100000"/>
            </a:lnSpc>
          </a:pPr>
          <a:r>
            <a:rPr lang="en-US" sz="3000" dirty="0"/>
            <a:t>Stock Prediction</a:t>
          </a:r>
        </a:p>
      </dgm:t>
    </dgm:pt>
    <dgm:pt modelId="{6F1FE126-2171-458F-AAE6-10A6104BEE8F}" type="parTrans" cxnId="{A75FE8D1-8616-4802-89C7-3A442DEAF336}">
      <dgm:prSet/>
      <dgm:spPr/>
      <dgm:t>
        <a:bodyPr/>
        <a:lstStyle/>
        <a:p>
          <a:endParaRPr lang="en-US"/>
        </a:p>
      </dgm:t>
    </dgm:pt>
    <dgm:pt modelId="{B3EC95A9-CA84-4946-9835-14FF5A4437EA}" type="sibTrans" cxnId="{A75FE8D1-8616-4802-89C7-3A442DEAF336}">
      <dgm:prSet/>
      <dgm:spPr/>
      <dgm:t>
        <a:bodyPr/>
        <a:lstStyle/>
        <a:p>
          <a:endParaRPr lang="en-US"/>
        </a:p>
      </dgm:t>
    </dgm:pt>
    <dgm:pt modelId="{3BF86A3C-E151-4A66-9137-D3C10D62380D}">
      <dgm:prSet custT="1"/>
      <dgm:spPr/>
      <dgm:t>
        <a:bodyPr/>
        <a:lstStyle/>
        <a:p>
          <a:pPr>
            <a:lnSpc>
              <a:spcPct val="100000"/>
            </a:lnSpc>
          </a:pPr>
          <a:r>
            <a:rPr lang="en-US" altLang="zh-CN" sz="1200" dirty="0"/>
            <a:t>Expand our analysis to include a </a:t>
          </a:r>
          <a:r>
            <a:rPr lang="en-US" altLang="zh-CN" sz="1200" b="1" dirty="0"/>
            <a:t>broader range of stocks </a:t>
          </a:r>
          <a:r>
            <a:rPr lang="en-US" altLang="zh-CN" sz="1200" dirty="0"/>
            <a:t>and sectors, such as healthcare and retail, to diversify investment insights</a:t>
          </a:r>
          <a:endParaRPr lang="en-US" sz="1200" dirty="0"/>
        </a:p>
      </dgm:t>
    </dgm:pt>
    <dgm:pt modelId="{461DBFFE-AABE-42FC-BDD7-E76D5E8A0E04}" type="parTrans" cxnId="{E30107F9-8C76-4BAB-9265-A14B71911BD8}">
      <dgm:prSet/>
      <dgm:spPr/>
      <dgm:t>
        <a:bodyPr/>
        <a:lstStyle/>
        <a:p>
          <a:endParaRPr lang="en-US"/>
        </a:p>
      </dgm:t>
    </dgm:pt>
    <dgm:pt modelId="{3F61C644-7CD3-4177-B401-B84C3BFF5835}" type="sibTrans" cxnId="{E30107F9-8C76-4BAB-9265-A14B71911BD8}">
      <dgm:prSet/>
      <dgm:spPr/>
      <dgm:t>
        <a:bodyPr/>
        <a:lstStyle/>
        <a:p>
          <a:endParaRPr lang="en-US"/>
        </a:p>
      </dgm:t>
    </dgm:pt>
    <dgm:pt modelId="{1BE45C6B-437A-453C-90D1-0661D2CED961}">
      <dgm:prSet custT="1"/>
      <dgm:spPr/>
      <dgm:t>
        <a:bodyPr/>
        <a:lstStyle/>
        <a:p>
          <a:pPr>
            <a:lnSpc>
              <a:spcPct val="100000"/>
            </a:lnSpc>
          </a:pPr>
          <a:r>
            <a:rPr lang="en-US" sz="1200" b="0" i="0" dirty="0"/>
            <a:t>Enrich our financial datasets with comprehensive </a:t>
          </a:r>
          <a:r>
            <a:rPr lang="en-US" sz="1200" b="1" i="0" dirty="0"/>
            <a:t>company performance metrics, key economic indicators, and derivatives data to bolster predictive accuracy</a:t>
          </a:r>
          <a:endParaRPr lang="en-US" sz="1200" b="1" dirty="0"/>
        </a:p>
      </dgm:t>
    </dgm:pt>
    <dgm:pt modelId="{2402430E-74BE-4CFE-B045-E82BF5089CAA}" type="parTrans" cxnId="{D08609EC-0C3C-402C-ADD7-297B2CAE155C}">
      <dgm:prSet/>
      <dgm:spPr/>
      <dgm:t>
        <a:bodyPr/>
        <a:lstStyle/>
        <a:p>
          <a:endParaRPr lang="en-US"/>
        </a:p>
      </dgm:t>
    </dgm:pt>
    <dgm:pt modelId="{7BBF7E45-6655-461E-886F-7B3C82E4E62C}" type="sibTrans" cxnId="{D08609EC-0C3C-402C-ADD7-297B2CAE155C}">
      <dgm:prSet/>
      <dgm:spPr/>
      <dgm:t>
        <a:bodyPr/>
        <a:lstStyle/>
        <a:p>
          <a:endParaRPr lang="en-US"/>
        </a:p>
      </dgm:t>
    </dgm:pt>
    <dgm:pt modelId="{DA10DA16-4292-42B8-8449-08E35AF55997}">
      <dgm:prSet custT="1"/>
      <dgm:spPr/>
      <dgm:t>
        <a:bodyPr/>
        <a:lstStyle/>
        <a:p>
          <a:pPr>
            <a:lnSpc>
              <a:spcPct val="100000"/>
            </a:lnSpc>
          </a:pPr>
          <a:r>
            <a:rPr lang="en-US" sz="1200" b="0" i="0" dirty="0"/>
            <a:t>Develop a robust </a:t>
          </a:r>
          <a:r>
            <a:rPr lang="en-US" sz="1200" b="1" i="0" dirty="0"/>
            <a:t>stock selection framework </a:t>
          </a:r>
          <a:r>
            <a:rPr lang="en-US" sz="1200" b="0" i="0" dirty="0"/>
            <a:t>to identify high-potential investments ('finding the alpha') and optimize market positioning</a:t>
          </a:r>
          <a:endParaRPr lang="en-US" sz="1200" dirty="0"/>
        </a:p>
      </dgm:t>
    </dgm:pt>
    <dgm:pt modelId="{05ED5716-C5BE-4124-88CF-3199763C91C8}" type="parTrans" cxnId="{967FEFC9-02F2-4574-BB31-FBAA2E80DFFD}">
      <dgm:prSet/>
      <dgm:spPr/>
      <dgm:t>
        <a:bodyPr/>
        <a:lstStyle/>
        <a:p>
          <a:endParaRPr lang="en-US"/>
        </a:p>
      </dgm:t>
    </dgm:pt>
    <dgm:pt modelId="{0149B01F-C6C9-4D8A-A92E-7C3D938C4B4D}" type="sibTrans" cxnId="{967FEFC9-02F2-4574-BB31-FBAA2E80DFFD}">
      <dgm:prSet/>
      <dgm:spPr/>
      <dgm:t>
        <a:bodyPr/>
        <a:lstStyle/>
        <a:p>
          <a:endParaRPr lang="en-US"/>
        </a:p>
      </dgm:t>
    </dgm:pt>
    <dgm:pt modelId="{41ED9D21-46E0-4784-95FF-26CA84D16CC1}">
      <dgm:prSet custT="1"/>
      <dgm:spPr/>
      <dgm:t>
        <a:bodyPr/>
        <a:lstStyle/>
        <a:p>
          <a:pPr>
            <a:lnSpc>
              <a:spcPct val="100000"/>
            </a:lnSpc>
          </a:pPr>
          <a:r>
            <a:rPr lang="en-US" sz="1200" b="0" i="0" dirty="0"/>
            <a:t>Employ advanced </a:t>
          </a:r>
          <a:r>
            <a:rPr lang="en-US" sz="1200" b="1" i="0" dirty="0"/>
            <a:t>portfolio optimization </a:t>
          </a:r>
          <a:r>
            <a:rPr lang="en-US" sz="1200" b="0" i="0" dirty="0"/>
            <a:t>techniques to maximize returns while mitigating risk across investment strategies</a:t>
          </a:r>
          <a:endParaRPr lang="en-US" sz="1200" dirty="0"/>
        </a:p>
      </dgm:t>
    </dgm:pt>
    <dgm:pt modelId="{9B7C78A1-8104-423E-8138-94C6C882BA65}" type="parTrans" cxnId="{FC15117B-0FAF-487C-B8CF-7512F2C382E7}">
      <dgm:prSet/>
      <dgm:spPr/>
      <dgm:t>
        <a:bodyPr/>
        <a:lstStyle/>
        <a:p>
          <a:endParaRPr lang="en-US"/>
        </a:p>
      </dgm:t>
    </dgm:pt>
    <dgm:pt modelId="{988AC5BE-F8EA-4E3F-9A46-3E30CCF6B4D6}" type="sibTrans" cxnId="{FC15117B-0FAF-487C-B8CF-7512F2C382E7}">
      <dgm:prSet/>
      <dgm:spPr/>
      <dgm:t>
        <a:bodyPr/>
        <a:lstStyle/>
        <a:p>
          <a:endParaRPr lang="en-US"/>
        </a:p>
      </dgm:t>
    </dgm:pt>
    <dgm:pt modelId="{A5B3D8FE-3E9E-440E-98F0-AE14430E62B4}">
      <dgm:prSet custT="1"/>
      <dgm:spPr/>
      <dgm:t>
        <a:bodyPr/>
        <a:lstStyle/>
        <a:p>
          <a:pPr>
            <a:lnSpc>
              <a:spcPct val="100000"/>
            </a:lnSpc>
          </a:pPr>
          <a:r>
            <a:rPr lang="en-US" altLang="zh-CN" sz="1200" b="1" dirty="0"/>
            <a:t>Broaden dataset acquisition </a:t>
          </a:r>
          <a:r>
            <a:rPr lang="en-US" altLang="zh-CN" sz="1200" dirty="0"/>
            <a:t>to encompass a wider demographic, ensuring a diverse and representative sample of the trading population</a:t>
          </a:r>
          <a:endParaRPr lang="en-US" sz="1200" dirty="0"/>
        </a:p>
      </dgm:t>
    </dgm:pt>
    <dgm:pt modelId="{78A312CF-A65A-4858-96DB-869204B9FF73}" type="parTrans" cxnId="{DDD45DB8-7B39-4AE4-9509-9BA2635BC8CA}">
      <dgm:prSet/>
      <dgm:spPr/>
      <dgm:t>
        <a:bodyPr/>
        <a:lstStyle/>
        <a:p>
          <a:endParaRPr lang="en-US"/>
        </a:p>
      </dgm:t>
    </dgm:pt>
    <dgm:pt modelId="{2815563A-3A10-4481-BE62-FDDED9437547}" type="sibTrans" cxnId="{DDD45DB8-7B39-4AE4-9509-9BA2635BC8CA}">
      <dgm:prSet/>
      <dgm:spPr/>
      <dgm:t>
        <a:bodyPr/>
        <a:lstStyle/>
        <a:p>
          <a:endParaRPr lang="en-US"/>
        </a:p>
      </dgm:t>
    </dgm:pt>
    <dgm:pt modelId="{8FD232E7-870B-497B-BDD5-343382B28275}" type="pres">
      <dgm:prSet presAssocID="{77615284-B835-4900-BB64-0ECD004311F9}" presName="root" presStyleCnt="0">
        <dgm:presLayoutVars>
          <dgm:dir/>
          <dgm:resizeHandles val="exact"/>
        </dgm:presLayoutVars>
      </dgm:prSet>
      <dgm:spPr/>
    </dgm:pt>
    <dgm:pt modelId="{7009FCCC-BE0E-4FD3-976A-F9C5ACCB532F}" type="pres">
      <dgm:prSet presAssocID="{73F8C4A2-E86C-44C7-B65F-AAFD7EB3B5AB}" presName="compNode" presStyleCnt="0"/>
      <dgm:spPr/>
    </dgm:pt>
    <dgm:pt modelId="{741F0FF5-6799-4E0F-B956-9ABAF172D088}" type="pres">
      <dgm:prSet presAssocID="{73F8C4A2-E86C-44C7-B65F-AAFD7EB3B5A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70AF2D68-6DB9-48DF-83BD-A7D92FFE08E5}" type="pres">
      <dgm:prSet presAssocID="{73F8C4A2-E86C-44C7-B65F-AAFD7EB3B5AB}" presName="iconSpace" presStyleCnt="0"/>
      <dgm:spPr/>
    </dgm:pt>
    <dgm:pt modelId="{EC898F87-6757-4EA0-B5A2-222ECC7F1C94}" type="pres">
      <dgm:prSet presAssocID="{73F8C4A2-E86C-44C7-B65F-AAFD7EB3B5AB}" presName="parTx" presStyleLbl="revTx" presStyleIdx="0" presStyleCnt="4">
        <dgm:presLayoutVars>
          <dgm:chMax val="0"/>
          <dgm:chPref val="0"/>
        </dgm:presLayoutVars>
      </dgm:prSet>
      <dgm:spPr/>
    </dgm:pt>
    <dgm:pt modelId="{44848A3A-224A-49C0-8997-5969C4080374}" type="pres">
      <dgm:prSet presAssocID="{73F8C4A2-E86C-44C7-B65F-AAFD7EB3B5AB}" presName="txSpace" presStyleCnt="0"/>
      <dgm:spPr/>
    </dgm:pt>
    <dgm:pt modelId="{B2DF3FD2-C7A8-4585-9238-D415AB884C13}" type="pres">
      <dgm:prSet presAssocID="{73F8C4A2-E86C-44C7-B65F-AAFD7EB3B5AB}" presName="desTx" presStyleLbl="revTx" presStyleIdx="1" presStyleCnt="4">
        <dgm:presLayoutVars/>
      </dgm:prSet>
      <dgm:spPr/>
    </dgm:pt>
    <dgm:pt modelId="{BEEA0730-679A-4491-AFDB-A06B6C30D17F}" type="pres">
      <dgm:prSet presAssocID="{632DD7C3-CD0B-4833-9C5C-FCAD09A33CF3}" presName="sibTrans" presStyleCnt="0"/>
      <dgm:spPr/>
    </dgm:pt>
    <dgm:pt modelId="{957CB80D-848F-4FED-B4A7-DFA8CFDFA1DD}" type="pres">
      <dgm:prSet presAssocID="{A68B4BD6-EFD0-4A55-A894-A3B8497E6B31}" presName="compNode" presStyleCnt="0"/>
      <dgm:spPr/>
    </dgm:pt>
    <dgm:pt modelId="{723A101C-2105-4A30-B931-735170649757}" type="pres">
      <dgm:prSet presAssocID="{A68B4BD6-EFD0-4A55-A894-A3B8497E6B3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C26C6327-2A4C-45A7-8C2E-BADCDEEF9D48}" type="pres">
      <dgm:prSet presAssocID="{A68B4BD6-EFD0-4A55-A894-A3B8497E6B31}" presName="iconSpace" presStyleCnt="0"/>
      <dgm:spPr/>
    </dgm:pt>
    <dgm:pt modelId="{029C6144-9ED3-46D8-B581-841DA4B0BFCC}" type="pres">
      <dgm:prSet presAssocID="{A68B4BD6-EFD0-4A55-A894-A3B8497E6B31}" presName="parTx" presStyleLbl="revTx" presStyleIdx="2" presStyleCnt="4">
        <dgm:presLayoutVars>
          <dgm:chMax val="0"/>
          <dgm:chPref val="0"/>
        </dgm:presLayoutVars>
      </dgm:prSet>
      <dgm:spPr/>
    </dgm:pt>
    <dgm:pt modelId="{19ADD0B8-267E-40F3-A033-0BE4FB0D62BC}" type="pres">
      <dgm:prSet presAssocID="{A68B4BD6-EFD0-4A55-A894-A3B8497E6B31}" presName="txSpace" presStyleCnt="0"/>
      <dgm:spPr/>
    </dgm:pt>
    <dgm:pt modelId="{EAF35B11-4BE8-4EB8-825F-5AED67565B83}" type="pres">
      <dgm:prSet presAssocID="{A68B4BD6-EFD0-4A55-A894-A3B8497E6B31}" presName="desTx" presStyleLbl="revTx" presStyleIdx="3" presStyleCnt="4">
        <dgm:presLayoutVars/>
      </dgm:prSet>
      <dgm:spPr/>
    </dgm:pt>
  </dgm:ptLst>
  <dgm:cxnLst>
    <dgm:cxn modelId="{DBE1621E-E767-4B5E-8B1A-BC02B509904C}" type="presOf" srcId="{41ED9D21-46E0-4784-95FF-26CA84D16CC1}" destId="{EAF35B11-4BE8-4EB8-825F-5AED67565B83}" srcOrd="0" destOrd="3" presId="urn:microsoft.com/office/officeart/2018/2/layout/IconLabelDescriptionList"/>
    <dgm:cxn modelId="{7274562A-6B6B-42A1-BF8E-B64FA5E21AA3}" type="presOf" srcId="{B29D4362-C932-4B2D-967D-A7ADBA2FF915}" destId="{B2DF3FD2-C7A8-4585-9238-D415AB884C13}" srcOrd="0" destOrd="0" presId="urn:microsoft.com/office/officeart/2018/2/layout/IconLabelDescriptionList"/>
    <dgm:cxn modelId="{3B86CB71-7FFF-4069-8CE4-50B02594BA69}" type="presOf" srcId="{A5B3D8FE-3E9E-440E-98F0-AE14430E62B4}" destId="{B2DF3FD2-C7A8-4585-9238-D415AB884C13}" srcOrd="0" destOrd="1" presId="urn:microsoft.com/office/officeart/2018/2/layout/IconLabelDescriptionList"/>
    <dgm:cxn modelId="{FC15117B-0FAF-487C-B8CF-7512F2C382E7}" srcId="{A68B4BD6-EFD0-4A55-A894-A3B8497E6B31}" destId="{41ED9D21-46E0-4784-95FF-26CA84D16CC1}" srcOrd="3" destOrd="0" parTransId="{9B7C78A1-8104-423E-8138-94C6C882BA65}" sibTransId="{988AC5BE-F8EA-4E3F-9A46-3E30CCF6B4D6}"/>
    <dgm:cxn modelId="{C6709C9E-3367-40A8-8FE4-9D725E2677BE}" srcId="{73F8C4A2-E86C-44C7-B65F-AAFD7EB3B5AB}" destId="{B29D4362-C932-4B2D-967D-A7ADBA2FF915}" srcOrd="0" destOrd="0" parTransId="{B93B0836-127B-4B68-900D-5D1F2E6F38D1}" sibTransId="{A179D0EC-E9E4-4CEC-8533-F6E90596F71C}"/>
    <dgm:cxn modelId="{6886C69E-11FC-4A22-BA74-447D73126544}" type="presOf" srcId="{73F8C4A2-E86C-44C7-B65F-AAFD7EB3B5AB}" destId="{EC898F87-6757-4EA0-B5A2-222ECC7F1C94}" srcOrd="0" destOrd="0" presId="urn:microsoft.com/office/officeart/2018/2/layout/IconLabelDescriptionList"/>
    <dgm:cxn modelId="{DDD45DB8-7B39-4AE4-9509-9BA2635BC8CA}" srcId="{73F8C4A2-E86C-44C7-B65F-AAFD7EB3B5AB}" destId="{A5B3D8FE-3E9E-440E-98F0-AE14430E62B4}" srcOrd="1" destOrd="0" parTransId="{78A312CF-A65A-4858-96DB-869204B9FF73}" sibTransId="{2815563A-3A10-4481-BE62-FDDED9437547}"/>
    <dgm:cxn modelId="{FFD00DBC-A199-4A7B-B271-AC666AF754FC}" type="presOf" srcId="{DA10DA16-4292-42B8-8449-08E35AF55997}" destId="{EAF35B11-4BE8-4EB8-825F-5AED67565B83}" srcOrd="0" destOrd="2" presId="urn:microsoft.com/office/officeart/2018/2/layout/IconLabelDescriptionList"/>
    <dgm:cxn modelId="{967FEFC9-02F2-4574-BB31-FBAA2E80DFFD}" srcId="{A68B4BD6-EFD0-4A55-A894-A3B8497E6B31}" destId="{DA10DA16-4292-42B8-8449-08E35AF55997}" srcOrd="2" destOrd="0" parTransId="{05ED5716-C5BE-4124-88CF-3199763C91C8}" sibTransId="{0149B01F-C6C9-4D8A-A92E-7C3D938C4B4D}"/>
    <dgm:cxn modelId="{B6FF66D0-9091-48B1-9D58-39270E4380A3}" type="presOf" srcId="{3BF86A3C-E151-4A66-9137-D3C10D62380D}" destId="{EAF35B11-4BE8-4EB8-825F-5AED67565B83}" srcOrd="0" destOrd="0" presId="urn:microsoft.com/office/officeart/2018/2/layout/IconLabelDescriptionList"/>
    <dgm:cxn modelId="{706052D0-F65D-4156-8404-6B61AAD716C3}" type="presOf" srcId="{A68B4BD6-EFD0-4A55-A894-A3B8497E6B31}" destId="{029C6144-9ED3-46D8-B581-841DA4B0BFCC}" srcOrd="0" destOrd="0" presId="urn:microsoft.com/office/officeart/2018/2/layout/IconLabelDescriptionList"/>
    <dgm:cxn modelId="{A75FE8D1-8616-4802-89C7-3A442DEAF336}" srcId="{77615284-B835-4900-BB64-0ECD004311F9}" destId="{A68B4BD6-EFD0-4A55-A894-A3B8497E6B31}" srcOrd="1" destOrd="0" parTransId="{6F1FE126-2171-458F-AAE6-10A6104BEE8F}" sibTransId="{B3EC95A9-CA84-4946-9835-14FF5A4437EA}"/>
    <dgm:cxn modelId="{27C417D2-F71B-41EF-88E5-19B21B47DDB4}" srcId="{77615284-B835-4900-BB64-0ECD004311F9}" destId="{73F8C4A2-E86C-44C7-B65F-AAFD7EB3B5AB}" srcOrd="0" destOrd="0" parTransId="{0640EBB6-3AD6-45DE-A236-C0558BCBD1D2}" sibTransId="{632DD7C3-CD0B-4833-9C5C-FCAD09A33CF3}"/>
    <dgm:cxn modelId="{F0FCD1DD-12D1-4CFB-8885-CDFD5DEE7AEC}" type="presOf" srcId="{1BE45C6B-437A-453C-90D1-0661D2CED961}" destId="{EAF35B11-4BE8-4EB8-825F-5AED67565B83}" srcOrd="0" destOrd="1" presId="urn:microsoft.com/office/officeart/2018/2/layout/IconLabelDescriptionList"/>
    <dgm:cxn modelId="{C4B059E7-24C6-4A4D-A27D-B14488BB3C95}" type="presOf" srcId="{77615284-B835-4900-BB64-0ECD004311F9}" destId="{8FD232E7-870B-497B-BDD5-343382B28275}" srcOrd="0" destOrd="0" presId="urn:microsoft.com/office/officeart/2018/2/layout/IconLabelDescriptionList"/>
    <dgm:cxn modelId="{D08609EC-0C3C-402C-ADD7-297B2CAE155C}" srcId="{A68B4BD6-EFD0-4A55-A894-A3B8497E6B31}" destId="{1BE45C6B-437A-453C-90D1-0661D2CED961}" srcOrd="1" destOrd="0" parTransId="{2402430E-74BE-4CFE-B045-E82BF5089CAA}" sibTransId="{7BBF7E45-6655-461E-886F-7B3C82E4E62C}"/>
    <dgm:cxn modelId="{E30107F9-8C76-4BAB-9265-A14B71911BD8}" srcId="{A68B4BD6-EFD0-4A55-A894-A3B8497E6B31}" destId="{3BF86A3C-E151-4A66-9137-D3C10D62380D}" srcOrd="0" destOrd="0" parTransId="{461DBFFE-AABE-42FC-BDD7-E76D5E8A0E04}" sibTransId="{3F61C644-7CD3-4177-B401-B84C3BFF5835}"/>
    <dgm:cxn modelId="{690CFA73-FB70-424D-A6D1-9369C73DAAAE}" type="presParOf" srcId="{8FD232E7-870B-497B-BDD5-343382B28275}" destId="{7009FCCC-BE0E-4FD3-976A-F9C5ACCB532F}" srcOrd="0" destOrd="0" presId="urn:microsoft.com/office/officeart/2018/2/layout/IconLabelDescriptionList"/>
    <dgm:cxn modelId="{1A5D5254-EF1C-4490-B94B-A561FEB1CB3B}" type="presParOf" srcId="{7009FCCC-BE0E-4FD3-976A-F9C5ACCB532F}" destId="{741F0FF5-6799-4E0F-B956-9ABAF172D088}" srcOrd="0" destOrd="0" presId="urn:microsoft.com/office/officeart/2018/2/layout/IconLabelDescriptionList"/>
    <dgm:cxn modelId="{66A6C4CA-7057-4D51-8C15-FFFDD5CA5C30}" type="presParOf" srcId="{7009FCCC-BE0E-4FD3-976A-F9C5ACCB532F}" destId="{70AF2D68-6DB9-48DF-83BD-A7D92FFE08E5}" srcOrd="1" destOrd="0" presId="urn:microsoft.com/office/officeart/2018/2/layout/IconLabelDescriptionList"/>
    <dgm:cxn modelId="{886FAE39-0BB9-4E12-8CF5-F50E7FDA76B1}" type="presParOf" srcId="{7009FCCC-BE0E-4FD3-976A-F9C5ACCB532F}" destId="{EC898F87-6757-4EA0-B5A2-222ECC7F1C94}" srcOrd="2" destOrd="0" presId="urn:microsoft.com/office/officeart/2018/2/layout/IconLabelDescriptionList"/>
    <dgm:cxn modelId="{DBAA1AF7-2B41-48DE-909F-03AD87CD471D}" type="presParOf" srcId="{7009FCCC-BE0E-4FD3-976A-F9C5ACCB532F}" destId="{44848A3A-224A-49C0-8997-5969C4080374}" srcOrd="3" destOrd="0" presId="urn:microsoft.com/office/officeart/2018/2/layout/IconLabelDescriptionList"/>
    <dgm:cxn modelId="{E7AB9D48-F86F-4BDD-9AC6-C7CBFE268EC1}" type="presParOf" srcId="{7009FCCC-BE0E-4FD3-976A-F9C5ACCB532F}" destId="{B2DF3FD2-C7A8-4585-9238-D415AB884C13}" srcOrd="4" destOrd="0" presId="urn:microsoft.com/office/officeart/2018/2/layout/IconLabelDescriptionList"/>
    <dgm:cxn modelId="{C8EF049B-A132-4E14-91A5-379B8AEE40B1}" type="presParOf" srcId="{8FD232E7-870B-497B-BDD5-343382B28275}" destId="{BEEA0730-679A-4491-AFDB-A06B6C30D17F}" srcOrd="1" destOrd="0" presId="urn:microsoft.com/office/officeart/2018/2/layout/IconLabelDescriptionList"/>
    <dgm:cxn modelId="{CC257350-E0D1-41BA-AE00-2FA694699405}" type="presParOf" srcId="{8FD232E7-870B-497B-BDD5-343382B28275}" destId="{957CB80D-848F-4FED-B4A7-DFA8CFDFA1DD}" srcOrd="2" destOrd="0" presId="urn:microsoft.com/office/officeart/2018/2/layout/IconLabelDescriptionList"/>
    <dgm:cxn modelId="{D1B10D71-04A4-488E-A75B-14D3C25D8149}" type="presParOf" srcId="{957CB80D-848F-4FED-B4A7-DFA8CFDFA1DD}" destId="{723A101C-2105-4A30-B931-735170649757}" srcOrd="0" destOrd="0" presId="urn:microsoft.com/office/officeart/2018/2/layout/IconLabelDescriptionList"/>
    <dgm:cxn modelId="{F6B881E1-4D3A-4D5B-846B-F9EA61619CD8}" type="presParOf" srcId="{957CB80D-848F-4FED-B4A7-DFA8CFDFA1DD}" destId="{C26C6327-2A4C-45A7-8C2E-BADCDEEF9D48}" srcOrd="1" destOrd="0" presId="urn:microsoft.com/office/officeart/2018/2/layout/IconLabelDescriptionList"/>
    <dgm:cxn modelId="{C98FCF06-D245-4009-908A-AEC418A8A661}" type="presParOf" srcId="{957CB80D-848F-4FED-B4A7-DFA8CFDFA1DD}" destId="{029C6144-9ED3-46D8-B581-841DA4B0BFCC}" srcOrd="2" destOrd="0" presId="urn:microsoft.com/office/officeart/2018/2/layout/IconLabelDescriptionList"/>
    <dgm:cxn modelId="{A048B203-A717-44FD-93D8-976F4FA070E4}" type="presParOf" srcId="{957CB80D-848F-4FED-B4A7-DFA8CFDFA1DD}" destId="{19ADD0B8-267E-40F3-A033-0BE4FB0D62BC}" srcOrd="3" destOrd="0" presId="urn:microsoft.com/office/officeart/2018/2/layout/IconLabelDescriptionList"/>
    <dgm:cxn modelId="{5A22BCFC-B0FB-4A55-862B-8CB16A69BB25}" type="presParOf" srcId="{957CB80D-848F-4FED-B4A7-DFA8CFDFA1DD}" destId="{EAF35B11-4BE8-4EB8-825F-5AED67565B83}"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41CD7E-3771-4130-ACEF-6B941838B6F5}">
      <dsp:nvSpPr>
        <dsp:cNvPr id="0" name=""/>
        <dsp:cNvSpPr/>
      </dsp:nvSpPr>
      <dsp:spPr>
        <a:xfrm>
          <a:off x="0" y="838020"/>
          <a:ext cx="7117918" cy="15471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276274-7A25-420F-85AC-6F98D7C9368E}">
      <dsp:nvSpPr>
        <dsp:cNvPr id="0" name=""/>
        <dsp:cNvSpPr/>
      </dsp:nvSpPr>
      <dsp:spPr>
        <a:xfrm>
          <a:off x="468002" y="1186121"/>
          <a:ext cx="850913" cy="850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D4B622-1C87-4F4A-B292-1823CF35D469}">
      <dsp:nvSpPr>
        <dsp:cNvPr id="0" name=""/>
        <dsp:cNvSpPr/>
      </dsp:nvSpPr>
      <dsp:spPr bwMode="white">
        <a:xfrm>
          <a:off x="1786917" y="838020"/>
          <a:ext cx="5331000" cy="1547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736" tIns="163736" rIns="163736" bIns="163736" numCol="1" spcCol="1270" anchor="ctr" anchorCtr="0">
          <a:noAutofit/>
        </a:bodyPr>
        <a:lstStyle/>
        <a:p>
          <a:pPr marL="0" lvl="0" indent="0" algn="l" defTabSz="1111250">
            <a:lnSpc>
              <a:spcPct val="100000"/>
            </a:lnSpc>
            <a:spcBef>
              <a:spcPct val="0"/>
            </a:spcBef>
            <a:spcAft>
              <a:spcPct val="35000"/>
            </a:spcAft>
            <a:buNone/>
          </a:pPr>
          <a:r>
            <a:rPr lang="en-US" altLang="zh-CN" sz="2500" kern="1200" dirty="0"/>
            <a:t>Implement </a:t>
          </a:r>
          <a:r>
            <a:rPr lang="en-US" altLang="zh-CN" sz="2500" b="1" kern="1200" dirty="0"/>
            <a:t>retail trader sentiment analysis</a:t>
          </a:r>
          <a:r>
            <a:rPr lang="en-US" altLang="zh-CN" sz="2500" kern="1200" dirty="0"/>
            <a:t> to assess market impact</a:t>
          </a:r>
          <a:endParaRPr lang="en-US" sz="2500" kern="1200" dirty="0"/>
        </a:p>
      </dsp:txBody>
      <dsp:txXfrm>
        <a:off x="1786917" y="838020"/>
        <a:ext cx="5331000" cy="1547114"/>
      </dsp:txXfrm>
    </dsp:sp>
    <dsp:sp modelId="{0B2EF1B2-1A9A-4AFF-9CC2-61C8648E5B3D}">
      <dsp:nvSpPr>
        <dsp:cNvPr id="0" name=""/>
        <dsp:cNvSpPr/>
      </dsp:nvSpPr>
      <dsp:spPr>
        <a:xfrm>
          <a:off x="0" y="2771913"/>
          <a:ext cx="7117918" cy="15471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A7B180-528C-4707-B0B2-F161985BCC72}">
      <dsp:nvSpPr>
        <dsp:cNvPr id="0" name=""/>
        <dsp:cNvSpPr/>
      </dsp:nvSpPr>
      <dsp:spPr>
        <a:xfrm>
          <a:off x="468002" y="3120014"/>
          <a:ext cx="850913" cy="850913"/>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E5CB17-7B4C-41C2-9AE2-CF4B25E1B086}">
      <dsp:nvSpPr>
        <dsp:cNvPr id="0" name=""/>
        <dsp:cNvSpPr/>
      </dsp:nvSpPr>
      <dsp:spPr bwMode="white">
        <a:xfrm>
          <a:off x="1786917" y="2771913"/>
          <a:ext cx="5331000" cy="1547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736" tIns="163736" rIns="163736" bIns="163736" numCol="1" spcCol="1270" anchor="ctr" anchorCtr="0">
          <a:noAutofit/>
        </a:bodyPr>
        <a:lstStyle/>
        <a:p>
          <a:pPr marL="0" lvl="0" indent="0" algn="l" defTabSz="1111250">
            <a:lnSpc>
              <a:spcPct val="100000"/>
            </a:lnSpc>
            <a:spcBef>
              <a:spcPct val="0"/>
            </a:spcBef>
            <a:spcAft>
              <a:spcPct val="35000"/>
            </a:spcAft>
            <a:buNone/>
          </a:pPr>
          <a:r>
            <a:rPr lang="en-US" altLang="zh-CN" sz="2500" kern="1200" dirty="0"/>
            <a:t>Develop predictive models for </a:t>
          </a:r>
          <a:r>
            <a:rPr lang="en-US" altLang="zh-CN" sz="2500" b="1" kern="1200" dirty="0"/>
            <a:t>real-time detection of buy/sell signals</a:t>
          </a:r>
          <a:endParaRPr lang="en-US" sz="2500" b="1" kern="1200" dirty="0"/>
        </a:p>
      </dsp:txBody>
      <dsp:txXfrm>
        <a:off x="1786917" y="2771913"/>
        <a:ext cx="5331000" cy="15471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C703AE-C60D-48F0-BCB2-9FE16DB1B6E5}">
      <dsp:nvSpPr>
        <dsp:cNvPr id="0" name=""/>
        <dsp:cNvSpPr/>
      </dsp:nvSpPr>
      <dsp:spPr>
        <a:xfrm>
          <a:off x="0" y="508524"/>
          <a:ext cx="5891471" cy="1638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44" tIns="416560" rIns="457244" bIns="142240" numCol="1" spcCol="1270" anchor="t" anchorCtr="0">
          <a:noAutofit/>
        </a:bodyPr>
        <a:lstStyle/>
        <a:p>
          <a:pPr marL="228600" lvl="1" indent="-228600" algn="l" defTabSz="889000">
            <a:lnSpc>
              <a:spcPct val="100000"/>
            </a:lnSpc>
            <a:spcBef>
              <a:spcPct val="0"/>
            </a:spcBef>
            <a:spcAft>
              <a:spcPct val="15000"/>
            </a:spcAft>
            <a:buChar char="•"/>
          </a:pPr>
          <a:r>
            <a:rPr lang="en-US" sz="2000" kern="1200" dirty="0"/>
            <a:t>Study the </a:t>
          </a:r>
          <a:r>
            <a:rPr lang="en-US" sz="2000" b="1" u="sng" kern="1200" dirty="0"/>
            <a:t>correlation</a:t>
          </a:r>
          <a:r>
            <a:rPr lang="en-US" sz="2000" kern="1200" dirty="0"/>
            <a:t> between stock market and retail traders’ sentiment</a:t>
          </a:r>
        </a:p>
        <a:p>
          <a:pPr marL="228600" lvl="1" indent="-228600" algn="l" defTabSz="889000">
            <a:lnSpc>
              <a:spcPct val="100000"/>
            </a:lnSpc>
            <a:spcBef>
              <a:spcPct val="0"/>
            </a:spcBef>
            <a:spcAft>
              <a:spcPct val="15000"/>
            </a:spcAft>
            <a:buChar char="•"/>
          </a:pPr>
          <a:r>
            <a:rPr lang="en-US" sz="2000" kern="1200" dirty="0"/>
            <a:t>Build models to </a:t>
          </a:r>
          <a:r>
            <a:rPr lang="en-US" sz="2000" b="1" u="sng" kern="1200" dirty="0"/>
            <a:t>predict</a:t>
          </a:r>
          <a:r>
            <a:rPr lang="en-US" sz="2000" kern="1200" dirty="0"/>
            <a:t> stock return</a:t>
          </a:r>
        </a:p>
      </dsp:txBody>
      <dsp:txXfrm>
        <a:off x="0" y="508524"/>
        <a:ext cx="5891471" cy="1638000"/>
      </dsp:txXfrm>
    </dsp:sp>
    <dsp:sp modelId="{3D78E7DC-E549-4121-9EC8-783C9EC0AC04}">
      <dsp:nvSpPr>
        <dsp:cNvPr id="0" name=""/>
        <dsp:cNvSpPr/>
      </dsp:nvSpPr>
      <dsp:spPr>
        <a:xfrm>
          <a:off x="294573" y="213324"/>
          <a:ext cx="4124029"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79" tIns="0" rIns="155879" bIns="0" numCol="1" spcCol="1270" anchor="ctr" anchorCtr="0">
          <a:noAutofit/>
        </a:bodyPr>
        <a:lstStyle/>
        <a:p>
          <a:pPr marL="0" lvl="0" indent="0" algn="l" defTabSz="889000">
            <a:lnSpc>
              <a:spcPct val="100000"/>
            </a:lnSpc>
            <a:spcBef>
              <a:spcPct val="0"/>
            </a:spcBef>
            <a:spcAft>
              <a:spcPct val="35000"/>
            </a:spcAft>
            <a:buNone/>
          </a:pPr>
          <a:r>
            <a:rPr lang="en-US" sz="2000" kern="1200"/>
            <a:t>Similarities:</a:t>
          </a:r>
        </a:p>
      </dsp:txBody>
      <dsp:txXfrm>
        <a:off x="323394" y="242145"/>
        <a:ext cx="4066387" cy="532758"/>
      </dsp:txXfrm>
    </dsp:sp>
    <dsp:sp modelId="{1B0A7A31-21EB-4189-8994-DEC93D450867}">
      <dsp:nvSpPr>
        <dsp:cNvPr id="0" name=""/>
        <dsp:cNvSpPr/>
      </dsp:nvSpPr>
      <dsp:spPr>
        <a:xfrm>
          <a:off x="0" y="2549724"/>
          <a:ext cx="5891471" cy="2394000"/>
        </a:xfrm>
        <a:prstGeom prst="rect">
          <a:avLst/>
        </a:prstGeom>
        <a:solidFill>
          <a:schemeClr val="lt1">
            <a:alpha val="90000"/>
            <a:hueOff val="0"/>
            <a:satOff val="0"/>
            <a:lumOff val="0"/>
            <a:alphaOff val="0"/>
          </a:schemeClr>
        </a:solidFill>
        <a:ln w="12700" cap="flat" cmpd="sng" algn="ctr">
          <a:solidFill>
            <a:schemeClr val="accent2">
              <a:hueOff val="-1525302"/>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44" tIns="416560" rIns="457244" bIns="142240" numCol="1" spcCol="1270" anchor="t" anchorCtr="0">
          <a:noAutofit/>
        </a:bodyPr>
        <a:lstStyle/>
        <a:p>
          <a:pPr marL="228600" lvl="1" indent="-228600" algn="l" defTabSz="889000">
            <a:lnSpc>
              <a:spcPct val="100000"/>
            </a:lnSpc>
            <a:spcBef>
              <a:spcPct val="0"/>
            </a:spcBef>
            <a:spcAft>
              <a:spcPct val="15000"/>
            </a:spcAft>
            <a:buChar char="•"/>
          </a:pPr>
          <a:r>
            <a:rPr lang="en-US" sz="2000" kern="1200" dirty="0"/>
            <a:t>Implement a </a:t>
          </a:r>
          <a:r>
            <a:rPr lang="en-US" sz="2000" b="1" u="sng" kern="1200" dirty="0"/>
            <a:t>dynamic approach </a:t>
          </a:r>
          <a:r>
            <a:rPr lang="en-US" sz="2000" kern="1200" dirty="0"/>
            <a:t>to make short to mid term (one week) prediction </a:t>
          </a:r>
        </a:p>
        <a:p>
          <a:pPr marL="228600" lvl="1" indent="-228600" algn="l" defTabSz="889000">
            <a:lnSpc>
              <a:spcPct val="100000"/>
            </a:lnSpc>
            <a:spcBef>
              <a:spcPct val="0"/>
            </a:spcBef>
            <a:spcAft>
              <a:spcPct val="15000"/>
            </a:spcAft>
            <a:buChar char="•"/>
          </a:pPr>
          <a:r>
            <a:rPr lang="en-US" sz="2000" kern="1200" dirty="0"/>
            <a:t>Focus on both loss and </a:t>
          </a:r>
          <a:r>
            <a:rPr lang="en-US" sz="2000" b="1" u="sng" kern="1200" dirty="0"/>
            <a:t>gain</a:t>
          </a:r>
        </a:p>
        <a:p>
          <a:pPr marL="228600" lvl="1" indent="-228600" algn="l" defTabSz="889000">
            <a:lnSpc>
              <a:spcPct val="100000"/>
            </a:lnSpc>
            <a:spcBef>
              <a:spcPct val="0"/>
            </a:spcBef>
            <a:spcAft>
              <a:spcPct val="15000"/>
            </a:spcAft>
            <a:buChar char="•"/>
          </a:pPr>
          <a:r>
            <a:rPr lang="en-US" sz="2000" kern="1200" dirty="0"/>
            <a:t>Incorporate </a:t>
          </a:r>
          <a:r>
            <a:rPr lang="en-US" sz="2000" b="1" u="sng" kern="1200" dirty="0"/>
            <a:t>sentiment analysis </a:t>
          </a:r>
          <a:r>
            <a:rPr lang="en-US" sz="2000" kern="1200" dirty="0"/>
            <a:t>into model</a:t>
          </a:r>
        </a:p>
      </dsp:txBody>
      <dsp:txXfrm>
        <a:off x="0" y="2549724"/>
        <a:ext cx="5891471" cy="2394000"/>
      </dsp:txXfrm>
    </dsp:sp>
    <dsp:sp modelId="{F27E2B59-372A-402C-B697-3DE712A58854}">
      <dsp:nvSpPr>
        <dsp:cNvPr id="0" name=""/>
        <dsp:cNvSpPr/>
      </dsp:nvSpPr>
      <dsp:spPr>
        <a:xfrm>
          <a:off x="294573" y="2254524"/>
          <a:ext cx="4124029" cy="590400"/>
        </a:xfrm>
        <a:prstGeom prst="roundRect">
          <a:avLst/>
        </a:prstGeom>
        <a:solidFill>
          <a:schemeClr val="accent2">
            <a:hueOff val="-1525302"/>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79" tIns="0" rIns="155879" bIns="0" numCol="1" spcCol="1270" anchor="ctr" anchorCtr="0">
          <a:noAutofit/>
        </a:bodyPr>
        <a:lstStyle/>
        <a:p>
          <a:pPr marL="0" lvl="0" indent="0" algn="l" defTabSz="889000">
            <a:lnSpc>
              <a:spcPct val="100000"/>
            </a:lnSpc>
            <a:spcBef>
              <a:spcPct val="0"/>
            </a:spcBef>
            <a:spcAft>
              <a:spcPct val="35000"/>
            </a:spcAft>
            <a:buNone/>
          </a:pPr>
          <a:r>
            <a:rPr lang="en-US" sz="2000" kern="1200"/>
            <a:t>Uniqueness</a:t>
          </a:r>
        </a:p>
      </dsp:txBody>
      <dsp:txXfrm>
        <a:off x="323394" y="2283345"/>
        <a:ext cx="4066387" cy="5327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ED945-7EA7-4A35-B1F7-C3B96C323CFB}">
      <dsp:nvSpPr>
        <dsp:cNvPr id="0" name=""/>
        <dsp:cNvSpPr/>
      </dsp:nvSpPr>
      <dsp:spPr>
        <a:xfrm>
          <a:off x="0" y="4428114"/>
          <a:ext cx="1472867" cy="72646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a:t>Dynamic Decision Making</a:t>
          </a:r>
        </a:p>
      </dsp:txBody>
      <dsp:txXfrm>
        <a:off x="0" y="4428114"/>
        <a:ext cx="1472867" cy="726469"/>
      </dsp:txXfrm>
    </dsp:sp>
    <dsp:sp modelId="{5AE216B5-5F4C-42E9-A762-320F601466DE}">
      <dsp:nvSpPr>
        <dsp:cNvPr id="0" name=""/>
        <dsp:cNvSpPr/>
      </dsp:nvSpPr>
      <dsp:spPr>
        <a:xfrm>
          <a:off x="1472867" y="4428114"/>
          <a:ext cx="4418603" cy="72646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dirty="0"/>
            <a:t>Make decision based on the distribution of returns of past “</a:t>
          </a:r>
          <a:r>
            <a:rPr lang="en-US" sz="1300" kern="1200" dirty="0" err="1"/>
            <a:t>Window_size</a:t>
          </a:r>
          <a:r>
            <a:rPr lang="en-US" sz="1300" kern="1200" dirty="0"/>
            <a:t>” days</a:t>
          </a:r>
        </a:p>
      </dsp:txBody>
      <dsp:txXfrm>
        <a:off x="1472867" y="4428114"/>
        <a:ext cx="4418603" cy="726469"/>
      </dsp:txXfrm>
    </dsp:sp>
    <dsp:sp modelId="{786F6D0D-2A27-43AE-95E9-CAD0084832D1}">
      <dsp:nvSpPr>
        <dsp:cNvPr id="0" name=""/>
        <dsp:cNvSpPr/>
      </dsp:nvSpPr>
      <dsp:spPr>
        <a:xfrm rot="10800000">
          <a:off x="0" y="3321702"/>
          <a:ext cx="1472867" cy="1117309"/>
        </a:xfrm>
        <a:prstGeom prst="upArrowCallout">
          <a:avLst>
            <a:gd name="adj1" fmla="val 5000"/>
            <a:gd name="adj2" fmla="val 10000"/>
            <a:gd name="adj3" fmla="val 15000"/>
            <a:gd name="adj4" fmla="val 64977"/>
          </a:avLst>
        </a:prstGeom>
        <a:solidFill>
          <a:schemeClr val="accent5">
            <a:hueOff val="-381339"/>
            <a:satOff val="105"/>
            <a:lumOff val="-1765"/>
            <a:alphaOff val="0"/>
          </a:schemeClr>
        </a:solidFill>
        <a:ln w="12700" cap="flat" cmpd="sng" algn="ctr">
          <a:solidFill>
            <a:schemeClr val="accent5">
              <a:hueOff val="-381339"/>
              <a:satOff val="105"/>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Hyperparameter tunning</a:t>
          </a:r>
        </a:p>
      </dsp:txBody>
      <dsp:txXfrm rot="-10800000">
        <a:off x="0" y="3321702"/>
        <a:ext cx="1472867" cy="726251"/>
      </dsp:txXfrm>
    </dsp:sp>
    <dsp:sp modelId="{E006BCA2-E097-461F-A9AC-C4B2AB770286}">
      <dsp:nvSpPr>
        <dsp:cNvPr id="0" name=""/>
        <dsp:cNvSpPr/>
      </dsp:nvSpPr>
      <dsp:spPr>
        <a:xfrm>
          <a:off x="1472867" y="3321702"/>
          <a:ext cx="4418603" cy="726251"/>
        </a:xfrm>
        <a:prstGeom prst="rect">
          <a:avLst/>
        </a:prstGeom>
        <a:solidFill>
          <a:schemeClr val="accent5">
            <a:tint val="40000"/>
            <a:alpha val="90000"/>
            <a:hueOff val="-466409"/>
            <a:satOff val="-2081"/>
            <a:lumOff val="-354"/>
            <a:alphaOff val="0"/>
          </a:schemeClr>
        </a:solidFill>
        <a:ln w="12700" cap="flat" cmpd="sng" algn="ctr">
          <a:solidFill>
            <a:schemeClr val="accent5">
              <a:tint val="40000"/>
              <a:alpha val="90000"/>
              <a:hueOff val="-466409"/>
              <a:satOff val="-2081"/>
              <a:lumOff val="-3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dirty="0" err="1"/>
            <a:t>Optuna</a:t>
          </a:r>
          <a:r>
            <a:rPr lang="en-US" sz="1300" kern="1200" dirty="0"/>
            <a:t>, </a:t>
          </a:r>
          <a:r>
            <a:rPr lang="en-US" altLang="zh-CN" sz="1300" kern="1200" dirty="0"/>
            <a:t>A hyperparameter optimization framework</a:t>
          </a:r>
          <a:endParaRPr lang="en-US" sz="1300" kern="1200" dirty="0"/>
        </a:p>
      </dsp:txBody>
      <dsp:txXfrm>
        <a:off x="1472867" y="3321702"/>
        <a:ext cx="4418603" cy="726251"/>
      </dsp:txXfrm>
    </dsp:sp>
    <dsp:sp modelId="{8E66816F-1241-44D3-968B-561D96CC75BA}">
      <dsp:nvSpPr>
        <dsp:cNvPr id="0" name=""/>
        <dsp:cNvSpPr/>
      </dsp:nvSpPr>
      <dsp:spPr>
        <a:xfrm rot="10800000">
          <a:off x="0" y="2215289"/>
          <a:ext cx="1472867" cy="1117309"/>
        </a:xfrm>
        <a:prstGeom prst="upArrowCallout">
          <a:avLst>
            <a:gd name="adj1" fmla="val 5000"/>
            <a:gd name="adj2" fmla="val 10000"/>
            <a:gd name="adj3" fmla="val 15000"/>
            <a:gd name="adj4" fmla="val 64977"/>
          </a:avLst>
        </a:prstGeom>
        <a:solidFill>
          <a:schemeClr val="accent5">
            <a:hueOff val="-762678"/>
            <a:satOff val="209"/>
            <a:lumOff val="-3529"/>
            <a:alphaOff val="0"/>
          </a:schemeClr>
        </a:solidFill>
        <a:ln w="12700" cap="flat" cmpd="sng" algn="ctr">
          <a:solidFill>
            <a:schemeClr val="accent5">
              <a:hueOff val="-762678"/>
              <a:satOff val="209"/>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Window Size Selection</a:t>
          </a:r>
        </a:p>
      </dsp:txBody>
      <dsp:txXfrm rot="-10800000">
        <a:off x="0" y="2215289"/>
        <a:ext cx="1472867" cy="726251"/>
      </dsp:txXfrm>
    </dsp:sp>
    <dsp:sp modelId="{0CA55E89-E093-4898-B68F-FA493C0A3D16}">
      <dsp:nvSpPr>
        <dsp:cNvPr id="0" name=""/>
        <dsp:cNvSpPr/>
      </dsp:nvSpPr>
      <dsp:spPr>
        <a:xfrm>
          <a:off x="1472867" y="2215289"/>
          <a:ext cx="4418603" cy="726251"/>
        </a:xfrm>
        <a:prstGeom prst="rect">
          <a:avLst/>
        </a:prstGeom>
        <a:solidFill>
          <a:schemeClr val="accent5">
            <a:tint val="40000"/>
            <a:alpha val="90000"/>
            <a:hueOff val="-932817"/>
            <a:satOff val="-4162"/>
            <a:lumOff val="-708"/>
            <a:alphaOff val="0"/>
          </a:schemeClr>
        </a:solidFill>
        <a:ln w="12700" cap="flat" cmpd="sng" algn="ctr">
          <a:solidFill>
            <a:schemeClr val="accent5">
              <a:tint val="40000"/>
              <a:alpha val="90000"/>
              <a:hueOff val="-932817"/>
              <a:satOff val="-4162"/>
              <a:lumOff val="-7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dirty="0"/>
            <a:t>Data used to train the model</a:t>
          </a:r>
        </a:p>
      </dsp:txBody>
      <dsp:txXfrm>
        <a:off x="1472867" y="2215289"/>
        <a:ext cx="4418603" cy="726251"/>
      </dsp:txXfrm>
    </dsp:sp>
    <dsp:sp modelId="{0AAD1D63-E596-4E7C-8854-741D360E7E52}">
      <dsp:nvSpPr>
        <dsp:cNvPr id="0" name=""/>
        <dsp:cNvSpPr/>
      </dsp:nvSpPr>
      <dsp:spPr>
        <a:xfrm rot="10800000">
          <a:off x="0" y="1108877"/>
          <a:ext cx="1472867" cy="1117309"/>
        </a:xfrm>
        <a:prstGeom prst="upArrowCallout">
          <a:avLst>
            <a:gd name="adj1" fmla="val 5000"/>
            <a:gd name="adj2" fmla="val 10000"/>
            <a:gd name="adj3" fmla="val 15000"/>
            <a:gd name="adj4" fmla="val 64977"/>
          </a:avLst>
        </a:prstGeom>
        <a:solidFill>
          <a:schemeClr val="accent5">
            <a:hueOff val="-1144017"/>
            <a:satOff val="314"/>
            <a:lumOff val="-5294"/>
            <a:alphaOff val="0"/>
          </a:schemeClr>
        </a:solidFill>
        <a:ln w="12700" cap="flat" cmpd="sng" algn="ctr">
          <a:solidFill>
            <a:schemeClr val="accent5">
              <a:hueOff val="-1144017"/>
              <a:satOff val="314"/>
              <a:lumOff val="-529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Feature Engineering &amp; Selection </a:t>
          </a:r>
        </a:p>
      </dsp:txBody>
      <dsp:txXfrm rot="-10800000">
        <a:off x="0" y="1108877"/>
        <a:ext cx="1472867" cy="726251"/>
      </dsp:txXfrm>
    </dsp:sp>
    <dsp:sp modelId="{849750E2-4843-406E-9624-D7DE6448B76F}">
      <dsp:nvSpPr>
        <dsp:cNvPr id="0" name=""/>
        <dsp:cNvSpPr/>
      </dsp:nvSpPr>
      <dsp:spPr>
        <a:xfrm>
          <a:off x="1472867" y="1108877"/>
          <a:ext cx="4418603" cy="726251"/>
        </a:xfrm>
        <a:prstGeom prst="rect">
          <a:avLst/>
        </a:prstGeom>
        <a:solidFill>
          <a:schemeClr val="accent5">
            <a:tint val="40000"/>
            <a:alpha val="90000"/>
            <a:hueOff val="-1399226"/>
            <a:satOff val="-6244"/>
            <a:lumOff val="-1063"/>
            <a:alphaOff val="0"/>
          </a:schemeClr>
        </a:solidFill>
        <a:ln w="12700" cap="flat" cmpd="sng" algn="ctr">
          <a:solidFill>
            <a:schemeClr val="accent5">
              <a:tint val="40000"/>
              <a:alpha val="90000"/>
              <a:hueOff val="-1399226"/>
              <a:satOff val="-6244"/>
              <a:lumOff val="-106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dirty="0"/>
            <a:t>Normalization, Lagged Data (MA 200), Indicators</a:t>
          </a:r>
        </a:p>
      </dsp:txBody>
      <dsp:txXfrm>
        <a:off x="1472867" y="1108877"/>
        <a:ext cx="4418603" cy="726251"/>
      </dsp:txXfrm>
    </dsp:sp>
    <dsp:sp modelId="{3A72816A-2896-43DB-97B3-402663962CD3}">
      <dsp:nvSpPr>
        <dsp:cNvPr id="0" name=""/>
        <dsp:cNvSpPr/>
      </dsp:nvSpPr>
      <dsp:spPr>
        <a:xfrm rot="10800000">
          <a:off x="0" y="2465"/>
          <a:ext cx="1472867" cy="1117309"/>
        </a:xfrm>
        <a:prstGeom prst="upArrowCallout">
          <a:avLst>
            <a:gd name="adj1" fmla="val 5000"/>
            <a:gd name="adj2" fmla="val 10000"/>
            <a:gd name="adj3" fmla="val 15000"/>
            <a:gd name="adj4" fmla="val 64977"/>
          </a:avLst>
        </a:prstGeom>
        <a:solidFill>
          <a:schemeClr val="accent5">
            <a:hueOff val="-1525356"/>
            <a:satOff val="418"/>
            <a:lumOff val="-7058"/>
            <a:alphaOff val="0"/>
          </a:schemeClr>
        </a:solidFill>
        <a:ln w="12700" cap="flat" cmpd="sng" algn="ctr">
          <a:solidFill>
            <a:schemeClr val="accent5">
              <a:hueOff val="-1525356"/>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Objective:</a:t>
          </a:r>
        </a:p>
      </dsp:txBody>
      <dsp:txXfrm rot="-10800000">
        <a:off x="0" y="2465"/>
        <a:ext cx="1472867" cy="726251"/>
      </dsp:txXfrm>
    </dsp:sp>
    <dsp:sp modelId="{402F365E-626C-4E88-9934-F7E442741308}">
      <dsp:nvSpPr>
        <dsp:cNvPr id="0" name=""/>
        <dsp:cNvSpPr/>
      </dsp:nvSpPr>
      <dsp:spPr>
        <a:xfrm>
          <a:off x="1472867" y="2465"/>
          <a:ext cx="4418603" cy="726251"/>
        </a:xfrm>
        <a:prstGeom prst="rect">
          <a:avLst/>
        </a:prstGeom>
        <a:solidFill>
          <a:schemeClr val="accent5">
            <a:tint val="40000"/>
            <a:alpha val="90000"/>
            <a:hueOff val="-1865634"/>
            <a:satOff val="-8325"/>
            <a:lumOff val="-1417"/>
            <a:alphaOff val="0"/>
          </a:schemeClr>
        </a:solidFill>
        <a:ln w="12700" cap="flat" cmpd="sng" algn="ctr">
          <a:solidFill>
            <a:schemeClr val="accent5">
              <a:tint val="40000"/>
              <a:alpha val="90000"/>
              <a:hueOff val="-1865634"/>
              <a:satOff val="-8325"/>
              <a:lumOff val="-141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dirty="0"/>
            <a:t>Return (Stationary) Vs. Price (Nonstationary)</a:t>
          </a:r>
        </a:p>
      </dsp:txBody>
      <dsp:txXfrm>
        <a:off x="1472867" y="2465"/>
        <a:ext cx="4418603" cy="7262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F0FF5-6799-4E0F-B956-9ABAF172D088}">
      <dsp:nvSpPr>
        <dsp:cNvPr id="0" name=""/>
        <dsp:cNvSpPr/>
      </dsp:nvSpPr>
      <dsp:spPr>
        <a:xfrm>
          <a:off x="640408" y="0"/>
          <a:ext cx="1509048" cy="13556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898F87-6757-4EA0-B5A2-222ECC7F1C94}">
      <dsp:nvSpPr>
        <dsp:cNvPr id="0" name=""/>
        <dsp:cNvSpPr/>
      </dsp:nvSpPr>
      <dsp:spPr bwMode="white">
        <a:xfrm>
          <a:off x="640408" y="1482611"/>
          <a:ext cx="4311566" cy="580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33500">
            <a:lnSpc>
              <a:spcPct val="100000"/>
            </a:lnSpc>
            <a:spcBef>
              <a:spcPct val="0"/>
            </a:spcBef>
            <a:spcAft>
              <a:spcPct val="35000"/>
            </a:spcAft>
            <a:buNone/>
          </a:pPr>
          <a:r>
            <a:rPr lang="en-US" sz="3000" kern="1200" dirty="0"/>
            <a:t>Sentiment Analysis</a:t>
          </a:r>
        </a:p>
      </dsp:txBody>
      <dsp:txXfrm>
        <a:off x="640408" y="1482611"/>
        <a:ext cx="4311566" cy="580978"/>
      </dsp:txXfrm>
    </dsp:sp>
    <dsp:sp modelId="{B2DF3FD2-C7A8-4585-9238-D415AB884C13}">
      <dsp:nvSpPr>
        <dsp:cNvPr id="0" name=""/>
        <dsp:cNvSpPr/>
      </dsp:nvSpPr>
      <dsp:spPr bwMode="white">
        <a:xfrm>
          <a:off x="640408" y="2122657"/>
          <a:ext cx="4311566" cy="1168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altLang="zh-CN" sz="1200" b="1" kern="1200" dirty="0"/>
            <a:t>Incorporate insights from institutional traders </a:t>
          </a:r>
          <a:r>
            <a:rPr lang="en-US" altLang="zh-CN" sz="1200" kern="1200" dirty="0"/>
            <a:t>through analysis of market news and professional analyst reports to enhance sentiment accuracy</a:t>
          </a:r>
          <a:endParaRPr lang="en-US" sz="1200" kern="1200" dirty="0"/>
        </a:p>
        <a:p>
          <a:pPr marL="0" lvl="0" indent="0" algn="l" defTabSz="533400">
            <a:lnSpc>
              <a:spcPct val="100000"/>
            </a:lnSpc>
            <a:spcBef>
              <a:spcPct val="0"/>
            </a:spcBef>
            <a:spcAft>
              <a:spcPct val="35000"/>
            </a:spcAft>
            <a:buNone/>
          </a:pPr>
          <a:r>
            <a:rPr lang="en-US" altLang="zh-CN" sz="1200" b="1" kern="1200" dirty="0"/>
            <a:t>Broaden dataset acquisition </a:t>
          </a:r>
          <a:r>
            <a:rPr lang="en-US" altLang="zh-CN" sz="1200" kern="1200" dirty="0"/>
            <a:t>to encompass a wider demographic, ensuring a diverse and representative sample of the trading population</a:t>
          </a:r>
          <a:endParaRPr lang="en-US" sz="1200" kern="1200" dirty="0"/>
        </a:p>
      </dsp:txBody>
      <dsp:txXfrm>
        <a:off x="640408" y="2122657"/>
        <a:ext cx="4311566" cy="1168230"/>
      </dsp:txXfrm>
    </dsp:sp>
    <dsp:sp modelId="{723A101C-2105-4A30-B931-735170649757}">
      <dsp:nvSpPr>
        <dsp:cNvPr id="0" name=""/>
        <dsp:cNvSpPr/>
      </dsp:nvSpPr>
      <dsp:spPr>
        <a:xfrm>
          <a:off x="5706499" y="0"/>
          <a:ext cx="1509048" cy="13556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9C6144-9ED3-46D8-B581-841DA4B0BFCC}">
      <dsp:nvSpPr>
        <dsp:cNvPr id="0" name=""/>
        <dsp:cNvSpPr/>
      </dsp:nvSpPr>
      <dsp:spPr bwMode="white">
        <a:xfrm>
          <a:off x="5706499" y="1482611"/>
          <a:ext cx="4311566" cy="580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33500">
            <a:lnSpc>
              <a:spcPct val="100000"/>
            </a:lnSpc>
            <a:spcBef>
              <a:spcPct val="0"/>
            </a:spcBef>
            <a:spcAft>
              <a:spcPct val="35000"/>
            </a:spcAft>
            <a:buNone/>
          </a:pPr>
          <a:r>
            <a:rPr lang="en-US" sz="3000" kern="1200" dirty="0"/>
            <a:t>Stock Prediction</a:t>
          </a:r>
        </a:p>
      </dsp:txBody>
      <dsp:txXfrm>
        <a:off x="5706499" y="1482611"/>
        <a:ext cx="4311566" cy="580978"/>
      </dsp:txXfrm>
    </dsp:sp>
    <dsp:sp modelId="{EAF35B11-4BE8-4EB8-825F-5AED67565B83}">
      <dsp:nvSpPr>
        <dsp:cNvPr id="0" name=""/>
        <dsp:cNvSpPr/>
      </dsp:nvSpPr>
      <dsp:spPr bwMode="white">
        <a:xfrm>
          <a:off x="5706499" y="2122657"/>
          <a:ext cx="4311566" cy="1168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altLang="zh-CN" sz="1200" kern="1200" dirty="0"/>
            <a:t>Expand our analysis to include a </a:t>
          </a:r>
          <a:r>
            <a:rPr lang="en-US" altLang="zh-CN" sz="1200" b="1" kern="1200" dirty="0"/>
            <a:t>broader range of stocks </a:t>
          </a:r>
          <a:r>
            <a:rPr lang="en-US" altLang="zh-CN" sz="1200" kern="1200" dirty="0"/>
            <a:t>and sectors, such as healthcare and retail, to diversify investment insights</a:t>
          </a:r>
          <a:endParaRPr lang="en-US" sz="1200" kern="1200" dirty="0"/>
        </a:p>
        <a:p>
          <a:pPr marL="0" lvl="0" indent="0" algn="l" defTabSz="533400">
            <a:lnSpc>
              <a:spcPct val="100000"/>
            </a:lnSpc>
            <a:spcBef>
              <a:spcPct val="0"/>
            </a:spcBef>
            <a:spcAft>
              <a:spcPct val="35000"/>
            </a:spcAft>
            <a:buNone/>
          </a:pPr>
          <a:r>
            <a:rPr lang="en-US" sz="1200" b="0" i="0" kern="1200" dirty="0"/>
            <a:t>Enrich our financial datasets with comprehensive </a:t>
          </a:r>
          <a:r>
            <a:rPr lang="en-US" sz="1200" b="1" i="0" kern="1200" dirty="0"/>
            <a:t>company performance metrics, key economic indicators, and derivatives data to bolster predictive accuracy</a:t>
          </a:r>
          <a:endParaRPr lang="en-US" sz="1200" b="1" kern="1200" dirty="0"/>
        </a:p>
        <a:p>
          <a:pPr marL="0" lvl="0" indent="0" algn="l" defTabSz="533400">
            <a:lnSpc>
              <a:spcPct val="100000"/>
            </a:lnSpc>
            <a:spcBef>
              <a:spcPct val="0"/>
            </a:spcBef>
            <a:spcAft>
              <a:spcPct val="35000"/>
            </a:spcAft>
            <a:buNone/>
          </a:pPr>
          <a:r>
            <a:rPr lang="en-US" sz="1200" b="0" i="0" kern="1200" dirty="0"/>
            <a:t>Develop a robust </a:t>
          </a:r>
          <a:r>
            <a:rPr lang="en-US" sz="1200" b="1" i="0" kern="1200" dirty="0"/>
            <a:t>stock selection framework </a:t>
          </a:r>
          <a:r>
            <a:rPr lang="en-US" sz="1200" b="0" i="0" kern="1200" dirty="0"/>
            <a:t>to identify high-potential investments ('finding the alpha') and optimize market positioning</a:t>
          </a:r>
          <a:endParaRPr lang="en-US" sz="1200" kern="1200" dirty="0"/>
        </a:p>
        <a:p>
          <a:pPr marL="0" lvl="0" indent="0" algn="l" defTabSz="533400">
            <a:lnSpc>
              <a:spcPct val="100000"/>
            </a:lnSpc>
            <a:spcBef>
              <a:spcPct val="0"/>
            </a:spcBef>
            <a:spcAft>
              <a:spcPct val="35000"/>
            </a:spcAft>
            <a:buNone/>
          </a:pPr>
          <a:r>
            <a:rPr lang="en-US" sz="1200" b="0" i="0" kern="1200" dirty="0"/>
            <a:t>Employ advanced </a:t>
          </a:r>
          <a:r>
            <a:rPr lang="en-US" sz="1200" b="1" i="0" kern="1200" dirty="0"/>
            <a:t>portfolio optimization </a:t>
          </a:r>
          <a:r>
            <a:rPr lang="en-US" sz="1200" b="0" i="0" kern="1200" dirty="0"/>
            <a:t>techniques to maximize returns while mitigating risk across investment strategies</a:t>
          </a:r>
          <a:endParaRPr lang="en-US" sz="1200" kern="1200" dirty="0"/>
        </a:p>
      </dsp:txBody>
      <dsp:txXfrm>
        <a:off x="5706499" y="2122657"/>
        <a:ext cx="4311566" cy="116823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parTxLTRAlign" val="l"/>
                <dgm:param type="stBulletLvl" val="0"/>
              </dgm:alg>
              <dgm:shape xmlns:r="http://schemas.openxmlformats.org/officeDocument/2006/relationships" type="rect" r:blip="">
                <dgm:adjLst/>
              </dgm:shape>
              <dgm:presOf axis="des des" ptType="node node"/>
              <dgm:constrLst>
                <dgm:constr type="tMarg" refType="primFontSz"/>
                <dgm:constr type="bMarg" refType="primFontSz"/>
                <dgm:constr type="lMarg" refType="w" fact="0.0575"/>
                <dgm:constr type="rMarg" refType="w" fact="0.0575"/>
              </dgm:constrLst>
              <dgm:presOf axis="des des" ptType="node 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parTxLTRAlign" val="l"/>
                <dgm:param type="stBulletLvl" val="0"/>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parTxLTRAlign" val="l"/>
            <dgm:param type="parTxRTLAlign" val="r"/>
            <dgm:param type="shpTxLTRAlignCh" val="l"/>
            <dgm:param type="shpTxRTLAlignCh" val="r"/>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4BD341-C8BA-4F03-B5F5-EBD7E71B4F25}" type="datetimeFigureOut">
              <a:rPr lang="zh-CN" altLang="en-US" smtClean="0"/>
              <a:t>2023/11/30</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7FAD25-51B6-419D-B421-616EF620C45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14</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3A76A3-ADC8-4477-8FC1-B9DD55D84908}" type="datetime1">
              <a:rPr lang="en-US" smtClean="0"/>
              <a:t>11/30/2023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762538-DC4D-4667-96E5-B3278DDF8B12}" type="datetime1">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80548-5C08-4BE3-B63E-F2BB63B0B00C}" type="datetime1">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7F49BE-398D-479A-8A7E-5DDBCA61EDCB}" type="datetime1">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0C193-4974-4A1F-9C63-07D595E30D66}" type="datetime1">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1AA87F-28D4-4BF0-B81F-877A89DFD5AC}" type="datetime1">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A9F1F3-208B-49A3-B337-9C8ACEB3E0E1}" type="datetime1">
              <a:rPr lang="en-US" smtClean="0"/>
              <a:t>11/30/2023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F6CA6-7293-4AA2-A0E0-A3BF4416E786}" type="datetime1">
              <a:rPr lang="en-US" smtClean="0"/>
              <a:t>11/30/2023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D87016-7BCD-46FB-8EE3-AB6C369108B4}" type="datetime1">
              <a:rPr lang="en-US" smtClean="0"/>
              <a:t>11/30/2023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547011-1FFC-4EF8-9A2E-53B4AD2ADBD4}" type="datetime1">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62EB47-45B4-4EF5-A743-B4885DD2F060}" type="datetime1">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p:cNvGrpSpPr/>
          <p:nvPr/>
        </p:nvGrpSpPr>
        <p:grpSpPr>
          <a:xfrm>
            <a:off x="-1" y="-1"/>
            <a:ext cx="12192001" cy="6858001"/>
            <a:chOff x="-1" y="-1"/>
            <a:chExt cx="12192001" cy="6858001"/>
          </a:xfrm>
        </p:grpSpPr>
        <p:sp>
          <p:nvSpPr>
            <p:cNvPr id="21" name="Oval 20"/>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11/30/2023</a:t>
            </a:fld>
            <a:endParaRPr lang="en-US" sz="1000" dirty="0"/>
          </a:p>
        </p:txBody>
      </p:sp>
      <p:sp>
        <p:nvSpPr>
          <p:cNvPr id="5" name="Footer Placeholder 4"/>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t>‹#›</a:t>
            </a:fld>
            <a:endParaRPr lang="en-US" sz="1000" dirty="0"/>
          </a:p>
        </p:txBody>
      </p:sp>
      <p:sp>
        <p:nvSpPr>
          <p:cNvPr id="2" name="Title Placeholder 1"/>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127.0.0.1:5000/" TargetMode="External"/><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GameStop_short_squeez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Graph on document with pen"/>
          <p:cNvPicPr>
            <a:picLocks noChangeAspect="1"/>
          </p:cNvPicPr>
          <p:nvPr/>
        </p:nvPicPr>
        <p:blipFill rotWithShape="1">
          <a:blip r:embed="rId3">
            <a:alphaModFix amt="40000"/>
          </a:blip>
          <a:srcRect t="1500" r="-1" b="14208"/>
          <a:stretch>
            <a:fillRect/>
          </a:stretch>
        </p:blipFill>
        <p:spPr>
          <a:xfrm>
            <a:off x="-1" y="10"/>
            <a:ext cx="12188951" cy="6857990"/>
          </a:xfrm>
          <a:prstGeom prst="rect">
            <a:avLst/>
          </a:prstGeom>
        </p:spPr>
      </p:pic>
      <p:grpSp>
        <p:nvGrpSpPr>
          <p:cNvPr id="22" name="decorative circle"/>
          <p:cNvGrpSpPr>
            <a:grpSpLocks noGrp="1" noUngrp="1" noRot="1" noChangeAspect="1" noMove="1" noResize="1"/>
          </p:cNvGrpSpPr>
          <p:nvPr/>
        </p:nvGrpSpPr>
        <p:grpSpPr>
          <a:xfrm>
            <a:off x="314102" y="236341"/>
            <a:ext cx="11340713" cy="5464029"/>
            <a:chOff x="314102" y="236341"/>
            <a:chExt cx="11340713" cy="5464029"/>
          </a:xfrm>
        </p:grpSpPr>
        <p:sp>
          <p:nvSpPr>
            <p:cNvPr id="23" name="Oval 22"/>
            <p:cNvSpPr/>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2562606" y="1122363"/>
            <a:ext cx="7063739" cy="2387600"/>
          </a:xfrm>
        </p:spPr>
        <p:txBody>
          <a:bodyPr>
            <a:normAutofit fontScale="90000"/>
          </a:bodyPr>
          <a:lstStyle/>
          <a:p>
            <a:r>
              <a:rPr lang="en-US" altLang="zh-CN" dirty="0">
                <a:solidFill>
                  <a:srgbClr val="FFFFFF"/>
                </a:solidFill>
                <a:latin typeface="Segoe UI" panose="020B0502040204020203" pitchFamily="34" charset="0"/>
                <a:ea typeface="等线" panose="02010600030101010101" pitchFamily="2" charset="-122"/>
              </a:rPr>
              <a:t>Analyzing Retail Sentiment &amp; Detecting Trading Signals</a:t>
            </a:r>
            <a:endParaRPr lang="zh-CN" altLang="en-US" dirty="0">
              <a:solidFill>
                <a:srgbClr val="FFFFFF"/>
              </a:solidFill>
              <a:latin typeface="Segoe UI" panose="020B0502040204020203" pitchFamily="34" charset="0"/>
              <a:ea typeface="等线" panose="02010600030101010101" pitchFamily="2" charset="-122"/>
            </a:endParaRPr>
          </a:p>
        </p:txBody>
      </p:sp>
      <p:sp>
        <p:nvSpPr>
          <p:cNvPr id="3" name="Subtitle 2"/>
          <p:cNvSpPr>
            <a:spLocks noGrp="1"/>
          </p:cNvSpPr>
          <p:nvPr>
            <p:ph type="subTitle" idx="1"/>
          </p:nvPr>
        </p:nvSpPr>
        <p:spPr>
          <a:xfrm>
            <a:off x="2562606" y="3602038"/>
            <a:ext cx="7063739" cy="1655762"/>
          </a:xfrm>
        </p:spPr>
        <p:txBody>
          <a:bodyPr>
            <a:normAutofit/>
          </a:bodyPr>
          <a:lstStyle/>
          <a:p>
            <a:endParaRPr lang="en-US" altLang="zh-CN" dirty="0">
              <a:solidFill>
                <a:srgbClr val="FFFFFF"/>
              </a:solidFill>
              <a:latin typeface="Segoe UI" panose="020B0502040204020203" pitchFamily="34" charset="0"/>
              <a:ea typeface="等线" panose="02010600030101010101" pitchFamily="2" charset="-122"/>
            </a:endParaRPr>
          </a:p>
          <a:p>
            <a:r>
              <a:rPr lang="en-US" altLang="zh-CN" dirty="0">
                <a:solidFill>
                  <a:srgbClr val="FFFFFF"/>
                </a:solidFill>
                <a:latin typeface="Segoe UI" panose="020B0502040204020203" pitchFamily="34" charset="0"/>
                <a:ea typeface="等线" panose="02010600030101010101" pitchFamily="2" charset="-122"/>
              </a:rPr>
              <a:t>By Haozhe Zeng &amp; </a:t>
            </a:r>
            <a:r>
              <a:rPr lang="en-US" altLang="zh-CN" dirty="0" err="1">
                <a:solidFill>
                  <a:srgbClr val="FFFFFF"/>
                </a:solidFill>
                <a:latin typeface="Segoe UI" panose="020B0502040204020203" pitchFamily="34" charset="0"/>
                <a:ea typeface="等线" panose="02010600030101010101" pitchFamily="2" charset="-122"/>
              </a:rPr>
              <a:t>Zixiao</a:t>
            </a:r>
            <a:r>
              <a:rPr lang="en-US" altLang="zh-CN" dirty="0">
                <a:solidFill>
                  <a:srgbClr val="FFFFFF"/>
                </a:solidFill>
                <a:latin typeface="Segoe UI" panose="020B0502040204020203" pitchFamily="34" charset="0"/>
                <a:ea typeface="等线" panose="02010600030101010101" pitchFamily="2" charset="-122"/>
              </a:rPr>
              <a:t> Wang</a:t>
            </a:r>
            <a:endParaRPr lang="zh-CN" altLang="en-US" dirty="0">
              <a:solidFill>
                <a:srgbClr val="FFFFFF"/>
              </a:solidFill>
              <a:latin typeface="Segoe UI" panose="020B0502040204020203" pitchFamily="34" charset="0"/>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a:t>Predictions</a:t>
            </a:r>
          </a:p>
        </p:txBody>
      </p:sp>
      <p:pic>
        <p:nvPicPr>
          <p:cNvPr id="7" name="内容占位符 6" descr="output"/>
          <p:cNvPicPr>
            <a:picLocks noGrp="1" noChangeAspect="1"/>
          </p:cNvPicPr>
          <p:nvPr>
            <p:ph idx="1"/>
          </p:nvPr>
        </p:nvPicPr>
        <p:blipFill>
          <a:blip r:embed="rId2"/>
          <a:stretch>
            <a:fillRect/>
          </a:stretch>
        </p:blipFill>
        <p:spPr>
          <a:xfrm>
            <a:off x="2741295" y="1825625"/>
            <a:ext cx="6729730" cy="43516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p:cNvSpPr>
            <a:spLocks noGrp="1"/>
          </p:cNvSpPr>
          <p:nvPr>
            <p:ph type="title"/>
          </p:nvPr>
        </p:nvSpPr>
        <p:spPr>
          <a:xfrm>
            <a:off x="770878" y="952022"/>
            <a:ext cx="4606280" cy="5157049"/>
          </a:xfrm>
        </p:spPr>
        <p:txBody>
          <a:bodyPr anchor="ctr">
            <a:normAutofit/>
          </a:bodyPr>
          <a:lstStyle/>
          <a:p>
            <a:r>
              <a:rPr lang="en-US" sz="4400" dirty="0">
                <a:latin typeface="Segoe UI" panose="020B0502040204020203" pitchFamily="34" charset="0"/>
                <a:ea typeface="等线" panose="02010600030101010101" pitchFamily="2" charset="-122"/>
              </a:rPr>
              <a:t>Trading Signal Detection</a:t>
            </a:r>
          </a:p>
        </p:txBody>
      </p:sp>
      <p:grpSp>
        <p:nvGrpSpPr>
          <p:cNvPr id="13" name="Decorative Circles"/>
          <p:cNvGrpSpPr>
            <a:grpSpLocks noGrp="1" noUngrp="1" noRot="1" noChangeAspect="1" noMove="1" noResize="1"/>
          </p:cNvGrpSpPr>
          <p:nvPr/>
        </p:nvGrpSpPr>
        <p:grpSpPr>
          <a:xfrm>
            <a:off x="9951383" y="253192"/>
            <a:ext cx="2260285" cy="6604807"/>
            <a:chOff x="9951383" y="253192"/>
            <a:chExt cx="2260285" cy="6604807"/>
          </a:xfrm>
        </p:grpSpPr>
        <p:sp>
          <p:nvSpPr>
            <p:cNvPr id="60" name="Oval 59"/>
            <p:cNvSpPr/>
            <p:nvPr/>
          </p:nvSpPr>
          <p:spPr>
            <a:xfrm>
              <a:off x="9951383" y="2531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0627694" y="749878"/>
              <a:ext cx="202144" cy="202144"/>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p:cNvSpPr/>
            <p:nvPr/>
          </p:nvSpPr>
          <p:spPr>
            <a:xfrm>
              <a:off x="11661912" y="6317717"/>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graphicFrame>
        <p:nvGraphicFramePr>
          <p:cNvPr id="5" name="Content Placeholder 2"/>
          <p:cNvGraphicFramePr>
            <a:graphicFrameLocks noGrp="1"/>
          </p:cNvGraphicFramePr>
          <p:nvPr>
            <p:ph idx="1"/>
          </p:nvPr>
        </p:nvGraphicFramePr>
        <p:xfrm>
          <a:off x="5544878" y="952022"/>
          <a:ext cx="5891471" cy="5157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Tesla</a:t>
            </a:r>
            <a:endParaRPr lang="zh-CN" altLang="en-US" dirty="0"/>
          </a:p>
        </p:txBody>
      </p:sp>
      <p:pic>
        <p:nvPicPr>
          <p:cNvPr id="11" name="Content Placeholder 10"/>
          <p:cNvPicPr>
            <a:picLocks noGrp="1" noChangeAspect="1"/>
          </p:cNvPicPr>
          <p:nvPr>
            <p:ph idx="1"/>
          </p:nvPr>
        </p:nvPicPr>
        <p:blipFill>
          <a:blip r:embed="rId2"/>
          <a:stretch>
            <a:fillRect/>
          </a:stretch>
        </p:blipFill>
        <p:spPr>
          <a:xfrm>
            <a:off x="777875" y="1980157"/>
            <a:ext cx="10658475" cy="404227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33500" y="38100"/>
            <a:ext cx="9525000" cy="6781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25" name="decorative circles"/>
          <p:cNvGrpSpPr>
            <a:grpSpLocks noGrp="1" noUngrp="1" noRot="1" noChangeAspect="1" noMove="1" noResize="1"/>
          </p:cNvGrpSpPr>
          <p:nvPr/>
        </p:nvGrpSpPr>
        <p:grpSpPr>
          <a:xfrm>
            <a:off x="162361" y="253193"/>
            <a:ext cx="11801644" cy="6229550"/>
            <a:chOff x="162361" y="253193"/>
            <a:chExt cx="11801644" cy="6229550"/>
          </a:xfrm>
        </p:grpSpPr>
        <p:sp>
          <p:nvSpPr>
            <p:cNvPr id="26" name="Oval 25"/>
            <p:cNvSpPr/>
            <p:nvPr/>
          </p:nvSpPr>
          <p:spPr>
            <a:xfrm>
              <a:off x="650439" y="253193"/>
              <a:ext cx="150552" cy="150552"/>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62361" y="366560"/>
              <a:ext cx="309716" cy="309716"/>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1850638" y="588622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1535072" y="6176963"/>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1369653" y="596561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800991" y="498539"/>
            <a:ext cx="10773422" cy="578197"/>
          </a:xfrm>
        </p:spPr>
        <p:txBody>
          <a:bodyPr anchor="t">
            <a:noAutofit/>
          </a:bodyPr>
          <a:lstStyle/>
          <a:p>
            <a:r>
              <a:rPr lang="en-US" sz="3200" dirty="0">
                <a:latin typeface="Segoe UI" panose="020B0502040204020203" pitchFamily="34" charset="0"/>
                <a:ea typeface="等线" panose="02010600030101010101" pitchFamily="2" charset="-122"/>
              </a:rPr>
              <a:t>Enhancing Our Approach: Next Steps for Sentiment Analysis and Stock Prediction</a:t>
            </a:r>
          </a:p>
        </p:txBody>
      </p:sp>
      <p:graphicFrame>
        <p:nvGraphicFramePr>
          <p:cNvPr id="33" name="Content Placeholder 2"/>
          <p:cNvGraphicFramePr>
            <a:graphicFrameLocks noGrp="1"/>
          </p:cNvGraphicFramePr>
          <p:nvPr>
            <p:ph idx="1"/>
            <p:extLst>
              <p:ext uri="{D42A27DB-BD31-4B8C-83A1-F6EECF244321}">
                <p14:modId xmlns:p14="http://schemas.microsoft.com/office/powerpoint/2010/main" val="513245067"/>
              </p:ext>
            </p:extLst>
          </p:nvPr>
        </p:nvGraphicFramePr>
        <p:xfrm>
          <a:off x="639551" y="1850788"/>
          <a:ext cx="10658475" cy="3290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p:cNvSpPr>
            <a:spLocks noGrp="1" noRot="1" noChangeAspect="1" noMove="1" noResize="1" noEditPoints="1" noAdjustHandles="1" noChangeArrowheads="1" noChangeShapeType="1" noTextEdit="1"/>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a:spLocks noGrp="1" noRot="1" noChangeAspect="1" noMove="1" noResize="1" noEditPoints="1" noAdjustHandles="1" noChangeArrowheads="1" noChangeShapeType="1" noTextEdit="1"/>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50" name="Decorative Circles"/>
          <p:cNvGrpSpPr>
            <a:grpSpLocks noGrp="1" noUngrp="1" noRot="1" noChangeAspect="1" noMove="1" noResize="1"/>
          </p:cNvGrpSpPr>
          <p:nvPr/>
        </p:nvGrpSpPr>
        <p:grpSpPr>
          <a:xfrm>
            <a:off x="-1" y="-1"/>
            <a:ext cx="12192001" cy="6858001"/>
            <a:chOff x="-1" y="-1"/>
            <a:chExt cx="12192001" cy="6858001"/>
          </a:xfrm>
        </p:grpSpPr>
        <p:sp>
          <p:nvSpPr>
            <p:cNvPr id="51" name="Oval 50"/>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2" name="Freeform: Shape 61"/>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3" name="Freeform: Shape 62"/>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4" name="Oval 63"/>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5" name="Freeform: Shape 64"/>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67" name="Rectangle 66"/>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 name="Picture 3" descr="Magnifying glass and question mark"/>
          <p:cNvPicPr>
            <a:picLocks noChangeAspect="1"/>
          </p:cNvPicPr>
          <p:nvPr/>
        </p:nvPicPr>
        <p:blipFill rotWithShape="1">
          <a:blip r:embed="rId2"/>
          <a:srcRect/>
          <a:stretch>
            <a:fillRect/>
          </a:stretch>
        </p:blipFill>
        <p:spPr>
          <a:xfrm>
            <a:off x="20" y="10"/>
            <a:ext cx="12191980" cy="6857990"/>
          </a:xfrm>
          <a:prstGeom prst="rect">
            <a:avLst/>
          </a:prstGeom>
        </p:spPr>
      </p:pic>
      <p:sp>
        <p:nvSpPr>
          <p:cNvPr id="69" name="Freeform: Shape 68"/>
          <p:cNvSpPr>
            <a:spLocks noGrp="1" noRot="1" noChangeAspect="1" noMove="1" noResize="1" noEditPoints="1" noAdjustHandles="1" noChangeArrowheads="1" noChangeShapeType="1" noTextEdit="1"/>
          </p:cNvSpPr>
          <p:nvPr/>
        </p:nvSpPr>
        <p:spPr>
          <a:xfrm rot="10800000" flipH="1">
            <a:off x="0" y="1"/>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a:spLocks noGrp="1" noRot="1" noChangeAspect="1" noMove="1" noResize="1" noEditPoints="1" noAdjustHandles="1" noChangeArrowheads="1" noChangeShapeType="1" noTextEdit="1"/>
          </p:cNvSpPr>
          <p:nvPr/>
        </p:nvSpPr>
        <p:spPr>
          <a:xfrm rot="10800000">
            <a:off x="848491" y="521037"/>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a:spLocks noGrp="1" noRot="1" noChangeAspect="1" noMove="1" noResize="1" noEditPoints="1" noAdjustHandles="1" noChangeArrowheads="1" noChangeShapeType="1" noTextEdit="1"/>
          </p:cNvSpPr>
          <p:nvPr/>
        </p:nvSpPr>
        <p:spPr>
          <a:xfrm rot="10800000">
            <a:off x="1895093" y="57547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a:spLocks noGrp="1" noRot="1" noChangeAspect="1" noMove="1" noResize="1" noEditPoints="1" noAdjustHandles="1" noChangeArrowheads="1" noChangeShapeType="1" noTextEdit="1"/>
          </p:cNvSpPr>
          <p:nvPr/>
        </p:nvSpPr>
        <p:spPr>
          <a:xfrm rot="10800000">
            <a:off x="848491" y="215659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a:spLocks noGrp="1" noRot="1" noChangeAspect="1" noMove="1" noResize="1" noEditPoints="1" noAdjustHandles="1" noChangeArrowheads="1" noChangeShapeType="1" noTextEdit="1"/>
          </p:cNvSpPr>
          <p:nvPr/>
        </p:nvSpPr>
        <p:spPr>
          <a:xfrm rot="10800000">
            <a:off x="716462" y="5425189"/>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a:spLocks noGrp="1" noRot="1" noChangeAspect="1" noMove="1" noResize="1" noEditPoints="1" noAdjustHandles="1" noChangeArrowheads="1" noChangeShapeType="1" noTextEdit="1"/>
          </p:cNvSpPr>
          <p:nvPr/>
        </p:nvSpPr>
        <p:spPr>
          <a:xfrm rot="10800000">
            <a:off x="382050" y="587492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a:spLocks noGrp="1" noRot="1" noChangeAspect="1" noMove="1" noResize="1" noEditPoints="1" noAdjustHandles="1" noChangeArrowheads="1" noChangeShapeType="1" noTextEdit="1"/>
          </p:cNvSpPr>
          <p:nvPr/>
        </p:nvSpPr>
        <p:spPr>
          <a:xfrm rot="10800000">
            <a:off x="1033637" y="585925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a:spLocks noGrp="1" noRot="1" noChangeAspect="1" noMove="1" noResize="1" noEditPoints="1" noAdjustHandles="1" noChangeArrowheads="1" noChangeShapeType="1" noTextEdit="1"/>
          </p:cNvSpPr>
          <p:nvPr/>
        </p:nvSpPr>
        <p:spPr>
          <a:xfrm rot="10800000">
            <a:off x="2633000" y="6225214"/>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a:spLocks noGrp="1" noRot="1" noChangeAspect="1" noMove="1" noResize="1" noEditPoints="1" noAdjustHandles="1" noChangeArrowheads="1" noChangeShapeType="1" noTextEdit="1"/>
          </p:cNvSpPr>
          <p:nvPr/>
        </p:nvSpPr>
        <p:spPr>
          <a:xfrm rot="5400000">
            <a:off x="4152153" y="-1181847"/>
            <a:ext cx="6858000" cy="9221694"/>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659718" y="565846"/>
            <a:ext cx="5770281" cy="3617644"/>
          </a:xfrm>
        </p:spPr>
        <p:txBody>
          <a:bodyPr vert="horz" lIns="91440" tIns="45720" rIns="91440" bIns="45720" rtlCol="0" anchor="b">
            <a:normAutofit/>
          </a:bodyPr>
          <a:lstStyle/>
          <a:p>
            <a:pPr algn="r"/>
            <a:r>
              <a:rPr lang="en-US" altLang="zh-CN" sz="6000">
                <a:solidFill>
                  <a:srgbClr val="FFFFFF"/>
                </a:solidFill>
                <a:latin typeface="Segoe UI" panose="020B0502040204020203" pitchFamily="34" charset="0"/>
                <a:ea typeface="等线" panose="02010600030101010101" pitchFamily="2" charset="-122"/>
              </a:rPr>
              <a:t>Q&amp;A</a:t>
            </a:r>
          </a:p>
        </p:txBody>
      </p:sp>
      <p:sp>
        <p:nvSpPr>
          <p:cNvPr id="5" name="TextBox 4">
            <a:extLst>
              <a:ext uri="{FF2B5EF4-FFF2-40B4-BE49-F238E27FC236}">
                <a16:creationId xmlns:a16="http://schemas.microsoft.com/office/drawing/2014/main" id="{E7FF8482-3DFD-69BB-0D0B-F6D86DCB4CFB}"/>
              </a:ext>
            </a:extLst>
          </p:cNvPr>
          <p:cNvSpPr txBox="1"/>
          <p:nvPr/>
        </p:nvSpPr>
        <p:spPr>
          <a:xfrm>
            <a:off x="489238" y="3089226"/>
            <a:ext cx="6139542" cy="369332"/>
          </a:xfrm>
          <a:prstGeom prst="rect">
            <a:avLst/>
          </a:prstGeom>
          <a:noFill/>
        </p:spPr>
        <p:txBody>
          <a:bodyPr wrap="square">
            <a:spAutoFit/>
          </a:bodyPr>
          <a:lstStyle/>
          <a:p>
            <a:r>
              <a:rPr lang="en-US" altLang="zh-CN" sz="1800" dirty="0">
                <a:solidFill>
                  <a:srgbClr val="903BB1"/>
                </a:solidFill>
                <a:hlinkClick r:id="rId3">
                  <a:extLst>
                    <a:ext uri="{A12FA001-AC4F-418D-AE19-62706E023703}">
                      <ahyp:hlinkClr xmlns:ahyp="http://schemas.microsoft.com/office/drawing/2018/hyperlinkcolor" val="tx"/>
                    </a:ext>
                  </a:extLst>
                </a:hlinkClick>
              </a:rPr>
              <a:t>http://127.0.0.1:5000/</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31" name="Picture 30"/>
          <p:cNvPicPr>
            <a:picLocks noChangeAspect="1"/>
          </p:cNvPicPr>
          <p:nvPr/>
        </p:nvPicPr>
        <p:blipFill rotWithShape="1">
          <a:blip r:embed="rId3"/>
          <a:srcRect t="29670" r="-1" b="-1"/>
          <a:stretch>
            <a:fillRect/>
          </a:stretch>
        </p:blipFill>
        <p:spPr>
          <a:xfrm>
            <a:off x="1524" y="10"/>
            <a:ext cx="12188952" cy="6857990"/>
          </a:xfrm>
          <a:prstGeom prst="rect">
            <a:avLst/>
          </a:prstGeom>
        </p:spPr>
      </p:pic>
      <p:sp>
        <p:nvSpPr>
          <p:cNvPr id="48" name="Rectangle 47"/>
          <p:cNvSpPr>
            <a:spLocks noGrp="1" noRot="1" noChangeAspect="1" noMove="1" noResize="1" noEditPoints="1" noAdjustHandles="1" noChangeArrowheads="1" noChangeShapeType="1" noTextEdit="1"/>
          </p:cNvSpPr>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77240" y="565846"/>
            <a:ext cx="4887458" cy="3610622"/>
          </a:xfrm>
        </p:spPr>
        <p:txBody>
          <a:bodyPr anchor="b">
            <a:normAutofit/>
          </a:bodyPr>
          <a:lstStyle/>
          <a:p>
            <a:pPr algn="l"/>
            <a:r>
              <a:rPr lang="en-US" altLang="zh-CN" sz="6000">
                <a:solidFill>
                  <a:srgbClr val="FFFFFF"/>
                </a:solidFill>
                <a:latin typeface="Segoe UI" panose="020B0502040204020203" pitchFamily="34" charset="0"/>
                <a:ea typeface="等线" panose="02010600030101010101" pitchFamily="2" charset="-122"/>
              </a:rPr>
              <a:t>Thank you!</a:t>
            </a:r>
            <a:endParaRPr lang="zh-CN" altLang="en-US" sz="6000" dirty="0">
              <a:solidFill>
                <a:srgbClr val="FFFFFF"/>
              </a:solidFill>
              <a:latin typeface="Segoe UI" panose="020B0502040204020203" pitchFamily="34" charset="0"/>
              <a:ea typeface="等线" panose="02010600030101010101" pitchFamily="2" charset="-122"/>
            </a:endParaRPr>
          </a:p>
        </p:txBody>
      </p:sp>
      <p:grpSp>
        <p:nvGrpSpPr>
          <p:cNvPr id="50" name="Group 49"/>
          <p:cNvGrpSpPr>
            <a:grpSpLocks noGrp="1" noUngrp="1" noRot="1" noChangeAspect="1" noMove="1" noResize="1"/>
          </p:cNvGrpSpPr>
          <p:nvPr/>
        </p:nvGrpSpPr>
        <p:grpSpPr>
          <a:xfrm>
            <a:off x="9464840" y="236341"/>
            <a:ext cx="2727160" cy="6621659"/>
            <a:chOff x="9464840" y="236341"/>
            <a:chExt cx="2727160" cy="6621659"/>
          </a:xfrm>
        </p:grpSpPr>
        <p:sp>
          <p:nvSpPr>
            <p:cNvPr id="51" name="Oval 50"/>
            <p:cNvSpPr/>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p:cNvSpPr/>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19" name="Freeform: Shape 118"/>
          <p:cNvSpPr>
            <a:spLocks noGrp="1" noRot="1" noChangeAspect="1" noMove="1" noResize="1" noEditPoints="1" noAdjustHandles="1" noChangeArrowheads="1" noChangeShapeType="1" noTextEdit="1"/>
          </p:cNvSpPr>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20" name="decorative circles"/>
          <p:cNvGrpSpPr>
            <a:grpSpLocks noGrp="1" noUngrp="1" noRot="1" noChangeAspect="1" noMove="1" noResize="1"/>
          </p:cNvGrpSpPr>
          <p:nvPr/>
        </p:nvGrpSpPr>
        <p:grpSpPr>
          <a:xfrm>
            <a:off x="244914" y="299808"/>
            <a:ext cx="11521822" cy="6038357"/>
            <a:chOff x="244914" y="299808"/>
            <a:chExt cx="11521822" cy="6038357"/>
          </a:xfrm>
        </p:grpSpPr>
        <p:sp>
          <p:nvSpPr>
            <p:cNvPr id="121" name="Oval 120"/>
            <p:cNvSpPr/>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770878" y="952022"/>
            <a:ext cx="2862591" cy="5157049"/>
          </a:xfrm>
        </p:spPr>
        <p:txBody>
          <a:bodyPr anchor="ctr">
            <a:normAutofit/>
          </a:bodyPr>
          <a:lstStyle/>
          <a:p>
            <a:r>
              <a:rPr lang="en-US" altLang="zh-CN" sz="4400" dirty="0">
                <a:latin typeface="Segoe UI" panose="020B0502040204020203" pitchFamily="34" charset="0"/>
                <a:ea typeface="等线" panose="02010600030101010101" pitchFamily="2" charset="-122"/>
              </a:rPr>
              <a:t>Dual Objectives</a:t>
            </a:r>
            <a:endParaRPr lang="zh-CN" altLang="en-US" sz="4400" dirty="0">
              <a:latin typeface="Segoe UI" panose="020B0502040204020203" pitchFamily="34" charset="0"/>
              <a:ea typeface="等线" panose="02010600030101010101" pitchFamily="2" charset="-122"/>
            </a:endParaRPr>
          </a:p>
        </p:txBody>
      </p:sp>
      <p:graphicFrame>
        <p:nvGraphicFramePr>
          <p:cNvPr id="127" name="Content Placeholder 2"/>
          <p:cNvGraphicFramePr>
            <a:graphicFrameLocks noGrp="1"/>
          </p:cNvGraphicFramePr>
          <p:nvPr>
            <p:ph idx="1"/>
            <p:extLst>
              <p:ext uri="{D42A27DB-BD31-4B8C-83A1-F6EECF244321}">
                <p14:modId xmlns:p14="http://schemas.microsoft.com/office/powerpoint/2010/main" val="4256762882"/>
              </p:ext>
            </p:extLst>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p:cNvSpPr>
            <a:spLocks noGrp="1"/>
          </p:cNvSpPr>
          <p:nvPr>
            <p:ph type="title"/>
          </p:nvPr>
        </p:nvSpPr>
        <p:spPr>
          <a:xfrm>
            <a:off x="777239" y="777240"/>
            <a:ext cx="6168331" cy="2493876"/>
          </a:xfrm>
        </p:spPr>
        <p:txBody>
          <a:bodyPr anchor="b">
            <a:normAutofit/>
          </a:bodyPr>
          <a:lstStyle/>
          <a:p>
            <a:r>
              <a:rPr lang="en-US" sz="4400" dirty="0">
                <a:latin typeface="Segoe UI" panose="020B0502040204020203" pitchFamily="34" charset="0"/>
                <a:ea typeface="等线" panose="02010600030101010101" pitchFamily="2" charset="-122"/>
              </a:rPr>
              <a:t>Motivations</a:t>
            </a:r>
          </a:p>
        </p:txBody>
      </p:sp>
      <p:sp>
        <p:nvSpPr>
          <p:cNvPr id="7" name="Content Placeholder 6"/>
          <p:cNvSpPr>
            <a:spLocks noGrp="1"/>
          </p:cNvSpPr>
          <p:nvPr>
            <p:ph idx="1"/>
          </p:nvPr>
        </p:nvSpPr>
        <p:spPr>
          <a:xfrm>
            <a:off x="777239" y="3428999"/>
            <a:ext cx="6168331" cy="2747963"/>
          </a:xfrm>
        </p:spPr>
        <p:txBody>
          <a:bodyPr anchor="t">
            <a:normAutofit/>
          </a:bodyPr>
          <a:lstStyle/>
          <a:p>
            <a:r>
              <a:rPr lang="en-US" altLang="zh-CN" sz="1800" dirty="0">
                <a:latin typeface="Segoe UI" panose="020B0502040204020203" pitchFamily="34" charset="0"/>
                <a:ea typeface="等线" panose="02010600030101010101" pitchFamily="2" charset="-122"/>
              </a:rPr>
              <a:t>Digitization of trading platforms</a:t>
            </a:r>
          </a:p>
          <a:p>
            <a:pPr lvl="1"/>
            <a:r>
              <a:rPr lang="en-US" altLang="zh-CN" sz="1600" dirty="0">
                <a:latin typeface="Segoe UI" panose="020B0502040204020203" pitchFamily="34" charset="0"/>
                <a:ea typeface="等线" panose="02010600030101010101" pitchFamily="2" charset="-122"/>
              </a:rPr>
              <a:t>The relentless rise of retail trading</a:t>
            </a:r>
          </a:p>
          <a:p>
            <a:pPr lvl="1"/>
            <a:r>
              <a:rPr lang="en-US" altLang="zh-CN" dirty="0">
                <a:latin typeface="Segoe UI" panose="020B0502040204020203" pitchFamily="34" charset="0"/>
                <a:ea typeface="等线" panose="02010600030101010101" pitchFamily="2" charset="-122"/>
                <a:hlinkClick r:id="rId3"/>
              </a:rPr>
              <a:t>GameStop short squeeze</a:t>
            </a:r>
            <a:endParaRPr lang="en-US" altLang="zh-CN" dirty="0">
              <a:latin typeface="Segoe UI" panose="020B0502040204020203" pitchFamily="34" charset="0"/>
              <a:ea typeface="等线" panose="02010600030101010101" pitchFamily="2" charset="-122"/>
            </a:endParaRPr>
          </a:p>
          <a:p>
            <a:r>
              <a:rPr lang="en-US" altLang="zh-CN" dirty="0">
                <a:latin typeface="Segoe UI" panose="020B0502040204020203" pitchFamily="34" charset="0"/>
                <a:ea typeface="等线" panose="02010600030101010101" pitchFamily="2" charset="-122"/>
              </a:rPr>
              <a:t>Personal interest in Equity Trading</a:t>
            </a:r>
          </a:p>
          <a:p>
            <a:pPr lvl="1"/>
            <a:endParaRPr lang="zh-CN" altLang="en-US" dirty="0">
              <a:latin typeface="Segoe UI" panose="020B0502040204020203" pitchFamily="34" charset="0"/>
              <a:ea typeface="等线" panose="02010600030101010101" pitchFamily="2" charset="-122"/>
            </a:endParaRPr>
          </a:p>
        </p:txBody>
      </p:sp>
      <p:grpSp>
        <p:nvGrpSpPr>
          <p:cNvPr id="39" name="decorative circles"/>
          <p:cNvGrpSpPr>
            <a:grpSpLocks noGrp="1" noUngrp="1" noRot="1" noChangeAspect="1" noMove="1" noResize="1"/>
          </p:cNvGrpSpPr>
          <p:nvPr/>
        </p:nvGrpSpPr>
        <p:grpSpPr>
          <a:xfrm>
            <a:off x="8132461" y="220046"/>
            <a:ext cx="3455469" cy="4723381"/>
            <a:chOff x="8132461" y="220046"/>
            <a:chExt cx="3455469" cy="4723381"/>
          </a:xfrm>
        </p:grpSpPr>
        <p:sp>
          <p:nvSpPr>
            <p:cNvPr id="18" name="Oval 17"/>
            <p:cNvSpPr/>
            <p:nvPr/>
          </p:nvSpPr>
          <p:spPr>
            <a:xfrm>
              <a:off x="8261858" y="47166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8723226" y="4129921"/>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8132461" y="4194350"/>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11004744" y="220046"/>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1241342" y="397053"/>
              <a:ext cx="346588" cy="3465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1241342" y="108730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r="-3" b="-3"/>
          <a:stretch>
            <a:fillRect/>
          </a:stretch>
        </p:blipFill>
        <p:spPr>
          <a:xfrm>
            <a:off x="6945570" y="314206"/>
            <a:ext cx="3486122" cy="3486122"/>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p:spPr>
      </p:pic>
      <p:pic>
        <p:nvPicPr>
          <p:cNvPr id="8" name="Picture 7"/>
          <p:cNvPicPr>
            <a:picLocks noChangeAspect="1"/>
          </p:cNvPicPr>
          <p:nvPr/>
        </p:nvPicPr>
        <p:blipFill rotWithShape="1">
          <a:blip r:embed="rId5"/>
          <a:srcRect l="39760" r="4" b="4"/>
          <a:stretch>
            <a:fillRect/>
          </a:stretch>
        </p:blipFill>
        <p:spPr>
          <a:xfrm>
            <a:off x="9023024" y="3769720"/>
            <a:ext cx="3166539" cy="3088280"/>
          </a:xfrm>
          <a:custGeom>
            <a:avLst/>
            <a:gdLst/>
            <a:ahLst/>
            <a:cxnLst/>
            <a:rect l="l" t="t" r="r" b="b"/>
            <a:pathLst>
              <a:path w="3043153" h="2967943">
                <a:moveTo>
                  <a:pt x="1773859" y="0"/>
                </a:moveTo>
                <a:cubicBezTo>
                  <a:pt x="2263696" y="0"/>
                  <a:pt x="2707161" y="198546"/>
                  <a:pt x="3028166" y="519551"/>
                </a:cubicBezTo>
                <a:lnTo>
                  <a:pt x="3043153" y="536041"/>
                </a:lnTo>
                <a:lnTo>
                  <a:pt x="3043153" y="2967943"/>
                </a:lnTo>
                <a:lnTo>
                  <a:pt x="464817" y="2967943"/>
                </a:lnTo>
                <a:lnTo>
                  <a:pt x="405063" y="2902197"/>
                </a:lnTo>
                <a:cubicBezTo>
                  <a:pt x="152012" y="2595570"/>
                  <a:pt x="0" y="2202466"/>
                  <a:pt x="0" y="1773859"/>
                </a:cubicBezTo>
                <a:cubicBezTo>
                  <a:pt x="0" y="794184"/>
                  <a:pt x="794184" y="0"/>
                  <a:pt x="1773859" y="0"/>
                </a:cubicBezTo>
                <a:close/>
              </a:path>
            </a:pathLst>
          </a:custGeom>
        </p:spPr>
      </p:pic>
      <p:sp>
        <p:nvSpPr>
          <p:cNvPr id="3" name="AutoShape 2" descr="A metaphorical illustration of the GameStop short squeeze phenomenon. The scene depicts a giant, anthropomorphized stock market bull, symbolizing the bullish investors, wrestling with a bear, representing the short sellers, in a crowded urban setting. The bull is overpowering the bear, symbolizing the unexpected rise in GameStop's stock. Surrounding them are amazed and cheering crowds of diverse individuals, representing the general public and small investors, witnessing this financial showdown. The background is filled with skyscrapers, symbolizing the financial district."/>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p:cNvSpPr>
            <a:spLocks noGrp="1"/>
          </p:cNvSpPr>
          <p:nvPr>
            <p:ph type="title"/>
          </p:nvPr>
        </p:nvSpPr>
        <p:spPr>
          <a:xfrm>
            <a:off x="770878" y="952022"/>
            <a:ext cx="4606280" cy="5157049"/>
          </a:xfrm>
        </p:spPr>
        <p:txBody>
          <a:bodyPr anchor="ctr">
            <a:normAutofit/>
          </a:bodyPr>
          <a:lstStyle/>
          <a:p>
            <a:r>
              <a:rPr lang="en-US" sz="4400" dirty="0">
                <a:latin typeface="Segoe UI" panose="020B0502040204020203" pitchFamily="34" charset="0"/>
                <a:ea typeface="等线" panose="02010600030101010101" pitchFamily="2" charset="-122"/>
              </a:rPr>
              <a:t>Related Works</a:t>
            </a:r>
          </a:p>
        </p:txBody>
      </p:sp>
      <p:sp>
        <p:nvSpPr>
          <p:cNvPr id="24" name="Freeform: Shape 23"/>
          <p:cNvSpPr>
            <a:spLocks noGrp="1" noRot="1" noChangeAspect="1" noMove="1" noResize="1" noEditPoints="1" noAdjustHandles="1" noChangeArrowheads="1" noChangeShapeType="1" noTextEdit="1"/>
          </p:cNvSpPr>
          <p:nvPr/>
        </p:nvSpPr>
        <p:spPr>
          <a:xfrm>
            <a:off x="5456099" y="238175"/>
            <a:ext cx="6735901" cy="6619825"/>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25" name="decorative circles"/>
          <p:cNvGrpSpPr>
            <a:grpSpLocks noGrp="1" noUngrp="1" noRot="1" noChangeAspect="1" noMove="1" noResize="1"/>
          </p:cNvGrpSpPr>
          <p:nvPr/>
        </p:nvGrpSpPr>
        <p:grpSpPr>
          <a:xfrm>
            <a:off x="9951383" y="299808"/>
            <a:ext cx="1668948" cy="6421669"/>
            <a:chOff x="9951383" y="299808"/>
            <a:chExt cx="1668948" cy="6421669"/>
          </a:xfrm>
        </p:grpSpPr>
        <p:sp>
          <p:nvSpPr>
            <p:cNvPr id="26" name="Oval 25"/>
            <p:cNvSpPr/>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1" name="Content Placeholder 2"/>
          <p:cNvGraphicFramePr>
            <a:graphicFrameLocks noGrp="1"/>
          </p:cNvGraphicFramePr>
          <p:nvPr>
            <p:ph idx="1"/>
            <p:extLst>
              <p:ext uri="{D42A27DB-BD31-4B8C-83A1-F6EECF244321}">
                <p14:modId xmlns:p14="http://schemas.microsoft.com/office/powerpoint/2010/main" val="494766742"/>
              </p:ext>
            </p:extLst>
          </p:nvPr>
        </p:nvGraphicFramePr>
        <p:xfrm>
          <a:off x="5855597" y="952022"/>
          <a:ext cx="5891471" cy="5157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378069" y="1233297"/>
            <a:ext cx="11435861" cy="4994353"/>
            <a:chOff x="418446" y="993341"/>
            <a:chExt cx="11628906" cy="5082038"/>
          </a:xfrm>
        </p:grpSpPr>
        <p:sp>
          <p:nvSpPr>
            <p:cNvPr id="7" name="TextBox 6"/>
            <p:cNvSpPr txBox="1"/>
            <p:nvPr/>
          </p:nvSpPr>
          <p:spPr>
            <a:xfrm>
              <a:off x="4542479" y="993341"/>
              <a:ext cx="1796892" cy="404626"/>
            </a:xfrm>
            <a:prstGeom prst="rect">
              <a:avLst/>
            </a:prstGeom>
            <a:noFill/>
          </p:spPr>
          <p:txBody>
            <a:bodyPr wrap="square" rtlCol="0">
              <a:noAutofit/>
            </a:bodyPr>
            <a:lstStyle/>
            <a:p>
              <a:endParaRPr lang="zh-CN" altLang="en-US" sz="1200" dirty="0"/>
            </a:p>
          </p:txBody>
        </p:sp>
        <p:sp>
          <p:nvSpPr>
            <p:cNvPr id="10" name="TextBox 9"/>
            <p:cNvSpPr txBox="1"/>
            <p:nvPr/>
          </p:nvSpPr>
          <p:spPr>
            <a:xfrm>
              <a:off x="4632924" y="1017896"/>
              <a:ext cx="1796892" cy="404626"/>
            </a:xfrm>
            <a:prstGeom prst="rect">
              <a:avLst/>
            </a:prstGeom>
            <a:noFill/>
          </p:spPr>
          <p:txBody>
            <a:bodyPr wrap="square" rtlCol="0">
              <a:noAutofit/>
            </a:bodyPr>
            <a:lstStyle/>
            <a:p>
              <a:r>
                <a:rPr lang="en-US" altLang="zh-CN" sz="1200" dirty="0">
                  <a:latin typeface="Segoe UI" panose="020B0502040204020203" pitchFamily="34" charset="0"/>
                  <a:ea typeface="等线" panose="02010600030101010101" pitchFamily="2" charset="-122"/>
                </a:rPr>
                <a:t>Cleaning, Entity Matching,</a:t>
              </a:r>
              <a:r>
                <a:rPr lang="zh-CN" altLang="en-US" sz="1200" dirty="0">
                  <a:latin typeface="Segoe UI" panose="020B0502040204020203" pitchFamily="34" charset="0"/>
                  <a:ea typeface="等线" panose="02010600030101010101" pitchFamily="2" charset="-122"/>
                </a:rPr>
                <a:t> </a:t>
              </a:r>
              <a:r>
                <a:rPr lang="en-US" altLang="zh-CN" sz="1200" dirty="0">
                  <a:latin typeface="Segoe UI" panose="020B0502040204020203" pitchFamily="34" charset="0"/>
                  <a:ea typeface="等线" panose="02010600030101010101" pitchFamily="2" charset="-122"/>
                </a:rPr>
                <a:t>Merging, etc.</a:t>
              </a:r>
              <a:endParaRPr lang="zh-CN" altLang="en-US" sz="1200" dirty="0">
                <a:latin typeface="Segoe UI" panose="020B0502040204020203" pitchFamily="34" charset="0"/>
                <a:ea typeface="等线" panose="02010600030101010101" pitchFamily="2" charset="-122"/>
              </a:endParaRPr>
            </a:p>
          </p:txBody>
        </p:sp>
        <p:sp>
          <p:nvSpPr>
            <p:cNvPr id="17" name="TextBox 16"/>
            <p:cNvSpPr txBox="1"/>
            <p:nvPr/>
          </p:nvSpPr>
          <p:spPr>
            <a:xfrm>
              <a:off x="4632924" y="2868923"/>
              <a:ext cx="1796892" cy="404626"/>
            </a:xfrm>
            <a:prstGeom prst="rect">
              <a:avLst/>
            </a:prstGeom>
            <a:noFill/>
          </p:spPr>
          <p:txBody>
            <a:bodyPr wrap="square" rtlCol="0">
              <a:noAutofit/>
            </a:bodyPr>
            <a:lstStyle/>
            <a:p>
              <a:r>
                <a:rPr lang="en-US" altLang="zh-CN" sz="1200" dirty="0">
                  <a:latin typeface="Segoe UI" panose="020B0502040204020203" pitchFamily="34" charset="0"/>
                  <a:ea typeface="等线" panose="02010600030101010101" pitchFamily="2" charset="-122"/>
                </a:rPr>
                <a:t>Processing, Indicators Calculating, etc.</a:t>
              </a:r>
              <a:endParaRPr lang="zh-CN" altLang="en-US" sz="1200" dirty="0">
                <a:latin typeface="Segoe UI" panose="020B0502040204020203" pitchFamily="34" charset="0"/>
                <a:ea typeface="等线" panose="02010600030101010101" pitchFamily="2" charset="-122"/>
              </a:endParaRPr>
            </a:p>
          </p:txBody>
        </p:sp>
        <p:sp>
          <p:nvSpPr>
            <p:cNvPr id="25" name="TextBox 24"/>
            <p:cNvSpPr txBox="1"/>
            <p:nvPr/>
          </p:nvSpPr>
          <p:spPr>
            <a:xfrm>
              <a:off x="8582277" y="2317812"/>
              <a:ext cx="1796892" cy="461664"/>
            </a:xfrm>
            <a:prstGeom prst="rect">
              <a:avLst/>
            </a:prstGeom>
            <a:noFill/>
          </p:spPr>
          <p:txBody>
            <a:bodyPr wrap="square" rtlCol="0">
              <a:spAutoFit/>
            </a:bodyPr>
            <a:lstStyle/>
            <a:p>
              <a:pPr algn="ctr"/>
              <a:r>
                <a:rPr lang="en-US" altLang="zh-CN" sz="1200" dirty="0">
                  <a:latin typeface="Segoe UI" panose="020B0502040204020203" pitchFamily="34" charset="0"/>
                  <a:ea typeface="等线" panose="02010600030101010101" pitchFamily="2" charset="-122"/>
                </a:rPr>
                <a:t>Quantify/Normalize Data</a:t>
              </a:r>
              <a:endParaRPr lang="zh-CN" altLang="en-US" sz="1200" dirty="0">
                <a:latin typeface="Segoe UI" panose="020B0502040204020203" pitchFamily="34" charset="0"/>
                <a:ea typeface="等线" panose="02010600030101010101" pitchFamily="2" charset="-122"/>
              </a:endParaRPr>
            </a:p>
          </p:txBody>
        </p:sp>
        <p:sp>
          <p:nvSpPr>
            <p:cNvPr id="26" name="Arrow: Curved Left 25"/>
            <p:cNvSpPr/>
            <p:nvPr/>
          </p:nvSpPr>
          <p:spPr>
            <a:xfrm>
              <a:off x="10641849" y="3197321"/>
              <a:ext cx="1405503" cy="2421387"/>
            </a:xfrm>
            <a:prstGeom prst="curvedLeftArrow">
              <a:avLst/>
            </a:prstGeom>
            <a:gradFill>
              <a:gsLst>
                <a:gs pos="0">
                  <a:srgbClr val="704DC3"/>
                </a:gs>
                <a:gs pos="100000">
                  <a:schemeClr val="accent1"/>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b="1" u="sng" dirty="0">
                  <a:solidFill>
                    <a:schemeClr val="tx1"/>
                  </a:solidFill>
                  <a:latin typeface="Segoe UI" panose="020B0502040204020203" pitchFamily="34" charset="0"/>
                  <a:ea typeface="等线" panose="02010600030101010101" pitchFamily="2" charset="-122"/>
                </a:rPr>
                <a:t>Buy/Sell Decision</a:t>
              </a:r>
              <a:endParaRPr lang="zh-CN" altLang="en-US" sz="1200" b="1" u="sng" dirty="0">
                <a:solidFill>
                  <a:schemeClr val="tx1"/>
                </a:solidFill>
                <a:latin typeface="Segoe UI" panose="020B0502040204020203" pitchFamily="34" charset="0"/>
                <a:ea typeface="等线" panose="02010600030101010101" pitchFamily="2" charset="-122"/>
              </a:endParaRPr>
            </a:p>
          </p:txBody>
        </p:sp>
        <p:cxnSp>
          <p:nvCxnSpPr>
            <p:cNvPr id="11" name="Straight Arrow Connector 10"/>
            <p:cNvCxnSpPr>
              <a:stCxn id="28" idx="3"/>
              <a:endCxn id="39" idx="1"/>
            </p:cNvCxnSpPr>
            <p:nvPr/>
          </p:nvCxnSpPr>
          <p:spPr>
            <a:xfrm>
              <a:off x="4513658" y="1515409"/>
              <a:ext cx="20066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0" idx="3"/>
              <a:endCxn id="46" idx="1"/>
            </p:cNvCxnSpPr>
            <p:nvPr/>
          </p:nvCxnSpPr>
          <p:spPr>
            <a:xfrm>
              <a:off x="4542479" y="3366435"/>
              <a:ext cx="19777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418446" y="1220210"/>
              <a:ext cx="4124033" cy="590400"/>
              <a:chOff x="294573" y="55824"/>
              <a:chExt cx="4124029" cy="590400"/>
            </a:xfrm>
          </p:grpSpPr>
          <p:sp>
            <p:nvSpPr>
              <p:cNvPr id="27" name="Rectangle: Rounded Corners 26"/>
              <p:cNvSpPr/>
              <p:nvPr/>
            </p:nvSpPr>
            <p:spPr>
              <a:xfrm>
                <a:off x="294573" y="55824"/>
                <a:ext cx="4124029" cy="590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US"/>
              </a:p>
            </p:txBody>
          </p:sp>
          <p:sp>
            <p:nvSpPr>
              <p:cNvPr id="28" name="Rectangle: Rounded Corners 4"/>
              <p:cNvSpPr txBox="1"/>
              <p:nvPr/>
            </p:nvSpPr>
            <p:spPr>
              <a:xfrm>
                <a:off x="323394" y="846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dirty="0">
                    <a:latin typeface="Segoe UI" panose="020B0502040204020203" pitchFamily="34" charset="0"/>
                    <a:ea typeface="等线" panose="02010600030101010101" pitchFamily="2" charset="-122"/>
                  </a:rPr>
                  <a:t>Posts from Twitter and Reddit</a:t>
                </a:r>
                <a:endParaRPr lang="zh-CN" altLang="en-US" dirty="0">
                  <a:latin typeface="Segoe UI" panose="020B0502040204020203" pitchFamily="34" charset="0"/>
                  <a:ea typeface="等线" panose="02010600030101010101" pitchFamily="2" charset="-122"/>
                </a:endParaRPr>
              </a:p>
            </p:txBody>
          </p:sp>
        </p:grpSp>
        <p:grpSp>
          <p:nvGrpSpPr>
            <p:cNvPr id="29" name="Group 28"/>
            <p:cNvGrpSpPr/>
            <p:nvPr/>
          </p:nvGrpSpPr>
          <p:grpSpPr>
            <a:xfrm>
              <a:off x="418446" y="3071235"/>
              <a:ext cx="4124033" cy="590400"/>
              <a:chOff x="294573" y="2601024"/>
              <a:chExt cx="4124029" cy="590400"/>
            </a:xfrm>
          </p:grpSpPr>
          <p:sp>
            <p:nvSpPr>
              <p:cNvPr id="30" name="Rectangle: Rounded Corners 29"/>
              <p:cNvSpPr/>
              <p:nvPr/>
            </p:nvSpPr>
            <p:spPr>
              <a:xfrm>
                <a:off x="294573" y="2601024"/>
                <a:ext cx="4124029" cy="590400"/>
              </a:xfrm>
              <a:prstGeom prst="roundRect">
                <a:avLst/>
              </a:prstGeom>
            </p:spPr>
            <p:style>
              <a:lnRef idx="2">
                <a:schemeClr val="lt1">
                  <a:hueOff val="0"/>
                  <a:satOff val="0"/>
                  <a:lumOff val="0"/>
                  <a:alphaOff val="0"/>
                </a:schemeClr>
              </a:lnRef>
              <a:fillRef idx="1">
                <a:schemeClr val="accent2">
                  <a:hueOff val="-1525302"/>
                  <a:satOff val="-416"/>
                  <a:lumOff val="7058"/>
                  <a:alphaOff val="0"/>
                </a:schemeClr>
              </a:fillRef>
              <a:effectRef idx="0">
                <a:schemeClr val="accent2">
                  <a:hueOff val="-1525302"/>
                  <a:satOff val="-416"/>
                  <a:lumOff val="7058"/>
                  <a:alphaOff val="0"/>
                </a:schemeClr>
              </a:effectRef>
              <a:fontRef idx="minor">
                <a:schemeClr val="lt1"/>
              </a:fontRef>
            </p:style>
            <p:txBody>
              <a:bodyPr/>
              <a:lstStyle/>
              <a:p>
                <a:endParaRPr lang="en-US"/>
              </a:p>
            </p:txBody>
          </p:sp>
          <p:sp>
            <p:nvSpPr>
              <p:cNvPr id="31" name="Rectangle: Rounded Corners 4"/>
              <p:cNvSpPr txBox="1"/>
              <p:nvPr/>
            </p:nvSpPr>
            <p:spPr>
              <a:xfrm>
                <a:off x="323394" y="26298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sz="2000" dirty="0">
                    <a:latin typeface="Segoe UI" panose="020B0502040204020203" pitchFamily="34" charset="0"/>
                    <a:ea typeface="等线" panose="02010600030101010101" pitchFamily="2" charset="-122"/>
                  </a:rPr>
                  <a:t>Stock data: Price, Volume, etc.</a:t>
                </a:r>
                <a:endParaRPr lang="zh-CN" altLang="en-US" sz="2000" dirty="0">
                  <a:latin typeface="Segoe UI" panose="020B0502040204020203" pitchFamily="34" charset="0"/>
                  <a:ea typeface="等线" panose="02010600030101010101" pitchFamily="2" charset="-122"/>
                </a:endParaRPr>
              </a:p>
            </p:txBody>
          </p:sp>
        </p:grpSp>
        <p:grpSp>
          <p:nvGrpSpPr>
            <p:cNvPr id="38" name="Group 37"/>
            <p:cNvGrpSpPr/>
            <p:nvPr/>
          </p:nvGrpSpPr>
          <p:grpSpPr>
            <a:xfrm>
              <a:off x="6520262" y="1220210"/>
              <a:ext cx="4124033" cy="590400"/>
              <a:chOff x="294573" y="55824"/>
              <a:chExt cx="4124029" cy="590400"/>
            </a:xfrm>
          </p:grpSpPr>
          <p:sp>
            <p:nvSpPr>
              <p:cNvPr id="39" name="Rectangle: Rounded Corners 38"/>
              <p:cNvSpPr/>
              <p:nvPr/>
            </p:nvSpPr>
            <p:spPr>
              <a:xfrm>
                <a:off x="294573" y="55824"/>
                <a:ext cx="4124029" cy="590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US"/>
              </a:p>
            </p:txBody>
          </p:sp>
          <p:sp>
            <p:nvSpPr>
              <p:cNvPr id="40" name="Rectangle: Rounded Corners 4"/>
              <p:cNvSpPr txBox="1"/>
              <p:nvPr/>
            </p:nvSpPr>
            <p:spPr>
              <a:xfrm>
                <a:off x="323394" y="846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dirty="0">
                    <a:latin typeface="Segoe UI" panose="020B0502040204020203" pitchFamily="34" charset="0"/>
                    <a:ea typeface="等线" panose="02010600030101010101" pitchFamily="2" charset="-122"/>
                  </a:rPr>
                  <a:t>Sentiment Labeling</a:t>
                </a:r>
                <a:endParaRPr lang="zh-CN" altLang="en-US" dirty="0">
                  <a:latin typeface="Segoe UI" panose="020B0502040204020203" pitchFamily="34" charset="0"/>
                  <a:ea typeface="等线" panose="02010600030101010101" pitchFamily="2" charset="-122"/>
                </a:endParaRPr>
              </a:p>
            </p:txBody>
          </p:sp>
        </p:grpSp>
        <p:grpSp>
          <p:nvGrpSpPr>
            <p:cNvPr id="45" name="Group 44"/>
            <p:cNvGrpSpPr/>
            <p:nvPr/>
          </p:nvGrpSpPr>
          <p:grpSpPr>
            <a:xfrm>
              <a:off x="6520262" y="3071235"/>
              <a:ext cx="4124033" cy="590400"/>
              <a:chOff x="294573" y="2601024"/>
              <a:chExt cx="4124029" cy="590400"/>
            </a:xfrm>
          </p:grpSpPr>
          <p:sp>
            <p:nvSpPr>
              <p:cNvPr id="46" name="Rectangle: Rounded Corners 45"/>
              <p:cNvSpPr/>
              <p:nvPr/>
            </p:nvSpPr>
            <p:spPr>
              <a:xfrm>
                <a:off x="294573" y="2601024"/>
                <a:ext cx="4124029" cy="590400"/>
              </a:xfrm>
              <a:prstGeom prst="roundRect">
                <a:avLst/>
              </a:prstGeom>
            </p:spPr>
            <p:style>
              <a:lnRef idx="2">
                <a:schemeClr val="lt1">
                  <a:hueOff val="0"/>
                  <a:satOff val="0"/>
                  <a:lumOff val="0"/>
                  <a:alphaOff val="0"/>
                </a:schemeClr>
              </a:lnRef>
              <a:fillRef idx="1">
                <a:schemeClr val="accent2">
                  <a:hueOff val="-1525302"/>
                  <a:satOff val="-416"/>
                  <a:lumOff val="7058"/>
                  <a:alphaOff val="0"/>
                </a:schemeClr>
              </a:fillRef>
              <a:effectRef idx="0">
                <a:schemeClr val="accent2">
                  <a:hueOff val="-1525302"/>
                  <a:satOff val="-416"/>
                  <a:lumOff val="7058"/>
                  <a:alphaOff val="0"/>
                </a:schemeClr>
              </a:effectRef>
              <a:fontRef idx="minor">
                <a:schemeClr val="lt1"/>
              </a:fontRef>
            </p:style>
            <p:txBody>
              <a:bodyPr/>
              <a:lstStyle/>
              <a:p>
                <a:endParaRPr lang="en-US"/>
              </a:p>
            </p:txBody>
          </p:sp>
          <p:sp>
            <p:nvSpPr>
              <p:cNvPr id="47" name="Rectangle: Rounded Corners 4"/>
              <p:cNvSpPr txBox="1"/>
              <p:nvPr/>
            </p:nvSpPr>
            <p:spPr>
              <a:xfrm>
                <a:off x="323394" y="26298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sz="2000" dirty="0">
                    <a:latin typeface="Segoe UI" panose="020B0502040204020203" pitchFamily="34" charset="0"/>
                    <a:ea typeface="等线" panose="02010600030101010101" pitchFamily="2" charset="-122"/>
                  </a:rPr>
                  <a:t>Time Series Modeling</a:t>
                </a:r>
                <a:endParaRPr lang="zh-CN" altLang="en-US" sz="2000" dirty="0">
                  <a:latin typeface="Segoe UI" panose="020B0502040204020203" pitchFamily="34" charset="0"/>
                  <a:ea typeface="等线" panose="02010600030101010101" pitchFamily="2" charset="-122"/>
                </a:endParaRPr>
              </a:p>
            </p:txBody>
          </p:sp>
        </p:grpSp>
        <p:sp>
          <p:nvSpPr>
            <p:cNvPr id="51" name="Oval 50"/>
            <p:cNvSpPr/>
            <p:nvPr/>
          </p:nvSpPr>
          <p:spPr>
            <a:xfrm>
              <a:off x="8778710" y="4408014"/>
              <a:ext cx="1737393" cy="1667365"/>
            </a:xfrm>
            <a:prstGeom prst="ellipse">
              <a:avLst/>
            </a:prstGeom>
            <a:gradFill>
              <a:gsLst>
                <a:gs pos="0">
                  <a:schemeClr val="accent1">
                    <a:lumMod val="60000"/>
                    <a:lumOff val="40000"/>
                  </a:schemeClr>
                </a:gs>
                <a:gs pos="60000">
                  <a:schemeClr val="accent1"/>
                </a:gs>
              </a:gsLst>
              <a:lin ang="2700000" scaled="0"/>
            </a:gra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rmAutofit/>
            </a:bodyPr>
            <a:lstStyle/>
            <a:p>
              <a:pPr algn="ctr" defTabSz="913765"/>
              <a:r>
                <a:rPr lang="en-US" altLang="zh-CN" sz="2400" b="1" dirty="0">
                  <a:solidFill>
                    <a:schemeClr val="tx1"/>
                  </a:solidFill>
                  <a:latin typeface="Segoe UI" panose="020B0502040204020203" pitchFamily="34" charset="0"/>
                  <a:ea typeface="等线" panose="02010600030101010101" pitchFamily="2" charset="-122"/>
                </a:rPr>
                <a:t>Portfolio</a:t>
              </a:r>
            </a:p>
          </p:txBody>
        </p:sp>
        <p:sp>
          <p:nvSpPr>
            <p:cNvPr id="52" name="Arrow: Down 51"/>
            <p:cNvSpPr/>
            <p:nvPr/>
          </p:nvSpPr>
          <p:spPr>
            <a:xfrm>
              <a:off x="8339239" y="1875074"/>
              <a:ext cx="305170" cy="1131698"/>
            </a:xfrm>
            <a:prstGeom prst="downArrow">
              <a:avLst/>
            </a:prstGeom>
            <a:gradFill>
              <a:gsLst>
                <a:gs pos="100000">
                  <a:srgbClr val="704DC3"/>
                </a:gs>
                <a:gs pos="0">
                  <a:schemeClr val="accent1"/>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ea typeface="等线" panose="02010600030101010101" pitchFamily="2" charset="-122"/>
              </a:rPr>
              <a:t>Sentiment Analysis</a:t>
            </a:r>
          </a:p>
        </p:txBody>
      </p:sp>
      <p:pic>
        <p:nvPicPr>
          <p:cNvPr id="4" name="内容占位符 3" descr="BERTForSequence"/>
          <p:cNvPicPr>
            <a:picLocks noGrp="1" noChangeAspect="1"/>
          </p:cNvPicPr>
          <p:nvPr>
            <p:ph idx="1"/>
          </p:nvPr>
        </p:nvPicPr>
        <p:blipFill>
          <a:blip r:embed="rId3"/>
          <a:stretch>
            <a:fillRect/>
          </a:stretch>
        </p:blipFill>
        <p:spPr>
          <a:xfrm>
            <a:off x="422910" y="1560830"/>
            <a:ext cx="5541645" cy="4415790"/>
          </a:xfrm>
          <a:prstGeom prst="rect">
            <a:avLst/>
          </a:prstGeom>
        </p:spPr>
      </p:pic>
      <p:sp>
        <p:nvSpPr>
          <p:cNvPr id="5" name="文本框 4"/>
          <p:cNvSpPr txBox="1"/>
          <p:nvPr/>
        </p:nvSpPr>
        <p:spPr>
          <a:xfrm>
            <a:off x="6111875" y="1243965"/>
            <a:ext cx="13246735" cy="8520430"/>
          </a:xfrm>
          <a:prstGeom prst="rect">
            <a:avLst/>
          </a:prstGeom>
          <a:noFill/>
        </p:spPr>
        <p:txBody>
          <a:bodyPr wrap="square" rtlCol="0">
            <a:noAutofit/>
          </a:bodyPr>
          <a:lstStyle/>
          <a:p>
            <a:pPr marL="285750" indent="-285750">
              <a:lnSpc>
                <a:spcPct val="150000"/>
              </a:lnSpc>
              <a:buFont typeface="Arial" panose="020B0604020202020204" pitchFamily="34" charset="0"/>
              <a:buChar char="•"/>
            </a:pPr>
            <a:r>
              <a:rPr lang="en-US" altLang="zh-CN" sz="1400" dirty="0"/>
              <a:t>T</a:t>
            </a:r>
            <a:r>
              <a:rPr lang="zh-CN" altLang="en-US" sz="1400" dirty="0"/>
              <a:t>rain: </a:t>
            </a:r>
            <a:endParaRPr lang="en-US" altLang="zh-CN" sz="1400" dirty="0"/>
          </a:p>
          <a:p>
            <a:pPr marL="742950" lvl="1" indent="-285750">
              <a:lnSpc>
                <a:spcPct val="150000"/>
              </a:lnSpc>
              <a:buFont typeface="Arial" panose="020B0604020202020204" pitchFamily="34" charset="0"/>
              <a:buChar char="•"/>
            </a:pPr>
            <a:r>
              <a:rPr lang="zh-CN" altLang="en-US" sz="1400" dirty="0"/>
              <a:t>features: ['text', 'label', 'input_ids', 'token_type_ids', 'attention_mask’],</a:t>
            </a:r>
            <a:endParaRPr lang="en-US" altLang="zh-CN" sz="1400" dirty="0"/>
          </a:p>
          <a:p>
            <a:pPr marL="742950" lvl="1" indent="-285750">
              <a:lnSpc>
                <a:spcPct val="150000"/>
              </a:lnSpc>
              <a:buFont typeface="Arial" panose="020B0604020202020204" pitchFamily="34" charset="0"/>
              <a:buChar char="•"/>
            </a:pPr>
            <a:r>
              <a:rPr lang="en-US" altLang="zh-CN" sz="1400" dirty="0"/>
              <a:t>Number of rows:</a:t>
            </a:r>
            <a:r>
              <a:rPr lang="zh-CN" altLang="en-US" sz="1400" dirty="0"/>
              <a:t>: 8925</a:t>
            </a:r>
          </a:p>
          <a:p>
            <a:pPr marL="285750" indent="-285750">
              <a:lnSpc>
                <a:spcPct val="150000"/>
              </a:lnSpc>
              <a:buFont typeface="Arial" panose="020B0604020202020204" pitchFamily="34" charset="0"/>
              <a:buChar char="•"/>
            </a:pPr>
            <a:r>
              <a:rPr lang="en-US" altLang="zh-CN" sz="1400" dirty="0"/>
              <a:t>Test:</a:t>
            </a:r>
          </a:p>
          <a:p>
            <a:pPr marL="742950" lvl="1" indent="-285750">
              <a:lnSpc>
                <a:spcPct val="150000"/>
              </a:lnSpc>
              <a:buFont typeface="Arial" panose="020B0604020202020204" pitchFamily="34" charset="0"/>
              <a:buChar char="•"/>
            </a:pPr>
            <a:r>
              <a:rPr lang="en-US" altLang="zh-CN" sz="1400" dirty="0"/>
              <a:t>Number of rows:</a:t>
            </a:r>
            <a:r>
              <a:rPr lang="zh-CN" altLang="en-US" sz="1400" dirty="0"/>
              <a:t> 2232</a:t>
            </a:r>
            <a:endParaRPr lang="en-US" altLang="zh-CN" sz="1400" dirty="0"/>
          </a:p>
          <a:p>
            <a:pPr marL="285750" indent="-285750">
              <a:lnSpc>
                <a:spcPct val="150000"/>
              </a:lnSpc>
              <a:buFont typeface="Arial" panose="020B0604020202020204" pitchFamily="34" charset="0"/>
              <a:buChar char="•"/>
            </a:pPr>
            <a:r>
              <a:rPr lang="en-US" altLang="zh-CN" sz="1400" dirty="0"/>
              <a:t>Validation:</a:t>
            </a:r>
          </a:p>
          <a:p>
            <a:pPr marL="742950" lvl="1" indent="-285750">
              <a:lnSpc>
                <a:spcPct val="150000"/>
              </a:lnSpc>
              <a:buFont typeface="Arial" panose="020B0604020202020204" pitchFamily="34" charset="0"/>
              <a:buChar char="•"/>
            </a:pPr>
            <a:r>
              <a:rPr lang="en-US" altLang="zh-CN" sz="1400" dirty="0"/>
              <a:t>Number of rows: 876</a:t>
            </a:r>
          </a:p>
          <a:p>
            <a:pPr marL="285750" indent="-285750">
              <a:lnSpc>
                <a:spcPct val="150000"/>
              </a:lnSpc>
              <a:buFont typeface="Arial" panose="020B0604020202020204" pitchFamily="34" charset="0"/>
              <a:buChar char="•"/>
            </a:pPr>
            <a:r>
              <a:rPr lang="en-US" altLang="zh-CN" sz="1400" dirty="0"/>
              <a:t>Target (post about Tesla for example)</a:t>
            </a:r>
          </a:p>
          <a:p>
            <a:pPr marL="742950" lvl="1" indent="-285750">
              <a:lnSpc>
                <a:spcPct val="150000"/>
              </a:lnSpc>
              <a:buFont typeface="Arial" panose="020B0604020202020204" pitchFamily="34" charset="0"/>
              <a:buChar char="•"/>
            </a:pPr>
            <a:r>
              <a:rPr lang="en-US" altLang="zh-CN" sz="1400" dirty="0"/>
              <a:t>Number of rows:</a:t>
            </a:r>
            <a:endParaRPr lang="zh-CN" altLang="en-US" sz="1400" dirty="0"/>
          </a:p>
          <a:p>
            <a:pPr marL="1257300" lvl="2" indent="-342900">
              <a:lnSpc>
                <a:spcPct val="150000"/>
              </a:lnSpc>
              <a:buFont typeface="+mj-lt"/>
              <a:buAutoNum type="arabicPeriod"/>
            </a:pPr>
            <a:r>
              <a:rPr lang="en-US" altLang="zh-CN" sz="1400" dirty="0"/>
              <a:t>Dataset 1</a:t>
            </a:r>
            <a:r>
              <a:rPr lang="zh-CN" altLang="en-US" sz="1400" dirty="0"/>
              <a:t>: 1123262</a:t>
            </a:r>
          </a:p>
          <a:p>
            <a:pPr marL="1257300" lvl="2" indent="-342900">
              <a:lnSpc>
                <a:spcPct val="150000"/>
              </a:lnSpc>
              <a:buFont typeface="+mj-lt"/>
              <a:buAutoNum type="arabicPeriod"/>
            </a:pPr>
            <a:r>
              <a:rPr lang="en-US" altLang="zh-CN" sz="1400" dirty="0"/>
              <a:t>Dataset 2</a:t>
            </a:r>
            <a:r>
              <a:rPr lang="zh-CN" altLang="en-US" sz="1400" dirty="0"/>
              <a:t>: 37422</a:t>
            </a:r>
          </a:p>
          <a:p>
            <a:pPr marL="1257300" lvl="2" indent="-342900">
              <a:lnSpc>
                <a:spcPct val="150000"/>
              </a:lnSpc>
              <a:buFont typeface="+mj-lt"/>
              <a:buAutoNum type="arabicPeriod"/>
            </a:pPr>
            <a:r>
              <a:rPr lang="en-US" altLang="zh-CN" sz="1400" dirty="0"/>
              <a:t>Dataset 3</a:t>
            </a:r>
            <a:r>
              <a:rPr lang="zh-CN" altLang="en-US" sz="1400" dirty="0"/>
              <a:t>: 60836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Segoe UI" panose="020B0502040204020203" pitchFamily="34" charset="0"/>
                <a:ea typeface="等线" panose="02010600030101010101" pitchFamily="2" charset="-122"/>
              </a:rPr>
              <a:t>Training</a:t>
            </a:r>
          </a:p>
        </p:txBody>
      </p:sp>
      <p:pic>
        <p:nvPicPr>
          <p:cNvPr id="4" name="内容占位符 3" descr="ba559941-e651-43db-9e83-5718c89876ec"/>
          <p:cNvPicPr>
            <a:picLocks noGrp="1" noChangeAspect="1"/>
          </p:cNvPicPr>
          <p:nvPr>
            <p:ph idx="1"/>
          </p:nvPr>
        </p:nvPicPr>
        <p:blipFill>
          <a:blip r:embed="rId3"/>
          <a:stretch>
            <a:fillRect/>
          </a:stretch>
        </p:blipFill>
        <p:spPr>
          <a:xfrm>
            <a:off x="253365" y="2096770"/>
            <a:ext cx="5673725" cy="3681730"/>
          </a:xfrm>
          <a:prstGeom prst="rect">
            <a:avLst/>
          </a:prstGeom>
        </p:spPr>
      </p:pic>
      <p:pic>
        <p:nvPicPr>
          <p:cNvPr id="5" name="图片 4" descr="ef7330c3-1768-4d18-9684-6ad0fe20beb7"/>
          <p:cNvPicPr>
            <a:picLocks noChangeAspect="1"/>
          </p:cNvPicPr>
          <p:nvPr/>
        </p:nvPicPr>
        <p:blipFill>
          <a:blip r:embed="rId4"/>
          <a:stretch>
            <a:fillRect/>
          </a:stretch>
        </p:blipFill>
        <p:spPr>
          <a:xfrm>
            <a:off x="6129655" y="2085340"/>
            <a:ext cx="5763895" cy="36937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Testing</a:t>
            </a:r>
          </a:p>
        </p:txBody>
      </p:sp>
      <p:pic>
        <p:nvPicPr>
          <p:cNvPr id="4" name="内容占位符 3" descr="output"/>
          <p:cNvPicPr>
            <a:picLocks noGrp="1" noChangeAspect="1"/>
          </p:cNvPicPr>
          <p:nvPr>
            <p:ph idx="1"/>
          </p:nvPr>
        </p:nvPicPr>
        <p:blipFill>
          <a:blip r:embed="rId3"/>
          <a:stretch>
            <a:fillRect/>
          </a:stretch>
        </p:blipFill>
        <p:spPr>
          <a:xfrm>
            <a:off x="3816350" y="159703"/>
            <a:ext cx="4559300" cy="3843020"/>
          </a:xfrm>
          <a:prstGeom prst="rect">
            <a:avLst/>
          </a:prstGeom>
        </p:spPr>
      </p:pic>
      <p:graphicFrame>
        <p:nvGraphicFramePr>
          <p:cNvPr id="5" name="表格 4"/>
          <p:cNvGraphicFramePr/>
          <p:nvPr>
            <p:custDataLst>
              <p:tags r:id="rId1"/>
            </p:custDataLst>
            <p:extLst>
              <p:ext uri="{D42A27DB-BD31-4B8C-83A1-F6EECF244321}">
                <p14:modId xmlns:p14="http://schemas.microsoft.com/office/powerpoint/2010/main" val="1397778471"/>
              </p:ext>
            </p:extLst>
          </p:nvPr>
        </p:nvGraphicFramePr>
        <p:xfrm>
          <a:off x="2328545" y="4079875"/>
          <a:ext cx="7556500" cy="1379220"/>
        </p:xfrm>
        <a:graphic>
          <a:graphicData uri="http://schemas.openxmlformats.org/drawingml/2006/table">
            <a:tbl>
              <a:tblPr firstRow="1" firstCol="1" bandCol="1">
                <a:tableStyleId>{925E4801-1C38-4D77-9120-7DF1187F9086}</a:tableStyleId>
              </a:tblPr>
              <a:tblGrid>
                <a:gridCol w="1865630">
                  <a:extLst>
                    <a:ext uri="{9D8B030D-6E8A-4147-A177-3AD203B41FA5}">
                      <a16:colId xmlns:a16="http://schemas.microsoft.com/office/drawing/2014/main" val="20000"/>
                    </a:ext>
                  </a:extLst>
                </a:gridCol>
                <a:gridCol w="1156970">
                  <a:extLst>
                    <a:ext uri="{9D8B030D-6E8A-4147-A177-3AD203B41FA5}">
                      <a16:colId xmlns:a16="http://schemas.microsoft.com/office/drawing/2014/main" val="20001"/>
                    </a:ext>
                  </a:extLst>
                </a:gridCol>
                <a:gridCol w="1511300">
                  <a:extLst>
                    <a:ext uri="{9D8B030D-6E8A-4147-A177-3AD203B41FA5}">
                      <a16:colId xmlns:a16="http://schemas.microsoft.com/office/drawing/2014/main" val="20002"/>
                    </a:ext>
                  </a:extLst>
                </a:gridCol>
                <a:gridCol w="1511300">
                  <a:extLst>
                    <a:ext uri="{9D8B030D-6E8A-4147-A177-3AD203B41FA5}">
                      <a16:colId xmlns:a16="http://schemas.microsoft.com/office/drawing/2014/main" val="20003"/>
                    </a:ext>
                  </a:extLst>
                </a:gridCol>
                <a:gridCol w="1511300">
                  <a:extLst>
                    <a:ext uri="{9D8B030D-6E8A-4147-A177-3AD203B41FA5}">
                      <a16:colId xmlns:a16="http://schemas.microsoft.com/office/drawing/2014/main" val="20004"/>
                    </a:ext>
                  </a:extLst>
                </a:gridCol>
              </a:tblGrid>
              <a:tr h="369570">
                <a:tc>
                  <a:txBody>
                    <a:bodyPr/>
                    <a:lstStyle/>
                    <a:p>
                      <a:pPr algn="ctr">
                        <a:buNone/>
                      </a:pPr>
                      <a:endParaRPr lang="zh-CN" altLang="en-US" dirty="0"/>
                    </a:p>
                  </a:txBody>
                  <a:tcPr anchor="ctr"/>
                </a:tc>
                <a:tc>
                  <a:txBody>
                    <a:bodyPr/>
                    <a:lstStyle/>
                    <a:p>
                      <a:pPr algn="ctr">
                        <a:buNone/>
                      </a:pPr>
                      <a:r>
                        <a:rPr lang="en-US" altLang="zh-CN" dirty="0"/>
                        <a:t>Precision</a:t>
                      </a:r>
                    </a:p>
                  </a:txBody>
                  <a:tcPr anchor="ctr"/>
                </a:tc>
                <a:tc>
                  <a:txBody>
                    <a:bodyPr/>
                    <a:lstStyle/>
                    <a:p>
                      <a:pPr algn="ctr">
                        <a:buNone/>
                      </a:pPr>
                      <a:r>
                        <a:rPr lang="en-US" altLang="zh-CN" dirty="0"/>
                        <a:t>Recall</a:t>
                      </a:r>
                    </a:p>
                  </a:txBody>
                  <a:tcPr anchor="ctr"/>
                </a:tc>
                <a:tc>
                  <a:txBody>
                    <a:bodyPr/>
                    <a:lstStyle/>
                    <a:p>
                      <a:pPr algn="ctr">
                        <a:buNone/>
                      </a:pPr>
                      <a:r>
                        <a:rPr lang="en-US" altLang="zh-CN" dirty="0"/>
                        <a:t>F1-score</a:t>
                      </a:r>
                    </a:p>
                  </a:txBody>
                  <a:tcPr anchor="ctr"/>
                </a:tc>
                <a:tc>
                  <a:txBody>
                    <a:bodyPr/>
                    <a:lstStyle/>
                    <a:p>
                      <a:pPr algn="ctr">
                        <a:buNone/>
                      </a:pPr>
                      <a:r>
                        <a:rPr lang="en-US" altLang="zh-CN" dirty="0"/>
                        <a:t>Support</a:t>
                      </a:r>
                    </a:p>
                  </a:txBody>
                  <a:tcPr anchor="ctr"/>
                </a:tc>
                <a:extLst>
                  <a:ext uri="{0D108BD9-81ED-4DB2-BD59-A6C34878D82A}">
                    <a16:rowId xmlns:a16="http://schemas.microsoft.com/office/drawing/2014/main" val="10000"/>
                  </a:ext>
                </a:extLst>
              </a:tr>
              <a:tr h="369570">
                <a:tc>
                  <a:txBody>
                    <a:bodyPr/>
                    <a:lstStyle/>
                    <a:p>
                      <a:pPr algn="ctr">
                        <a:buNone/>
                      </a:pPr>
                      <a:r>
                        <a:rPr lang="en-US" altLang="zh-CN" dirty="0"/>
                        <a:t>Accuracy</a:t>
                      </a:r>
                    </a:p>
                  </a:txBody>
                  <a:tcPr anchor="ctr"/>
                </a:tc>
                <a:tc>
                  <a:txBody>
                    <a:bodyPr/>
                    <a:lstStyle/>
                    <a:p>
                      <a:pPr algn="ctr">
                        <a:buNone/>
                      </a:pPr>
                      <a:endParaRPr lang="zh-CN" altLang="en-US" dirty="0"/>
                    </a:p>
                  </a:txBody>
                  <a:tcPr anchor="ctr"/>
                </a:tc>
                <a:tc>
                  <a:txBody>
                    <a:bodyPr/>
                    <a:lstStyle/>
                    <a:p>
                      <a:pPr algn="ctr">
                        <a:buNone/>
                      </a:pPr>
                      <a:endParaRPr lang="en-US" altLang="zh-CN" dirty="0"/>
                    </a:p>
                  </a:txBody>
                  <a:tcPr anchor="ctr"/>
                </a:tc>
                <a:tc>
                  <a:txBody>
                    <a:bodyPr/>
                    <a:lstStyle/>
                    <a:p>
                      <a:pPr algn="ctr">
                        <a:buNone/>
                      </a:pPr>
                      <a:r>
                        <a:rPr lang="en-US" altLang="zh-CN"/>
                        <a:t>0.76</a:t>
                      </a:r>
                    </a:p>
                  </a:txBody>
                  <a:tcPr anchor="ctr"/>
                </a:tc>
                <a:tc>
                  <a:txBody>
                    <a:bodyPr/>
                    <a:lstStyle/>
                    <a:p>
                      <a:pPr algn="ctr">
                        <a:buNone/>
                      </a:pPr>
                      <a:r>
                        <a:rPr lang="en-US" altLang="zh-CN" dirty="0"/>
                        <a:t>876</a:t>
                      </a:r>
                    </a:p>
                  </a:txBody>
                  <a:tcPr anchor="ctr"/>
                </a:tc>
                <a:extLst>
                  <a:ext uri="{0D108BD9-81ED-4DB2-BD59-A6C34878D82A}">
                    <a16:rowId xmlns:a16="http://schemas.microsoft.com/office/drawing/2014/main" val="10003"/>
                  </a:ext>
                </a:extLst>
              </a:tr>
              <a:tr h="640080">
                <a:tc>
                  <a:txBody>
                    <a:bodyPr/>
                    <a:lstStyle/>
                    <a:p>
                      <a:pPr algn="ctr">
                        <a:buNone/>
                      </a:pPr>
                      <a:r>
                        <a:rPr lang="en-US" altLang="zh-CN" dirty="0"/>
                        <a:t>Weighted avg</a:t>
                      </a:r>
                    </a:p>
                  </a:txBody>
                  <a:tcPr anchor="ctr"/>
                </a:tc>
                <a:tc>
                  <a:txBody>
                    <a:bodyPr/>
                    <a:lstStyle/>
                    <a:p>
                      <a:pPr algn="ctr">
                        <a:buNone/>
                      </a:pPr>
                      <a:r>
                        <a:rPr lang="en-US" altLang="zh-CN"/>
                        <a:t>0.76</a:t>
                      </a:r>
                    </a:p>
                  </a:txBody>
                  <a:tcPr anchor="ctr"/>
                </a:tc>
                <a:tc>
                  <a:txBody>
                    <a:bodyPr/>
                    <a:lstStyle/>
                    <a:p>
                      <a:pPr algn="ctr">
                        <a:buNone/>
                      </a:pPr>
                      <a:r>
                        <a:rPr lang="en-US" altLang="zh-CN" dirty="0"/>
                        <a:t>0.76</a:t>
                      </a:r>
                    </a:p>
                  </a:txBody>
                  <a:tcPr anchor="ctr"/>
                </a:tc>
                <a:tc>
                  <a:txBody>
                    <a:bodyPr/>
                    <a:lstStyle/>
                    <a:p>
                      <a:pPr algn="ctr">
                        <a:buNone/>
                      </a:pPr>
                      <a:r>
                        <a:rPr lang="en-US" altLang="zh-CN" dirty="0"/>
                        <a:t>0.75</a:t>
                      </a:r>
                    </a:p>
                  </a:txBody>
                  <a:tcPr anchor="ctr"/>
                </a:tc>
                <a:tc>
                  <a:txBody>
                    <a:bodyPr/>
                    <a:lstStyle/>
                    <a:p>
                      <a:pPr algn="ctr">
                        <a:buNone/>
                      </a:pPr>
                      <a:r>
                        <a:rPr lang="en-US" altLang="zh-CN" dirty="0"/>
                        <a:t>876</a:t>
                      </a:r>
                    </a:p>
                  </a:txBody>
                  <a:tcPr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a:t>Predictions</a:t>
            </a:r>
          </a:p>
        </p:txBody>
      </p:sp>
      <p:pic>
        <p:nvPicPr>
          <p:cNvPr id="8" name="内容占位符 7" descr="output"/>
          <p:cNvPicPr>
            <a:picLocks noGrp="1" noChangeAspect="1"/>
          </p:cNvPicPr>
          <p:nvPr>
            <p:ph idx="1"/>
          </p:nvPr>
        </p:nvPicPr>
        <p:blipFill>
          <a:blip r:embed="rId2"/>
          <a:stretch>
            <a:fillRect/>
          </a:stretch>
        </p:blipFill>
        <p:spPr>
          <a:xfrm>
            <a:off x="3525520" y="1691005"/>
            <a:ext cx="5528945" cy="435165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zkwM2U4OGUzOWY2ZWQxMGZiY2Y1MDM2MWJjNmZmMmMifQ=="/>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713*194"/>
  <p:tag name="TABLE_ENDDRAG_RECT" val="101*201*713*194"/>
  <p:tag name="KSO_WM_BEAUTIFY_FLAG" val=""/>
</p:tagLst>
</file>

<file path=ppt/theme/theme1.xml><?xml version="1.0" encoding="utf-8"?>
<a:theme xmlns:a="http://schemas.openxmlformats.org/drawingml/2006/main" name="ConfettiVTI">
  <a:themeElements>
    <a:clrScheme name="AnalogousFromDarkSeedLeftStep">
      <a:dk1>
        <a:srgbClr val="000000"/>
      </a:dk1>
      <a:lt1>
        <a:srgbClr val="FFFFFF"/>
      </a:lt1>
      <a:dk2>
        <a:srgbClr val="1C2732"/>
      </a:dk2>
      <a:lt2>
        <a:srgbClr val="F0F3F1"/>
      </a:lt2>
      <a:accent1>
        <a:srgbClr val="C34DB4"/>
      </a:accent1>
      <a:accent2>
        <a:srgbClr val="903BB1"/>
      </a:accent2>
      <a:accent3>
        <a:srgbClr val="704DC3"/>
      </a:accent3>
      <a:accent4>
        <a:srgbClr val="3F4DB3"/>
      </a:accent4>
      <a:accent5>
        <a:srgbClr val="4D8CC3"/>
      </a:accent5>
      <a:accent6>
        <a:srgbClr val="3BACB1"/>
      </a:accent6>
      <a:hlink>
        <a:srgbClr val="3F6EBF"/>
      </a:hlink>
      <a:folHlink>
        <a:srgbClr val="7F7F7F"/>
      </a:folHlink>
    </a:clrScheme>
    <a:fontScheme name="font">
      <a:majorFont>
        <a:latin typeface="Segoe UI"/>
        <a:ea typeface="DengXian"/>
        <a:cs typeface=""/>
      </a:majorFont>
      <a:minorFont>
        <a:latin typeface="Segoe UI"/>
        <a:ea typeface="DengXia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452</Words>
  <Application>Microsoft Office PowerPoint</Application>
  <PresentationFormat>Widescreen</PresentationFormat>
  <Paragraphs>90</Paragraphs>
  <Slides>16</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AvenirNext LT Pro Medium</vt:lpstr>
      <vt:lpstr>等线</vt:lpstr>
      <vt:lpstr>Arial</vt:lpstr>
      <vt:lpstr>Segoe UI</vt:lpstr>
      <vt:lpstr>ConfettiVTI</vt:lpstr>
      <vt:lpstr>Analyzing Retail Sentiment &amp; Detecting Trading Signals</vt:lpstr>
      <vt:lpstr>Dual Objectives</vt:lpstr>
      <vt:lpstr>Motivations</vt:lpstr>
      <vt:lpstr>Related Works</vt:lpstr>
      <vt:lpstr>PowerPoint Presentation</vt:lpstr>
      <vt:lpstr>Sentiment Analysis</vt:lpstr>
      <vt:lpstr>Training</vt:lpstr>
      <vt:lpstr>Testing</vt:lpstr>
      <vt:lpstr>Predictions</vt:lpstr>
      <vt:lpstr>Predictions</vt:lpstr>
      <vt:lpstr>Trading Signal Detection</vt:lpstr>
      <vt:lpstr>Tesla</vt:lpstr>
      <vt:lpstr>PowerPoint Presentation</vt:lpstr>
      <vt:lpstr>Enhancing Our Approach: Next Steps for Sentiment Analysis and Stock Prediction</vt:lpstr>
      <vt:lpstr>Q&amp;A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Stock Movements</dc:title>
  <dc:creator>Howard Zeng</dc:creator>
  <cp:lastModifiedBy>Howard Zeng</cp:lastModifiedBy>
  <cp:revision>15</cp:revision>
  <dcterms:created xsi:type="dcterms:W3CDTF">2023-11-28T17:46:00Z</dcterms:created>
  <dcterms:modified xsi:type="dcterms:W3CDTF">2023-11-30T18:30:06Z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585588A5318640F69E6B2E501CA60901_13</vt:lpwstr>
  </property>
  <property fmtid="{D5CDD505-2E9C-101B-9397-08002B2CF9AE}" pid="3" name="KSOProductBuildVer">
    <vt:lpwstr>2052-12.1.0.15990</vt:lpwstr>
  </property>
</Properties>
</file>