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media/image19.svg" ContentType="image/svg+xml"/>
  <Override PartName="/ppt/media/image21.svg" ContentType="image/svg+xml"/>
  <Override PartName="/ppt/media/image23.svg" ContentType="image/svg+xml"/>
  <Override PartName="/ppt/media/image2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63" r:id="rId6"/>
    <p:sldId id="270" r:id="rId7"/>
    <p:sldId id="264" r:id="rId8"/>
    <p:sldId id="258" r:id="rId9"/>
    <p:sldId id="260" r:id="rId10"/>
    <p:sldId id="282" r:id="rId11"/>
    <p:sldId id="283" r:id="rId12"/>
    <p:sldId id="284" r:id="rId13"/>
    <p:sldId id="259" r:id="rId14"/>
    <p:sldId id="261" r:id="rId15"/>
    <p:sldId id="271" r:id="rId16"/>
    <p:sldId id="272" r:id="rId17"/>
    <p:sldId id="265" r:id="rId18"/>
    <p:sldId id="262" r:id="rId19"/>
    <p:sldId id="268" r:id="rId20"/>
    <p:sldId id="269" r:id="rId21"/>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ward Zeng" initials="H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04DC3"/>
    <a:srgbClr val="B32025"/>
    <a:srgbClr val="F0F3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53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gs" Target="tags/tag1.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_rels/data2.xml.rels><?xml version="1.0" encoding="UTF-8" standalone="yes"?>
<Relationships xmlns="http://schemas.openxmlformats.org/package/2006/relationships"><Relationship Id="rId4" Type="http://schemas.openxmlformats.org/officeDocument/2006/relationships/image" Target="../media/image21.svg"/><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s>
</file>

<file path=ppt/diagrams/_rels/data4.xml.rels><?xml version="1.0" encoding="UTF-8" standalone="yes"?>
<Relationships xmlns="http://schemas.openxmlformats.org/package/2006/relationships"><Relationship Id="rId4" Type="http://schemas.openxmlformats.org/officeDocument/2006/relationships/image" Target="../media/image25.svg"/><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s>
</file>

<file path=ppt/diagrams/_rels/drawing2.xml.rels><?xml version="1.0" encoding="UTF-8" standalone="yes"?>
<Relationships xmlns="http://schemas.openxmlformats.org/package/2006/relationships"><Relationship Id="rId4" Type="http://schemas.openxmlformats.org/officeDocument/2006/relationships/image" Target="../media/image21.svg"/><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s>
</file>

<file path=ppt/diagrams/_rels/drawing4.xml.rels><?xml version="1.0" encoding="UTF-8" standalone="yes"?>
<Relationships xmlns="http://schemas.openxmlformats.org/package/2006/relationships"><Relationship Id="rId4" Type="http://schemas.openxmlformats.org/officeDocument/2006/relationships/image" Target="../media/image25.svg"/><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0143521-B3F7-49EE-81E1-D337A8F26784}"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94BED6AA-20B8-4B6D-98F6-C4CBC266E7C5}">
      <dgm:prSet/>
      <dgm:spPr/>
      <dgm:t>
        <a:bodyPr/>
        <a:lstStyle/>
        <a:p>
          <a:pPr>
            <a:lnSpc>
              <a:spcPct val="100000"/>
            </a:lnSpc>
          </a:pPr>
          <a:r>
            <a:rPr lang="en-US"/>
            <a:t>Similarities:</a:t>
          </a:r>
        </a:p>
      </dgm:t>
    </dgm:pt>
    <dgm:pt modelId="{F08C03AC-141C-4D97-B798-516B057347B1}" cxnId="{C8A07820-9951-4941-9493-F5B694DC9DA7}" type="parTrans">
      <dgm:prSet/>
      <dgm:spPr/>
      <dgm:t>
        <a:bodyPr/>
        <a:lstStyle/>
        <a:p>
          <a:endParaRPr lang="en-US"/>
        </a:p>
      </dgm:t>
    </dgm:pt>
    <dgm:pt modelId="{7863FAB8-13FA-4373-B70C-31396DC273A3}" cxnId="{C8A07820-9951-4941-9493-F5B694DC9DA7}" type="sibTrans">
      <dgm:prSet/>
      <dgm:spPr/>
      <dgm:t>
        <a:bodyPr/>
        <a:lstStyle/>
        <a:p>
          <a:endParaRPr lang="en-US"/>
        </a:p>
      </dgm:t>
    </dgm:pt>
    <dgm:pt modelId="{783B5F03-87CF-4C47-99D6-BE02033E20C9}">
      <dgm:prSet/>
      <dgm:spPr/>
      <dgm:t>
        <a:bodyPr/>
        <a:lstStyle/>
        <a:p>
          <a:pPr>
            <a:lnSpc>
              <a:spcPct val="100000"/>
            </a:lnSpc>
          </a:pPr>
          <a:r>
            <a:rPr lang="en-US" dirty="0"/>
            <a:t>Study the correlation between stock market and retail traders’ sentiment</a:t>
          </a:r>
        </a:p>
      </dgm:t>
    </dgm:pt>
    <dgm:pt modelId="{03DB114C-C02F-4220-AB33-8315CD2D2602}" cxnId="{17BED740-E256-498D-B562-80EB904E7FA0}" type="parTrans">
      <dgm:prSet/>
      <dgm:spPr/>
      <dgm:t>
        <a:bodyPr/>
        <a:lstStyle/>
        <a:p>
          <a:endParaRPr lang="en-US"/>
        </a:p>
      </dgm:t>
    </dgm:pt>
    <dgm:pt modelId="{9C3AC8DC-0979-4B1D-9E9E-20557050AD00}" cxnId="{17BED740-E256-498D-B562-80EB904E7FA0}" type="sibTrans">
      <dgm:prSet/>
      <dgm:spPr/>
      <dgm:t>
        <a:bodyPr/>
        <a:lstStyle/>
        <a:p>
          <a:endParaRPr lang="en-US"/>
        </a:p>
      </dgm:t>
    </dgm:pt>
    <dgm:pt modelId="{99A02676-2CF9-4F9B-A2B2-E11AE5245397}">
      <dgm:prSet/>
      <dgm:spPr/>
      <dgm:t>
        <a:bodyPr/>
        <a:lstStyle/>
        <a:p>
          <a:pPr>
            <a:lnSpc>
              <a:spcPct val="100000"/>
            </a:lnSpc>
          </a:pPr>
          <a:r>
            <a:rPr lang="en-US" dirty="0"/>
            <a:t>Build models to predict stock return</a:t>
          </a:r>
        </a:p>
      </dgm:t>
    </dgm:pt>
    <dgm:pt modelId="{659EBAA6-562F-4E5A-B382-BC0E7A90ABFB}" cxnId="{09BA361F-3F0B-4FB9-9E6D-5D4CF6237DD0}" type="parTrans">
      <dgm:prSet/>
      <dgm:spPr/>
      <dgm:t>
        <a:bodyPr/>
        <a:lstStyle/>
        <a:p>
          <a:endParaRPr lang="en-US"/>
        </a:p>
      </dgm:t>
    </dgm:pt>
    <dgm:pt modelId="{B343CCAC-49C9-4D2E-8A34-D2AF44FB800A}" cxnId="{09BA361F-3F0B-4FB9-9E6D-5D4CF6237DD0}" type="sibTrans">
      <dgm:prSet/>
      <dgm:spPr/>
      <dgm:t>
        <a:bodyPr/>
        <a:lstStyle/>
        <a:p>
          <a:endParaRPr lang="en-US"/>
        </a:p>
      </dgm:t>
    </dgm:pt>
    <dgm:pt modelId="{3B3F23A9-9368-4FF8-9628-011B9433666D}">
      <dgm:prSet/>
      <dgm:spPr/>
      <dgm:t>
        <a:bodyPr/>
        <a:lstStyle/>
        <a:p>
          <a:pPr>
            <a:lnSpc>
              <a:spcPct val="100000"/>
            </a:lnSpc>
          </a:pPr>
          <a:r>
            <a:rPr lang="en-US"/>
            <a:t>Uniqueness</a:t>
          </a:r>
        </a:p>
      </dgm:t>
    </dgm:pt>
    <dgm:pt modelId="{64C214AA-E8CD-46F1-945C-8FBA5C339EC7}" cxnId="{88697ADF-E79E-4545-8C5B-6A3C96ABEA75}" type="parTrans">
      <dgm:prSet/>
      <dgm:spPr/>
      <dgm:t>
        <a:bodyPr/>
        <a:lstStyle/>
        <a:p>
          <a:endParaRPr lang="en-US"/>
        </a:p>
      </dgm:t>
    </dgm:pt>
    <dgm:pt modelId="{C948E9B6-7EA6-45A9-BE7C-73FF13D76FA8}" cxnId="{88697ADF-E79E-4545-8C5B-6A3C96ABEA75}" type="sibTrans">
      <dgm:prSet/>
      <dgm:spPr/>
      <dgm:t>
        <a:bodyPr/>
        <a:lstStyle/>
        <a:p>
          <a:endParaRPr lang="en-US"/>
        </a:p>
      </dgm:t>
    </dgm:pt>
    <dgm:pt modelId="{29232304-F197-4F19-A308-C88511292A9E}">
      <dgm:prSet/>
      <dgm:spPr/>
      <dgm:t>
        <a:bodyPr/>
        <a:lstStyle/>
        <a:p>
          <a:pPr>
            <a:lnSpc>
              <a:spcPct val="100000"/>
            </a:lnSpc>
          </a:pPr>
          <a:r>
            <a:rPr lang="en-US" dirty="0"/>
            <a:t>Implement a dynamic approach to make short to mid term (one week) prediction </a:t>
          </a:r>
        </a:p>
      </dgm:t>
    </dgm:pt>
    <dgm:pt modelId="{56E228EC-845F-47B9-850A-9118EEAF286B}" cxnId="{D6F4B180-8AAF-4C99-B348-99B982CCC24A}" type="parTrans">
      <dgm:prSet/>
      <dgm:spPr/>
      <dgm:t>
        <a:bodyPr/>
        <a:lstStyle/>
        <a:p>
          <a:endParaRPr lang="en-US"/>
        </a:p>
      </dgm:t>
    </dgm:pt>
    <dgm:pt modelId="{C4ABA87D-7618-45AC-9C5A-F1775AE53EE5}" cxnId="{D6F4B180-8AAF-4C99-B348-99B982CCC24A}" type="sibTrans">
      <dgm:prSet/>
      <dgm:spPr/>
      <dgm:t>
        <a:bodyPr/>
        <a:lstStyle/>
        <a:p>
          <a:endParaRPr lang="en-US"/>
        </a:p>
      </dgm:t>
    </dgm:pt>
    <dgm:pt modelId="{2B082865-4192-4319-9011-EC5FAA6A9E70}">
      <dgm:prSet/>
      <dgm:spPr/>
      <dgm:t>
        <a:bodyPr/>
        <a:lstStyle/>
        <a:p>
          <a:pPr>
            <a:lnSpc>
              <a:spcPct val="100000"/>
            </a:lnSpc>
          </a:pPr>
          <a:r>
            <a:rPr lang="en-US" dirty="0"/>
            <a:t>Focus on both loss and gain</a:t>
          </a:r>
        </a:p>
      </dgm:t>
    </dgm:pt>
    <dgm:pt modelId="{710C6B4C-8A33-4681-90E1-6F785CB95183}" cxnId="{3F22CF34-295B-4907-A5CC-6F4A68B0965C}" type="parTrans">
      <dgm:prSet/>
      <dgm:spPr/>
      <dgm:t>
        <a:bodyPr/>
        <a:lstStyle/>
        <a:p>
          <a:endParaRPr lang="en-US"/>
        </a:p>
      </dgm:t>
    </dgm:pt>
    <dgm:pt modelId="{401AFC5A-0C2A-407E-9096-1929B2468677}" cxnId="{3F22CF34-295B-4907-A5CC-6F4A68B0965C}" type="sibTrans">
      <dgm:prSet/>
      <dgm:spPr/>
      <dgm:t>
        <a:bodyPr/>
        <a:lstStyle/>
        <a:p>
          <a:endParaRPr lang="en-US"/>
        </a:p>
      </dgm:t>
    </dgm:pt>
    <dgm:pt modelId="{553E6F11-1C98-4B13-964F-5B07379B3B45}">
      <dgm:prSet/>
      <dgm:spPr/>
      <dgm:t>
        <a:bodyPr/>
        <a:lstStyle/>
        <a:p>
          <a:pPr>
            <a:lnSpc>
              <a:spcPct val="100000"/>
            </a:lnSpc>
          </a:pPr>
          <a:r>
            <a:rPr lang="en-US" dirty="0"/>
            <a:t>Incorporate sentiment analysis into model</a:t>
          </a:r>
        </a:p>
      </dgm:t>
    </dgm:pt>
    <dgm:pt modelId="{1328C4BC-3A9F-48F8-AE7E-52468D6BD0E6}" cxnId="{1B6A62BD-612F-44BA-8B3D-F61B6932B8BE}" type="parTrans">
      <dgm:prSet/>
      <dgm:spPr/>
      <dgm:t>
        <a:bodyPr/>
        <a:lstStyle/>
        <a:p>
          <a:endParaRPr lang="en-US"/>
        </a:p>
      </dgm:t>
    </dgm:pt>
    <dgm:pt modelId="{81914171-34A2-4DC6-BEB5-3A36C1EEFDAC}" cxnId="{1B6A62BD-612F-44BA-8B3D-F61B6932B8BE}" type="sibTrans">
      <dgm:prSet/>
      <dgm:spPr/>
      <dgm:t>
        <a:bodyPr/>
        <a:lstStyle/>
        <a:p>
          <a:endParaRPr lang="en-US"/>
        </a:p>
      </dgm:t>
    </dgm:pt>
    <dgm:pt modelId="{940AB1B8-31F0-482E-AB7E-20EDA6827836}" type="pres">
      <dgm:prSet presAssocID="{B0143521-B3F7-49EE-81E1-D337A8F26784}" presName="linear" presStyleCnt="0">
        <dgm:presLayoutVars>
          <dgm:dir/>
          <dgm:animLvl val="lvl"/>
          <dgm:resizeHandles val="exact"/>
        </dgm:presLayoutVars>
      </dgm:prSet>
      <dgm:spPr/>
    </dgm:pt>
    <dgm:pt modelId="{DC98DF1F-9E28-4C72-BC41-D80F096B1268}" type="pres">
      <dgm:prSet presAssocID="{94BED6AA-20B8-4B6D-98F6-C4CBC266E7C5}" presName="parentLin" presStyleCnt="0"/>
      <dgm:spPr/>
    </dgm:pt>
    <dgm:pt modelId="{29A8FEE7-C8FB-46E8-AD66-6B2412059858}" type="pres">
      <dgm:prSet presAssocID="{94BED6AA-20B8-4B6D-98F6-C4CBC266E7C5}" presName="parentLeftMargin" presStyleLbl="node1" presStyleIdx="0" presStyleCnt="2"/>
      <dgm:spPr/>
    </dgm:pt>
    <dgm:pt modelId="{3D78E7DC-E549-4121-9EC8-783C9EC0AC04}" type="pres">
      <dgm:prSet presAssocID="{94BED6AA-20B8-4B6D-98F6-C4CBC266E7C5}" presName="parentText" presStyleLbl="node1" presStyleIdx="0" presStyleCnt="2">
        <dgm:presLayoutVars>
          <dgm:chMax val="0"/>
          <dgm:bulletEnabled val="1"/>
        </dgm:presLayoutVars>
      </dgm:prSet>
      <dgm:spPr/>
    </dgm:pt>
    <dgm:pt modelId="{BB1CCB41-C370-4902-8C86-95F957158353}" type="pres">
      <dgm:prSet presAssocID="{94BED6AA-20B8-4B6D-98F6-C4CBC266E7C5}" presName="negativeSpace" presStyleCnt="0"/>
      <dgm:spPr/>
    </dgm:pt>
    <dgm:pt modelId="{4EC703AE-C60D-48F0-BCB2-9FE16DB1B6E5}" type="pres">
      <dgm:prSet presAssocID="{94BED6AA-20B8-4B6D-98F6-C4CBC266E7C5}" presName="childText" presStyleLbl="conFgAcc1" presStyleIdx="0" presStyleCnt="2">
        <dgm:presLayoutVars>
          <dgm:bulletEnabled val="1"/>
        </dgm:presLayoutVars>
      </dgm:prSet>
      <dgm:spPr/>
    </dgm:pt>
    <dgm:pt modelId="{A3BA6804-DDB5-44F7-B19D-7301018130F5}" type="pres">
      <dgm:prSet presAssocID="{7863FAB8-13FA-4373-B70C-31396DC273A3}" presName="spaceBetweenRectangles" presStyleCnt="0"/>
      <dgm:spPr/>
    </dgm:pt>
    <dgm:pt modelId="{82C44835-B2D2-4F37-84AA-A9B04521242B}" type="pres">
      <dgm:prSet presAssocID="{3B3F23A9-9368-4FF8-9628-011B9433666D}" presName="parentLin" presStyleCnt="0"/>
      <dgm:spPr/>
    </dgm:pt>
    <dgm:pt modelId="{645333B6-97E4-40DA-84CF-595DA3FCB3AF}" type="pres">
      <dgm:prSet presAssocID="{3B3F23A9-9368-4FF8-9628-011B9433666D}" presName="parentLeftMargin" presStyleLbl="node1" presStyleIdx="0" presStyleCnt="2"/>
      <dgm:spPr/>
    </dgm:pt>
    <dgm:pt modelId="{F27E2B59-372A-402C-B697-3DE712A58854}" type="pres">
      <dgm:prSet presAssocID="{3B3F23A9-9368-4FF8-9628-011B9433666D}" presName="parentText" presStyleLbl="node1" presStyleIdx="1" presStyleCnt="2">
        <dgm:presLayoutVars>
          <dgm:chMax val="0"/>
          <dgm:bulletEnabled val="1"/>
        </dgm:presLayoutVars>
      </dgm:prSet>
      <dgm:spPr/>
    </dgm:pt>
    <dgm:pt modelId="{8A4A7EE2-F414-4147-926A-63E463288E88}" type="pres">
      <dgm:prSet presAssocID="{3B3F23A9-9368-4FF8-9628-011B9433666D}" presName="negativeSpace" presStyleCnt="0"/>
      <dgm:spPr/>
    </dgm:pt>
    <dgm:pt modelId="{1B0A7A31-21EB-4189-8994-DEC93D450867}" type="pres">
      <dgm:prSet presAssocID="{3B3F23A9-9368-4FF8-9628-011B9433666D}" presName="childText" presStyleLbl="conFgAcc1" presStyleIdx="1" presStyleCnt="2">
        <dgm:presLayoutVars>
          <dgm:bulletEnabled val="1"/>
        </dgm:presLayoutVars>
      </dgm:prSet>
      <dgm:spPr/>
    </dgm:pt>
  </dgm:ptLst>
  <dgm:cxnLst>
    <dgm:cxn modelId="{80ED2809-04C7-42BB-9684-38BBFB236999}" type="presOf" srcId="{553E6F11-1C98-4B13-964F-5B07379B3B45}" destId="{1B0A7A31-21EB-4189-8994-DEC93D450867}" srcOrd="0" destOrd="2" presId="urn:microsoft.com/office/officeart/2005/8/layout/list1"/>
    <dgm:cxn modelId="{2E29D417-6FCB-4661-ABB5-95B214866AC3}" type="presOf" srcId="{94BED6AA-20B8-4B6D-98F6-C4CBC266E7C5}" destId="{3D78E7DC-E549-4121-9EC8-783C9EC0AC04}" srcOrd="1" destOrd="0" presId="urn:microsoft.com/office/officeart/2005/8/layout/list1"/>
    <dgm:cxn modelId="{09BA361F-3F0B-4FB9-9E6D-5D4CF6237DD0}" srcId="{94BED6AA-20B8-4B6D-98F6-C4CBC266E7C5}" destId="{99A02676-2CF9-4F9B-A2B2-E11AE5245397}" srcOrd="1" destOrd="0" parTransId="{659EBAA6-562F-4E5A-B382-BC0E7A90ABFB}" sibTransId="{B343CCAC-49C9-4D2E-8A34-D2AF44FB800A}"/>
    <dgm:cxn modelId="{C8A07820-9951-4941-9493-F5B694DC9DA7}" srcId="{B0143521-B3F7-49EE-81E1-D337A8F26784}" destId="{94BED6AA-20B8-4B6D-98F6-C4CBC266E7C5}" srcOrd="0" destOrd="0" parTransId="{F08C03AC-141C-4D97-B798-516B057347B1}" sibTransId="{7863FAB8-13FA-4373-B70C-31396DC273A3}"/>
    <dgm:cxn modelId="{3F22CF34-295B-4907-A5CC-6F4A68B0965C}" srcId="{3B3F23A9-9368-4FF8-9628-011B9433666D}" destId="{2B082865-4192-4319-9011-EC5FAA6A9E70}" srcOrd="1" destOrd="0" parTransId="{710C6B4C-8A33-4681-90E1-6F785CB95183}" sibTransId="{401AFC5A-0C2A-407E-9096-1929B2468677}"/>
    <dgm:cxn modelId="{1597163C-375D-4D01-A618-A4F0C08657F8}" type="presOf" srcId="{3B3F23A9-9368-4FF8-9628-011B9433666D}" destId="{645333B6-97E4-40DA-84CF-595DA3FCB3AF}" srcOrd="0" destOrd="0" presId="urn:microsoft.com/office/officeart/2005/8/layout/list1"/>
    <dgm:cxn modelId="{17BED740-E256-498D-B562-80EB904E7FA0}" srcId="{94BED6AA-20B8-4B6D-98F6-C4CBC266E7C5}" destId="{783B5F03-87CF-4C47-99D6-BE02033E20C9}" srcOrd="0" destOrd="0" parTransId="{03DB114C-C02F-4220-AB33-8315CD2D2602}" sibTransId="{9C3AC8DC-0979-4B1D-9E9E-20557050AD00}"/>
    <dgm:cxn modelId="{08504E41-B4AA-4C4E-9B52-078F3F198034}" type="presOf" srcId="{94BED6AA-20B8-4B6D-98F6-C4CBC266E7C5}" destId="{29A8FEE7-C8FB-46E8-AD66-6B2412059858}" srcOrd="0" destOrd="0" presId="urn:microsoft.com/office/officeart/2005/8/layout/list1"/>
    <dgm:cxn modelId="{65DFEC47-1F14-46E3-9215-F1AE5D61A543}" type="presOf" srcId="{99A02676-2CF9-4F9B-A2B2-E11AE5245397}" destId="{4EC703AE-C60D-48F0-BCB2-9FE16DB1B6E5}" srcOrd="0" destOrd="1" presId="urn:microsoft.com/office/officeart/2005/8/layout/list1"/>
    <dgm:cxn modelId="{BE799552-F647-4583-A07F-0889D49C10D4}" type="presOf" srcId="{783B5F03-87CF-4C47-99D6-BE02033E20C9}" destId="{4EC703AE-C60D-48F0-BCB2-9FE16DB1B6E5}" srcOrd="0" destOrd="0" presId="urn:microsoft.com/office/officeart/2005/8/layout/list1"/>
    <dgm:cxn modelId="{E82A4C79-658B-42A1-B6E7-A3696EAB60B0}" type="presOf" srcId="{29232304-F197-4F19-A308-C88511292A9E}" destId="{1B0A7A31-21EB-4189-8994-DEC93D450867}" srcOrd="0" destOrd="0" presId="urn:microsoft.com/office/officeart/2005/8/layout/list1"/>
    <dgm:cxn modelId="{D6F4B180-8AAF-4C99-B348-99B982CCC24A}" srcId="{3B3F23A9-9368-4FF8-9628-011B9433666D}" destId="{29232304-F197-4F19-A308-C88511292A9E}" srcOrd="0" destOrd="0" parTransId="{56E228EC-845F-47B9-850A-9118EEAF286B}" sibTransId="{C4ABA87D-7618-45AC-9C5A-F1775AE53EE5}"/>
    <dgm:cxn modelId="{14B449B7-2C0F-43DC-9613-8397FA8254E0}" type="presOf" srcId="{2B082865-4192-4319-9011-EC5FAA6A9E70}" destId="{1B0A7A31-21EB-4189-8994-DEC93D450867}" srcOrd="0" destOrd="1" presId="urn:microsoft.com/office/officeart/2005/8/layout/list1"/>
    <dgm:cxn modelId="{1B6A62BD-612F-44BA-8B3D-F61B6932B8BE}" srcId="{3B3F23A9-9368-4FF8-9628-011B9433666D}" destId="{553E6F11-1C98-4B13-964F-5B07379B3B45}" srcOrd="2" destOrd="0" parTransId="{1328C4BC-3A9F-48F8-AE7E-52468D6BD0E6}" sibTransId="{81914171-34A2-4DC6-BEB5-3A36C1EEFDAC}"/>
    <dgm:cxn modelId="{67C4CDDE-FF09-4AAA-9CBA-11899F9D88FA}" type="presOf" srcId="{3B3F23A9-9368-4FF8-9628-011B9433666D}" destId="{F27E2B59-372A-402C-B697-3DE712A58854}" srcOrd="1" destOrd="0" presId="urn:microsoft.com/office/officeart/2005/8/layout/list1"/>
    <dgm:cxn modelId="{88697ADF-E79E-4545-8C5B-6A3C96ABEA75}" srcId="{B0143521-B3F7-49EE-81E1-D337A8F26784}" destId="{3B3F23A9-9368-4FF8-9628-011B9433666D}" srcOrd="1" destOrd="0" parTransId="{64C214AA-E8CD-46F1-945C-8FBA5C339EC7}" sibTransId="{C948E9B6-7EA6-45A9-BE7C-73FF13D76FA8}"/>
    <dgm:cxn modelId="{002AFADF-9CE8-4700-A241-243B15405FEA}" type="presOf" srcId="{B0143521-B3F7-49EE-81E1-D337A8F26784}" destId="{940AB1B8-31F0-482E-AB7E-20EDA6827836}" srcOrd="0" destOrd="0" presId="urn:microsoft.com/office/officeart/2005/8/layout/list1"/>
    <dgm:cxn modelId="{8AAFD1ED-5EB1-4E85-93BC-8C82769AA13F}" type="presParOf" srcId="{940AB1B8-31F0-482E-AB7E-20EDA6827836}" destId="{DC98DF1F-9E28-4C72-BC41-D80F096B1268}" srcOrd="0" destOrd="0" presId="urn:microsoft.com/office/officeart/2005/8/layout/list1"/>
    <dgm:cxn modelId="{FBEA797A-28AB-4C73-9D4C-53B34BADB1FC}" type="presParOf" srcId="{DC98DF1F-9E28-4C72-BC41-D80F096B1268}" destId="{29A8FEE7-C8FB-46E8-AD66-6B2412059858}" srcOrd="0" destOrd="0" presId="urn:microsoft.com/office/officeart/2005/8/layout/list1"/>
    <dgm:cxn modelId="{32168D37-2F55-4595-9A0D-05F50A00FE5E}" type="presParOf" srcId="{DC98DF1F-9E28-4C72-BC41-D80F096B1268}" destId="{3D78E7DC-E549-4121-9EC8-783C9EC0AC04}" srcOrd="1" destOrd="0" presId="urn:microsoft.com/office/officeart/2005/8/layout/list1"/>
    <dgm:cxn modelId="{DAD6C608-CB75-4E76-A19A-4E2FFE6FA80F}" type="presParOf" srcId="{940AB1B8-31F0-482E-AB7E-20EDA6827836}" destId="{BB1CCB41-C370-4902-8C86-95F957158353}" srcOrd="1" destOrd="0" presId="urn:microsoft.com/office/officeart/2005/8/layout/list1"/>
    <dgm:cxn modelId="{EF977F8D-7815-421A-A0D6-A967E7553380}" type="presParOf" srcId="{940AB1B8-31F0-482E-AB7E-20EDA6827836}" destId="{4EC703AE-C60D-48F0-BCB2-9FE16DB1B6E5}" srcOrd="2" destOrd="0" presId="urn:microsoft.com/office/officeart/2005/8/layout/list1"/>
    <dgm:cxn modelId="{7BF87A46-A74D-42C3-BF34-D120CE614AD9}" type="presParOf" srcId="{940AB1B8-31F0-482E-AB7E-20EDA6827836}" destId="{A3BA6804-DDB5-44F7-B19D-7301018130F5}" srcOrd="3" destOrd="0" presId="urn:microsoft.com/office/officeart/2005/8/layout/list1"/>
    <dgm:cxn modelId="{70A48960-0CC8-45C5-866D-446E29D769AA}" type="presParOf" srcId="{940AB1B8-31F0-482E-AB7E-20EDA6827836}" destId="{82C44835-B2D2-4F37-84AA-A9B04521242B}" srcOrd="4" destOrd="0" presId="urn:microsoft.com/office/officeart/2005/8/layout/list1"/>
    <dgm:cxn modelId="{D9117AF5-0054-43BD-B5A3-FE76ADDF3099}" type="presParOf" srcId="{82C44835-B2D2-4F37-84AA-A9B04521242B}" destId="{645333B6-97E4-40DA-84CF-595DA3FCB3AF}" srcOrd="0" destOrd="0" presId="urn:microsoft.com/office/officeart/2005/8/layout/list1"/>
    <dgm:cxn modelId="{124CF4BD-3F5A-4432-89DD-0A46EC174385}" type="presParOf" srcId="{82C44835-B2D2-4F37-84AA-A9B04521242B}" destId="{F27E2B59-372A-402C-B697-3DE712A58854}" srcOrd="1" destOrd="0" presId="urn:microsoft.com/office/officeart/2005/8/layout/list1"/>
    <dgm:cxn modelId="{1E2BFAE3-AD76-4B32-8E41-92F1704F9306}" type="presParOf" srcId="{940AB1B8-31F0-482E-AB7E-20EDA6827836}" destId="{8A4A7EE2-F414-4147-926A-63E463288E88}" srcOrd="5" destOrd="0" presId="urn:microsoft.com/office/officeart/2005/8/layout/list1"/>
    <dgm:cxn modelId="{AF7861AD-56CA-44CB-AADE-C117AAB45351}" type="presParOf" srcId="{940AB1B8-31F0-482E-AB7E-20EDA6827836}" destId="{1B0A7A31-21EB-4189-8994-DEC93D450867}" srcOrd="6"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7D9526-8969-45C8-A28F-93400082D77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52B7F4F-2702-4E36-B896-DB6AD3E70D85}">
      <dgm:prSet/>
      <dgm:spPr/>
      <dgm:t>
        <a:bodyPr/>
        <a:lstStyle/>
        <a:p>
          <a:pPr>
            <a:lnSpc>
              <a:spcPct val="100000"/>
            </a:lnSpc>
          </a:pPr>
          <a:r>
            <a:rPr lang="en-US" dirty="0"/>
            <a:t>Construct models to capture buying and selling signal</a:t>
          </a:r>
        </a:p>
      </dgm:t>
    </dgm:pt>
    <dgm:pt modelId="{BEAA42E4-3A8B-4D11-9AA7-B0DA4B6B2251}" cxnId="{21A2EEDE-B034-4298-8496-ED360EDC5B73}" type="parTrans">
      <dgm:prSet/>
      <dgm:spPr/>
      <dgm:t>
        <a:bodyPr/>
        <a:lstStyle/>
        <a:p>
          <a:endParaRPr lang="en-US"/>
        </a:p>
      </dgm:t>
    </dgm:pt>
    <dgm:pt modelId="{EF29B5BA-9BC1-4D76-BD70-78F9199EABA1}" cxnId="{21A2EEDE-B034-4298-8496-ED360EDC5B73}" type="sibTrans">
      <dgm:prSet/>
      <dgm:spPr/>
      <dgm:t>
        <a:bodyPr/>
        <a:lstStyle/>
        <a:p>
          <a:endParaRPr lang="en-US"/>
        </a:p>
      </dgm:t>
    </dgm:pt>
    <dgm:pt modelId="{5FC0DDF8-1BF1-4359-BEC1-EA7CD70ACA5F}">
      <dgm:prSet/>
      <dgm:spPr/>
      <dgm:t>
        <a:bodyPr/>
        <a:lstStyle/>
        <a:p>
          <a:pPr>
            <a:lnSpc>
              <a:spcPct val="100000"/>
            </a:lnSpc>
          </a:pPr>
          <a:r>
            <a:rPr lang="en-US" dirty="0"/>
            <a:t>Time series modeling</a:t>
          </a:r>
        </a:p>
      </dgm:t>
    </dgm:pt>
    <dgm:pt modelId="{DA0D3296-9D1C-4040-B3D2-AB5921AEDB39}" cxnId="{3161AF28-7129-46C6-944B-BD11E164DC58}" type="parTrans">
      <dgm:prSet/>
      <dgm:spPr/>
      <dgm:t>
        <a:bodyPr/>
        <a:lstStyle/>
        <a:p>
          <a:endParaRPr lang="en-US"/>
        </a:p>
      </dgm:t>
    </dgm:pt>
    <dgm:pt modelId="{B50B769E-C2DC-4534-A727-719EEA221276}" cxnId="{3161AF28-7129-46C6-944B-BD11E164DC58}" type="sibTrans">
      <dgm:prSet/>
      <dgm:spPr/>
      <dgm:t>
        <a:bodyPr/>
        <a:lstStyle/>
        <a:p>
          <a:endParaRPr lang="en-US"/>
        </a:p>
      </dgm:t>
    </dgm:pt>
    <dgm:pt modelId="{BCE3DE5A-1383-4E99-9030-4D8ADBE03E0C}">
      <dgm:prSet/>
      <dgm:spPr/>
      <dgm:t>
        <a:bodyPr/>
        <a:lstStyle/>
        <a:p>
          <a:pPr>
            <a:lnSpc>
              <a:spcPct val="100000"/>
            </a:lnSpc>
          </a:pPr>
          <a:r>
            <a:rPr lang="en-US" dirty="0"/>
            <a:t>Dynamic decision making</a:t>
          </a:r>
        </a:p>
      </dgm:t>
    </dgm:pt>
    <dgm:pt modelId="{5CE08A19-424C-4C24-A53F-CA0C9E58F912}" cxnId="{6C98CDF0-8F40-4AFE-A856-63FB9C1E9601}" type="parTrans">
      <dgm:prSet/>
      <dgm:spPr/>
      <dgm:t>
        <a:bodyPr/>
        <a:lstStyle/>
        <a:p>
          <a:endParaRPr lang="en-US"/>
        </a:p>
      </dgm:t>
    </dgm:pt>
    <dgm:pt modelId="{46CBA0B9-AD78-4B6F-BEC6-41071BB8C8B3}" cxnId="{6C98CDF0-8F40-4AFE-A856-63FB9C1E9601}" type="sibTrans">
      <dgm:prSet/>
      <dgm:spPr/>
      <dgm:t>
        <a:bodyPr/>
        <a:lstStyle/>
        <a:p>
          <a:endParaRPr lang="en-US"/>
        </a:p>
      </dgm:t>
    </dgm:pt>
    <dgm:pt modelId="{5FAE9542-ED2B-4FF2-A911-A23EE6F6DDC5}">
      <dgm:prSet/>
      <dgm:spPr/>
      <dgm:t>
        <a:bodyPr/>
        <a:lstStyle/>
        <a:p>
          <a:pPr>
            <a:lnSpc>
              <a:spcPct val="100000"/>
            </a:lnSpc>
          </a:pPr>
          <a:r>
            <a:rPr lang="en-US" dirty="0"/>
            <a:t>Implement sentiment analysis of retail trader and study their impact</a:t>
          </a:r>
        </a:p>
      </dgm:t>
    </dgm:pt>
    <dgm:pt modelId="{DE52508F-1789-4A9F-9707-74924DD7E61E}" cxnId="{EFF2ED75-E9AC-4B48-B3F2-5971B7523C4C}" type="parTrans">
      <dgm:prSet/>
      <dgm:spPr/>
      <dgm:t>
        <a:bodyPr/>
        <a:lstStyle/>
        <a:p>
          <a:endParaRPr lang="en-US"/>
        </a:p>
      </dgm:t>
    </dgm:pt>
    <dgm:pt modelId="{CCF74DE4-26C9-45A4-82E6-70A784D8BBD1}" cxnId="{EFF2ED75-E9AC-4B48-B3F2-5971B7523C4C}" type="sibTrans">
      <dgm:prSet/>
      <dgm:spPr/>
      <dgm:t>
        <a:bodyPr/>
        <a:lstStyle/>
        <a:p>
          <a:endParaRPr lang="en-US"/>
        </a:p>
      </dgm:t>
    </dgm:pt>
    <dgm:pt modelId="{7EF95EE2-E166-47D0-9D14-B03FFF560B57}">
      <dgm:prSet/>
      <dgm:spPr/>
      <dgm:t>
        <a:bodyPr/>
        <a:lstStyle/>
        <a:p>
          <a:pPr>
            <a:lnSpc>
              <a:spcPct val="100000"/>
            </a:lnSpc>
          </a:pPr>
          <a:r>
            <a:rPr lang="en-US" dirty="0"/>
            <a:t>Entity matching</a:t>
          </a:r>
        </a:p>
      </dgm:t>
    </dgm:pt>
    <dgm:pt modelId="{839EBB23-5355-4A00-92A2-1DCE9FCB480F}" cxnId="{BE710D90-EC91-4A9C-A6F9-FF61E651102D}" type="parTrans">
      <dgm:prSet/>
      <dgm:spPr/>
      <dgm:t>
        <a:bodyPr/>
        <a:lstStyle/>
        <a:p>
          <a:endParaRPr lang="en-US"/>
        </a:p>
      </dgm:t>
    </dgm:pt>
    <dgm:pt modelId="{D43383D3-68DE-4B85-913F-C29C0148766E}" cxnId="{BE710D90-EC91-4A9C-A6F9-FF61E651102D}" type="sibTrans">
      <dgm:prSet/>
      <dgm:spPr/>
      <dgm:t>
        <a:bodyPr/>
        <a:lstStyle/>
        <a:p>
          <a:endParaRPr lang="en-US"/>
        </a:p>
      </dgm:t>
    </dgm:pt>
    <dgm:pt modelId="{CFF50CC6-AF62-4A74-A57F-062BC2FB4847}">
      <dgm:prSet/>
      <dgm:spPr/>
      <dgm:t>
        <a:bodyPr/>
        <a:lstStyle/>
        <a:p>
          <a:pPr>
            <a:lnSpc>
              <a:spcPct val="100000"/>
            </a:lnSpc>
          </a:pPr>
          <a:r>
            <a:rPr lang="en-US" dirty="0"/>
            <a:t>Sentiment analysis</a:t>
          </a:r>
        </a:p>
      </dgm:t>
    </dgm:pt>
    <dgm:pt modelId="{CD378CC3-6E8D-4145-A817-31B9A848521A}" cxnId="{08301A69-1B3C-4AE7-999B-A6DB99EE34B5}" type="parTrans">
      <dgm:prSet/>
      <dgm:spPr/>
      <dgm:t>
        <a:bodyPr/>
        <a:lstStyle/>
        <a:p>
          <a:endParaRPr lang="en-US"/>
        </a:p>
      </dgm:t>
    </dgm:pt>
    <dgm:pt modelId="{08EED712-60E2-47B1-B3F4-1DBE967B0344}" cxnId="{08301A69-1B3C-4AE7-999B-A6DB99EE34B5}" type="sibTrans">
      <dgm:prSet/>
      <dgm:spPr/>
      <dgm:t>
        <a:bodyPr/>
        <a:lstStyle/>
        <a:p>
          <a:endParaRPr lang="en-US"/>
        </a:p>
      </dgm:t>
    </dgm:pt>
    <dgm:pt modelId="{09A38CE4-E368-4750-9444-162AFCA58891}" type="pres">
      <dgm:prSet presAssocID="{9B7D9526-8969-45C8-A28F-93400082D770}" presName="root" presStyleCnt="0">
        <dgm:presLayoutVars>
          <dgm:dir/>
          <dgm:resizeHandles val="exact"/>
        </dgm:presLayoutVars>
      </dgm:prSet>
      <dgm:spPr/>
    </dgm:pt>
    <dgm:pt modelId="{DE96EEF8-755C-4C8E-AD8B-8AC82EE71A7E}" type="pres">
      <dgm:prSet presAssocID="{752B7F4F-2702-4E36-B896-DB6AD3E70D85}" presName="compNode" presStyleCnt="0"/>
      <dgm:spPr/>
    </dgm:pt>
    <dgm:pt modelId="{18986CF1-2072-42F0-BCE0-914E74EE6D33}" type="pres">
      <dgm:prSet presAssocID="{752B7F4F-2702-4E36-B896-DB6AD3E70D85}" presName="bgRect" presStyleLbl="bgShp" presStyleIdx="0" presStyleCnt="2"/>
      <dgm:spPr/>
    </dgm:pt>
    <dgm:pt modelId="{D81EE60F-2821-4F87-98D9-59CDB0BCB6F7}" type="pres">
      <dgm:prSet presAssocID="{752B7F4F-2702-4E36-B896-DB6AD3E70D8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14DEDF7C-63E7-469F-A76B-D678BEB6F37C}" type="pres">
      <dgm:prSet presAssocID="{752B7F4F-2702-4E36-B896-DB6AD3E70D85}" presName="spaceRect" presStyleCnt="0"/>
      <dgm:spPr/>
    </dgm:pt>
    <dgm:pt modelId="{37B540AC-436C-4460-A4C7-6FA0DE6679E7}" type="pres">
      <dgm:prSet presAssocID="{752B7F4F-2702-4E36-B896-DB6AD3E70D85}" presName="parTx" presStyleLbl="revTx" presStyleIdx="0" presStyleCnt="4">
        <dgm:presLayoutVars>
          <dgm:chMax val="0"/>
          <dgm:chPref val="0"/>
        </dgm:presLayoutVars>
      </dgm:prSet>
      <dgm:spPr/>
    </dgm:pt>
    <dgm:pt modelId="{B9F9C750-C5FA-424B-91B7-6E26661FE142}" type="pres">
      <dgm:prSet presAssocID="{752B7F4F-2702-4E36-B896-DB6AD3E70D85}" presName="desTx" presStyleLbl="revTx" presStyleIdx="1" presStyleCnt="4">
        <dgm:presLayoutVars/>
      </dgm:prSet>
      <dgm:spPr/>
    </dgm:pt>
    <dgm:pt modelId="{B590C752-BF56-4C8F-BC2E-7324FF286D96}" type="pres">
      <dgm:prSet presAssocID="{EF29B5BA-9BC1-4D76-BD70-78F9199EABA1}" presName="sibTrans" presStyleCnt="0"/>
      <dgm:spPr/>
    </dgm:pt>
    <dgm:pt modelId="{138E70F6-4640-4F3A-B755-CAE18243AC10}" type="pres">
      <dgm:prSet presAssocID="{5FAE9542-ED2B-4FF2-A911-A23EE6F6DDC5}" presName="compNode" presStyleCnt="0"/>
      <dgm:spPr/>
    </dgm:pt>
    <dgm:pt modelId="{E541CD7E-3771-4130-ACEF-6B941838B6F5}" type="pres">
      <dgm:prSet presAssocID="{5FAE9542-ED2B-4FF2-A911-A23EE6F6DDC5}" presName="bgRect" presStyleLbl="bgShp" presStyleIdx="1" presStyleCnt="2"/>
      <dgm:spPr/>
    </dgm:pt>
    <dgm:pt modelId="{10276274-7A25-420F-85AC-6F98D7C9368E}" type="pres">
      <dgm:prSet presAssocID="{5FAE9542-ED2B-4FF2-A911-A23EE6F6DDC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9BC13FE3-8807-4DAD-93E9-386EFDB6E8A9}" type="pres">
      <dgm:prSet presAssocID="{5FAE9542-ED2B-4FF2-A911-A23EE6F6DDC5}" presName="spaceRect" presStyleCnt="0"/>
      <dgm:spPr/>
    </dgm:pt>
    <dgm:pt modelId="{C1D4B622-1C87-4F4A-B292-1823CF35D469}" type="pres">
      <dgm:prSet presAssocID="{5FAE9542-ED2B-4FF2-A911-A23EE6F6DDC5}" presName="parTx" presStyleLbl="revTx" presStyleIdx="2" presStyleCnt="4">
        <dgm:presLayoutVars>
          <dgm:chMax val="0"/>
          <dgm:chPref val="0"/>
        </dgm:presLayoutVars>
      </dgm:prSet>
      <dgm:spPr/>
    </dgm:pt>
    <dgm:pt modelId="{D989E9BD-753D-4A8A-BE43-10BCB6382F25}" type="pres">
      <dgm:prSet presAssocID="{5FAE9542-ED2B-4FF2-A911-A23EE6F6DDC5}" presName="desTx" presStyleLbl="revTx" presStyleIdx="3" presStyleCnt="4">
        <dgm:presLayoutVars/>
      </dgm:prSet>
      <dgm:spPr/>
    </dgm:pt>
  </dgm:ptLst>
  <dgm:cxnLst>
    <dgm:cxn modelId="{3161AF28-7129-46C6-944B-BD11E164DC58}" srcId="{752B7F4F-2702-4E36-B896-DB6AD3E70D85}" destId="{5FC0DDF8-1BF1-4359-BEC1-EA7CD70ACA5F}" srcOrd="0" destOrd="0" parTransId="{DA0D3296-9D1C-4040-B3D2-AB5921AEDB39}" sibTransId="{B50B769E-C2DC-4534-A727-719EEA221276}"/>
    <dgm:cxn modelId="{08301A69-1B3C-4AE7-999B-A6DB99EE34B5}" srcId="{5FAE9542-ED2B-4FF2-A911-A23EE6F6DDC5}" destId="{CFF50CC6-AF62-4A74-A57F-062BC2FB4847}" srcOrd="1" destOrd="0" parTransId="{CD378CC3-6E8D-4145-A817-31B9A848521A}" sibTransId="{08EED712-60E2-47B1-B3F4-1DBE967B0344}"/>
    <dgm:cxn modelId="{EFF2ED75-E9AC-4B48-B3F2-5971B7523C4C}" srcId="{9B7D9526-8969-45C8-A28F-93400082D770}" destId="{5FAE9542-ED2B-4FF2-A911-A23EE6F6DDC5}" srcOrd="1" destOrd="0" parTransId="{DE52508F-1789-4A9F-9707-74924DD7E61E}" sibTransId="{CCF74DE4-26C9-45A4-82E6-70A784D8BBD1}"/>
    <dgm:cxn modelId="{B0A50259-50DC-4F73-8607-AB7A470604C1}" type="presOf" srcId="{752B7F4F-2702-4E36-B896-DB6AD3E70D85}" destId="{37B540AC-436C-4460-A4C7-6FA0DE6679E7}" srcOrd="0" destOrd="0" presId="urn:microsoft.com/office/officeart/2018/2/layout/IconVerticalSolidList"/>
    <dgm:cxn modelId="{D6909B59-9DF0-4AC9-8F1E-2F5A847EACF5}" type="presOf" srcId="{5FAE9542-ED2B-4FF2-A911-A23EE6F6DDC5}" destId="{C1D4B622-1C87-4F4A-B292-1823CF35D469}" srcOrd="0" destOrd="0" presId="urn:microsoft.com/office/officeart/2018/2/layout/IconVerticalSolidList"/>
    <dgm:cxn modelId="{231CAF82-4079-4066-ABF9-82AD15921879}" type="presOf" srcId="{7EF95EE2-E166-47D0-9D14-B03FFF560B57}" destId="{D989E9BD-753D-4A8A-BE43-10BCB6382F25}" srcOrd="0" destOrd="0" presId="urn:microsoft.com/office/officeart/2018/2/layout/IconVerticalSolidList"/>
    <dgm:cxn modelId="{BE710D90-EC91-4A9C-A6F9-FF61E651102D}" srcId="{5FAE9542-ED2B-4FF2-A911-A23EE6F6DDC5}" destId="{7EF95EE2-E166-47D0-9D14-B03FFF560B57}" srcOrd="0" destOrd="0" parTransId="{839EBB23-5355-4A00-92A2-1DCE9FCB480F}" sibTransId="{D43383D3-68DE-4B85-913F-C29C0148766E}"/>
    <dgm:cxn modelId="{79BD5DA5-D3E7-4330-8FA9-A410A86E0136}" type="presOf" srcId="{5FC0DDF8-1BF1-4359-BEC1-EA7CD70ACA5F}" destId="{B9F9C750-C5FA-424B-91B7-6E26661FE142}" srcOrd="0" destOrd="0" presId="urn:microsoft.com/office/officeart/2018/2/layout/IconVerticalSolidList"/>
    <dgm:cxn modelId="{E54609CB-887B-458F-8EDB-69EFD94E71B3}" type="presOf" srcId="{9B7D9526-8969-45C8-A28F-93400082D770}" destId="{09A38CE4-E368-4750-9444-162AFCA58891}" srcOrd="0" destOrd="0" presId="urn:microsoft.com/office/officeart/2018/2/layout/IconVerticalSolidList"/>
    <dgm:cxn modelId="{D4E4C9CD-5B4D-4224-A62C-16C39C14EB51}" type="presOf" srcId="{BCE3DE5A-1383-4E99-9030-4D8ADBE03E0C}" destId="{B9F9C750-C5FA-424B-91B7-6E26661FE142}" srcOrd="0" destOrd="1" presId="urn:microsoft.com/office/officeart/2018/2/layout/IconVerticalSolidList"/>
    <dgm:cxn modelId="{21A2EEDE-B034-4298-8496-ED360EDC5B73}" srcId="{9B7D9526-8969-45C8-A28F-93400082D770}" destId="{752B7F4F-2702-4E36-B896-DB6AD3E70D85}" srcOrd="0" destOrd="0" parTransId="{BEAA42E4-3A8B-4D11-9AA7-B0DA4B6B2251}" sibTransId="{EF29B5BA-9BC1-4D76-BD70-78F9199EABA1}"/>
    <dgm:cxn modelId="{6C98CDF0-8F40-4AFE-A856-63FB9C1E9601}" srcId="{752B7F4F-2702-4E36-B896-DB6AD3E70D85}" destId="{BCE3DE5A-1383-4E99-9030-4D8ADBE03E0C}" srcOrd="1" destOrd="0" parTransId="{5CE08A19-424C-4C24-A53F-CA0C9E58F912}" sibTransId="{46CBA0B9-AD78-4B6F-BEC6-41071BB8C8B3}"/>
    <dgm:cxn modelId="{8C7978F1-F8DC-4DAB-B37A-E9CA52844F5E}" type="presOf" srcId="{CFF50CC6-AF62-4A74-A57F-062BC2FB4847}" destId="{D989E9BD-753D-4A8A-BE43-10BCB6382F25}" srcOrd="0" destOrd="1" presId="urn:microsoft.com/office/officeart/2018/2/layout/IconVerticalSolidList"/>
    <dgm:cxn modelId="{BF482D20-E596-46CF-A7E4-6C47F9BF2CAF}" type="presParOf" srcId="{09A38CE4-E368-4750-9444-162AFCA58891}" destId="{DE96EEF8-755C-4C8E-AD8B-8AC82EE71A7E}" srcOrd="0" destOrd="0" presId="urn:microsoft.com/office/officeart/2018/2/layout/IconVerticalSolidList"/>
    <dgm:cxn modelId="{C74A307D-636F-4CFB-8C51-EE0AF7370F45}" type="presParOf" srcId="{DE96EEF8-755C-4C8E-AD8B-8AC82EE71A7E}" destId="{18986CF1-2072-42F0-BCE0-914E74EE6D33}" srcOrd="0" destOrd="0" presId="urn:microsoft.com/office/officeart/2018/2/layout/IconVerticalSolidList"/>
    <dgm:cxn modelId="{F744318E-FDD5-433D-BE7E-C405B10D51B5}" type="presParOf" srcId="{DE96EEF8-755C-4C8E-AD8B-8AC82EE71A7E}" destId="{D81EE60F-2821-4F87-98D9-59CDB0BCB6F7}" srcOrd="1" destOrd="0" presId="urn:microsoft.com/office/officeart/2018/2/layout/IconVerticalSolidList"/>
    <dgm:cxn modelId="{5980CFBA-B374-4C02-BE3C-5351F9FE6642}" type="presParOf" srcId="{DE96EEF8-755C-4C8E-AD8B-8AC82EE71A7E}" destId="{14DEDF7C-63E7-469F-A76B-D678BEB6F37C}" srcOrd="2" destOrd="0" presId="urn:microsoft.com/office/officeart/2018/2/layout/IconVerticalSolidList"/>
    <dgm:cxn modelId="{DF146145-A21A-4A30-8C69-2A775ECAB2E8}" type="presParOf" srcId="{DE96EEF8-755C-4C8E-AD8B-8AC82EE71A7E}" destId="{37B540AC-436C-4460-A4C7-6FA0DE6679E7}" srcOrd="3" destOrd="0" presId="urn:microsoft.com/office/officeart/2018/2/layout/IconVerticalSolidList"/>
    <dgm:cxn modelId="{4D616CD7-D7E7-42C7-88FB-3530A87753C6}" type="presParOf" srcId="{DE96EEF8-755C-4C8E-AD8B-8AC82EE71A7E}" destId="{B9F9C750-C5FA-424B-91B7-6E26661FE142}" srcOrd="4" destOrd="0" presId="urn:microsoft.com/office/officeart/2018/2/layout/IconVerticalSolidList"/>
    <dgm:cxn modelId="{B14A2D50-8E80-44F0-9815-1640F48A6F9A}" type="presParOf" srcId="{09A38CE4-E368-4750-9444-162AFCA58891}" destId="{B590C752-BF56-4C8F-BC2E-7324FF286D96}" srcOrd="1" destOrd="0" presId="urn:microsoft.com/office/officeart/2018/2/layout/IconVerticalSolidList"/>
    <dgm:cxn modelId="{01E5AEB6-33FA-407E-8B66-B1D216753DA2}" type="presParOf" srcId="{09A38CE4-E368-4750-9444-162AFCA58891}" destId="{138E70F6-4640-4F3A-B755-CAE18243AC10}" srcOrd="2" destOrd="0" presId="urn:microsoft.com/office/officeart/2018/2/layout/IconVerticalSolidList"/>
    <dgm:cxn modelId="{2AB88DC9-C783-4CFF-B99A-C3DA66A12973}" type="presParOf" srcId="{138E70F6-4640-4F3A-B755-CAE18243AC10}" destId="{E541CD7E-3771-4130-ACEF-6B941838B6F5}" srcOrd="0" destOrd="0" presId="urn:microsoft.com/office/officeart/2018/2/layout/IconVerticalSolidList"/>
    <dgm:cxn modelId="{C22E7B9D-863F-4A61-8492-613465A79AC1}" type="presParOf" srcId="{138E70F6-4640-4F3A-B755-CAE18243AC10}" destId="{10276274-7A25-420F-85AC-6F98D7C9368E}" srcOrd="1" destOrd="0" presId="urn:microsoft.com/office/officeart/2018/2/layout/IconVerticalSolidList"/>
    <dgm:cxn modelId="{E853B994-59A5-46A3-8622-0FA4C127DCD4}" type="presParOf" srcId="{138E70F6-4640-4F3A-B755-CAE18243AC10}" destId="{9BC13FE3-8807-4DAD-93E9-386EFDB6E8A9}" srcOrd="2" destOrd="0" presId="urn:microsoft.com/office/officeart/2018/2/layout/IconVerticalSolidList"/>
    <dgm:cxn modelId="{6B155BBF-1BF8-42D4-996F-AD0C73C696B4}" type="presParOf" srcId="{138E70F6-4640-4F3A-B755-CAE18243AC10}" destId="{C1D4B622-1C87-4F4A-B292-1823CF35D469}" srcOrd="3" destOrd="0" presId="urn:microsoft.com/office/officeart/2018/2/layout/IconVerticalSolidList"/>
    <dgm:cxn modelId="{BBE1F218-B14C-4EC9-BCF9-C49D70761A09}" type="presParOf" srcId="{138E70F6-4640-4F3A-B755-CAE18243AC10}" destId="{D989E9BD-753D-4A8A-BE43-10BCB6382F25}" srcOrd="4" destOrd="0" presId="urn:microsoft.com/office/officeart/2018/2/layout/IconVerticalSolidList"/>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F4893B-079D-42D4-8FA9-ADCF70799F12}" type="doc">
      <dgm:prSet loTypeId="urn:microsoft.com/office/officeart/2016/7/layout/VerticalDownArrowProcess" loCatId="process" qsTypeId="urn:microsoft.com/office/officeart/2005/8/quickstyle/simple1" qsCatId="simple" csTypeId="urn:microsoft.com/office/officeart/2005/8/colors/colorful5" csCatId="colorful" phldr="1"/>
      <dgm:spPr/>
      <dgm:t>
        <a:bodyPr/>
        <a:lstStyle/>
        <a:p>
          <a:endParaRPr lang="en-US"/>
        </a:p>
      </dgm:t>
    </dgm:pt>
    <dgm:pt modelId="{4376C1F7-0024-4B80-BD42-35986A155B41}">
      <dgm:prSet/>
      <dgm:spPr/>
      <dgm:t>
        <a:bodyPr/>
        <a:lstStyle/>
        <a:p>
          <a:r>
            <a:rPr lang="en-US" dirty="0"/>
            <a:t>Objective:</a:t>
          </a:r>
        </a:p>
      </dgm:t>
    </dgm:pt>
    <dgm:pt modelId="{50403FE2-51BD-4BD8-AAE6-DAA6C9192EBC}" cxnId="{175472C1-864B-40BB-9A2B-E72D66FDF5F8}" type="parTrans">
      <dgm:prSet/>
      <dgm:spPr/>
      <dgm:t>
        <a:bodyPr/>
        <a:lstStyle/>
        <a:p>
          <a:endParaRPr lang="en-US"/>
        </a:p>
      </dgm:t>
    </dgm:pt>
    <dgm:pt modelId="{47758C72-7EAE-47FC-8393-5F35DBDCD071}" cxnId="{175472C1-864B-40BB-9A2B-E72D66FDF5F8}" type="sibTrans">
      <dgm:prSet/>
      <dgm:spPr/>
      <dgm:t>
        <a:bodyPr/>
        <a:lstStyle/>
        <a:p>
          <a:endParaRPr lang="en-US"/>
        </a:p>
      </dgm:t>
    </dgm:pt>
    <dgm:pt modelId="{F781CEE4-351E-4DE6-A2BE-A148E2BE6A11}">
      <dgm:prSet/>
      <dgm:spPr/>
      <dgm:t>
        <a:bodyPr/>
        <a:lstStyle/>
        <a:p>
          <a:r>
            <a:rPr lang="en-US" dirty="0"/>
            <a:t>Window Size Selection</a:t>
          </a:r>
        </a:p>
      </dgm:t>
    </dgm:pt>
    <dgm:pt modelId="{17BD6698-9131-4346-8215-BA2BB5DEF999}" cxnId="{D054DB2A-395F-418C-A76B-95D162828B68}" type="parTrans">
      <dgm:prSet/>
      <dgm:spPr/>
      <dgm:t>
        <a:bodyPr/>
        <a:lstStyle/>
        <a:p>
          <a:endParaRPr lang="en-US"/>
        </a:p>
      </dgm:t>
    </dgm:pt>
    <dgm:pt modelId="{6C4AA6D1-616A-4462-BCED-FF410891171A}" cxnId="{D054DB2A-395F-418C-A76B-95D162828B68}" type="sibTrans">
      <dgm:prSet/>
      <dgm:spPr/>
      <dgm:t>
        <a:bodyPr/>
        <a:lstStyle/>
        <a:p>
          <a:endParaRPr lang="en-US"/>
        </a:p>
      </dgm:t>
    </dgm:pt>
    <dgm:pt modelId="{A4907A77-F41C-433D-941F-3CE3915F6C5B}">
      <dgm:prSet/>
      <dgm:spPr/>
      <dgm:t>
        <a:bodyPr/>
        <a:lstStyle/>
        <a:p>
          <a:r>
            <a:rPr lang="en-US" dirty="0"/>
            <a:t>Hyperparameter tunning</a:t>
          </a:r>
        </a:p>
      </dgm:t>
    </dgm:pt>
    <dgm:pt modelId="{1BB71B3D-20BD-4418-991C-3381DD14920E}" cxnId="{8A20678E-58F3-436E-97D0-3D68644D07FE}" type="parTrans">
      <dgm:prSet/>
      <dgm:spPr/>
      <dgm:t>
        <a:bodyPr/>
        <a:lstStyle/>
        <a:p>
          <a:endParaRPr lang="en-US"/>
        </a:p>
      </dgm:t>
    </dgm:pt>
    <dgm:pt modelId="{929CDFFA-0030-4D88-A869-EE0F0993D884}" cxnId="{8A20678E-58F3-436E-97D0-3D68644D07FE}" type="sibTrans">
      <dgm:prSet/>
      <dgm:spPr/>
      <dgm:t>
        <a:bodyPr/>
        <a:lstStyle/>
        <a:p>
          <a:endParaRPr lang="en-US"/>
        </a:p>
      </dgm:t>
    </dgm:pt>
    <dgm:pt modelId="{B0B72057-539C-4852-8B0B-E5CDDA35A1B2}">
      <dgm:prSet/>
      <dgm:spPr/>
      <dgm:t>
        <a:bodyPr/>
        <a:lstStyle/>
        <a:p>
          <a:r>
            <a:rPr lang="en-US"/>
            <a:t>Dynamic Decision Making</a:t>
          </a:r>
        </a:p>
      </dgm:t>
    </dgm:pt>
    <dgm:pt modelId="{8C9D7922-19D9-4AEB-B98D-7AC89E23E6CD}" cxnId="{55D53027-1511-4600-94DA-DB2C09304B8D}" type="parTrans">
      <dgm:prSet/>
      <dgm:spPr/>
      <dgm:t>
        <a:bodyPr/>
        <a:lstStyle/>
        <a:p>
          <a:endParaRPr lang="en-US"/>
        </a:p>
      </dgm:t>
    </dgm:pt>
    <dgm:pt modelId="{8A275235-CAD0-453F-A1C4-E95F12BB0493}" cxnId="{55D53027-1511-4600-94DA-DB2C09304B8D}" type="sibTrans">
      <dgm:prSet/>
      <dgm:spPr/>
      <dgm:t>
        <a:bodyPr/>
        <a:lstStyle/>
        <a:p>
          <a:endParaRPr lang="en-US"/>
        </a:p>
      </dgm:t>
    </dgm:pt>
    <dgm:pt modelId="{7F6C6B3E-2CDA-4D80-AAFD-A63A91B85346}">
      <dgm:prSet/>
      <dgm:spPr/>
      <dgm:t>
        <a:bodyPr/>
        <a:lstStyle/>
        <a:p>
          <a:r>
            <a:rPr lang="en-US" dirty="0"/>
            <a:t>Make decision based on the distribution of returns of past “</a:t>
          </a:r>
          <a:r>
            <a:rPr lang="en-US" dirty="0" err="1"/>
            <a:t>Window_size</a:t>
          </a:r>
          <a:r>
            <a:rPr lang="en-US" dirty="0"/>
            <a:t>” days</a:t>
          </a:r>
        </a:p>
      </dgm:t>
    </dgm:pt>
    <dgm:pt modelId="{C74DDFB6-4AD0-41CD-8B0D-D06DF2F3D5B9}" cxnId="{CC723FB0-D98B-413E-A6A7-3EFB6752ACEF}" type="parTrans">
      <dgm:prSet/>
      <dgm:spPr/>
      <dgm:t>
        <a:bodyPr/>
        <a:lstStyle/>
        <a:p>
          <a:endParaRPr lang="en-US"/>
        </a:p>
      </dgm:t>
    </dgm:pt>
    <dgm:pt modelId="{6B6B89DC-62F9-4D69-9A73-AFCC749C78F7}" cxnId="{CC723FB0-D98B-413E-A6A7-3EFB6752ACEF}" type="sibTrans">
      <dgm:prSet/>
      <dgm:spPr/>
      <dgm:t>
        <a:bodyPr/>
        <a:lstStyle/>
        <a:p>
          <a:endParaRPr lang="en-US"/>
        </a:p>
      </dgm:t>
    </dgm:pt>
    <dgm:pt modelId="{6F87087B-D9B9-485E-A595-A7F5806F25B6}">
      <dgm:prSet/>
      <dgm:spPr/>
      <dgm:t>
        <a:bodyPr/>
        <a:lstStyle/>
        <a:p>
          <a:r>
            <a:rPr lang="en-US"/>
            <a:t>Price Vs. Return </a:t>
          </a:r>
          <a:endParaRPr lang="en-US" dirty="0"/>
        </a:p>
      </dgm:t>
    </dgm:pt>
    <dgm:pt modelId="{92E98703-E69D-4C25-9C48-90F3ACAE9086}" cxnId="{ACEB2A39-03B7-46FD-B1A4-F938E0321D3A}" type="parTrans">
      <dgm:prSet/>
      <dgm:spPr/>
      <dgm:t>
        <a:bodyPr/>
        <a:lstStyle/>
        <a:p>
          <a:endParaRPr lang="zh-CN" altLang="en-US"/>
        </a:p>
      </dgm:t>
    </dgm:pt>
    <dgm:pt modelId="{81E6DAF5-760F-4FD0-BF92-3C9BBCE00F97}" cxnId="{ACEB2A39-03B7-46FD-B1A4-F938E0321D3A}" type="sibTrans">
      <dgm:prSet/>
      <dgm:spPr/>
      <dgm:t>
        <a:bodyPr/>
        <a:lstStyle/>
        <a:p>
          <a:endParaRPr lang="zh-CN" altLang="en-US"/>
        </a:p>
      </dgm:t>
    </dgm:pt>
    <dgm:pt modelId="{10FD427B-96BF-4FB7-83B9-90C33A9052C2}">
      <dgm:prSet/>
      <dgm:spPr/>
      <dgm:t>
        <a:bodyPr/>
        <a:lstStyle/>
        <a:p>
          <a:r>
            <a:rPr lang="en-US" dirty="0"/>
            <a:t>Feature Selection </a:t>
          </a:r>
        </a:p>
      </dgm:t>
    </dgm:pt>
    <dgm:pt modelId="{B9036331-9CC8-4CF3-A227-CC3210643B5B}" cxnId="{06D5737C-998E-484D-B7A1-21581136C10E}" type="parTrans">
      <dgm:prSet/>
      <dgm:spPr/>
      <dgm:t>
        <a:bodyPr/>
        <a:lstStyle/>
        <a:p>
          <a:endParaRPr lang="zh-CN" altLang="en-US"/>
        </a:p>
      </dgm:t>
    </dgm:pt>
    <dgm:pt modelId="{06665295-974D-44FC-A9BD-AF04428DEA33}" cxnId="{06D5737C-998E-484D-B7A1-21581136C10E}" type="sibTrans">
      <dgm:prSet/>
      <dgm:spPr/>
      <dgm:t>
        <a:bodyPr/>
        <a:lstStyle/>
        <a:p>
          <a:endParaRPr lang="zh-CN" altLang="en-US"/>
        </a:p>
      </dgm:t>
    </dgm:pt>
    <dgm:pt modelId="{D2354A4D-1A38-48D5-88BD-1716543C994E}">
      <dgm:prSet/>
      <dgm:spPr/>
      <dgm:t>
        <a:bodyPr/>
        <a:lstStyle/>
        <a:p>
          <a:r>
            <a:rPr lang="en-US"/>
            <a:t>Stationary vs Nonstationary data</a:t>
          </a:r>
          <a:endParaRPr lang="en-US" dirty="0"/>
        </a:p>
      </dgm:t>
    </dgm:pt>
    <dgm:pt modelId="{209E968A-9BAC-4143-BDAC-8A910D561FC7}" cxnId="{5A20919C-C865-47A3-81E0-FADADBB8AE15}" type="parTrans">
      <dgm:prSet/>
      <dgm:spPr/>
      <dgm:t>
        <a:bodyPr/>
        <a:lstStyle/>
        <a:p>
          <a:endParaRPr lang="zh-CN" altLang="en-US"/>
        </a:p>
      </dgm:t>
    </dgm:pt>
    <dgm:pt modelId="{69A5CF90-2C1A-4E12-ADDA-D949D71FB906}" cxnId="{5A20919C-C865-47A3-81E0-FADADBB8AE15}" type="sibTrans">
      <dgm:prSet/>
      <dgm:spPr/>
      <dgm:t>
        <a:bodyPr/>
        <a:lstStyle/>
        <a:p>
          <a:endParaRPr lang="zh-CN" altLang="en-US"/>
        </a:p>
      </dgm:t>
    </dgm:pt>
    <dgm:pt modelId="{47C90EDE-9C40-4B8A-BD58-EADC83E3451E}">
      <dgm:prSet/>
      <dgm:spPr/>
      <dgm:t>
        <a:bodyPr/>
        <a:lstStyle/>
        <a:p>
          <a:r>
            <a:rPr lang="en-US" dirty="0"/>
            <a:t>Data used to train the model</a:t>
          </a:r>
        </a:p>
      </dgm:t>
    </dgm:pt>
    <dgm:pt modelId="{FA9A91DB-2480-489E-AB01-B08B640756F0}" cxnId="{4BB824D5-40D5-4E9E-A4CC-C06AAD7EA69A}" type="parTrans">
      <dgm:prSet/>
      <dgm:spPr/>
      <dgm:t>
        <a:bodyPr/>
        <a:lstStyle/>
        <a:p>
          <a:endParaRPr lang="zh-CN" altLang="en-US"/>
        </a:p>
      </dgm:t>
    </dgm:pt>
    <dgm:pt modelId="{CFE4BDAA-4B11-4E94-90C3-D2F762024CEE}" cxnId="{4BB824D5-40D5-4E9E-A4CC-C06AAD7EA69A}" type="sibTrans">
      <dgm:prSet/>
      <dgm:spPr/>
      <dgm:t>
        <a:bodyPr/>
        <a:lstStyle/>
        <a:p>
          <a:endParaRPr lang="zh-CN" altLang="en-US"/>
        </a:p>
      </dgm:t>
    </dgm:pt>
    <dgm:pt modelId="{D217D2D3-6E89-4BA5-B94A-18F265544A3C}">
      <dgm:prSet/>
      <dgm:spPr/>
      <dgm:t>
        <a:bodyPr/>
        <a:lstStyle/>
        <a:p>
          <a:r>
            <a:rPr lang="en-US" dirty="0" err="1"/>
            <a:t>Optuna</a:t>
          </a:r>
          <a:r>
            <a:rPr lang="en-US" dirty="0"/>
            <a:t>, </a:t>
          </a:r>
          <a:r>
            <a:rPr lang="en-US" altLang="zh-CN" dirty="0"/>
            <a:t>A hyperparameter optimization framework</a:t>
          </a:r>
          <a:endParaRPr lang="en-US" dirty="0"/>
        </a:p>
      </dgm:t>
    </dgm:pt>
    <dgm:pt modelId="{46FAA17A-6FD1-45CD-B64E-2EF13BC22751}" cxnId="{F888A158-6332-4C42-BA11-5DF45037C128}" type="parTrans">
      <dgm:prSet/>
      <dgm:spPr/>
      <dgm:t>
        <a:bodyPr/>
        <a:lstStyle/>
        <a:p>
          <a:endParaRPr lang="zh-CN" altLang="en-US"/>
        </a:p>
      </dgm:t>
    </dgm:pt>
    <dgm:pt modelId="{178C29A1-AB20-4812-8058-CD39B1115EA2}" cxnId="{F888A158-6332-4C42-BA11-5DF45037C128}" type="sibTrans">
      <dgm:prSet/>
      <dgm:spPr/>
      <dgm:t>
        <a:bodyPr/>
        <a:lstStyle/>
        <a:p>
          <a:endParaRPr lang="zh-CN" altLang="en-US"/>
        </a:p>
      </dgm:t>
    </dgm:pt>
    <dgm:pt modelId="{68E345F6-D452-4C9C-BB0F-C29F77E13301}" type="pres">
      <dgm:prSet presAssocID="{17F4893B-079D-42D4-8FA9-ADCF70799F12}" presName="Name0" presStyleCnt="0">
        <dgm:presLayoutVars>
          <dgm:dir/>
          <dgm:animLvl val="lvl"/>
          <dgm:resizeHandles val="exact"/>
        </dgm:presLayoutVars>
      </dgm:prSet>
      <dgm:spPr/>
    </dgm:pt>
    <dgm:pt modelId="{9533A7BD-EE40-4FE4-9467-AA3CA5E8EF78}" type="pres">
      <dgm:prSet presAssocID="{B0B72057-539C-4852-8B0B-E5CDDA35A1B2}" presName="boxAndChildren" presStyleCnt="0"/>
      <dgm:spPr/>
    </dgm:pt>
    <dgm:pt modelId="{AFAED945-7EA7-4A35-B1F7-C3B96C323CFB}" type="pres">
      <dgm:prSet presAssocID="{B0B72057-539C-4852-8B0B-E5CDDA35A1B2}" presName="parentTextBox" presStyleLbl="alignNode1" presStyleIdx="0" presStyleCnt="5"/>
      <dgm:spPr/>
    </dgm:pt>
    <dgm:pt modelId="{5AE216B5-5F4C-42E9-A762-320F601466DE}" type="pres">
      <dgm:prSet presAssocID="{B0B72057-539C-4852-8B0B-E5CDDA35A1B2}" presName="descendantBox" presStyleLbl="bgAccFollowNode1" presStyleIdx="0" presStyleCnt="5"/>
      <dgm:spPr/>
    </dgm:pt>
    <dgm:pt modelId="{6C7015DE-4DD8-4A54-97DC-F759F051B3B5}" type="pres">
      <dgm:prSet presAssocID="{929CDFFA-0030-4D88-A869-EE0F0993D884}" presName="sp" presStyleCnt="0"/>
      <dgm:spPr/>
    </dgm:pt>
    <dgm:pt modelId="{4997620A-2CA7-4F2D-B43C-F6F0EED54BB1}" type="pres">
      <dgm:prSet presAssocID="{A4907A77-F41C-433D-941F-3CE3915F6C5B}" presName="arrowAndChildren" presStyleCnt="0"/>
      <dgm:spPr/>
    </dgm:pt>
    <dgm:pt modelId="{3EACA8DE-BEA4-488E-900A-BAD9B4AA4AA3}" type="pres">
      <dgm:prSet presAssocID="{A4907A77-F41C-433D-941F-3CE3915F6C5B}" presName="parentTextArrow" presStyleLbl="node1" presStyleIdx="0" presStyleCnt="0"/>
      <dgm:spPr/>
    </dgm:pt>
    <dgm:pt modelId="{786F6D0D-2A27-43AE-95E9-CAD0084832D1}" type="pres">
      <dgm:prSet presAssocID="{A4907A77-F41C-433D-941F-3CE3915F6C5B}" presName="arrow" presStyleLbl="alignNode1" presStyleIdx="1" presStyleCnt="5"/>
      <dgm:spPr/>
    </dgm:pt>
    <dgm:pt modelId="{E006BCA2-E097-461F-A9AC-C4B2AB770286}" type="pres">
      <dgm:prSet presAssocID="{A4907A77-F41C-433D-941F-3CE3915F6C5B}" presName="descendantArrow" presStyleLbl="bgAccFollowNode1" presStyleIdx="1" presStyleCnt="5"/>
      <dgm:spPr/>
    </dgm:pt>
    <dgm:pt modelId="{1A8D8AA6-A242-4263-82DF-7ADC74095343}" type="pres">
      <dgm:prSet presAssocID="{6C4AA6D1-616A-4462-BCED-FF410891171A}" presName="sp" presStyleCnt="0"/>
      <dgm:spPr/>
    </dgm:pt>
    <dgm:pt modelId="{BE8EF884-61E3-4EB3-9AD3-A2A08ADAA7E6}" type="pres">
      <dgm:prSet presAssocID="{F781CEE4-351E-4DE6-A2BE-A148E2BE6A11}" presName="arrowAndChildren" presStyleCnt="0"/>
      <dgm:spPr/>
    </dgm:pt>
    <dgm:pt modelId="{17D75BB7-BB75-4988-97A8-6D5C82DDFA85}" type="pres">
      <dgm:prSet presAssocID="{F781CEE4-351E-4DE6-A2BE-A148E2BE6A11}" presName="parentTextArrow" presStyleLbl="node1" presStyleIdx="0" presStyleCnt="0"/>
      <dgm:spPr/>
    </dgm:pt>
    <dgm:pt modelId="{8E66816F-1241-44D3-968B-561D96CC75BA}" type="pres">
      <dgm:prSet presAssocID="{F781CEE4-351E-4DE6-A2BE-A148E2BE6A11}" presName="arrow" presStyleLbl="alignNode1" presStyleIdx="2" presStyleCnt="5"/>
      <dgm:spPr/>
    </dgm:pt>
    <dgm:pt modelId="{0CA55E89-E093-4898-B68F-FA493C0A3D16}" type="pres">
      <dgm:prSet presAssocID="{F781CEE4-351E-4DE6-A2BE-A148E2BE6A11}" presName="descendantArrow" presStyleLbl="bgAccFollowNode1" presStyleIdx="2" presStyleCnt="5"/>
      <dgm:spPr/>
    </dgm:pt>
    <dgm:pt modelId="{C1C41E88-FBD9-4243-90DC-B8B29D4A4E7C}" type="pres">
      <dgm:prSet presAssocID="{06665295-974D-44FC-A9BD-AF04428DEA33}" presName="sp" presStyleCnt="0"/>
      <dgm:spPr/>
    </dgm:pt>
    <dgm:pt modelId="{40E739C0-5731-48F8-AFCE-A2BFC60F68B7}" type="pres">
      <dgm:prSet presAssocID="{10FD427B-96BF-4FB7-83B9-90C33A9052C2}" presName="arrowAndChildren" presStyleCnt="0"/>
      <dgm:spPr/>
    </dgm:pt>
    <dgm:pt modelId="{A7D08403-124D-41FC-B8D5-3E48E3B3C0F3}" type="pres">
      <dgm:prSet presAssocID="{10FD427B-96BF-4FB7-83B9-90C33A9052C2}" presName="parentTextArrow" presStyleLbl="node1" presStyleIdx="0" presStyleCnt="0"/>
      <dgm:spPr/>
    </dgm:pt>
    <dgm:pt modelId="{0AAD1D63-E596-4E7C-8854-741D360E7E52}" type="pres">
      <dgm:prSet presAssocID="{10FD427B-96BF-4FB7-83B9-90C33A9052C2}" presName="arrow" presStyleLbl="alignNode1" presStyleIdx="3" presStyleCnt="5"/>
      <dgm:spPr/>
    </dgm:pt>
    <dgm:pt modelId="{849750E2-4843-406E-9624-D7DE6448B76F}" type="pres">
      <dgm:prSet presAssocID="{10FD427B-96BF-4FB7-83B9-90C33A9052C2}" presName="descendantArrow" presStyleLbl="bgAccFollowNode1" presStyleIdx="3" presStyleCnt="5"/>
      <dgm:spPr/>
    </dgm:pt>
    <dgm:pt modelId="{10FAD33B-2530-4099-AADB-89B0ABF20A26}" type="pres">
      <dgm:prSet presAssocID="{47758C72-7EAE-47FC-8393-5F35DBDCD071}" presName="sp" presStyleCnt="0"/>
      <dgm:spPr/>
    </dgm:pt>
    <dgm:pt modelId="{1956C313-6465-4D84-8EF9-B414DD3C6D1F}" type="pres">
      <dgm:prSet presAssocID="{4376C1F7-0024-4B80-BD42-35986A155B41}" presName="arrowAndChildren" presStyleCnt="0"/>
      <dgm:spPr/>
    </dgm:pt>
    <dgm:pt modelId="{5A85D79A-82B8-4626-9BDD-FE427FA50F8D}" type="pres">
      <dgm:prSet presAssocID="{4376C1F7-0024-4B80-BD42-35986A155B41}" presName="parentTextArrow" presStyleLbl="node1" presStyleIdx="0" presStyleCnt="0"/>
      <dgm:spPr/>
    </dgm:pt>
    <dgm:pt modelId="{3A72816A-2896-43DB-97B3-402663962CD3}" type="pres">
      <dgm:prSet presAssocID="{4376C1F7-0024-4B80-BD42-35986A155B41}" presName="arrow" presStyleLbl="alignNode1" presStyleIdx="4" presStyleCnt="5"/>
      <dgm:spPr/>
    </dgm:pt>
    <dgm:pt modelId="{402F365E-626C-4E88-9934-F7E442741308}" type="pres">
      <dgm:prSet presAssocID="{4376C1F7-0024-4B80-BD42-35986A155B41}" presName="descendantArrow" presStyleLbl="bgAccFollowNode1" presStyleIdx="4" presStyleCnt="5"/>
      <dgm:spPr/>
    </dgm:pt>
  </dgm:ptLst>
  <dgm:cxnLst>
    <dgm:cxn modelId="{5A45EA00-585B-45CF-9309-E831BACCBB52}" type="presOf" srcId="{10FD427B-96BF-4FB7-83B9-90C33A9052C2}" destId="{A7D08403-124D-41FC-B8D5-3E48E3B3C0F3}" srcOrd="0" destOrd="0" presId="urn:microsoft.com/office/officeart/2016/7/layout/VerticalDownArrowProcess"/>
    <dgm:cxn modelId="{4A8F1F04-896A-4A63-A983-F66CCD13536D}" type="presOf" srcId="{F781CEE4-351E-4DE6-A2BE-A148E2BE6A11}" destId="{17D75BB7-BB75-4988-97A8-6D5C82DDFA85}" srcOrd="0" destOrd="0" presId="urn:microsoft.com/office/officeart/2016/7/layout/VerticalDownArrowProcess"/>
    <dgm:cxn modelId="{A8EF6306-5975-4DCB-BAA5-ACAAAFA97670}" type="presOf" srcId="{17F4893B-079D-42D4-8FA9-ADCF70799F12}" destId="{68E345F6-D452-4C9C-BB0F-C29F77E13301}" srcOrd="0" destOrd="0" presId="urn:microsoft.com/office/officeart/2016/7/layout/VerticalDownArrowProcess"/>
    <dgm:cxn modelId="{55D53027-1511-4600-94DA-DB2C09304B8D}" srcId="{17F4893B-079D-42D4-8FA9-ADCF70799F12}" destId="{B0B72057-539C-4852-8B0B-E5CDDA35A1B2}" srcOrd="4" destOrd="0" parTransId="{8C9D7922-19D9-4AEB-B98D-7AC89E23E6CD}" sibTransId="{8A275235-CAD0-453F-A1C4-E95F12BB0493}"/>
    <dgm:cxn modelId="{D054DB2A-395F-418C-A76B-95D162828B68}" srcId="{17F4893B-079D-42D4-8FA9-ADCF70799F12}" destId="{F781CEE4-351E-4DE6-A2BE-A148E2BE6A11}" srcOrd="2" destOrd="0" parTransId="{17BD6698-9131-4346-8215-BA2BB5DEF999}" sibTransId="{6C4AA6D1-616A-4462-BCED-FF410891171A}"/>
    <dgm:cxn modelId="{ACEB2A39-03B7-46FD-B1A4-F938E0321D3A}" srcId="{4376C1F7-0024-4B80-BD42-35986A155B41}" destId="{6F87087B-D9B9-485E-A595-A7F5806F25B6}" srcOrd="0" destOrd="0" parTransId="{92E98703-E69D-4C25-9C48-90F3ACAE9086}" sibTransId="{81E6DAF5-760F-4FD0-BF92-3C9BBCE00F97}"/>
    <dgm:cxn modelId="{865D7360-6B48-4365-92B7-B16C0B49699A}" type="presOf" srcId="{4376C1F7-0024-4B80-BD42-35986A155B41}" destId="{5A85D79A-82B8-4626-9BDD-FE427FA50F8D}" srcOrd="0" destOrd="0" presId="urn:microsoft.com/office/officeart/2016/7/layout/VerticalDownArrowProcess"/>
    <dgm:cxn modelId="{4C43A071-A45B-4E37-AB72-48886CE6E3A2}" type="presOf" srcId="{10FD427B-96BF-4FB7-83B9-90C33A9052C2}" destId="{0AAD1D63-E596-4E7C-8854-741D360E7E52}" srcOrd="1" destOrd="0" presId="urn:microsoft.com/office/officeart/2016/7/layout/VerticalDownArrowProcess"/>
    <dgm:cxn modelId="{A1FC6D74-D56D-4EFD-B808-ACFC81813A94}" type="presOf" srcId="{A4907A77-F41C-433D-941F-3CE3915F6C5B}" destId="{786F6D0D-2A27-43AE-95E9-CAD0084832D1}" srcOrd="1" destOrd="0" presId="urn:microsoft.com/office/officeart/2016/7/layout/VerticalDownArrowProcess"/>
    <dgm:cxn modelId="{F888A158-6332-4C42-BA11-5DF45037C128}" srcId="{A4907A77-F41C-433D-941F-3CE3915F6C5B}" destId="{D217D2D3-6E89-4BA5-B94A-18F265544A3C}" srcOrd="0" destOrd="0" parTransId="{46FAA17A-6FD1-45CD-B64E-2EF13BC22751}" sibTransId="{178C29A1-AB20-4812-8058-CD39B1115EA2}"/>
    <dgm:cxn modelId="{06D5737C-998E-484D-B7A1-21581136C10E}" srcId="{17F4893B-079D-42D4-8FA9-ADCF70799F12}" destId="{10FD427B-96BF-4FB7-83B9-90C33A9052C2}" srcOrd="1" destOrd="0" parTransId="{B9036331-9CC8-4CF3-A227-CC3210643B5B}" sibTransId="{06665295-974D-44FC-A9BD-AF04428DEA33}"/>
    <dgm:cxn modelId="{8A20678E-58F3-436E-97D0-3D68644D07FE}" srcId="{17F4893B-079D-42D4-8FA9-ADCF70799F12}" destId="{A4907A77-F41C-433D-941F-3CE3915F6C5B}" srcOrd="3" destOrd="0" parTransId="{1BB71B3D-20BD-4418-991C-3381DD14920E}" sibTransId="{929CDFFA-0030-4D88-A869-EE0F0993D884}"/>
    <dgm:cxn modelId="{0E9A3592-89BC-44A6-AA34-8E9752B11C1C}" type="presOf" srcId="{F781CEE4-351E-4DE6-A2BE-A148E2BE6A11}" destId="{8E66816F-1241-44D3-968B-561D96CC75BA}" srcOrd="1" destOrd="0" presId="urn:microsoft.com/office/officeart/2016/7/layout/VerticalDownArrowProcess"/>
    <dgm:cxn modelId="{5A20919C-C865-47A3-81E0-FADADBB8AE15}" srcId="{10FD427B-96BF-4FB7-83B9-90C33A9052C2}" destId="{D2354A4D-1A38-48D5-88BD-1716543C994E}" srcOrd="0" destOrd="0" parTransId="{209E968A-9BAC-4143-BDAC-8A910D561FC7}" sibTransId="{69A5CF90-2C1A-4E12-ADDA-D949D71FB906}"/>
    <dgm:cxn modelId="{3EC172A4-B582-42D6-A1D1-953309CBA466}" type="presOf" srcId="{7F6C6B3E-2CDA-4D80-AAFD-A63A91B85346}" destId="{5AE216B5-5F4C-42E9-A762-320F601466DE}" srcOrd="0" destOrd="0" presId="urn:microsoft.com/office/officeart/2016/7/layout/VerticalDownArrowProcess"/>
    <dgm:cxn modelId="{CC723FB0-D98B-413E-A6A7-3EFB6752ACEF}" srcId="{B0B72057-539C-4852-8B0B-E5CDDA35A1B2}" destId="{7F6C6B3E-2CDA-4D80-AAFD-A63A91B85346}" srcOrd="0" destOrd="0" parTransId="{C74DDFB6-4AD0-41CD-8B0D-D06DF2F3D5B9}" sibTransId="{6B6B89DC-62F9-4D69-9A73-AFCC749C78F7}"/>
    <dgm:cxn modelId="{B11BD8B3-2A61-48DD-AE13-6F3D1413C5A3}" type="presOf" srcId="{D217D2D3-6E89-4BA5-B94A-18F265544A3C}" destId="{E006BCA2-E097-461F-A9AC-C4B2AB770286}" srcOrd="0" destOrd="0" presId="urn:microsoft.com/office/officeart/2016/7/layout/VerticalDownArrowProcess"/>
    <dgm:cxn modelId="{D01FC4B7-29E4-44C9-833F-7FFC0DA185F8}" type="presOf" srcId="{47C90EDE-9C40-4B8A-BD58-EADC83E3451E}" destId="{0CA55E89-E093-4898-B68F-FA493C0A3D16}" srcOrd="0" destOrd="0" presId="urn:microsoft.com/office/officeart/2016/7/layout/VerticalDownArrowProcess"/>
    <dgm:cxn modelId="{175472C1-864B-40BB-9A2B-E72D66FDF5F8}" srcId="{17F4893B-079D-42D4-8FA9-ADCF70799F12}" destId="{4376C1F7-0024-4B80-BD42-35986A155B41}" srcOrd="0" destOrd="0" parTransId="{50403FE2-51BD-4BD8-AAE6-DAA6C9192EBC}" sibTransId="{47758C72-7EAE-47FC-8393-5F35DBDCD071}"/>
    <dgm:cxn modelId="{758EE7C3-71D8-427A-88EE-DB838A9C7133}" type="presOf" srcId="{A4907A77-F41C-433D-941F-3CE3915F6C5B}" destId="{3EACA8DE-BEA4-488E-900A-BAD9B4AA4AA3}" srcOrd="0" destOrd="0" presId="urn:microsoft.com/office/officeart/2016/7/layout/VerticalDownArrowProcess"/>
    <dgm:cxn modelId="{1DACBCCF-35AB-4D26-B9C1-EDC58B90A782}" type="presOf" srcId="{4376C1F7-0024-4B80-BD42-35986A155B41}" destId="{3A72816A-2896-43DB-97B3-402663962CD3}" srcOrd="1" destOrd="0" presId="urn:microsoft.com/office/officeart/2016/7/layout/VerticalDownArrowProcess"/>
    <dgm:cxn modelId="{4BB824D5-40D5-4E9E-A4CC-C06AAD7EA69A}" srcId="{F781CEE4-351E-4DE6-A2BE-A148E2BE6A11}" destId="{47C90EDE-9C40-4B8A-BD58-EADC83E3451E}" srcOrd="0" destOrd="0" parTransId="{FA9A91DB-2480-489E-AB01-B08B640756F0}" sibTransId="{CFE4BDAA-4B11-4E94-90C3-D2F762024CEE}"/>
    <dgm:cxn modelId="{B4D39BEC-1990-419C-ABA0-D7A615DF172B}" type="presOf" srcId="{B0B72057-539C-4852-8B0B-E5CDDA35A1B2}" destId="{AFAED945-7EA7-4A35-B1F7-C3B96C323CFB}" srcOrd="0" destOrd="0" presId="urn:microsoft.com/office/officeart/2016/7/layout/VerticalDownArrowProcess"/>
    <dgm:cxn modelId="{5DD477ED-308C-4DD2-940D-7309708F040C}" type="presOf" srcId="{6F87087B-D9B9-485E-A595-A7F5806F25B6}" destId="{402F365E-626C-4E88-9934-F7E442741308}" srcOrd="0" destOrd="0" presId="urn:microsoft.com/office/officeart/2016/7/layout/VerticalDownArrowProcess"/>
    <dgm:cxn modelId="{43325EF9-F703-4DB3-B323-38D7B677A4DF}" type="presOf" srcId="{D2354A4D-1A38-48D5-88BD-1716543C994E}" destId="{849750E2-4843-406E-9624-D7DE6448B76F}" srcOrd="0" destOrd="0" presId="urn:microsoft.com/office/officeart/2016/7/layout/VerticalDownArrowProcess"/>
    <dgm:cxn modelId="{E632A20A-63C4-4D00-847D-B9042E61F024}" type="presParOf" srcId="{68E345F6-D452-4C9C-BB0F-C29F77E13301}" destId="{9533A7BD-EE40-4FE4-9467-AA3CA5E8EF78}" srcOrd="0" destOrd="0" presId="urn:microsoft.com/office/officeart/2016/7/layout/VerticalDownArrowProcess"/>
    <dgm:cxn modelId="{3BDA6C1C-D8C6-4955-B6C4-40FEFCD040ED}" type="presParOf" srcId="{9533A7BD-EE40-4FE4-9467-AA3CA5E8EF78}" destId="{AFAED945-7EA7-4A35-B1F7-C3B96C323CFB}" srcOrd="0" destOrd="0" presId="urn:microsoft.com/office/officeart/2016/7/layout/VerticalDownArrowProcess"/>
    <dgm:cxn modelId="{A99013E1-566F-4CCD-9D8B-360EB7C3F190}" type="presParOf" srcId="{9533A7BD-EE40-4FE4-9467-AA3CA5E8EF78}" destId="{5AE216B5-5F4C-42E9-A762-320F601466DE}" srcOrd="1" destOrd="0" presId="urn:microsoft.com/office/officeart/2016/7/layout/VerticalDownArrowProcess"/>
    <dgm:cxn modelId="{D70915B6-4089-41D0-B7EB-3F9C57C3559B}" type="presParOf" srcId="{68E345F6-D452-4C9C-BB0F-C29F77E13301}" destId="{6C7015DE-4DD8-4A54-97DC-F759F051B3B5}" srcOrd="1" destOrd="0" presId="urn:microsoft.com/office/officeart/2016/7/layout/VerticalDownArrowProcess"/>
    <dgm:cxn modelId="{77E0433F-17A7-4FB8-917A-6718A2DFF2EE}" type="presParOf" srcId="{68E345F6-D452-4C9C-BB0F-C29F77E13301}" destId="{4997620A-2CA7-4F2D-B43C-F6F0EED54BB1}" srcOrd="2" destOrd="0" presId="urn:microsoft.com/office/officeart/2016/7/layout/VerticalDownArrowProcess"/>
    <dgm:cxn modelId="{6F9C20B8-41D7-4827-B011-9B37BC12417D}" type="presParOf" srcId="{4997620A-2CA7-4F2D-B43C-F6F0EED54BB1}" destId="{3EACA8DE-BEA4-488E-900A-BAD9B4AA4AA3}" srcOrd="0" destOrd="0" presId="urn:microsoft.com/office/officeart/2016/7/layout/VerticalDownArrowProcess"/>
    <dgm:cxn modelId="{9D36D08B-D0F7-4963-A417-D96D89101C7F}" type="presParOf" srcId="{4997620A-2CA7-4F2D-B43C-F6F0EED54BB1}" destId="{786F6D0D-2A27-43AE-95E9-CAD0084832D1}" srcOrd="1" destOrd="0" presId="urn:microsoft.com/office/officeart/2016/7/layout/VerticalDownArrowProcess"/>
    <dgm:cxn modelId="{0638B9CD-7F25-48C6-A024-678C3E297AA1}" type="presParOf" srcId="{4997620A-2CA7-4F2D-B43C-F6F0EED54BB1}" destId="{E006BCA2-E097-461F-A9AC-C4B2AB770286}" srcOrd="2" destOrd="0" presId="urn:microsoft.com/office/officeart/2016/7/layout/VerticalDownArrowProcess"/>
    <dgm:cxn modelId="{3162A880-C727-4CE4-A94A-2FCAFA43E286}" type="presParOf" srcId="{68E345F6-D452-4C9C-BB0F-C29F77E13301}" destId="{1A8D8AA6-A242-4263-82DF-7ADC74095343}" srcOrd="3" destOrd="0" presId="urn:microsoft.com/office/officeart/2016/7/layout/VerticalDownArrowProcess"/>
    <dgm:cxn modelId="{762519EA-D416-4BE6-99A1-1657F9B05F60}" type="presParOf" srcId="{68E345F6-D452-4C9C-BB0F-C29F77E13301}" destId="{BE8EF884-61E3-4EB3-9AD3-A2A08ADAA7E6}" srcOrd="4" destOrd="0" presId="urn:microsoft.com/office/officeart/2016/7/layout/VerticalDownArrowProcess"/>
    <dgm:cxn modelId="{66602047-E307-4AA8-BFF7-4A834EEB23A2}" type="presParOf" srcId="{BE8EF884-61E3-4EB3-9AD3-A2A08ADAA7E6}" destId="{17D75BB7-BB75-4988-97A8-6D5C82DDFA85}" srcOrd="0" destOrd="0" presId="urn:microsoft.com/office/officeart/2016/7/layout/VerticalDownArrowProcess"/>
    <dgm:cxn modelId="{EF62FFE1-5B3F-444E-9F64-5E17E232006E}" type="presParOf" srcId="{BE8EF884-61E3-4EB3-9AD3-A2A08ADAA7E6}" destId="{8E66816F-1241-44D3-968B-561D96CC75BA}" srcOrd="1" destOrd="0" presId="urn:microsoft.com/office/officeart/2016/7/layout/VerticalDownArrowProcess"/>
    <dgm:cxn modelId="{05D71A2F-72E3-4B13-92E4-743A68C0F36B}" type="presParOf" srcId="{BE8EF884-61E3-4EB3-9AD3-A2A08ADAA7E6}" destId="{0CA55E89-E093-4898-B68F-FA493C0A3D16}" srcOrd="2" destOrd="0" presId="urn:microsoft.com/office/officeart/2016/7/layout/VerticalDownArrowProcess"/>
    <dgm:cxn modelId="{271D6ED7-15A1-4606-BBFB-615AA9D9B3D3}" type="presParOf" srcId="{68E345F6-D452-4C9C-BB0F-C29F77E13301}" destId="{C1C41E88-FBD9-4243-90DC-B8B29D4A4E7C}" srcOrd="5" destOrd="0" presId="urn:microsoft.com/office/officeart/2016/7/layout/VerticalDownArrowProcess"/>
    <dgm:cxn modelId="{A654D68D-78E2-4407-8AF3-B2845E2A5CE6}" type="presParOf" srcId="{68E345F6-D452-4C9C-BB0F-C29F77E13301}" destId="{40E739C0-5731-48F8-AFCE-A2BFC60F68B7}" srcOrd="6" destOrd="0" presId="urn:microsoft.com/office/officeart/2016/7/layout/VerticalDownArrowProcess"/>
    <dgm:cxn modelId="{0C16CF2E-D8D9-4B42-A461-0C819DBC9184}" type="presParOf" srcId="{40E739C0-5731-48F8-AFCE-A2BFC60F68B7}" destId="{A7D08403-124D-41FC-B8D5-3E48E3B3C0F3}" srcOrd="0" destOrd="0" presId="urn:microsoft.com/office/officeart/2016/7/layout/VerticalDownArrowProcess"/>
    <dgm:cxn modelId="{79D5D97C-09E4-48AD-B93B-5B955B9E2253}" type="presParOf" srcId="{40E739C0-5731-48F8-AFCE-A2BFC60F68B7}" destId="{0AAD1D63-E596-4E7C-8854-741D360E7E52}" srcOrd="1" destOrd="0" presId="urn:microsoft.com/office/officeart/2016/7/layout/VerticalDownArrowProcess"/>
    <dgm:cxn modelId="{6439AEFD-0ECD-4E6B-8EFD-0C44C10C5715}" type="presParOf" srcId="{40E739C0-5731-48F8-AFCE-A2BFC60F68B7}" destId="{849750E2-4843-406E-9624-D7DE6448B76F}" srcOrd="2" destOrd="0" presId="urn:microsoft.com/office/officeart/2016/7/layout/VerticalDownArrowProcess"/>
    <dgm:cxn modelId="{24A950D4-362F-4306-854E-ED8EB92CDEEE}" type="presParOf" srcId="{68E345F6-D452-4C9C-BB0F-C29F77E13301}" destId="{10FAD33B-2530-4099-AADB-89B0ABF20A26}" srcOrd="7" destOrd="0" presId="urn:microsoft.com/office/officeart/2016/7/layout/VerticalDownArrowProcess"/>
    <dgm:cxn modelId="{99293F97-49FF-44F6-A677-E08C96BF0D2D}" type="presParOf" srcId="{68E345F6-D452-4C9C-BB0F-C29F77E13301}" destId="{1956C313-6465-4D84-8EF9-B414DD3C6D1F}" srcOrd="8" destOrd="0" presId="urn:microsoft.com/office/officeart/2016/7/layout/VerticalDownArrowProcess"/>
    <dgm:cxn modelId="{F5550BA8-DDF0-4766-8ECB-C410C2877036}" type="presParOf" srcId="{1956C313-6465-4D84-8EF9-B414DD3C6D1F}" destId="{5A85D79A-82B8-4626-9BDD-FE427FA50F8D}" srcOrd="0" destOrd="0" presId="urn:microsoft.com/office/officeart/2016/7/layout/VerticalDownArrowProcess"/>
    <dgm:cxn modelId="{874093DD-B2B7-4690-B803-EC85BE9EA4CB}" type="presParOf" srcId="{1956C313-6465-4D84-8EF9-B414DD3C6D1F}" destId="{3A72816A-2896-43DB-97B3-402663962CD3}" srcOrd="1" destOrd="0" presId="urn:microsoft.com/office/officeart/2016/7/layout/VerticalDownArrowProcess"/>
    <dgm:cxn modelId="{BD8F66E6-0A21-448A-95FF-E9EA4DF9046D}" type="presParOf" srcId="{1956C313-6465-4D84-8EF9-B414DD3C6D1F}" destId="{402F365E-626C-4E88-9934-F7E442741308}" srcOrd="2" destOrd="0" presId="urn:microsoft.com/office/officeart/2016/7/layout/VerticalDownArrow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615284-B835-4900-BB64-0ECD004311F9}"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3F8C4A2-E86C-44C7-B65F-AAFD7EB3B5AB}">
      <dgm:prSet/>
      <dgm:spPr/>
      <dgm:t>
        <a:bodyPr/>
        <a:lstStyle/>
        <a:p>
          <a:pPr>
            <a:lnSpc>
              <a:spcPct val="100000"/>
            </a:lnSpc>
          </a:pPr>
          <a:r>
            <a:rPr lang="en-US"/>
            <a:t>Sentiment Analysis</a:t>
          </a:r>
        </a:p>
      </dgm:t>
    </dgm:pt>
    <dgm:pt modelId="{0640EBB6-3AD6-45DE-A236-C0558BCBD1D2}" cxnId="{27C417D2-F71B-41EF-88E5-19B21B47DDB4}" type="parTrans">
      <dgm:prSet/>
      <dgm:spPr/>
      <dgm:t>
        <a:bodyPr/>
        <a:lstStyle/>
        <a:p>
          <a:endParaRPr lang="en-US"/>
        </a:p>
      </dgm:t>
    </dgm:pt>
    <dgm:pt modelId="{632DD7C3-CD0B-4833-9C5C-FCAD09A33CF3}" cxnId="{27C417D2-F71B-41EF-88E5-19B21B47DDB4}" type="sibTrans">
      <dgm:prSet/>
      <dgm:spPr/>
      <dgm:t>
        <a:bodyPr/>
        <a:lstStyle/>
        <a:p>
          <a:endParaRPr lang="en-US"/>
        </a:p>
      </dgm:t>
    </dgm:pt>
    <dgm:pt modelId="{B29D4362-C932-4B2D-967D-A7ADBA2FF915}">
      <dgm:prSet/>
      <dgm:spPr/>
      <dgm:t>
        <a:bodyPr/>
        <a:lstStyle/>
        <a:p>
          <a:pPr>
            <a:lnSpc>
              <a:spcPct val="100000"/>
            </a:lnSpc>
          </a:pPr>
          <a:r>
            <a:rPr lang="en-US" dirty="0"/>
            <a:t>Include sentiment from institutional traders: news, reports published by professional analyst</a:t>
          </a:r>
        </a:p>
      </dgm:t>
    </dgm:pt>
    <dgm:pt modelId="{B93B0836-127B-4B68-900D-5D1F2E6F38D1}" cxnId="{C6709C9E-3367-40A8-8FE4-9D725E2677BE}" type="parTrans">
      <dgm:prSet/>
      <dgm:spPr/>
      <dgm:t>
        <a:bodyPr/>
        <a:lstStyle/>
        <a:p>
          <a:endParaRPr lang="en-US"/>
        </a:p>
      </dgm:t>
    </dgm:pt>
    <dgm:pt modelId="{A179D0EC-E9E4-4CEC-8533-F6E90596F71C}" cxnId="{C6709C9E-3367-40A8-8FE4-9D725E2677BE}" type="sibTrans">
      <dgm:prSet/>
      <dgm:spPr/>
      <dgm:t>
        <a:bodyPr/>
        <a:lstStyle/>
        <a:p>
          <a:endParaRPr lang="en-US"/>
        </a:p>
      </dgm:t>
    </dgm:pt>
    <dgm:pt modelId="{A68B4BD6-EFD0-4A55-A894-A3B8497E6B31}">
      <dgm:prSet/>
      <dgm:spPr/>
      <dgm:t>
        <a:bodyPr/>
        <a:lstStyle/>
        <a:p>
          <a:pPr>
            <a:lnSpc>
              <a:spcPct val="100000"/>
            </a:lnSpc>
          </a:pPr>
          <a:r>
            <a:rPr lang="en-US"/>
            <a:t>Stock Prediction</a:t>
          </a:r>
        </a:p>
      </dgm:t>
    </dgm:pt>
    <dgm:pt modelId="{6F1FE126-2171-458F-AAE6-10A6104BEE8F}" cxnId="{A75FE8D1-8616-4802-89C7-3A442DEAF336}" type="parTrans">
      <dgm:prSet/>
      <dgm:spPr/>
      <dgm:t>
        <a:bodyPr/>
        <a:lstStyle/>
        <a:p>
          <a:endParaRPr lang="en-US"/>
        </a:p>
      </dgm:t>
    </dgm:pt>
    <dgm:pt modelId="{B3EC95A9-CA84-4946-9835-14FF5A4437EA}" cxnId="{A75FE8D1-8616-4802-89C7-3A442DEAF336}" type="sibTrans">
      <dgm:prSet/>
      <dgm:spPr/>
      <dgm:t>
        <a:bodyPr/>
        <a:lstStyle/>
        <a:p>
          <a:endParaRPr lang="en-US"/>
        </a:p>
      </dgm:t>
    </dgm:pt>
    <dgm:pt modelId="{3BF86A3C-E151-4A66-9137-D3C10D62380D}">
      <dgm:prSet/>
      <dgm:spPr/>
      <dgm:t>
        <a:bodyPr/>
        <a:lstStyle/>
        <a:p>
          <a:pPr>
            <a:lnSpc>
              <a:spcPct val="100000"/>
            </a:lnSpc>
          </a:pPr>
          <a:r>
            <a:rPr lang="en-US" dirty="0"/>
            <a:t>Include a more diverse number of stocks/sectors: health sector, retail sector, etc.</a:t>
          </a:r>
        </a:p>
      </dgm:t>
    </dgm:pt>
    <dgm:pt modelId="{461DBFFE-AABE-42FC-BDD7-E76D5E8A0E04}" cxnId="{E30107F9-8C76-4BAB-9265-A14B71911BD8}" type="parTrans">
      <dgm:prSet/>
      <dgm:spPr/>
      <dgm:t>
        <a:bodyPr/>
        <a:lstStyle/>
        <a:p>
          <a:endParaRPr lang="en-US"/>
        </a:p>
      </dgm:t>
    </dgm:pt>
    <dgm:pt modelId="{3F61C644-7CD3-4177-B401-B84C3BFF5835}" cxnId="{E30107F9-8C76-4BAB-9265-A14B71911BD8}" type="sibTrans">
      <dgm:prSet/>
      <dgm:spPr/>
      <dgm:t>
        <a:bodyPr/>
        <a:lstStyle/>
        <a:p>
          <a:endParaRPr lang="en-US"/>
        </a:p>
      </dgm:t>
    </dgm:pt>
    <dgm:pt modelId="{1BE45C6B-437A-453C-90D1-0661D2CED961}">
      <dgm:prSet/>
      <dgm:spPr/>
      <dgm:t>
        <a:bodyPr/>
        <a:lstStyle/>
        <a:p>
          <a:pPr>
            <a:lnSpc>
              <a:spcPct val="100000"/>
            </a:lnSpc>
          </a:pPr>
          <a:r>
            <a:rPr lang="en-US" dirty="0"/>
            <a:t>Gather more financial data: Company performance (earning reports), economic indicator (unemployment rate), derivatives (Open Interest), etc.</a:t>
          </a:r>
        </a:p>
      </dgm:t>
    </dgm:pt>
    <dgm:pt modelId="{2402430E-74BE-4CFE-B045-E82BF5089CAA}" cxnId="{D08609EC-0C3C-402C-ADD7-297B2CAE155C}" type="parTrans">
      <dgm:prSet/>
      <dgm:spPr/>
      <dgm:t>
        <a:bodyPr/>
        <a:lstStyle/>
        <a:p>
          <a:endParaRPr lang="en-US"/>
        </a:p>
      </dgm:t>
    </dgm:pt>
    <dgm:pt modelId="{7BBF7E45-6655-461E-886F-7B3C82E4E62C}" cxnId="{D08609EC-0C3C-402C-ADD7-297B2CAE155C}" type="sibTrans">
      <dgm:prSet/>
      <dgm:spPr/>
      <dgm:t>
        <a:bodyPr/>
        <a:lstStyle/>
        <a:p>
          <a:endParaRPr lang="en-US"/>
        </a:p>
      </dgm:t>
    </dgm:pt>
    <dgm:pt modelId="{DA10DA16-4292-42B8-8449-08E35AF55997}">
      <dgm:prSet/>
      <dgm:spPr/>
      <dgm:t>
        <a:bodyPr/>
        <a:lstStyle/>
        <a:p>
          <a:pPr>
            <a:lnSpc>
              <a:spcPct val="100000"/>
            </a:lnSpc>
          </a:pPr>
          <a:r>
            <a:rPr lang="en-US" dirty="0"/>
            <a:t>Implement stock selection (finding the alpha)</a:t>
          </a:r>
        </a:p>
      </dgm:t>
    </dgm:pt>
    <dgm:pt modelId="{05ED5716-C5BE-4124-88CF-3199763C91C8}" cxnId="{967FEFC9-02F2-4574-BB31-FBAA2E80DFFD}" type="parTrans">
      <dgm:prSet/>
      <dgm:spPr/>
      <dgm:t>
        <a:bodyPr/>
        <a:lstStyle/>
        <a:p>
          <a:endParaRPr lang="en-US"/>
        </a:p>
      </dgm:t>
    </dgm:pt>
    <dgm:pt modelId="{0149B01F-C6C9-4D8A-A92E-7C3D938C4B4D}" cxnId="{967FEFC9-02F2-4574-BB31-FBAA2E80DFFD}" type="sibTrans">
      <dgm:prSet/>
      <dgm:spPr/>
      <dgm:t>
        <a:bodyPr/>
        <a:lstStyle/>
        <a:p>
          <a:endParaRPr lang="en-US"/>
        </a:p>
      </dgm:t>
    </dgm:pt>
    <dgm:pt modelId="{41ED9D21-46E0-4784-95FF-26CA84D16CC1}">
      <dgm:prSet/>
      <dgm:spPr/>
      <dgm:t>
        <a:bodyPr/>
        <a:lstStyle/>
        <a:p>
          <a:pPr>
            <a:lnSpc>
              <a:spcPct val="100000"/>
            </a:lnSpc>
          </a:pPr>
          <a:r>
            <a:rPr lang="en-US" dirty="0"/>
            <a:t>Utilize Portfolio Optimization</a:t>
          </a:r>
        </a:p>
      </dgm:t>
    </dgm:pt>
    <dgm:pt modelId="{9B7C78A1-8104-423E-8138-94C6C882BA65}" cxnId="{FC15117B-0FAF-487C-B8CF-7512F2C382E7}" type="parTrans">
      <dgm:prSet/>
      <dgm:spPr/>
      <dgm:t>
        <a:bodyPr/>
        <a:lstStyle/>
        <a:p>
          <a:endParaRPr lang="en-US"/>
        </a:p>
      </dgm:t>
    </dgm:pt>
    <dgm:pt modelId="{988AC5BE-F8EA-4E3F-9A46-3E30CCF6B4D6}" cxnId="{FC15117B-0FAF-487C-B8CF-7512F2C382E7}" type="sibTrans">
      <dgm:prSet/>
      <dgm:spPr/>
      <dgm:t>
        <a:bodyPr/>
        <a:lstStyle/>
        <a:p>
          <a:endParaRPr lang="en-US"/>
        </a:p>
      </dgm:t>
    </dgm:pt>
    <dgm:pt modelId="{A5B3D8FE-3E9E-440E-98F0-AE14430E62B4}">
      <dgm:prSet/>
      <dgm:spPr/>
      <dgm:t>
        <a:bodyPr/>
        <a:lstStyle/>
        <a:p>
          <a:pPr>
            <a:lnSpc>
              <a:spcPct val="100000"/>
            </a:lnSpc>
          </a:pPr>
          <a:r>
            <a:rPr lang="en-US" dirty="0"/>
            <a:t>Obtain larger datasets that (hopefully) represents the distribution of the population</a:t>
          </a:r>
        </a:p>
      </dgm:t>
    </dgm:pt>
    <dgm:pt modelId="{78A312CF-A65A-4858-96DB-869204B9FF73}" cxnId="{DDD45DB8-7B39-4AE4-9509-9BA2635BC8CA}" type="parTrans">
      <dgm:prSet/>
      <dgm:spPr/>
      <dgm:t>
        <a:bodyPr/>
        <a:lstStyle/>
        <a:p>
          <a:endParaRPr lang="en-US"/>
        </a:p>
      </dgm:t>
    </dgm:pt>
    <dgm:pt modelId="{2815563A-3A10-4481-BE62-FDDED9437547}" cxnId="{DDD45DB8-7B39-4AE4-9509-9BA2635BC8CA}" type="sibTrans">
      <dgm:prSet/>
      <dgm:spPr/>
      <dgm:t>
        <a:bodyPr/>
        <a:lstStyle/>
        <a:p>
          <a:endParaRPr lang="en-US"/>
        </a:p>
      </dgm:t>
    </dgm:pt>
    <dgm:pt modelId="{8FD232E7-870B-497B-BDD5-343382B28275}" type="pres">
      <dgm:prSet presAssocID="{77615284-B835-4900-BB64-0ECD004311F9}" presName="root" presStyleCnt="0">
        <dgm:presLayoutVars>
          <dgm:dir/>
          <dgm:resizeHandles val="exact"/>
        </dgm:presLayoutVars>
      </dgm:prSet>
      <dgm:spPr/>
    </dgm:pt>
    <dgm:pt modelId="{7009FCCC-BE0E-4FD3-976A-F9C5ACCB532F}" type="pres">
      <dgm:prSet presAssocID="{73F8C4A2-E86C-44C7-B65F-AAFD7EB3B5AB}" presName="compNode" presStyleCnt="0"/>
      <dgm:spPr/>
    </dgm:pt>
    <dgm:pt modelId="{741F0FF5-6799-4E0F-B956-9ABAF172D088}" type="pres">
      <dgm:prSet presAssocID="{73F8C4A2-E86C-44C7-B65F-AAFD7EB3B5A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70AF2D68-6DB9-48DF-83BD-A7D92FFE08E5}" type="pres">
      <dgm:prSet presAssocID="{73F8C4A2-E86C-44C7-B65F-AAFD7EB3B5AB}" presName="iconSpace" presStyleCnt="0"/>
      <dgm:spPr/>
    </dgm:pt>
    <dgm:pt modelId="{EC898F87-6757-4EA0-B5A2-222ECC7F1C94}" type="pres">
      <dgm:prSet presAssocID="{73F8C4A2-E86C-44C7-B65F-AAFD7EB3B5AB}" presName="parTx" presStyleLbl="revTx" presStyleIdx="0" presStyleCnt="4">
        <dgm:presLayoutVars>
          <dgm:chMax val="0"/>
          <dgm:chPref val="0"/>
        </dgm:presLayoutVars>
      </dgm:prSet>
      <dgm:spPr/>
    </dgm:pt>
    <dgm:pt modelId="{44848A3A-224A-49C0-8997-5969C4080374}" type="pres">
      <dgm:prSet presAssocID="{73F8C4A2-E86C-44C7-B65F-AAFD7EB3B5AB}" presName="txSpace" presStyleCnt="0"/>
      <dgm:spPr/>
    </dgm:pt>
    <dgm:pt modelId="{B2DF3FD2-C7A8-4585-9238-D415AB884C13}" type="pres">
      <dgm:prSet presAssocID="{73F8C4A2-E86C-44C7-B65F-AAFD7EB3B5AB}" presName="desTx" presStyleLbl="revTx" presStyleIdx="1" presStyleCnt="4">
        <dgm:presLayoutVars/>
      </dgm:prSet>
      <dgm:spPr/>
    </dgm:pt>
    <dgm:pt modelId="{BEEA0730-679A-4491-AFDB-A06B6C30D17F}" type="pres">
      <dgm:prSet presAssocID="{632DD7C3-CD0B-4833-9C5C-FCAD09A33CF3}" presName="sibTrans" presStyleCnt="0"/>
      <dgm:spPr/>
    </dgm:pt>
    <dgm:pt modelId="{957CB80D-848F-4FED-B4A7-DFA8CFDFA1DD}" type="pres">
      <dgm:prSet presAssocID="{A68B4BD6-EFD0-4A55-A894-A3B8497E6B31}" presName="compNode" presStyleCnt="0"/>
      <dgm:spPr/>
    </dgm:pt>
    <dgm:pt modelId="{723A101C-2105-4A30-B931-735170649757}" type="pres">
      <dgm:prSet presAssocID="{A68B4BD6-EFD0-4A55-A894-A3B8497E6B3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C26C6327-2A4C-45A7-8C2E-BADCDEEF9D48}" type="pres">
      <dgm:prSet presAssocID="{A68B4BD6-EFD0-4A55-A894-A3B8497E6B31}" presName="iconSpace" presStyleCnt="0"/>
      <dgm:spPr/>
    </dgm:pt>
    <dgm:pt modelId="{029C6144-9ED3-46D8-B581-841DA4B0BFCC}" type="pres">
      <dgm:prSet presAssocID="{A68B4BD6-EFD0-4A55-A894-A3B8497E6B31}" presName="parTx" presStyleLbl="revTx" presStyleIdx="2" presStyleCnt="4">
        <dgm:presLayoutVars>
          <dgm:chMax val="0"/>
          <dgm:chPref val="0"/>
        </dgm:presLayoutVars>
      </dgm:prSet>
      <dgm:spPr/>
    </dgm:pt>
    <dgm:pt modelId="{19ADD0B8-267E-40F3-A033-0BE4FB0D62BC}" type="pres">
      <dgm:prSet presAssocID="{A68B4BD6-EFD0-4A55-A894-A3B8497E6B31}" presName="txSpace" presStyleCnt="0"/>
      <dgm:spPr/>
    </dgm:pt>
    <dgm:pt modelId="{EAF35B11-4BE8-4EB8-825F-5AED67565B83}" type="pres">
      <dgm:prSet presAssocID="{A68B4BD6-EFD0-4A55-A894-A3B8497E6B31}" presName="desTx" presStyleLbl="revTx" presStyleIdx="3" presStyleCnt="4">
        <dgm:presLayoutVars/>
      </dgm:prSet>
      <dgm:spPr/>
    </dgm:pt>
  </dgm:ptLst>
  <dgm:cxnLst>
    <dgm:cxn modelId="{DBE1621E-E767-4B5E-8B1A-BC02B509904C}" type="presOf" srcId="{41ED9D21-46E0-4784-95FF-26CA84D16CC1}" destId="{EAF35B11-4BE8-4EB8-825F-5AED67565B83}" srcOrd="0" destOrd="3" presId="urn:microsoft.com/office/officeart/2018/2/layout/IconLabelDescriptionList"/>
    <dgm:cxn modelId="{7274562A-6B6B-42A1-BF8E-B64FA5E21AA3}" type="presOf" srcId="{B29D4362-C932-4B2D-967D-A7ADBA2FF915}" destId="{B2DF3FD2-C7A8-4585-9238-D415AB884C13}" srcOrd="0" destOrd="0" presId="urn:microsoft.com/office/officeart/2018/2/layout/IconLabelDescriptionList"/>
    <dgm:cxn modelId="{3B86CB71-7FFF-4069-8CE4-50B02594BA69}" type="presOf" srcId="{A5B3D8FE-3E9E-440E-98F0-AE14430E62B4}" destId="{B2DF3FD2-C7A8-4585-9238-D415AB884C13}" srcOrd="0" destOrd="1" presId="urn:microsoft.com/office/officeart/2018/2/layout/IconLabelDescriptionList"/>
    <dgm:cxn modelId="{FC15117B-0FAF-487C-B8CF-7512F2C382E7}" srcId="{A68B4BD6-EFD0-4A55-A894-A3B8497E6B31}" destId="{41ED9D21-46E0-4784-95FF-26CA84D16CC1}" srcOrd="3" destOrd="0" parTransId="{9B7C78A1-8104-423E-8138-94C6C882BA65}" sibTransId="{988AC5BE-F8EA-4E3F-9A46-3E30CCF6B4D6}"/>
    <dgm:cxn modelId="{C6709C9E-3367-40A8-8FE4-9D725E2677BE}" srcId="{73F8C4A2-E86C-44C7-B65F-AAFD7EB3B5AB}" destId="{B29D4362-C932-4B2D-967D-A7ADBA2FF915}" srcOrd="0" destOrd="0" parTransId="{B93B0836-127B-4B68-900D-5D1F2E6F38D1}" sibTransId="{A179D0EC-E9E4-4CEC-8533-F6E90596F71C}"/>
    <dgm:cxn modelId="{6886C69E-11FC-4A22-BA74-447D73126544}" type="presOf" srcId="{73F8C4A2-E86C-44C7-B65F-AAFD7EB3B5AB}" destId="{EC898F87-6757-4EA0-B5A2-222ECC7F1C94}" srcOrd="0" destOrd="0" presId="urn:microsoft.com/office/officeart/2018/2/layout/IconLabelDescriptionList"/>
    <dgm:cxn modelId="{DDD45DB8-7B39-4AE4-9509-9BA2635BC8CA}" srcId="{73F8C4A2-E86C-44C7-B65F-AAFD7EB3B5AB}" destId="{A5B3D8FE-3E9E-440E-98F0-AE14430E62B4}" srcOrd="1" destOrd="0" parTransId="{78A312CF-A65A-4858-96DB-869204B9FF73}" sibTransId="{2815563A-3A10-4481-BE62-FDDED9437547}"/>
    <dgm:cxn modelId="{FFD00DBC-A199-4A7B-B271-AC666AF754FC}" type="presOf" srcId="{DA10DA16-4292-42B8-8449-08E35AF55997}" destId="{EAF35B11-4BE8-4EB8-825F-5AED67565B83}" srcOrd="0" destOrd="2" presId="urn:microsoft.com/office/officeart/2018/2/layout/IconLabelDescriptionList"/>
    <dgm:cxn modelId="{967FEFC9-02F2-4574-BB31-FBAA2E80DFFD}" srcId="{A68B4BD6-EFD0-4A55-A894-A3B8497E6B31}" destId="{DA10DA16-4292-42B8-8449-08E35AF55997}" srcOrd="2" destOrd="0" parTransId="{05ED5716-C5BE-4124-88CF-3199763C91C8}" sibTransId="{0149B01F-C6C9-4D8A-A92E-7C3D938C4B4D}"/>
    <dgm:cxn modelId="{B6FF66D0-9091-48B1-9D58-39270E4380A3}" type="presOf" srcId="{3BF86A3C-E151-4A66-9137-D3C10D62380D}" destId="{EAF35B11-4BE8-4EB8-825F-5AED67565B83}" srcOrd="0" destOrd="0" presId="urn:microsoft.com/office/officeart/2018/2/layout/IconLabelDescriptionList"/>
    <dgm:cxn modelId="{706052D0-F65D-4156-8404-6B61AAD716C3}" type="presOf" srcId="{A68B4BD6-EFD0-4A55-A894-A3B8497E6B31}" destId="{029C6144-9ED3-46D8-B581-841DA4B0BFCC}" srcOrd="0" destOrd="0" presId="urn:microsoft.com/office/officeart/2018/2/layout/IconLabelDescriptionList"/>
    <dgm:cxn modelId="{A75FE8D1-8616-4802-89C7-3A442DEAF336}" srcId="{77615284-B835-4900-BB64-0ECD004311F9}" destId="{A68B4BD6-EFD0-4A55-A894-A3B8497E6B31}" srcOrd="1" destOrd="0" parTransId="{6F1FE126-2171-458F-AAE6-10A6104BEE8F}" sibTransId="{B3EC95A9-CA84-4946-9835-14FF5A4437EA}"/>
    <dgm:cxn modelId="{27C417D2-F71B-41EF-88E5-19B21B47DDB4}" srcId="{77615284-B835-4900-BB64-0ECD004311F9}" destId="{73F8C4A2-E86C-44C7-B65F-AAFD7EB3B5AB}" srcOrd="0" destOrd="0" parTransId="{0640EBB6-3AD6-45DE-A236-C0558BCBD1D2}" sibTransId="{632DD7C3-CD0B-4833-9C5C-FCAD09A33CF3}"/>
    <dgm:cxn modelId="{F0FCD1DD-12D1-4CFB-8885-CDFD5DEE7AEC}" type="presOf" srcId="{1BE45C6B-437A-453C-90D1-0661D2CED961}" destId="{EAF35B11-4BE8-4EB8-825F-5AED67565B83}" srcOrd="0" destOrd="1" presId="urn:microsoft.com/office/officeart/2018/2/layout/IconLabelDescriptionList"/>
    <dgm:cxn modelId="{C4B059E7-24C6-4A4D-A27D-B14488BB3C95}" type="presOf" srcId="{77615284-B835-4900-BB64-0ECD004311F9}" destId="{8FD232E7-870B-497B-BDD5-343382B28275}" srcOrd="0" destOrd="0" presId="urn:microsoft.com/office/officeart/2018/2/layout/IconLabelDescriptionList"/>
    <dgm:cxn modelId="{D08609EC-0C3C-402C-ADD7-297B2CAE155C}" srcId="{A68B4BD6-EFD0-4A55-A894-A3B8497E6B31}" destId="{1BE45C6B-437A-453C-90D1-0661D2CED961}" srcOrd="1" destOrd="0" parTransId="{2402430E-74BE-4CFE-B045-E82BF5089CAA}" sibTransId="{7BBF7E45-6655-461E-886F-7B3C82E4E62C}"/>
    <dgm:cxn modelId="{E30107F9-8C76-4BAB-9265-A14B71911BD8}" srcId="{A68B4BD6-EFD0-4A55-A894-A3B8497E6B31}" destId="{3BF86A3C-E151-4A66-9137-D3C10D62380D}" srcOrd="0" destOrd="0" parTransId="{461DBFFE-AABE-42FC-BDD7-E76D5E8A0E04}" sibTransId="{3F61C644-7CD3-4177-B401-B84C3BFF5835}"/>
    <dgm:cxn modelId="{690CFA73-FB70-424D-A6D1-9369C73DAAAE}" type="presParOf" srcId="{8FD232E7-870B-497B-BDD5-343382B28275}" destId="{7009FCCC-BE0E-4FD3-976A-F9C5ACCB532F}" srcOrd="0" destOrd="0" presId="urn:microsoft.com/office/officeart/2018/2/layout/IconLabelDescriptionList"/>
    <dgm:cxn modelId="{1A5D5254-EF1C-4490-B94B-A561FEB1CB3B}" type="presParOf" srcId="{7009FCCC-BE0E-4FD3-976A-F9C5ACCB532F}" destId="{741F0FF5-6799-4E0F-B956-9ABAF172D088}" srcOrd="0" destOrd="0" presId="urn:microsoft.com/office/officeart/2018/2/layout/IconLabelDescriptionList"/>
    <dgm:cxn modelId="{66A6C4CA-7057-4D51-8C15-FFFDD5CA5C30}" type="presParOf" srcId="{7009FCCC-BE0E-4FD3-976A-F9C5ACCB532F}" destId="{70AF2D68-6DB9-48DF-83BD-A7D92FFE08E5}" srcOrd="1" destOrd="0" presId="urn:microsoft.com/office/officeart/2018/2/layout/IconLabelDescriptionList"/>
    <dgm:cxn modelId="{886FAE39-0BB9-4E12-8CF5-F50E7FDA76B1}" type="presParOf" srcId="{7009FCCC-BE0E-4FD3-976A-F9C5ACCB532F}" destId="{EC898F87-6757-4EA0-B5A2-222ECC7F1C94}" srcOrd="2" destOrd="0" presId="urn:microsoft.com/office/officeart/2018/2/layout/IconLabelDescriptionList"/>
    <dgm:cxn modelId="{DBAA1AF7-2B41-48DE-909F-03AD87CD471D}" type="presParOf" srcId="{7009FCCC-BE0E-4FD3-976A-F9C5ACCB532F}" destId="{44848A3A-224A-49C0-8997-5969C4080374}" srcOrd="3" destOrd="0" presId="urn:microsoft.com/office/officeart/2018/2/layout/IconLabelDescriptionList"/>
    <dgm:cxn modelId="{E7AB9D48-F86F-4BDD-9AC6-C7CBFE268EC1}" type="presParOf" srcId="{7009FCCC-BE0E-4FD3-976A-F9C5ACCB532F}" destId="{B2DF3FD2-C7A8-4585-9238-D415AB884C13}" srcOrd="4" destOrd="0" presId="urn:microsoft.com/office/officeart/2018/2/layout/IconLabelDescriptionList"/>
    <dgm:cxn modelId="{C8EF049B-A132-4E14-91A5-379B8AEE40B1}" type="presParOf" srcId="{8FD232E7-870B-497B-BDD5-343382B28275}" destId="{BEEA0730-679A-4491-AFDB-A06B6C30D17F}" srcOrd="1" destOrd="0" presId="urn:microsoft.com/office/officeart/2018/2/layout/IconLabelDescriptionList"/>
    <dgm:cxn modelId="{CC257350-E0D1-41BA-AE00-2FA694699405}" type="presParOf" srcId="{8FD232E7-870B-497B-BDD5-343382B28275}" destId="{957CB80D-848F-4FED-B4A7-DFA8CFDFA1DD}" srcOrd="2" destOrd="0" presId="urn:microsoft.com/office/officeart/2018/2/layout/IconLabelDescriptionList"/>
    <dgm:cxn modelId="{D1B10D71-04A4-488E-A75B-14D3C25D8149}" type="presParOf" srcId="{957CB80D-848F-4FED-B4A7-DFA8CFDFA1DD}" destId="{723A101C-2105-4A30-B931-735170649757}" srcOrd="0" destOrd="0" presId="urn:microsoft.com/office/officeart/2018/2/layout/IconLabelDescriptionList"/>
    <dgm:cxn modelId="{F6B881E1-4D3A-4D5B-846B-F9EA61619CD8}" type="presParOf" srcId="{957CB80D-848F-4FED-B4A7-DFA8CFDFA1DD}" destId="{C26C6327-2A4C-45A7-8C2E-BADCDEEF9D48}" srcOrd="1" destOrd="0" presId="urn:microsoft.com/office/officeart/2018/2/layout/IconLabelDescriptionList"/>
    <dgm:cxn modelId="{C98FCF06-D245-4009-908A-AEC418A8A661}" type="presParOf" srcId="{957CB80D-848F-4FED-B4A7-DFA8CFDFA1DD}" destId="{029C6144-9ED3-46D8-B581-841DA4B0BFCC}" srcOrd="2" destOrd="0" presId="urn:microsoft.com/office/officeart/2018/2/layout/IconLabelDescriptionList"/>
    <dgm:cxn modelId="{A048B203-A717-44FD-93D8-976F4FA070E4}" type="presParOf" srcId="{957CB80D-848F-4FED-B4A7-DFA8CFDFA1DD}" destId="{19ADD0B8-267E-40F3-A033-0BE4FB0D62BC}" srcOrd="3" destOrd="0" presId="urn:microsoft.com/office/officeart/2018/2/layout/IconLabelDescriptionList"/>
    <dgm:cxn modelId="{5A22BCFC-B0FB-4A55-862B-8CB16A69BB25}" type="presParOf" srcId="{957CB80D-848F-4FED-B4A7-DFA8CFDFA1DD}" destId="{EAF35B11-4BE8-4EB8-825F-5AED67565B83}" srcOrd="4" destOrd="0" presId="urn:microsoft.com/office/officeart/2018/2/layout/IconLabelDescription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891471" cy="5157049"/>
        <a:chOff x="0" y="0"/>
        <a:chExt cx="5891471" cy="5157049"/>
      </a:xfrm>
    </dsp:grpSpPr>
    <dsp:sp modelId="{4EC703AE-C60D-48F0-BCB2-9FE16DB1B6E5}">
      <dsp:nvSpPr>
        <dsp:cNvPr id="5" name="矩形 4"/>
        <dsp:cNvSpPr/>
      </dsp:nvSpPr>
      <dsp:spPr bwMode="white">
        <a:xfrm>
          <a:off x="0" y="382509"/>
          <a:ext cx="5891471" cy="1627505"/>
        </a:xfrm>
        <a:prstGeom prst="rect">
          <a:avLst/>
        </a:prstGeom>
      </dsp:spPr>
      <dsp:style>
        <a:lnRef idx="2">
          <a:schemeClr val="accent2">
            <a:hueOff val="0"/>
            <a:satOff val="0"/>
            <a:lumOff val="0"/>
            <a:alpha val="100000"/>
          </a:schemeClr>
        </a:lnRef>
        <a:fillRef idx="1">
          <a:schemeClr val="lt1">
            <a:alpha val="90000"/>
          </a:schemeClr>
        </a:fillRef>
        <a:effectRef idx="0">
          <a:scrgbClr r="0" g="0" b="0"/>
        </a:effectRef>
        <a:fontRef idx="minor"/>
      </dsp:style>
      <dsp:txBody>
        <a:bodyPr lIns="457243" tIns="437388" rIns="457243" bIns="149352" anchor="t"/>
        <a:lstStyle>
          <a:lvl1pPr algn="l">
            <a:defRPr sz="21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1">
            <a:lnSpc>
              <a:spcPct val="100000"/>
            </a:lnSpc>
            <a:spcBef>
              <a:spcPct val="0"/>
            </a:spcBef>
            <a:spcAft>
              <a:spcPct val="15000"/>
            </a:spcAft>
            <a:buChar char="•"/>
          </a:pPr>
          <a:r>
            <a:rPr lang="en-US" dirty="0">
              <a:solidFill>
                <a:schemeClr val="dk1"/>
              </a:solidFill>
            </a:rPr>
            <a:t>Study the correlation between stock market and retail traders’ sentiment</a:t>
          </a:r>
          <a:endParaRPr lang="en-US" dirty="0">
            <a:solidFill>
              <a:schemeClr val="dk1"/>
            </a:solidFill>
          </a:endParaRPr>
        </a:p>
        <a:p>
          <a:pPr lvl="1">
            <a:lnSpc>
              <a:spcPct val="100000"/>
            </a:lnSpc>
            <a:spcBef>
              <a:spcPct val="0"/>
            </a:spcBef>
            <a:spcAft>
              <a:spcPct val="15000"/>
            </a:spcAft>
            <a:buChar char="•"/>
          </a:pPr>
          <a:r>
            <a:rPr lang="en-US" dirty="0">
              <a:solidFill>
                <a:schemeClr val="dk1"/>
              </a:solidFill>
            </a:rPr>
            <a:t>Build models to predict stock return</a:t>
          </a:r>
          <a:endParaRPr>
            <a:solidFill>
              <a:schemeClr val="dk1"/>
            </a:solidFill>
          </a:endParaRPr>
        </a:p>
      </dsp:txBody>
      <dsp:txXfrm>
        <a:off x="0" y="382509"/>
        <a:ext cx="5891471" cy="1627505"/>
      </dsp:txXfrm>
    </dsp:sp>
    <dsp:sp modelId="{3D78E7DC-E549-4121-9EC8-783C9EC0AC04}">
      <dsp:nvSpPr>
        <dsp:cNvPr id="4" name="圆角矩形 3"/>
        <dsp:cNvSpPr/>
      </dsp:nvSpPr>
      <dsp:spPr bwMode="white">
        <a:xfrm>
          <a:off x="294574" y="72549"/>
          <a:ext cx="4124030" cy="619920"/>
        </a:xfrm>
        <a:prstGeom prst="roundRect">
          <a:avLst/>
        </a:prstGeom>
      </dsp:spPr>
      <dsp:style>
        <a:lnRef idx="2">
          <a:schemeClr val="lt1"/>
        </a:lnRef>
        <a:fillRef idx="1">
          <a:schemeClr val="accent2">
            <a:hueOff val="0"/>
            <a:satOff val="0"/>
            <a:lumOff val="0"/>
            <a:alpha val="100000"/>
          </a:schemeClr>
        </a:fillRef>
        <a:effectRef idx="0">
          <a:scrgbClr r="0" g="0" b="0"/>
        </a:effectRef>
        <a:fontRef idx="minor">
          <a:schemeClr val="lt1"/>
        </a:fontRef>
      </dsp:style>
      <dsp:txBody>
        <a:bodyPr lIns="155878" tIns="0" rIns="155878" bIns="0"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a:t>Similarities:</a:t>
          </a:r>
        </a:p>
      </dsp:txBody>
      <dsp:txXfrm>
        <a:off x="294574" y="72549"/>
        <a:ext cx="4124030" cy="619920"/>
      </dsp:txXfrm>
    </dsp:sp>
    <dsp:sp modelId="{1B0A7A31-21EB-4189-8994-DEC93D450867}">
      <dsp:nvSpPr>
        <dsp:cNvPr id="8" name="矩形 7"/>
        <dsp:cNvSpPr/>
      </dsp:nvSpPr>
      <dsp:spPr bwMode="white">
        <a:xfrm>
          <a:off x="0" y="2433374"/>
          <a:ext cx="5891471" cy="2651125"/>
        </a:xfrm>
        <a:prstGeom prst="rect">
          <a:avLst/>
        </a:prstGeom>
      </dsp:spPr>
      <dsp:style>
        <a:lnRef idx="2">
          <a:schemeClr val="accent2">
            <a:hueOff val="-1560000"/>
            <a:satOff val="-391"/>
            <a:lumOff val="7059"/>
            <a:alpha val="100000"/>
          </a:schemeClr>
        </a:lnRef>
        <a:fillRef idx="1">
          <a:schemeClr val="lt1">
            <a:alpha val="90000"/>
          </a:schemeClr>
        </a:fillRef>
        <a:effectRef idx="0">
          <a:scrgbClr r="0" g="0" b="0"/>
        </a:effectRef>
        <a:fontRef idx="minor"/>
      </dsp:style>
      <dsp:txBody>
        <a:bodyPr lIns="457243" tIns="437388" rIns="457243" bIns="149352" anchor="t"/>
        <a:lstStyle>
          <a:lvl1pPr algn="l">
            <a:defRPr sz="21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1">
            <a:lnSpc>
              <a:spcPct val="100000"/>
            </a:lnSpc>
            <a:spcBef>
              <a:spcPct val="0"/>
            </a:spcBef>
            <a:spcAft>
              <a:spcPct val="15000"/>
            </a:spcAft>
            <a:buChar char="•"/>
          </a:pPr>
          <a:r>
            <a:rPr lang="en-US" dirty="0">
              <a:solidFill>
                <a:schemeClr val="dk1"/>
              </a:solidFill>
            </a:rPr>
            <a:t>Implement a dynamic approach to make short to mid term (one week) prediction </a:t>
          </a:r>
          <a:endParaRPr lang="en-US" dirty="0">
            <a:solidFill>
              <a:schemeClr val="dk1"/>
            </a:solidFill>
          </a:endParaRPr>
        </a:p>
        <a:p>
          <a:pPr lvl="1">
            <a:lnSpc>
              <a:spcPct val="100000"/>
            </a:lnSpc>
            <a:spcBef>
              <a:spcPct val="0"/>
            </a:spcBef>
            <a:spcAft>
              <a:spcPct val="15000"/>
            </a:spcAft>
            <a:buChar char="•"/>
          </a:pPr>
          <a:r>
            <a:rPr lang="en-US" dirty="0">
              <a:solidFill>
                <a:schemeClr val="dk1"/>
              </a:solidFill>
            </a:rPr>
            <a:t>Focus on both loss and gain</a:t>
          </a:r>
          <a:endParaRPr lang="en-US" dirty="0">
            <a:solidFill>
              <a:schemeClr val="dk1"/>
            </a:solidFill>
          </a:endParaRPr>
        </a:p>
        <a:p>
          <a:pPr lvl="1">
            <a:lnSpc>
              <a:spcPct val="100000"/>
            </a:lnSpc>
            <a:spcBef>
              <a:spcPct val="0"/>
            </a:spcBef>
            <a:spcAft>
              <a:spcPct val="15000"/>
            </a:spcAft>
            <a:buChar char="•"/>
          </a:pPr>
          <a:r>
            <a:rPr lang="en-US" dirty="0">
              <a:solidFill>
                <a:schemeClr val="dk1"/>
              </a:solidFill>
            </a:rPr>
            <a:t>Incorporate sentiment analysis into model</a:t>
          </a:r>
          <a:endParaRPr>
            <a:solidFill>
              <a:schemeClr val="dk1"/>
            </a:solidFill>
          </a:endParaRPr>
        </a:p>
      </dsp:txBody>
      <dsp:txXfrm>
        <a:off x="0" y="2433374"/>
        <a:ext cx="5891471" cy="2651125"/>
      </dsp:txXfrm>
    </dsp:sp>
    <dsp:sp modelId="{F27E2B59-372A-402C-B697-3DE712A58854}">
      <dsp:nvSpPr>
        <dsp:cNvPr id="7" name="圆角矩形 6"/>
        <dsp:cNvSpPr/>
      </dsp:nvSpPr>
      <dsp:spPr bwMode="white">
        <a:xfrm>
          <a:off x="294574" y="2123414"/>
          <a:ext cx="4124030" cy="619920"/>
        </a:xfrm>
        <a:prstGeom prst="roundRect">
          <a:avLst/>
        </a:prstGeom>
      </dsp:spPr>
      <dsp:style>
        <a:lnRef idx="2">
          <a:schemeClr val="lt1"/>
        </a:lnRef>
        <a:fillRef idx="1">
          <a:schemeClr val="accent2">
            <a:hueOff val="-1560000"/>
            <a:satOff val="-391"/>
            <a:lumOff val="7059"/>
            <a:alpha val="100000"/>
          </a:schemeClr>
        </a:fillRef>
        <a:effectRef idx="0">
          <a:scrgbClr r="0" g="0" b="0"/>
        </a:effectRef>
        <a:fontRef idx="minor">
          <a:schemeClr val="lt1"/>
        </a:fontRef>
      </dsp:style>
      <dsp:txBody>
        <a:bodyPr lIns="155878" tIns="0" rIns="155878" bIns="0"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a:t>Uniqueness</a:t>
          </a:r>
        </a:p>
      </dsp:txBody>
      <dsp:txXfrm>
        <a:off x="294574" y="2123414"/>
        <a:ext cx="4124030" cy="619920"/>
      </dsp:txXfrm>
    </dsp:sp>
    <dsp:sp modelId="{29A8FEE7-C8FB-46E8-AD66-6B2412059858}">
      <dsp:nvSpPr>
        <dsp:cNvPr id="3" name="矩形 2" hidden="1"/>
        <dsp:cNvSpPr/>
      </dsp:nvSpPr>
      <dsp:spPr>
        <a:xfrm>
          <a:off x="0" y="72549"/>
          <a:ext cx="294574" cy="619920"/>
        </a:xfrm>
        <a:prstGeom prst="rect">
          <a:avLst/>
        </a:prstGeom>
      </dsp:spPr>
      <dsp:txXfrm>
        <a:off x="0" y="72549"/>
        <a:ext cx="294574" cy="619920"/>
      </dsp:txXfrm>
    </dsp:sp>
    <dsp:sp modelId="{645333B6-97E4-40DA-84CF-595DA3FCB3AF}">
      <dsp:nvSpPr>
        <dsp:cNvPr id="6" name="矩形 5" hidden="1"/>
        <dsp:cNvSpPr/>
      </dsp:nvSpPr>
      <dsp:spPr>
        <a:xfrm>
          <a:off x="0" y="2123414"/>
          <a:ext cx="294574" cy="619920"/>
        </a:xfrm>
        <a:prstGeom prst="rect">
          <a:avLst/>
        </a:prstGeom>
      </dsp:spPr>
      <dsp:txXfrm>
        <a:off x="0" y="2123414"/>
        <a:ext cx="294574" cy="61992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117918" cy="5157049"/>
        <a:chOff x="0" y="0"/>
        <a:chExt cx="7117918" cy="5157049"/>
      </a:xfrm>
    </dsp:grpSpPr>
    <dsp:sp modelId="{18986CF1-2072-42F0-BCE0-914E74EE6D33}">
      <dsp:nvSpPr>
        <dsp:cNvPr id="3" name="圆角矩形 2"/>
        <dsp:cNvSpPr/>
      </dsp:nvSpPr>
      <dsp:spPr bwMode="white">
        <a:xfrm>
          <a:off x="0" y="838020"/>
          <a:ext cx="7117918" cy="1547115"/>
        </a:xfrm>
        <a:prstGeom prst="roundRect">
          <a:avLst>
            <a:gd name="adj" fmla="val 10000"/>
          </a:avLst>
        </a:prstGeom>
      </dsp:spPr>
      <dsp:style>
        <a:lnRef idx="0">
          <a:schemeClr val="dk1"/>
        </a:lnRef>
        <a:fillRef idx="1">
          <a:schemeClr val="bg1">
            <a:lumMod val="95000"/>
          </a:schemeClr>
        </a:fillRef>
        <a:effectRef idx="0">
          <a:scrgbClr r="0" g="0" b="0"/>
        </a:effectRef>
        <a:fontRef idx="minor"/>
      </dsp:style>
      <dsp:txXfrm>
        <a:off x="0" y="838020"/>
        <a:ext cx="7117918" cy="1547115"/>
      </dsp:txXfrm>
    </dsp:sp>
    <dsp:sp modelId="{D81EE60F-2821-4F87-98D9-59CDB0BCB6F7}">
      <dsp:nvSpPr>
        <dsp:cNvPr id="4" name="矩形 3"/>
        <dsp:cNvSpPr/>
      </dsp:nvSpPr>
      <dsp:spPr bwMode="white">
        <a:xfrm>
          <a:off x="468002" y="1186121"/>
          <a:ext cx="850913" cy="850913"/>
        </a:xfrm>
        <a:prstGeom prst="rect">
          <a:avLst/>
        </a:prstGeom>
        <a: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sp:spPr>
      <dsp:style>
        <a:lnRef idx="2">
          <a:schemeClr val="lt1">
            <a:alpha val="0"/>
          </a:schemeClr>
        </a:lnRef>
        <a:fillRef idx="1">
          <a:schemeClr val="accent2"/>
        </a:fillRef>
        <a:effectRef idx="0">
          <a:scrgbClr r="0" g="0" b="0"/>
        </a:effectRef>
        <a:fontRef idx="minor">
          <a:schemeClr val="lt1"/>
        </a:fontRef>
      </dsp:style>
      <dsp:txXfrm>
        <a:off x="468002" y="1186121"/>
        <a:ext cx="850913" cy="850913"/>
      </dsp:txXfrm>
    </dsp:sp>
    <dsp:sp modelId="{37B540AC-436C-4460-A4C7-6FA0DE6679E7}">
      <dsp:nvSpPr>
        <dsp:cNvPr id="5" name="矩形 4"/>
        <dsp:cNvSpPr/>
      </dsp:nvSpPr>
      <dsp:spPr bwMode="white">
        <a:xfrm>
          <a:off x="1786917" y="838020"/>
          <a:ext cx="3203063" cy="154711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63736" tIns="163736" rIns="163736" bIns="163736"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dirty="0">
              <a:solidFill>
                <a:schemeClr val="tx1"/>
              </a:solidFill>
            </a:rPr>
            <a:t>Construct models to capture buying and selling signal</a:t>
          </a:r>
          <a:endParaRPr>
            <a:solidFill>
              <a:schemeClr val="tx1"/>
            </a:solidFill>
          </a:endParaRPr>
        </a:p>
      </dsp:txBody>
      <dsp:txXfrm>
        <a:off x="1786917" y="838020"/>
        <a:ext cx="3203063" cy="1547115"/>
      </dsp:txXfrm>
    </dsp:sp>
    <dsp:sp modelId="{B9F9C750-C5FA-424B-91B7-6E26661FE142}">
      <dsp:nvSpPr>
        <dsp:cNvPr id="6" name="矩形 5"/>
        <dsp:cNvSpPr/>
      </dsp:nvSpPr>
      <dsp:spPr bwMode="white">
        <a:xfrm>
          <a:off x="4989981" y="838020"/>
          <a:ext cx="2127937" cy="154711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63736" tIns="163736" rIns="163736" bIns="163736" anchor="ctr"/>
        <a:lstStyle>
          <a:lvl1pPr algn="l">
            <a:defRPr sz="17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dirty="0">
              <a:solidFill>
                <a:schemeClr val="tx1"/>
              </a:solidFill>
            </a:rPr>
            <a:t>Time series modeling</a:t>
          </a:r>
          <a:endParaRPr lang="en-US" dirty="0">
            <a:solidFill>
              <a:schemeClr val="tx1"/>
            </a:solidFill>
          </a:endParaRPr>
        </a:p>
        <a:p>
          <a:pPr lvl="0">
            <a:lnSpc>
              <a:spcPct val="100000"/>
            </a:lnSpc>
            <a:spcBef>
              <a:spcPct val="0"/>
            </a:spcBef>
            <a:spcAft>
              <a:spcPct val="35000"/>
            </a:spcAft>
          </a:pPr>
          <a:r>
            <a:rPr lang="en-US" dirty="0">
              <a:solidFill>
                <a:schemeClr val="tx1"/>
              </a:solidFill>
            </a:rPr>
            <a:t>Dynamic decision making</a:t>
          </a:r>
          <a:endParaRPr>
            <a:solidFill>
              <a:schemeClr val="tx1"/>
            </a:solidFill>
          </a:endParaRPr>
        </a:p>
      </dsp:txBody>
      <dsp:txXfrm>
        <a:off x="4989981" y="838020"/>
        <a:ext cx="2127937" cy="1547115"/>
      </dsp:txXfrm>
    </dsp:sp>
    <dsp:sp modelId="{E541CD7E-3771-4130-ACEF-6B941838B6F5}">
      <dsp:nvSpPr>
        <dsp:cNvPr id="7" name="圆角矩形 6"/>
        <dsp:cNvSpPr/>
      </dsp:nvSpPr>
      <dsp:spPr bwMode="white">
        <a:xfrm>
          <a:off x="0" y="2771914"/>
          <a:ext cx="7117918" cy="1547115"/>
        </a:xfrm>
        <a:prstGeom prst="roundRect">
          <a:avLst>
            <a:gd name="adj" fmla="val 10000"/>
          </a:avLst>
        </a:prstGeom>
      </dsp:spPr>
      <dsp:style>
        <a:lnRef idx="0">
          <a:schemeClr val="dk1"/>
        </a:lnRef>
        <a:fillRef idx="1">
          <a:schemeClr val="bg1">
            <a:lumMod val="95000"/>
          </a:schemeClr>
        </a:fillRef>
        <a:effectRef idx="0">
          <a:scrgbClr r="0" g="0" b="0"/>
        </a:effectRef>
        <a:fontRef idx="minor"/>
      </dsp:style>
      <dsp:txXfrm>
        <a:off x="0" y="2771914"/>
        <a:ext cx="7117918" cy="1547115"/>
      </dsp:txXfrm>
    </dsp:sp>
    <dsp:sp modelId="{10276274-7A25-420F-85AC-6F98D7C9368E}">
      <dsp:nvSpPr>
        <dsp:cNvPr id="8" name="矩形 7"/>
        <dsp:cNvSpPr/>
      </dsp:nvSpPr>
      <dsp:spPr bwMode="white">
        <a:xfrm>
          <a:off x="468002" y="3120015"/>
          <a:ext cx="850913" cy="8509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sp:spPr>
      <dsp:style>
        <a:lnRef idx="2">
          <a:schemeClr val="lt1">
            <a:alpha val="0"/>
          </a:schemeClr>
        </a:lnRef>
        <a:fillRef idx="1">
          <a:schemeClr val="accent3"/>
        </a:fillRef>
        <a:effectRef idx="0">
          <a:scrgbClr r="0" g="0" b="0"/>
        </a:effectRef>
        <a:fontRef idx="minor">
          <a:schemeClr val="lt1"/>
        </a:fontRef>
      </dsp:style>
      <dsp:txXfrm>
        <a:off x="468002" y="3120015"/>
        <a:ext cx="850913" cy="850913"/>
      </dsp:txXfrm>
    </dsp:sp>
    <dsp:sp modelId="{C1D4B622-1C87-4F4A-B292-1823CF35D469}">
      <dsp:nvSpPr>
        <dsp:cNvPr id="9" name="矩形 8"/>
        <dsp:cNvSpPr/>
      </dsp:nvSpPr>
      <dsp:spPr bwMode="white">
        <a:xfrm>
          <a:off x="1786917" y="2771914"/>
          <a:ext cx="3203063" cy="154711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63736" tIns="163736" rIns="163736" bIns="163736"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dirty="0">
              <a:solidFill>
                <a:schemeClr val="tx1"/>
              </a:solidFill>
            </a:rPr>
            <a:t>Implement sentiment analysis of retail trader and study their impact</a:t>
          </a:r>
          <a:endParaRPr>
            <a:solidFill>
              <a:schemeClr val="tx1"/>
            </a:solidFill>
          </a:endParaRPr>
        </a:p>
      </dsp:txBody>
      <dsp:txXfrm>
        <a:off x="1786917" y="2771914"/>
        <a:ext cx="3203063" cy="1547115"/>
      </dsp:txXfrm>
    </dsp:sp>
    <dsp:sp modelId="{D989E9BD-753D-4A8A-BE43-10BCB6382F25}">
      <dsp:nvSpPr>
        <dsp:cNvPr id="10" name="矩形 9"/>
        <dsp:cNvSpPr/>
      </dsp:nvSpPr>
      <dsp:spPr bwMode="white">
        <a:xfrm>
          <a:off x="4989981" y="2771914"/>
          <a:ext cx="2127937" cy="154711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63736" tIns="163736" rIns="163736" bIns="163736" anchor="ctr"/>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0">
            <a:lnSpc>
              <a:spcPct val="100000"/>
            </a:lnSpc>
            <a:spcBef>
              <a:spcPct val="0"/>
            </a:spcBef>
            <a:spcAft>
              <a:spcPct val="35000"/>
            </a:spcAft>
          </a:pPr>
          <a:r>
            <a:rPr lang="en-US" dirty="0">
              <a:solidFill>
                <a:schemeClr val="tx1"/>
              </a:solidFill>
            </a:rPr>
            <a:t>Entity matching</a:t>
          </a:r>
          <a:endParaRPr lang="en-US" dirty="0">
            <a:solidFill>
              <a:schemeClr val="tx1"/>
            </a:solidFill>
          </a:endParaRPr>
        </a:p>
        <a:p>
          <a:pPr lvl="0">
            <a:lnSpc>
              <a:spcPct val="100000"/>
            </a:lnSpc>
            <a:spcBef>
              <a:spcPct val="0"/>
            </a:spcBef>
            <a:spcAft>
              <a:spcPct val="35000"/>
            </a:spcAft>
          </a:pPr>
          <a:r>
            <a:rPr lang="en-US" dirty="0">
              <a:solidFill>
                <a:schemeClr val="tx1"/>
              </a:solidFill>
            </a:rPr>
            <a:t>Sentiment analysis</a:t>
          </a:r>
          <a:endParaRPr>
            <a:solidFill>
              <a:schemeClr val="tx1"/>
            </a:solidFill>
          </a:endParaRPr>
        </a:p>
      </dsp:txBody>
      <dsp:txXfrm>
        <a:off x="4989981" y="2771914"/>
        <a:ext cx="2127937" cy="1547115"/>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891471" cy="5157049"/>
        <a:chOff x="0" y="0"/>
        <a:chExt cx="5891471" cy="5157049"/>
      </a:xfrm>
    </dsp:grpSpPr>
    <dsp:sp modelId="{AFAED945-7EA7-4A35-B1F7-C3B96C323CFB}">
      <dsp:nvSpPr>
        <dsp:cNvPr id="3" name="矩形 2"/>
        <dsp:cNvSpPr/>
      </dsp:nvSpPr>
      <dsp:spPr bwMode="white">
        <a:xfrm>
          <a:off x="0" y="4429885"/>
          <a:ext cx="1472868" cy="727164"/>
        </a:xfrm>
        <a:prstGeom prst="rect">
          <a:avLst/>
        </a:prstGeom>
      </dsp:spPr>
      <dsp:style>
        <a:lnRef idx="2">
          <a:schemeClr val="accent5">
            <a:hueOff val="0"/>
            <a:satOff val="0"/>
            <a:lumOff val="0"/>
            <a:alpha val="100000"/>
          </a:schemeClr>
        </a:lnRef>
        <a:fillRef idx="1">
          <a:schemeClr val="accent5">
            <a:hueOff val="0"/>
            <a:satOff val="0"/>
            <a:lumOff val="0"/>
            <a:alpha val="100000"/>
          </a:schemeClr>
        </a:fillRef>
        <a:effectRef idx="0">
          <a:scrgbClr r="0" g="0" b="0"/>
        </a:effectRef>
        <a:fontRef idx="minor">
          <a:schemeClr val="lt1"/>
        </a:fontRef>
      </dsp:style>
      <dsp:txBody>
        <a:bodyPr lIns="104750" tIns="92456" rIns="104750" bIns="92456"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a:t>Dynamic Decision Making</a:t>
          </a:r>
        </a:p>
      </dsp:txBody>
      <dsp:txXfrm>
        <a:off x="0" y="4429885"/>
        <a:ext cx="1472868" cy="727164"/>
      </dsp:txXfrm>
    </dsp:sp>
    <dsp:sp modelId="{5AE216B5-5F4C-42E9-A762-320F601466DE}">
      <dsp:nvSpPr>
        <dsp:cNvPr id="4" name="矩形 3"/>
        <dsp:cNvSpPr/>
      </dsp:nvSpPr>
      <dsp:spPr bwMode="white">
        <a:xfrm>
          <a:off x="1472868" y="4429885"/>
          <a:ext cx="4418603" cy="727164"/>
        </a:xfrm>
        <a:prstGeom prst="rect">
          <a:avLst/>
        </a:prstGeom>
      </dsp:spPr>
      <dsp:style>
        <a:lnRef idx="2">
          <a:schemeClr val="accent5">
            <a:tint val="40000"/>
            <a:alpha val="90000"/>
            <a:hueOff val="0"/>
            <a:satOff val="0"/>
            <a:lumOff val="0"/>
            <a:alpha val="90196"/>
          </a:schemeClr>
        </a:lnRef>
        <a:fillRef idx="1">
          <a:schemeClr val="accent5">
            <a:tint val="40000"/>
            <a:alpha val="90000"/>
            <a:hueOff val="0"/>
            <a:satOff val="0"/>
            <a:lumOff val="0"/>
            <a:alpha val="90196"/>
          </a:schemeClr>
        </a:fillRef>
        <a:effectRef idx="0">
          <a:scrgbClr r="0" g="0" b="0"/>
        </a:effectRef>
        <a:fontRef idx="minor"/>
      </dsp:style>
      <dsp:txBody>
        <a:bodyPr lIns="89630" tIns="152400" rIns="89630" bIns="152400" anchor="ctr"/>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en-US" dirty="0">
              <a:solidFill>
                <a:schemeClr val="dk1"/>
              </a:solidFill>
            </a:rPr>
            <a:t>Make decision based on the distribution of returns of past “</a:t>
          </a:r>
          <a:r>
            <a:rPr lang="en-US" dirty="0" err="1">
              <a:solidFill>
                <a:schemeClr val="dk1"/>
              </a:solidFill>
            </a:rPr>
            <a:t>Window_size</a:t>
          </a:r>
          <a:r>
            <a:rPr lang="en-US" dirty="0">
              <a:solidFill>
                <a:schemeClr val="dk1"/>
              </a:solidFill>
            </a:rPr>
            <a:t>” days</a:t>
          </a:r>
          <a:endParaRPr>
            <a:solidFill>
              <a:schemeClr val="dk1"/>
            </a:solidFill>
          </a:endParaRPr>
        </a:p>
      </dsp:txBody>
      <dsp:txXfrm>
        <a:off x="1472868" y="4429885"/>
        <a:ext cx="4418603" cy="727164"/>
      </dsp:txXfrm>
    </dsp:sp>
    <dsp:sp modelId="{786F6D0D-2A27-43AE-95E9-CAD0084832D1}">
      <dsp:nvSpPr>
        <dsp:cNvPr id="5" name="上箭头标注 4"/>
        <dsp:cNvSpPr/>
      </dsp:nvSpPr>
      <dsp:spPr bwMode="white">
        <a:xfrm rot="10800000">
          <a:off x="0" y="3322414"/>
          <a:ext cx="1472868" cy="1118379"/>
        </a:xfrm>
        <a:prstGeom prst="upArrowCallout">
          <a:avLst>
            <a:gd name="adj1" fmla="val 5000"/>
            <a:gd name="adj2" fmla="val 10000"/>
            <a:gd name="adj3" fmla="val 15000"/>
            <a:gd name="adj4" fmla="val 64977"/>
          </a:avLst>
        </a:prstGeom>
      </dsp:spPr>
      <dsp:style>
        <a:lnRef idx="2">
          <a:schemeClr val="accent5">
            <a:hueOff val="-375000"/>
            <a:satOff val="98"/>
            <a:lumOff val="-1764"/>
            <a:alpha val="100000"/>
          </a:schemeClr>
        </a:lnRef>
        <a:fillRef idx="1">
          <a:schemeClr val="accent5">
            <a:hueOff val="-375000"/>
            <a:satOff val="98"/>
            <a:lumOff val="-1764"/>
            <a:alpha val="100000"/>
          </a:schemeClr>
        </a:fillRef>
        <a:effectRef idx="0">
          <a:scrgbClr r="0" g="0" b="0"/>
        </a:effectRef>
        <a:fontRef idx="minor">
          <a:schemeClr val="lt1"/>
        </a:fontRef>
      </dsp:style>
      <dsp:txBody>
        <a:bodyPr lIns="104750" tIns="92456" rIns="104750" bIns="92456"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dirty="0"/>
            <a:t>Hyperparameter tunning</a:t>
          </a:r>
        </a:p>
      </dsp:txBody>
      <dsp:txXfrm rot="10800000">
        <a:off x="0" y="3322414"/>
        <a:ext cx="1472868" cy="1118379"/>
      </dsp:txXfrm>
    </dsp:sp>
    <dsp:sp modelId="{E006BCA2-E097-461F-A9AC-C4B2AB770286}">
      <dsp:nvSpPr>
        <dsp:cNvPr id="6" name="矩形 5"/>
        <dsp:cNvSpPr/>
      </dsp:nvSpPr>
      <dsp:spPr bwMode="white">
        <a:xfrm>
          <a:off x="1472868" y="3322414"/>
          <a:ext cx="4418603" cy="726946"/>
        </a:xfrm>
        <a:prstGeom prst="rect">
          <a:avLst/>
        </a:prstGeom>
      </dsp:spPr>
      <dsp:style>
        <a:lnRef idx="2">
          <a:schemeClr val="accent5">
            <a:tint val="40000"/>
            <a:alpha val="90000"/>
            <a:hueOff val="-465000"/>
            <a:satOff val="-1764"/>
            <a:lumOff val="-391"/>
            <a:alpha val="90196"/>
          </a:schemeClr>
        </a:lnRef>
        <a:fillRef idx="1">
          <a:schemeClr val="accent5">
            <a:tint val="40000"/>
            <a:alpha val="90000"/>
            <a:hueOff val="-465000"/>
            <a:satOff val="-1764"/>
            <a:lumOff val="-391"/>
            <a:alpha val="90196"/>
          </a:schemeClr>
        </a:fillRef>
        <a:effectRef idx="0">
          <a:scrgbClr r="0" g="0" b="0"/>
        </a:effectRef>
        <a:fontRef idx="minor"/>
      </dsp:style>
      <dsp:txBody>
        <a:bodyPr lIns="89630" tIns="152400" rIns="89630" bIns="152400" anchor="ctr"/>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en-US" dirty="0" err="1">
              <a:solidFill>
                <a:schemeClr val="dk1"/>
              </a:solidFill>
            </a:rPr>
            <a:t>Optuna</a:t>
          </a:r>
          <a:r>
            <a:rPr lang="en-US" dirty="0">
              <a:solidFill>
                <a:schemeClr val="dk1"/>
              </a:solidFill>
            </a:rPr>
            <a:t>, </a:t>
          </a:r>
          <a:r>
            <a:rPr lang="en-US" altLang="zh-CN" dirty="0">
              <a:solidFill>
                <a:schemeClr val="dk1"/>
              </a:solidFill>
            </a:rPr>
            <a:t>A hyperparameter optimization framework</a:t>
          </a:r>
          <a:endParaRPr lang="en-US" dirty="0">
            <a:solidFill>
              <a:schemeClr val="dk1"/>
            </a:solidFill>
          </a:endParaRPr>
        </a:p>
      </dsp:txBody>
      <dsp:txXfrm>
        <a:off x="1472868" y="3322414"/>
        <a:ext cx="4418603" cy="726946"/>
      </dsp:txXfrm>
    </dsp:sp>
    <dsp:sp modelId="{8E66816F-1241-44D3-968B-561D96CC75BA}">
      <dsp:nvSpPr>
        <dsp:cNvPr id="7" name="上箭头标注 6"/>
        <dsp:cNvSpPr/>
      </dsp:nvSpPr>
      <dsp:spPr bwMode="white">
        <a:xfrm rot="10800000">
          <a:off x="0" y="2214942"/>
          <a:ext cx="1472868" cy="1118379"/>
        </a:xfrm>
        <a:prstGeom prst="upArrowCallout">
          <a:avLst>
            <a:gd name="adj1" fmla="val 5000"/>
            <a:gd name="adj2" fmla="val 10000"/>
            <a:gd name="adj3" fmla="val 15000"/>
            <a:gd name="adj4" fmla="val 64977"/>
          </a:avLst>
        </a:prstGeom>
      </dsp:spPr>
      <dsp:style>
        <a:lnRef idx="2">
          <a:schemeClr val="accent5">
            <a:hueOff val="-750000"/>
            <a:satOff val="196"/>
            <a:lumOff val="-3528"/>
            <a:alpha val="100000"/>
          </a:schemeClr>
        </a:lnRef>
        <a:fillRef idx="1">
          <a:schemeClr val="accent5">
            <a:hueOff val="-750000"/>
            <a:satOff val="196"/>
            <a:lumOff val="-3528"/>
            <a:alpha val="100000"/>
          </a:schemeClr>
        </a:fillRef>
        <a:effectRef idx="0">
          <a:scrgbClr r="0" g="0" b="0"/>
        </a:effectRef>
        <a:fontRef idx="minor">
          <a:schemeClr val="lt1"/>
        </a:fontRef>
      </dsp:style>
      <dsp:txBody>
        <a:bodyPr lIns="104750" tIns="92456" rIns="104750" bIns="92456"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dirty="0"/>
            <a:t>Window Size Selection</a:t>
          </a:r>
        </a:p>
      </dsp:txBody>
      <dsp:txXfrm rot="10800000">
        <a:off x="0" y="2214942"/>
        <a:ext cx="1472868" cy="1118379"/>
      </dsp:txXfrm>
    </dsp:sp>
    <dsp:sp modelId="{0CA55E89-E093-4898-B68F-FA493C0A3D16}">
      <dsp:nvSpPr>
        <dsp:cNvPr id="8" name="矩形 7"/>
        <dsp:cNvSpPr/>
      </dsp:nvSpPr>
      <dsp:spPr bwMode="white">
        <a:xfrm>
          <a:off x="1472868" y="2214942"/>
          <a:ext cx="4418603" cy="726946"/>
        </a:xfrm>
        <a:prstGeom prst="rect">
          <a:avLst/>
        </a:prstGeom>
      </dsp:spPr>
      <dsp:style>
        <a:lnRef idx="2">
          <a:schemeClr val="accent5">
            <a:tint val="40000"/>
            <a:alpha val="90000"/>
            <a:hueOff val="-930000"/>
            <a:satOff val="-3528"/>
            <a:lumOff val="-783"/>
            <a:alpha val="90196"/>
          </a:schemeClr>
        </a:lnRef>
        <a:fillRef idx="1">
          <a:schemeClr val="accent5">
            <a:tint val="40000"/>
            <a:alpha val="90000"/>
            <a:hueOff val="-930000"/>
            <a:satOff val="-3528"/>
            <a:lumOff val="-783"/>
            <a:alpha val="90196"/>
          </a:schemeClr>
        </a:fillRef>
        <a:effectRef idx="0">
          <a:scrgbClr r="0" g="0" b="0"/>
        </a:effectRef>
        <a:fontRef idx="minor"/>
      </dsp:style>
      <dsp:txBody>
        <a:bodyPr lIns="89630" tIns="152400" rIns="89630" bIns="152400" anchor="ctr"/>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en-US" dirty="0">
              <a:solidFill>
                <a:schemeClr val="dk1"/>
              </a:solidFill>
            </a:rPr>
            <a:t>Data used to train the model</a:t>
          </a:r>
          <a:endParaRPr>
            <a:solidFill>
              <a:schemeClr val="dk1"/>
            </a:solidFill>
          </a:endParaRPr>
        </a:p>
      </dsp:txBody>
      <dsp:txXfrm>
        <a:off x="1472868" y="2214942"/>
        <a:ext cx="4418603" cy="726946"/>
      </dsp:txXfrm>
    </dsp:sp>
    <dsp:sp modelId="{0AAD1D63-E596-4E7C-8854-741D360E7E52}">
      <dsp:nvSpPr>
        <dsp:cNvPr id="9" name="上箭头标注 8"/>
        <dsp:cNvSpPr/>
      </dsp:nvSpPr>
      <dsp:spPr bwMode="white">
        <a:xfrm rot="10800000">
          <a:off x="0" y="1107471"/>
          <a:ext cx="1472868" cy="1118379"/>
        </a:xfrm>
        <a:prstGeom prst="upArrowCallout">
          <a:avLst>
            <a:gd name="adj1" fmla="val 5000"/>
            <a:gd name="adj2" fmla="val 10000"/>
            <a:gd name="adj3" fmla="val 15000"/>
            <a:gd name="adj4" fmla="val 64977"/>
          </a:avLst>
        </a:prstGeom>
      </dsp:spPr>
      <dsp:style>
        <a:lnRef idx="2">
          <a:schemeClr val="accent5">
            <a:hueOff val="-1125000"/>
            <a:satOff val="294"/>
            <a:lumOff val="-5293"/>
            <a:alpha val="100000"/>
          </a:schemeClr>
        </a:lnRef>
        <a:fillRef idx="1">
          <a:schemeClr val="accent5">
            <a:hueOff val="-1125000"/>
            <a:satOff val="294"/>
            <a:lumOff val="-5293"/>
            <a:alpha val="100000"/>
          </a:schemeClr>
        </a:fillRef>
        <a:effectRef idx="0">
          <a:scrgbClr r="0" g="0" b="0"/>
        </a:effectRef>
        <a:fontRef idx="minor">
          <a:schemeClr val="lt1"/>
        </a:fontRef>
      </dsp:style>
      <dsp:txBody>
        <a:bodyPr lIns="104750" tIns="92456" rIns="104750" bIns="92456"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dirty="0"/>
            <a:t>Feature Selection </a:t>
          </a:r>
        </a:p>
      </dsp:txBody>
      <dsp:txXfrm rot="10800000">
        <a:off x="0" y="1107471"/>
        <a:ext cx="1472868" cy="1118379"/>
      </dsp:txXfrm>
    </dsp:sp>
    <dsp:sp modelId="{849750E2-4843-406E-9624-D7DE6448B76F}">
      <dsp:nvSpPr>
        <dsp:cNvPr id="10" name="矩形 9"/>
        <dsp:cNvSpPr/>
      </dsp:nvSpPr>
      <dsp:spPr bwMode="white">
        <a:xfrm>
          <a:off x="1472868" y="1107471"/>
          <a:ext cx="4418603" cy="726946"/>
        </a:xfrm>
        <a:prstGeom prst="rect">
          <a:avLst/>
        </a:prstGeom>
      </dsp:spPr>
      <dsp:style>
        <a:lnRef idx="2">
          <a:schemeClr val="accent5">
            <a:tint val="40000"/>
            <a:alpha val="90000"/>
            <a:hueOff val="-1395000"/>
            <a:satOff val="-5293"/>
            <a:lumOff val="-1175"/>
            <a:alpha val="90196"/>
          </a:schemeClr>
        </a:lnRef>
        <a:fillRef idx="1">
          <a:schemeClr val="accent5">
            <a:tint val="40000"/>
            <a:alpha val="90000"/>
            <a:hueOff val="-1395000"/>
            <a:satOff val="-5293"/>
            <a:lumOff val="-1175"/>
            <a:alpha val="90196"/>
          </a:schemeClr>
        </a:fillRef>
        <a:effectRef idx="0">
          <a:scrgbClr r="0" g="0" b="0"/>
        </a:effectRef>
        <a:fontRef idx="minor"/>
      </dsp:style>
      <dsp:txBody>
        <a:bodyPr lIns="89630" tIns="152400" rIns="89630" bIns="152400" anchor="ctr"/>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en-US">
              <a:solidFill>
                <a:schemeClr val="dk1"/>
              </a:solidFill>
            </a:rPr>
            <a:t>Stationary vs Nonstationary data</a:t>
          </a:r>
          <a:endParaRPr lang="en-US" dirty="0">
            <a:solidFill>
              <a:schemeClr val="dk1"/>
            </a:solidFill>
          </a:endParaRPr>
        </a:p>
      </dsp:txBody>
      <dsp:txXfrm>
        <a:off x="1472868" y="1107471"/>
        <a:ext cx="4418603" cy="726946"/>
      </dsp:txXfrm>
    </dsp:sp>
    <dsp:sp modelId="{3A72816A-2896-43DB-97B3-402663962CD3}">
      <dsp:nvSpPr>
        <dsp:cNvPr id="11" name="上箭头标注 10"/>
        <dsp:cNvSpPr/>
      </dsp:nvSpPr>
      <dsp:spPr bwMode="white">
        <a:xfrm rot="10800000">
          <a:off x="0" y="0"/>
          <a:ext cx="1472868" cy="1118379"/>
        </a:xfrm>
        <a:prstGeom prst="upArrowCallout">
          <a:avLst>
            <a:gd name="adj1" fmla="val 5000"/>
            <a:gd name="adj2" fmla="val 10000"/>
            <a:gd name="adj3" fmla="val 15000"/>
            <a:gd name="adj4" fmla="val 64977"/>
          </a:avLst>
        </a:prstGeom>
      </dsp:spPr>
      <dsp:style>
        <a:lnRef idx="2">
          <a:schemeClr val="accent5">
            <a:hueOff val="-1500000"/>
            <a:satOff val="392"/>
            <a:lumOff val="-7058"/>
            <a:alpha val="100000"/>
          </a:schemeClr>
        </a:lnRef>
        <a:fillRef idx="1">
          <a:schemeClr val="accent5">
            <a:hueOff val="-1500000"/>
            <a:satOff val="392"/>
            <a:lumOff val="-7058"/>
            <a:alpha val="100000"/>
          </a:schemeClr>
        </a:fillRef>
        <a:effectRef idx="0">
          <a:scrgbClr r="0" g="0" b="0"/>
        </a:effectRef>
        <a:fontRef idx="minor">
          <a:schemeClr val="lt1"/>
        </a:fontRef>
      </dsp:style>
      <dsp:txBody>
        <a:bodyPr lIns="104750" tIns="92456" rIns="104750" bIns="92456"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dirty="0"/>
            <a:t>Objective:</a:t>
          </a:r>
        </a:p>
      </dsp:txBody>
      <dsp:txXfrm rot="10800000">
        <a:off x="0" y="0"/>
        <a:ext cx="1472868" cy="1118379"/>
      </dsp:txXfrm>
    </dsp:sp>
    <dsp:sp modelId="{402F365E-626C-4E88-9934-F7E442741308}">
      <dsp:nvSpPr>
        <dsp:cNvPr id="12" name="矩形 11"/>
        <dsp:cNvSpPr/>
      </dsp:nvSpPr>
      <dsp:spPr bwMode="white">
        <a:xfrm>
          <a:off x="1472868" y="0"/>
          <a:ext cx="4418603" cy="726946"/>
        </a:xfrm>
        <a:prstGeom prst="rect">
          <a:avLst/>
        </a:prstGeom>
      </dsp:spPr>
      <dsp:style>
        <a:lnRef idx="2">
          <a:schemeClr val="accent5">
            <a:tint val="40000"/>
            <a:alpha val="90000"/>
            <a:hueOff val="-1860000"/>
            <a:satOff val="-7058"/>
            <a:lumOff val="-1568"/>
            <a:alpha val="90196"/>
          </a:schemeClr>
        </a:lnRef>
        <a:fillRef idx="1">
          <a:schemeClr val="accent5">
            <a:tint val="40000"/>
            <a:alpha val="90000"/>
            <a:hueOff val="-1860000"/>
            <a:satOff val="-7058"/>
            <a:lumOff val="-1568"/>
            <a:alpha val="90196"/>
          </a:schemeClr>
        </a:fillRef>
        <a:effectRef idx="0">
          <a:scrgbClr r="0" g="0" b="0"/>
        </a:effectRef>
        <a:fontRef idx="minor"/>
      </dsp:style>
      <dsp:txBody>
        <a:bodyPr lIns="89630" tIns="152400" rIns="89630" bIns="152400" anchor="ctr"/>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en-US">
              <a:solidFill>
                <a:schemeClr val="dk1"/>
              </a:solidFill>
            </a:rPr>
            <a:t>Price Vs. Return </a:t>
          </a:r>
          <a:endParaRPr lang="en-US" dirty="0">
            <a:solidFill>
              <a:schemeClr val="dk1"/>
            </a:solidFill>
          </a:endParaRPr>
        </a:p>
      </dsp:txBody>
      <dsp:txXfrm>
        <a:off x="1472868" y="0"/>
        <a:ext cx="4418603" cy="726946"/>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658475" cy="3290888"/>
        <a:chOff x="0" y="0"/>
        <a:chExt cx="10658475" cy="3290888"/>
      </a:xfrm>
    </dsp:grpSpPr>
    <dsp:sp modelId="{741F0FF5-6799-4E0F-B956-9ABAF172D088}">
      <dsp:nvSpPr>
        <dsp:cNvPr id="3" name="矩形 2"/>
        <dsp:cNvSpPr/>
      </dsp:nvSpPr>
      <dsp:spPr bwMode="white">
        <a:xfrm>
          <a:off x="631237" y="518796"/>
          <a:ext cx="1512000" cy="1512000"/>
        </a:xfrm>
        <a:prstGeom prst="rect">
          <a:avLst/>
        </a:prstGeom>
        <a: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sp:spPr>
      <dsp:style>
        <a:lnRef idx="2">
          <a:schemeClr val="lt1">
            <a:alpha val="0"/>
          </a:schemeClr>
        </a:lnRef>
        <a:fillRef idx="1">
          <a:schemeClr val="accent2"/>
        </a:fillRef>
        <a:effectRef idx="0">
          <a:scrgbClr r="0" g="0" b="0"/>
        </a:effectRef>
        <a:fontRef idx="minor">
          <a:schemeClr val="lt1"/>
        </a:fontRef>
      </dsp:style>
      <dsp:txXfrm>
        <a:off x="631237" y="518796"/>
        <a:ext cx="1512000" cy="1512000"/>
      </dsp:txXfrm>
    </dsp:sp>
    <dsp:sp modelId="{EC898F87-6757-4EA0-B5A2-222ECC7F1C94}">
      <dsp:nvSpPr>
        <dsp:cNvPr id="4" name="矩形 3"/>
        <dsp:cNvSpPr/>
      </dsp:nvSpPr>
      <dsp:spPr bwMode="white">
        <a:xfrm>
          <a:off x="631237" y="2094474"/>
          <a:ext cx="4320000" cy="64800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t"/>
        <a:lstStyle>
          <a:lvl1pPr algn="l">
            <a:defRPr sz="4000"/>
          </a:lvl1pPr>
          <a:lvl2pPr marL="285750" indent="-285750" algn="l">
            <a:defRPr sz="3100"/>
          </a:lvl2pPr>
          <a:lvl3pPr marL="571500" indent="-285750" algn="l">
            <a:defRPr sz="3100"/>
          </a:lvl3pPr>
          <a:lvl4pPr marL="857250" indent="-285750" algn="l">
            <a:defRPr sz="3100"/>
          </a:lvl4pPr>
          <a:lvl5pPr marL="1143000" indent="-285750" algn="l">
            <a:defRPr sz="3100"/>
          </a:lvl5pPr>
          <a:lvl6pPr marL="1428750" indent="-285750" algn="l">
            <a:defRPr sz="3100"/>
          </a:lvl6pPr>
          <a:lvl7pPr marL="1714500" indent="-285750" algn="l">
            <a:defRPr sz="3100"/>
          </a:lvl7pPr>
          <a:lvl8pPr marL="2000250" indent="-285750" algn="l">
            <a:defRPr sz="3100"/>
          </a:lvl8pPr>
          <a:lvl9pPr marL="2286000" indent="-285750" algn="l">
            <a:defRPr sz="3100"/>
          </a:lvl9pPr>
        </a:lstStyle>
        <a:p>
          <a:pPr lvl="0">
            <a:lnSpc>
              <a:spcPct val="100000"/>
            </a:lnSpc>
            <a:spcBef>
              <a:spcPct val="0"/>
            </a:spcBef>
            <a:spcAft>
              <a:spcPct val="35000"/>
            </a:spcAft>
          </a:pPr>
          <a:r>
            <a:rPr lang="en-US">
              <a:solidFill>
                <a:schemeClr val="tx1"/>
              </a:solidFill>
            </a:rPr>
            <a:t>Sentiment Analysis</a:t>
          </a:r>
          <a:endParaRPr>
            <a:solidFill>
              <a:schemeClr val="tx1"/>
            </a:solidFill>
          </a:endParaRPr>
        </a:p>
      </dsp:txBody>
      <dsp:txXfrm>
        <a:off x="631237" y="2094474"/>
        <a:ext cx="4320000" cy="648000"/>
      </dsp:txXfrm>
    </dsp:sp>
    <dsp:sp modelId="{B2DF3FD2-C7A8-4585-9238-D415AB884C13}">
      <dsp:nvSpPr>
        <dsp:cNvPr id="5" name="矩形 4"/>
        <dsp:cNvSpPr/>
      </dsp:nvSpPr>
      <dsp:spPr bwMode="white">
        <a:xfrm>
          <a:off x="631237" y="2772092"/>
          <a:ext cx="4320000" cy="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t"/>
        <a:lstStyle>
          <a:lvl1pPr algn="l">
            <a:defRPr sz="500"/>
          </a:lvl1pPr>
          <a:lvl2pPr marL="57150" indent="-57150" algn="l">
            <a:defRPr sz="500"/>
          </a:lvl2pPr>
          <a:lvl3pPr marL="114300" indent="-57150" algn="l">
            <a:defRPr sz="500"/>
          </a:lvl3pPr>
          <a:lvl4pPr marL="171450" indent="-57150" algn="l">
            <a:defRPr sz="500"/>
          </a:lvl4pPr>
          <a:lvl5pPr marL="228600" indent="-57150" algn="l">
            <a:defRPr sz="500"/>
          </a:lvl5pPr>
          <a:lvl6pPr marL="285750" indent="-57150" algn="l">
            <a:defRPr sz="500"/>
          </a:lvl6pPr>
          <a:lvl7pPr marL="342900" indent="-57150" algn="l">
            <a:defRPr sz="500"/>
          </a:lvl7pPr>
          <a:lvl8pPr marL="400050" indent="-57150" algn="l">
            <a:defRPr sz="500"/>
          </a:lvl8pPr>
          <a:lvl9pPr marL="457200" indent="-57150" algn="l">
            <a:defRPr sz="500"/>
          </a:lvl9pPr>
        </a:lstStyle>
        <a:p>
          <a:pPr lvl="0">
            <a:lnSpc>
              <a:spcPct val="100000"/>
            </a:lnSpc>
            <a:spcBef>
              <a:spcPct val="0"/>
            </a:spcBef>
            <a:spcAft>
              <a:spcPct val="35000"/>
            </a:spcAft>
          </a:pPr>
          <a:r>
            <a:rPr lang="en-US" dirty="0">
              <a:solidFill>
                <a:schemeClr val="tx1"/>
              </a:solidFill>
            </a:rPr>
            <a:t>Include sentiment from institutional traders: news, reports published by professional analyst</a:t>
          </a:r>
          <a:endParaRPr lang="en-US" dirty="0">
            <a:solidFill>
              <a:schemeClr val="tx1"/>
            </a:solidFill>
          </a:endParaRPr>
        </a:p>
        <a:p>
          <a:pPr lvl="0">
            <a:lnSpc>
              <a:spcPct val="100000"/>
            </a:lnSpc>
            <a:spcBef>
              <a:spcPct val="0"/>
            </a:spcBef>
            <a:spcAft>
              <a:spcPct val="35000"/>
            </a:spcAft>
          </a:pPr>
          <a:r>
            <a:rPr lang="en-US" dirty="0">
              <a:solidFill>
                <a:schemeClr val="tx1"/>
              </a:solidFill>
            </a:rPr>
            <a:t>Obtain larger datasets that (hopefully) represents the distribution of the population</a:t>
          </a:r>
          <a:endParaRPr>
            <a:solidFill>
              <a:schemeClr val="tx1"/>
            </a:solidFill>
          </a:endParaRPr>
        </a:p>
      </dsp:txBody>
      <dsp:txXfrm>
        <a:off x="631237" y="2772092"/>
        <a:ext cx="4320000" cy="0"/>
      </dsp:txXfrm>
    </dsp:sp>
    <dsp:sp modelId="{723A101C-2105-4A30-B931-735170649757}">
      <dsp:nvSpPr>
        <dsp:cNvPr id="6" name="矩形 5"/>
        <dsp:cNvSpPr/>
      </dsp:nvSpPr>
      <dsp:spPr bwMode="white">
        <a:xfrm>
          <a:off x="5707237" y="518796"/>
          <a:ext cx="1512000" cy="1512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sp:spPr>
      <dsp:style>
        <a:lnRef idx="2">
          <a:schemeClr val="lt1">
            <a:alpha val="0"/>
          </a:schemeClr>
        </a:lnRef>
        <a:fillRef idx="1">
          <a:schemeClr val="accent3"/>
        </a:fillRef>
        <a:effectRef idx="0">
          <a:scrgbClr r="0" g="0" b="0"/>
        </a:effectRef>
        <a:fontRef idx="minor">
          <a:schemeClr val="lt1"/>
        </a:fontRef>
      </dsp:style>
      <dsp:txXfrm>
        <a:off x="5707237" y="518796"/>
        <a:ext cx="1512000" cy="1512000"/>
      </dsp:txXfrm>
    </dsp:sp>
    <dsp:sp modelId="{029C6144-9ED3-46D8-B581-841DA4B0BFCC}">
      <dsp:nvSpPr>
        <dsp:cNvPr id="7" name="矩形 6"/>
        <dsp:cNvSpPr/>
      </dsp:nvSpPr>
      <dsp:spPr bwMode="white">
        <a:xfrm>
          <a:off x="5707237" y="2094474"/>
          <a:ext cx="4320000" cy="64800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t"/>
        <a:lstStyle>
          <a:lvl1pPr algn="l">
            <a:defRPr sz="4000"/>
          </a:lvl1pPr>
          <a:lvl2pPr marL="285750" indent="-285750" algn="l">
            <a:defRPr sz="3100"/>
          </a:lvl2pPr>
          <a:lvl3pPr marL="571500" indent="-285750" algn="l">
            <a:defRPr sz="3100"/>
          </a:lvl3pPr>
          <a:lvl4pPr marL="857250" indent="-285750" algn="l">
            <a:defRPr sz="3100"/>
          </a:lvl4pPr>
          <a:lvl5pPr marL="1143000" indent="-285750" algn="l">
            <a:defRPr sz="3100"/>
          </a:lvl5pPr>
          <a:lvl6pPr marL="1428750" indent="-285750" algn="l">
            <a:defRPr sz="3100"/>
          </a:lvl6pPr>
          <a:lvl7pPr marL="1714500" indent="-285750" algn="l">
            <a:defRPr sz="3100"/>
          </a:lvl7pPr>
          <a:lvl8pPr marL="2000250" indent="-285750" algn="l">
            <a:defRPr sz="3100"/>
          </a:lvl8pPr>
          <a:lvl9pPr marL="2286000" indent="-285750" algn="l">
            <a:defRPr sz="3100"/>
          </a:lvl9pPr>
        </a:lstStyle>
        <a:p>
          <a:pPr lvl="0">
            <a:lnSpc>
              <a:spcPct val="100000"/>
            </a:lnSpc>
            <a:spcBef>
              <a:spcPct val="0"/>
            </a:spcBef>
            <a:spcAft>
              <a:spcPct val="35000"/>
            </a:spcAft>
          </a:pPr>
          <a:r>
            <a:rPr lang="en-US">
              <a:solidFill>
                <a:schemeClr val="tx1"/>
              </a:solidFill>
            </a:rPr>
            <a:t>Stock Prediction</a:t>
          </a:r>
          <a:endParaRPr>
            <a:solidFill>
              <a:schemeClr val="tx1"/>
            </a:solidFill>
          </a:endParaRPr>
        </a:p>
      </dsp:txBody>
      <dsp:txXfrm>
        <a:off x="5707237" y="2094474"/>
        <a:ext cx="4320000" cy="648000"/>
      </dsp:txXfrm>
    </dsp:sp>
    <dsp:sp modelId="{EAF35B11-4BE8-4EB8-825F-5AED67565B83}">
      <dsp:nvSpPr>
        <dsp:cNvPr id="8" name="矩形 7"/>
        <dsp:cNvSpPr/>
      </dsp:nvSpPr>
      <dsp:spPr bwMode="white">
        <a:xfrm>
          <a:off x="5707237" y="2772092"/>
          <a:ext cx="4320000" cy="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t"/>
        <a:lstStyle>
          <a:lvl1pPr algn="l">
            <a:defRPr sz="500"/>
          </a:lvl1pPr>
          <a:lvl2pPr marL="57150" indent="-57150" algn="l">
            <a:defRPr sz="500"/>
          </a:lvl2pPr>
          <a:lvl3pPr marL="114300" indent="-57150" algn="l">
            <a:defRPr sz="500"/>
          </a:lvl3pPr>
          <a:lvl4pPr marL="171450" indent="-57150" algn="l">
            <a:defRPr sz="500"/>
          </a:lvl4pPr>
          <a:lvl5pPr marL="228600" indent="-57150" algn="l">
            <a:defRPr sz="500"/>
          </a:lvl5pPr>
          <a:lvl6pPr marL="285750" indent="-57150" algn="l">
            <a:defRPr sz="500"/>
          </a:lvl6pPr>
          <a:lvl7pPr marL="342900" indent="-57150" algn="l">
            <a:defRPr sz="500"/>
          </a:lvl7pPr>
          <a:lvl8pPr marL="400050" indent="-57150" algn="l">
            <a:defRPr sz="500"/>
          </a:lvl8pPr>
          <a:lvl9pPr marL="457200" indent="-57150" algn="l">
            <a:defRPr sz="500"/>
          </a:lvl9pPr>
        </a:lstStyle>
        <a:p>
          <a:pPr lvl="0">
            <a:lnSpc>
              <a:spcPct val="100000"/>
            </a:lnSpc>
            <a:spcBef>
              <a:spcPct val="0"/>
            </a:spcBef>
            <a:spcAft>
              <a:spcPct val="35000"/>
            </a:spcAft>
          </a:pPr>
          <a:r>
            <a:rPr lang="en-US" dirty="0">
              <a:solidFill>
                <a:schemeClr val="tx1"/>
              </a:solidFill>
            </a:rPr>
            <a:t>Include a more diverse number of stocks/sectors: health sector, retail sector, etc.</a:t>
          </a:r>
          <a:endParaRPr lang="en-US" dirty="0">
            <a:solidFill>
              <a:schemeClr val="tx1"/>
            </a:solidFill>
          </a:endParaRPr>
        </a:p>
        <a:p>
          <a:pPr lvl="0">
            <a:lnSpc>
              <a:spcPct val="100000"/>
            </a:lnSpc>
            <a:spcBef>
              <a:spcPct val="0"/>
            </a:spcBef>
            <a:spcAft>
              <a:spcPct val="35000"/>
            </a:spcAft>
          </a:pPr>
          <a:r>
            <a:rPr lang="en-US" dirty="0">
              <a:solidFill>
                <a:schemeClr val="tx1"/>
              </a:solidFill>
            </a:rPr>
            <a:t>Gather more financial data: Company performance (earning reports), economic indicator (unemployment rate), derivatives (Open Interest), etc.</a:t>
          </a:r>
          <a:endParaRPr lang="en-US" dirty="0">
            <a:solidFill>
              <a:schemeClr val="tx1"/>
            </a:solidFill>
          </a:endParaRPr>
        </a:p>
        <a:p>
          <a:pPr lvl="0">
            <a:lnSpc>
              <a:spcPct val="100000"/>
            </a:lnSpc>
            <a:spcBef>
              <a:spcPct val="0"/>
            </a:spcBef>
            <a:spcAft>
              <a:spcPct val="35000"/>
            </a:spcAft>
          </a:pPr>
          <a:r>
            <a:rPr lang="en-US" dirty="0">
              <a:solidFill>
                <a:schemeClr val="tx1"/>
              </a:solidFill>
            </a:rPr>
            <a:t>Implement stock selection (finding the alpha)</a:t>
          </a:r>
          <a:endParaRPr lang="en-US" dirty="0">
            <a:solidFill>
              <a:schemeClr val="tx1"/>
            </a:solidFill>
          </a:endParaRPr>
        </a:p>
        <a:p>
          <a:pPr lvl="0">
            <a:lnSpc>
              <a:spcPct val="100000"/>
            </a:lnSpc>
            <a:spcBef>
              <a:spcPct val="0"/>
            </a:spcBef>
            <a:spcAft>
              <a:spcPct val="35000"/>
            </a:spcAft>
          </a:pPr>
          <a:r>
            <a:rPr lang="en-US" dirty="0">
              <a:solidFill>
                <a:schemeClr val="tx1"/>
              </a:solidFill>
            </a:rPr>
            <a:t>Utilize Portfolio Optimization</a:t>
          </a:r>
          <a:endParaRPr>
            <a:solidFill>
              <a:schemeClr val="tx1"/>
            </a:solidFill>
          </a:endParaRPr>
        </a:p>
      </dsp:txBody>
      <dsp:txXfrm>
        <a:off x="5707237" y="2772092"/>
        <a:ext cx="4320000" cy="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parTxLTRAlign" val="l"/>
                <dgm:param type="stBulletLvl" val="0"/>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type="upArrowCallout" r:blip="" rot="180">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type="upArrowCallout" r:blip="" rot="180">
                <dgm:adjLst>
                  <dgm:adj idx="1" val="0.05"/>
                  <dgm:adj idx="2" val="0.1"/>
                  <dgm:adj idx="3" val="0.15"/>
                </dgm:adjLst>
              </dgm:shape>
              <dgm:presOf axis="self"/>
              <dgm:constrLst/>
              <dgm:ruleLst/>
            </dgm:layoutNode>
            <dgm:layoutNode name="descendantArrow" styleLbl="bgAccFollowNode1">
              <dgm:alg type="tx">
                <dgm:param type="parTxLTRAlign" val="l"/>
                <dgm:param type="stBulletLvl" val="0"/>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parTxLTRAlign" val="l"/>
            <dgm:param type="parTxRTLAlign" val="r"/>
            <dgm:param type="shpTxLTRAlignCh" val="l"/>
            <dgm:param type="shpTxRTLAlignCh" val="r"/>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4BD341-C8BA-4F03-B5F5-EBD7E71B4F25}" type="datetimeFigureOut">
              <a:rPr lang="zh-CN" altLang="en-US" smtClean="0"/>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7FAD25-51B6-419D-B421-616EF620C45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057FAD25-51B6-419D-B421-616EF620C45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3A76A3-ADC8-4477-8FC1-B9DD55D84908}" type="datetime1">
              <a:rPr lang="en-US" smtClean="0"/>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6762538-DC4D-4667-96E5-B3278DDF8B12}"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5880548-5C08-4BE3-B63E-F2BB63B0B00C}"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E7F49BE-398D-479A-8A7E-5DDBCA61EDCB}"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CD0C193-4974-4A1F-9C63-07D595E30D6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77240" y="1825625"/>
            <a:ext cx="524256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01AA87F-28D4-4BF0-B81F-877A89DFD5AC}"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777240" y="2825749"/>
            <a:ext cx="5220335" cy="336391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825749"/>
            <a:ext cx="5183188" cy="336391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A8A9F1F3-208B-49A3-B337-9C8ACEB3E0E1}"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747434-7036-48DB-A148-6B3D8EE75CD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F6CA6-7293-4AA2-A0E0-A3BF4416E786}"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747434-7036-48DB-A148-6B3D8EE75CD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D87016-7BCD-46FB-8EE3-AB6C369108B4}"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747434-7036-48DB-A148-6B3D8EE75CD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1547011-1FFC-4EF8-9A2E-53B4AD2ADBD4}"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562EB47-45B4-4EF5-A743-B4885DD2F060}"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p:cNvGrpSpPr/>
          <p:nvPr/>
        </p:nvGrpSpPr>
        <p:grpSpPr>
          <a:xfrm>
            <a:off x="-1" y="-1"/>
            <a:ext cx="12192001" cy="6858001"/>
            <a:chOff x="-1" y="-1"/>
            <a:chExt cx="12192001" cy="6858001"/>
          </a:xfrm>
        </p:grpSpPr>
        <p:sp>
          <p:nvSpPr>
            <p:cNvPr id="21" name="Oval 20"/>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fld>
            <a:endParaRPr lang="en-US" sz="1000" dirty="0"/>
          </a:p>
        </p:txBody>
      </p:sp>
      <p:sp>
        <p:nvSpPr>
          <p:cNvPr id="5" name="Footer Placeholder 4"/>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fld>
            <a:endParaRPr lang="en-US" sz="1000" dirty="0"/>
          </a:p>
        </p:txBody>
      </p:sp>
      <p:sp>
        <p:nvSpPr>
          <p:cNvPr id="2" name="Title Placeholder 1"/>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6.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7.jpe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hyperlink" Target="https://en.wikipedia.org/wiki/GameStop_short_squeeze" TargetMode="Externa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Graph on document with pen"/>
          <p:cNvPicPr>
            <a:picLocks noChangeAspect="1"/>
          </p:cNvPicPr>
          <p:nvPr/>
        </p:nvPicPr>
        <p:blipFill rotWithShape="1">
          <a:blip r:embed="rId1">
            <a:alphaModFix amt="40000"/>
          </a:blip>
          <a:srcRect t="1500" r="-1" b="14208"/>
          <a:stretch>
            <a:fillRect/>
          </a:stretch>
        </p:blipFill>
        <p:spPr>
          <a:xfrm>
            <a:off x="-1526" y="10"/>
            <a:ext cx="12188951" cy="6857990"/>
          </a:xfrm>
          <a:prstGeom prst="rect">
            <a:avLst/>
          </a:prstGeom>
        </p:spPr>
      </p:pic>
      <p:grpSp>
        <p:nvGrpSpPr>
          <p:cNvPr id="22" name="decorative circle"/>
          <p:cNvGrpSpPr>
            <a:grpSpLocks noGrp="1" noRot="1" noChangeAspect="1" noMove="1" noResize="1" noUngrp="1"/>
          </p:cNvGrpSpPr>
          <p:nvPr/>
        </p:nvGrpSpPr>
        <p:grpSpPr>
          <a:xfrm>
            <a:off x="314102" y="236341"/>
            <a:ext cx="11340713" cy="5464029"/>
            <a:chOff x="314102" y="236341"/>
            <a:chExt cx="11340713" cy="5464029"/>
          </a:xfrm>
        </p:grpSpPr>
        <p:sp>
          <p:nvSpPr>
            <p:cNvPr id="23" name="Oval 22"/>
            <p:cNvSpPr/>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2562606" y="1122363"/>
            <a:ext cx="7063739" cy="2387600"/>
          </a:xfrm>
        </p:spPr>
        <p:txBody>
          <a:bodyPr>
            <a:normAutofit/>
          </a:bodyPr>
          <a:lstStyle/>
          <a:p>
            <a:r>
              <a:rPr lang="en-US" altLang="zh-CN" dirty="0">
                <a:solidFill>
                  <a:srgbClr val="FFFFFF"/>
                </a:solidFill>
                <a:latin typeface="Segoe UI" panose="020B0502040204020203" pitchFamily="34" charset="0"/>
                <a:ea typeface="等线" panose="02010600030101010101" pitchFamily="2" charset="-122"/>
              </a:rPr>
              <a:t>Exploring Stock Movements</a:t>
            </a:r>
            <a:endParaRPr lang="zh-CN" altLang="en-US" dirty="0">
              <a:solidFill>
                <a:srgbClr val="FFFFFF"/>
              </a:solidFill>
              <a:latin typeface="Segoe UI" panose="020B0502040204020203" pitchFamily="34" charset="0"/>
              <a:ea typeface="等线" panose="02010600030101010101" pitchFamily="2" charset="-122"/>
            </a:endParaRPr>
          </a:p>
        </p:txBody>
      </p:sp>
      <p:sp>
        <p:nvSpPr>
          <p:cNvPr id="3" name="Subtitle 2"/>
          <p:cNvSpPr>
            <a:spLocks noGrp="1"/>
          </p:cNvSpPr>
          <p:nvPr>
            <p:ph type="subTitle" idx="1"/>
          </p:nvPr>
        </p:nvSpPr>
        <p:spPr>
          <a:xfrm>
            <a:off x="2562606" y="3602038"/>
            <a:ext cx="7063739" cy="1655762"/>
          </a:xfrm>
        </p:spPr>
        <p:txBody>
          <a:bodyPr>
            <a:normAutofit/>
          </a:bodyPr>
          <a:lstStyle/>
          <a:p>
            <a:r>
              <a:rPr lang="en-US" altLang="zh-CN" dirty="0">
                <a:solidFill>
                  <a:srgbClr val="FFFFFF"/>
                </a:solidFill>
                <a:latin typeface="Segoe UI" panose="020B0502040204020203" pitchFamily="34" charset="0"/>
                <a:ea typeface="等线" panose="02010600030101010101" pitchFamily="2" charset="-122"/>
              </a:rPr>
              <a:t>By </a:t>
            </a:r>
            <a:r>
              <a:rPr lang="en-US" altLang="zh-CN" dirty="0" err="1">
                <a:solidFill>
                  <a:srgbClr val="FFFFFF"/>
                </a:solidFill>
                <a:latin typeface="Segoe UI" panose="020B0502040204020203" pitchFamily="34" charset="0"/>
                <a:ea typeface="等线" panose="02010600030101010101" pitchFamily="2" charset="-122"/>
              </a:rPr>
              <a:t>Haozhe</a:t>
            </a:r>
            <a:r>
              <a:rPr lang="en-US" altLang="zh-CN" dirty="0">
                <a:solidFill>
                  <a:srgbClr val="FFFFFF"/>
                </a:solidFill>
                <a:latin typeface="Segoe UI" panose="020B0502040204020203" pitchFamily="34" charset="0"/>
                <a:ea typeface="等线" panose="02010600030101010101" pitchFamily="2" charset="-122"/>
              </a:rPr>
              <a:t> Zeng &amp; </a:t>
            </a:r>
            <a:r>
              <a:rPr lang="en-US" altLang="zh-CN" dirty="0" err="1">
                <a:solidFill>
                  <a:srgbClr val="FFFFFF"/>
                </a:solidFill>
                <a:latin typeface="Segoe UI" panose="020B0502040204020203" pitchFamily="34" charset="0"/>
                <a:ea typeface="等线" panose="02010600030101010101" pitchFamily="2" charset="-122"/>
              </a:rPr>
              <a:t>Zixiao</a:t>
            </a:r>
            <a:r>
              <a:rPr lang="en-US" altLang="zh-CN" dirty="0">
                <a:solidFill>
                  <a:srgbClr val="FFFFFF"/>
                </a:solidFill>
                <a:latin typeface="Segoe UI" panose="020B0502040204020203" pitchFamily="34" charset="0"/>
                <a:ea typeface="等线" panose="02010600030101010101" pitchFamily="2" charset="-122"/>
              </a:rPr>
              <a:t> Wang</a:t>
            </a:r>
            <a:endParaRPr lang="zh-CN" altLang="en-US" dirty="0">
              <a:solidFill>
                <a:srgbClr val="FFFFFF"/>
              </a:solidFill>
              <a:latin typeface="Segoe UI" panose="020B0502040204020203" pitchFamily="34" charset="0"/>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a:t>Predictions</a:t>
            </a:r>
            <a:endParaRPr lang="en-US" altLang="zh-CN"/>
          </a:p>
        </p:txBody>
      </p:sp>
      <p:pic>
        <p:nvPicPr>
          <p:cNvPr id="7" name="内容占位符 6" descr="output"/>
          <p:cNvPicPr>
            <a:picLocks noChangeAspect="1"/>
          </p:cNvPicPr>
          <p:nvPr>
            <p:ph idx="1"/>
          </p:nvPr>
        </p:nvPicPr>
        <p:blipFill>
          <a:blip r:embed="rId1"/>
          <a:stretch>
            <a:fillRect/>
          </a:stretch>
        </p:blipFill>
        <p:spPr>
          <a:xfrm>
            <a:off x="2741295" y="1825625"/>
            <a:ext cx="6729730" cy="43516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p:cNvSpPr>
            <a:spLocks noGrp="1"/>
          </p:cNvSpPr>
          <p:nvPr>
            <p:ph type="title"/>
          </p:nvPr>
        </p:nvSpPr>
        <p:spPr>
          <a:xfrm>
            <a:off x="770878" y="952022"/>
            <a:ext cx="4606280" cy="5157049"/>
          </a:xfrm>
        </p:spPr>
        <p:txBody>
          <a:bodyPr anchor="ctr">
            <a:normAutofit/>
          </a:bodyPr>
          <a:lstStyle/>
          <a:p>
            <a:r>
              <a:rPr lang="en-US" sz="4400" dirty="0">
                <a:latin typeface="Segoe UI" panose="020B0502040204020203" pitchFamily="34" charset="0"/>
                <a:ea typeface="等线" panose="02010600030101010101" pitchFamily="2" charset="-122"/>
              </a:rPr>
              <a:t>Trading Signal Detection</a:t>
            </a:r>
            <a:endParaRPr lang="en-US" sz="4400" dirty="0">
              <a:latin typeface="Segoe UI" panose="020B0502040204020203" pitchFamily="34" charset="0"/>
              <a:ea typeface="等线" panose="02010600030101010101" pitchFamily="2" charset="-122"/>
            </a:endParaRPr>
          </a:p>
        </p:txBody>
      </p:sp>
      <p:grpSp>
        <p:nvGrpSpPr>
          <p:cNvPr id="13" name="Decorative Circles"/>
          <p:cNvGrpSpPr>
            <a:grpSpLocks noGrp="1" noRot="1" noChangeAspect="1" noMove="1" noResize="1" noUngrp="1"/>
          </p:cNvGrpSpPr>
          <p:nvPr/>
        </p:nvGrpSpPr>
        <p:grpSpPr>
          <a:xfrm>
            <a:off x="9951383" y="253192"/>
            <a:ext cx="2260285" cy="6604807"/>
            <a:chOff x="9951383" y="253192"/>
            <a:chExt cx="2260285" cy="6604807"/>
          </a:xfrm>
        </p:grpSpPr>
        <p:sp>
          <p:nvSpPr>
            <p:cNvPr id="60" name="Oval 59"/>
            <p:cNvSpPr/>
            <p:nvPr/>
          </p:nvSpPr>
          <p:spPr>
            <a:xfrm>
              <a:off x="9951383" y="25319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0627694" y="749878"/>
              <a:ext cx="202144" cy="202144"/>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p:cNvSpPr/>
            <p:nvPr/>
          </p:nvSpPr>
          <p:spPr>
            <a:xfrm>
              <a:off x="11661912" y="6317717"/>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graphicFrame>
        <p:nvGraphicFramePr>
          <p:cNvPr id="5" name="Content Placeholder 2"/>
          <p:cNvGraphicFramePr>
            <a:graphicFrameLocks noGrp="1"/>
          </p:cNvGraphicFramePr>
          <p:nvPr>
            <p:ph idx="1"/>
          </p:nvPr>
        </p:nvGraphicFramePr>
        <p:xfrm>
          <a:off x="5544878" y="952022"/>
          <a:ext cx="5891471" cy="515704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619763" y="2766218"/>
            <a:ext cx="10658475" cy="1325563"/>
          </a:xfrm>
        </p:spPr>
        <p:txBody>
          <a:bodyPr vert="horz" lIns="91440" tIns="45720" rIns="91440" bIns="45720" rtlCol="0" anchor="b">
            <a:normAutofit/>
          </a:bodyPr>
          <a:lstStyle/>
          <a:p>
            <a:r>
              <a:rPr lang="en-US" dirty="0"/>
              <a:t>Tesla</a:t>
            </a:r>
            <a:endParaRPr lang="en-US" dirty="0"/>
          </a:p>
        </p:txBody>
      </p:sp>
      <p:pic>
        <p:nvPicPr>
          <p:cNvPr id="8" name="Content Placeholder 4"/>
          <p:cNvPicPr>
            <a:picLocks noGrp="1" noChangeAspect="1"/>
          </p:cNvPicPr>
          <p:nvPr>
            <p:ph idx="1"/>
          </p:nvPr>
        </p:nvPicPr>
        <p:blipFill>
          <a:blip r:embed="rId1"/>
          <a:stretch>
            <a:fillRect/>
          </a:stretch>
        </p:blipFill>
        <p:spPr>
          <a:xfrm>
            <a:off x="90483" y="-48532"/>
            <a:ext cx="9529280" cy="6784848"/>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Tesla</a:t>
            </a:r>
            <a:endParaRPr lang="zh-CN" altLang="en-US" dirty="0"/>
          </a:p>
        </p:txBody>
      </p:sp>
      <p:pic>
        <p:nvPicPr>
          <p:cNvPr id="11" name="Content Placeholder 10"/>
          <p:cNvPicPr>
            <a:picLocks noGrp="1" noChangeAspect="1"/>
          </p:cNvPicPr>
          <p:nvPr>
            <p:ph idx="1"/>
          </p:nvPr>
        </p:nvPicPr>
        <p:blipFill>
          <a:blip r:embed="rId1"/>
          <a:stretch>
            <a:fillRect/>
          </a:stretch>
        </p:blipFill>
        <p:spPr>
          <a:xfrm>
            <a:off x="777875" y="1980157"/>
            <a:ext cx="10658475" cy="404227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333500" y="38100"/>
            <a:ext cx="9525000" cy="6781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0" y="408963"/>
            <a:ext cx="12192000" cy="604007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25" name="decorative circles"/>
          <p:cNvGrpSpPr>
            <a:grpSpLocks noGrp="1" noRot="1" noChangeAspect="1" noMove="1" noResize="1" noUngrp="1"/>
          </p:cNvGrpSpPr>
          <p:nvPr/>
        </p:nvGrpSpPr>
        <p:grpSpPr>
          <a:xfrm>
            <a:off x="162361" y="253193"/>
            <a:ext cx="11801644" cy="6229550"/>
            <a:chOff x="162361" y="253193"/>
            <a:chExt cx="11801644" cy="6229550"/>
          </a:xfrm>
        </p:grpSpPr>
        <p:sp>
          <p:nvSpPr>
            <p:cNvPr id="26" name="Oval 25"/>
            <p:cNvSpPr/>
            <p:nvPr/>
          </p:nvSpPr>
          <p:spPr>
            <a:xfrm>
              <a:off x="650439" y="253193"/>
              <a:ext cx="150552" cy="150552"/>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62361" y="366560"/>
              <a:ext cx="309716" cy="309716"/>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1850638" y="588622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1535072" y="6176963"/>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1369653" y="596561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770878" y="952023"/>
            <a:ext cx="10773422" cy="1797530"/>
          </a:xfrm>
        </p:spPr>
        <p:txBody>
          <a:bodyPr anchor="t">
            <a:normAutofit/>
          </a:bodyPr>
          <a:lstStyle/>
          <a:p>
            <a:r>
              <a:rPr lang="en-US" sz="4400" dirty="0">
                <a:latin typeface="Segoe UI" panose="020B0502040204020203" pitchFamily="34" charset="0"/>
                <a:ea typeface="等线" panose="02010600030101010101" pitchFamily="2" charset="-122"/>
              </a:rPr>
              <a:t>What can we do better</a:t>
            </a:r>
            <a:endParaRPr lang="en-US" sz="4400" dirty="0">
              <a:latin typeface="Segoe UI" panose="020B0502040204020203" pitchFamily="34" charset="0"/>
              <a:ea typeface="等线" panose="02010600030101010101" pitchFamily="2" charset="-122"/>
            </a:endParaRPr>
          </a:p>
        </p:txBody>
      </p:sp>
      <p:graphicFrame>
        <p:nvGraphicFramePr>
          <p:cNvPr id="33" name="Content Placeholder 2"/>
          <p:cNvGraphicFramePr>
            <a:graphicFrameLocks noGrp="1"/>
          </p:cNvGraphicFramePr>
          <p:nvPr>
            <p:ph idx="1"/>
          </p:nvPr>
        </p:nvGraphicFramePr>
        <p:xfrm>
          <a:off x="639551" y="1850788"/>
          <a:ext cx="10658475" cy="329088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p:cNvSpPr>
            <a:spLocks noGrp="1" noRot="1" noChangeAspect="1" noMove="1" noResize="1" noEditPoints="1" noAdjustHandles="1" noChangeArrowheads="1" noChangeShapeType="1" noTextEdit="1"/>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a:spLocks noGrp="1" noRot="1" noChangeAspect="1" noMove="1" noResize="1" noEditPoints="1" noAdjustHandles="1" noChangeArrowheads="1" noChangeShapeType="1" noTextEdit="1"/>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50" name="Decorative Circles"/>
          <p:cNvGrpSpPr>
            <a:grpSpLocks noGrp="1" noRot="1" noChangeAspect="1" noMove="1" noResize="1" noUngrp="1"/>
          </p:cNvGrpSpPr>
          <p:nvPr/>
        </p:nvGrpSpPr>
        <p:grpSpPr>
          <a:xfrm>
            <a:off x="-1" y="-1"/>
            <a:ext cx="12192001" cy="6858001"/>
            <a:chOff x="-1" y="-1"/>
            <a:chExt cx="12192001" cy="6858001"/>
          </a:xfrm>
        </p:grpSpPr>
        <p:sp>
          <p:nvSpPr>
            <p:cNvPr id="51" name="Oval 50"/>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2" name="Freeform: Shape 61"/>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3" name="Freeform: Shape 62"/>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4" name="Oval 63"/>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5" name="Freeform: Shape 64"/>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67" name="Rectangle 66"/>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 name="Picture 3" descr="Magnifying glass and question mark"/>
          <p:cNvPicPr>
            <a:picLocks noChangeAspect="1"/>
          </p:cNvPicPr>
          <p:nvPr/>
        </p:nvPicPr>
        <p:blipFill rotWithShape="1">
          <a:blip r:embed="rId1"/>
          <a:srcRect/>
          <a:stretch>
            <a:fillRect/>
          </a:stretch>
        </p:blipFill>
        <p:spPr>
          <a:xfrm>
            <a:off x="20" y="10"/>
            <a:ext cx="12191980" cy="6857990"/>
          </a:xfrm>
          <a:prstGeom prst="rect">
            <a:avLst/>
          </a:prstGeom>
        </p:spPr>
      </p:pic>
      <p:sp>
        <p:nvSpPr>
          <p:cNvPr id="69" name="Freeform: Shape 68"/>
          <p:cNvSpPr>
            <a:spLocks noGrp="1" noRot="1" noChangeAspect="1" noMove="1" noResize="1" noEditPoints="1" noAdjustHandles="1" noChangeArrowheads="1" noChangeShapeType="1" noTextEdit="1"/>
          </p:cNvSpPr>
          <p:nvPr/>
        </p:nvSpPr>
        <p:spPr>
          <a:xfrm rot="10800000" flipH="1">
            <a:off x="0" y="1"/>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a:spLocks noGrp="1" noRot="1" noChangeAspect="1" noMove="1" noResize="1" noEditPoints="1" noAdjustHandles="1" noChangeArrowheads="1" noChangeShapeType="1" noTextEdit="1"/>
          </p:cNvSpPr>
          <p:nvPr/>
        </p:nvSpPr>
        <p:spPr>
          <a:xfrm rot="10800000">
            <a:off x="848491" y="521037"/>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a:spLocks noGrp="1" noRot="1" noChangeAspect="1" noMove="1" noResize="1" noEditPoints="1" noAdjustHandles="1" noChangeArrowheads="1" noChangeShapeType="1" noTextEdit="1"/>
          </p:cNvSpPr>
          <p:nvPr/>
        </p:nvSpPr>
        <p:spPr>
          <a:xfrm rot="10800000">
            <a:off x="1895093" y="57547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a:spLocks noGrp="1" noRot="1" noChangeAspect="1" noMove="1" noResize="1" noEditPoints="1" noAdjustHandles="1" noChangeArrowheads="1" noChangeShapeType="1" noTextEdit="1"/>
          </p:cNvSpPr>
          <p:nvPr/>
        </p:nvSpPr>
        <p:spPr>
          <a:xfrm rot="10800000">
            <a:off x="848491" y="215659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a:spLocks noGrp="1" noRot="1" noChangeAspect="1" noMove="1" noResize="1" noEditPoints="1" noAdjustHandles="1" noChangeArrowheads="1" noChangeShapeType="1" noTextEdit="1"/>
          </p:cNvSpPr>
          <p:nvPr/>
        </p:nvSpPr>
        <p:spPr>
          <a:xfrm rot="10800000">
            <a:off x="716462" y="5425189"/>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a:spLocks noGrp="1" noRot="1" noChangeAspect="1" noMove="1" noResize="1" noEditPoints="1" noAdjustHandles="1" noChangeArrowheads="1" noChangeShapeType="1" noTextEdit="1"/>
          </p:cNvSpPr>
          <p:nvPr/>
        </p:nvSpPr>
        <p:spPr>
          <a:xfrm rot="10800000">
            <a:off x="382050" y="587492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a:spLocks noGrp="1" noRot="1" noChangeAspect="1" noMove="1" noResize="1" noEditPoints="1" noAdjustHandles="1" noChangeArrowheads="1" noChangeShapeType="1" noTextEdit="1"/>
          </p:cNvSpPr>
          <p:nvPr/>
        </p:nvSpPr>
        <p:spPr>
          <a:xfrm rot="10800000">
            <a:off x="1033637" y="585925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a:spLocks noGrp="1" noRot="1" noChangeAspect="1" noMove="1" noResize="1" noEditPoints="1" noAdjustHandles="1" noChangeArrowheads="1" noChangeShapeType="1" noTextEdit="1"/>
          </p:cNvSpPr>
          <p:nvPr/>
        </p:nvSpPr>
        <p:spPr>
          <a:xfrm rot="10800000">
            <a:off x="2633000" y="6225214"/>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a:spLocks noGrp="1" noRot="1" noChangeAspect="1" noMove="1" noResize="1" noEditPoints="1" noAdjustHandles="1" noChangeArrowheads="1" noChangeShapeType="1" noTextEdit="1"/>
          </p:cNvSpPr>
          <p:nvPr/>
        </p:nvSpPr>
        <p:spPr>
          <a:xfrm rot="5400000">
            <a:off x="4152153" y="-1181847"/>
            <a:ext cx="6858000" cy="9221694"/>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659718" y="565846"/>
            <a:ext cx="5770281" cy="3617644"/>
          </a:xfrm>
        </p:spPr>
        <p:txBody>
          <a:bodyPr vert="horz" lIns="91440" tIns="45720" rIns="91440" bIns="45720" rtlCol="0" anchor="b">
            <a:normAutofit/>
          </a:bodyPr>
          <a:lstStyle/>
          <a:p>
            <a:pPr algn="r"/>
            <a:r>
              <a:rPr lang="en-US" altLang="zh-CN" sz="6000">
                <a:solidFill>
                  <a:srgbClr val="FFFFFF"/>
                </a:solidFill>
                <a:latin typeface="Segoe UI" panose="020B0502040204020203" pitchFamily="34" charset="0"/>
                <a:ea typeface="等线" panose="02010600030101010101" pitchFamily="2" charset="-122"/>
              </a:rPr>
              <a:t>Q&amp;A</a:t>
            </a:r>
            <a:endParaRPr lang="en-US" altLang="zh-CN" sz="6000">
              <a:solidFill>
                <a:srgbClr val="FFFFFF"/>
              </a:solidFill>
              <a:latin typeface="Segoe UI" panose="020B0502040204020203" pitchFamily="34" charset="0"/>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31" name="Picture 30"/>
          <p:cNvPicPr>
            <a:picLocks noChangeAspect="1"/>
          </p:cNvPicPr>
          <p:nvPr/>
        </p:nvPicPr>
        <p:blipFill rotWithShape="1">
          <a:blip r:embed="rId1"/>
          <a:srcRect t="29670" r="-1" b="-1"/>
          <a:stretch>
            <a:fillRect/>
          </a:stretch>
        </p:blipFill>
        <p:spPr>
          <a:xfrm>
            <a:off x="1524" y="10"/>
            <a:ext cx="12188952" cy="6857990"/>
          </a:xfrm>
          <a:prstGeom prst="rect">
            <a:avLst/>
          </a:prstGeom>
        </p:spPr>
      </p:pic>
      <p:sp>
        <p:nvSpPr>
          <p:cNvPr id="48" name="Rectangle 47"/>
          <p:cNvSpPr>
            <a:spLocks noGrp="1" noRot="1" noChangeAspect="1" noMove="1" noResize="1" noEditPoints="1" noAdjustHandles="1" noChangeArrowheads="1" noChangeShapeType="1" noTextEdit="1"/>
          </p:cNvSpPr>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77240" y="565846"/>
            <a:ext cx="4887458" cy="3610622"/>
          </a:xfrm>
        </p:spPr>
        <p:txBody>
          <a:bodyPr anchor="b">
            <a:normAutofit/>
          </a:bodyPr>
          <a:lstStyle/>
          <a:p>
            <a:pPr algn="l"/>
            <a:r>
              <a:rPr lang="en-US" altLang="zh-CN" sz="6000">
                <a:solidFill>
                  <a:srgbClr val="FFFFFF"/>
                </a:solidFill>
                <a:latin typeface="Segoe UI" panose="020B0502040204020203" pitchFamily="34" charset="0"/>
                <a:ea typeface="等线" panose="02010600030101010101" pitchFamily="2" charset="-122"/>
              </a:rPr>
              <a:t>Thank you!</a:t>
            </a:r>
            <a:endParaRPr lang="zh-CN" altLang="en-US" sz="6000" dirty="0">
              <a:solidFill>
                <a:srgbClr val="FFFFFF"/>
              </a:solidFill>
              <a:latin typeface="Segoe UI" panose="020B0502040204020203" pitchFamily="34" charset="0"/>
              <a:ea typeface="等线" panose="02010600030101010101" pitchFamily="2" charset="-122"/>
            </a:endParaRPr>
          </a:p>
        </p:txBody>
      </p:sp>
      <p:grpSp>
        <p:nvGrpSpPr>
          <p:cNvPr id="50" name="Group 49"/>
          <p:cNvGrpSpPr>
            <a:grpSpLocks noGrp="1" noRot="1" noChangeAspect="1" noMove="1" noResize="1" noUngrp="1"/>
          </p:cNvGrpSpPr>
          <p:nvPr/>
        </p:nvGrpSpPr>
        <p:grpSpPr>
          <a:xfrm>
            <a:off x="9464840" y="236341"/>
            <a:ext cx="2727160" cy="6621659"/>
            <a:chOff x="9464840" y="236341"/>
            <a:chExt cx="2727160" cy="6621659"/>
          </a:xfrm>
        </p:grpSpPr>
        <p:sp>
          <p:nvSpPr>
            <p:cNvPr id="51" name="Oval 50"/>
            <p:cNvSpPr/>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p:cNvSpPr/>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p:cNvSpPr>
            <a:spLocks noGrp="1"/>
          </p:cNvSpPr>
          <p:nvPr>
            <p:ph type="title"/>
          </p:nvPr>
        </p:nvSpPr>
        <p:spPr>
          <a:xfrm>
            <a:off x="777239" y="777240"/>
            <a:ext cx="6168331" cy="2493876"/>
          </a:xfrm>
        </p:spPr>
        <p:txBody>
          <a:bodyPr anchor="b">
            <a:normAutofit/>
          </a:bodyPr>
          <a:lstStyle/>
          <a:p>
            <a:r>
              <a:rPr lang="en-US" sz="4400" dirty="0">
                <a:latin typeface="Segoe UI" panose="020B0502040204020203" pitchFamily="34" charset="0"/>
                <a:ea typeface="等线" panose="02010600030101010101" pitchFamily="2" charset="-122"/>
              </a:rPr>
              <a:t>Motivations</a:t>
            </a:r>
            <a:endParaRPr lang="en-US" sz="4400" dirty="0">
              <a:latin typeface="Segoe UI" panose="020B0502040204020203" pitchFamily="34" charset="0"/>
              <a:ea typeface="等线" panose="02010600030101010101" pitchFamily="2" charset="-122"/>
            </a:endParaRPr>
          </a:p>
        </p:txBody>
      </p:sp>
      <p:sp>
        <p:nvSpPr>
          <p:cNvPr id="7" name="Content Placeholder 6"/>
          <p:cNvSpPr>
            <a:spLocks noGrp="1"/>
          </p:cNvSpPr>
          <p:nvPr>
            <p:ph idx="1"/>
          </p:nvPr>
        </p:nvSpPr>
        <p:spPr>
          <a:xfrm>
            <a:off x="777239" y="3428999"/>
            <a:ext cx="6168331" cy="2747963"/>
          </a:xfrm>
        </p:spPr>
        <p:txBody>
          <a:bodyPr anchor="t">
            <a:normAutofit/>
          </a:bodyPr>
          <a:lstStyle/>
          <a:p>
            <a:r>
              <a:rPr lang="en-US" altLang="zh-CN" sz="1800" dirty="0">
                <a:latin typeface="Segoe UI" panose="020B0502040204020203" pitchFamily="34" charset="0"/>
                <a:ea typeface="等线" panose="02010600030101010101" pitchFamily="2" charset="-122"/>
              </a:rPr>
              <a:t>Digitization of trading platforms</a:t>
            </a:r>
            <a:endParaRPr lang="en-US" altLang="zh-CN" sz="1800" dirty="0">
              <a:latin typeface="Segoe UI" panose="020B0502040204020203" pitchFamily="34" charset="0"/>
              <a:ea typeface="等线" panose="02010600030101010101" pitchFamily="2" charset="-122"/>
            </a:endParaRPr>
          </a:p>
          <a:p>
            <a:pPr lvl="1"/>
            <a:r>
              <a:rPr lang="en-US" altLang="zh-CN" sz="1600" dirty="0">
                <a:latin typeface="Segoe UI" panose="020B0502040204020203" pitchFamily="34" charset="0"/>
                <a:ea typeface="等线" panose="02010600030101010101" pitchFamily="2" charset="-122"/>
              </a:rPr>
              <a:t>The relentless rise of retail trading</a:t>
            </a:r>
            <a:endParaRPr lang="en-US" altLang="zh-CN" sz="1600" dirty="0">
              <a:latin typeface="Segoe UI" panose="020B0502040204020203" pitchFamily="34" charset="0"/>
              <a:ea typeface="等线" panose="02010600030101010101" pitchFamily="2" charset="-122"/>
            </a:endParaRPr>
          </a:p>
          <a:p>
            <a:pPr lvl="1"/>
            <a:r>
              <a:rPr lang="en-US" altLang="zh-CN" dirty="0">
                <a:latin typeface="Segoe UI" panose="020B0502040204020203" pitchFamily="34" charset="0"/>
                <a:ea typeface="等线" panose="02010600030101010101" pitchFamily="2" charset="-122"/>
                <a:hlinkClick r:id="rId1"/>
              </a:rPr>
              <a:t>GameStop short squeeze</a:t>
            </a:r>
            <a:endParaRPr lang="en-US" altLang="zh-CN" dirty="0">
              <a:latin typeface="Segoe UI" panose="020B0502040204020203" pitchFamily="34" charset="0"/>
              <a:ea typeface="等线" panose="02010600030101010101" pitchFamily="2" charset="-122"/>
            </a:endParaRPr>
          </a:p>
          <a:p>
            <a:endParaRPr lang="en-US" altLang="zh-CN" sz="1800" dirty="0">
              <a:latin typeface="Segoe UI" panose="020B0502040204020203" pitchFamily="34" charset="0"/>
              <a:ea typeface="等线" panose="02010600030101010101" pitchFamily="2" charset="-122"/>
            </a:endParaRPr>
          </a:p>
          <a:p>
            <a:pPr lvl="1"/>
            <a:endParaRPr lang="en-US" altLang="zh-CN" dirty="0">
              <a:latin typeface="Segoe UI" panose="020B0502040204020203" pitchFamily="34" charset="0"/>
              <a:ea typeface="等线" panose="02010600030101010101" pitchFamily="2" charset="-122"/>
            </a:endParaRPr>
          </a:p>
          <a:p>
            <a:pPr lvl="1"/>
            <a:endParaRPr lang="zh-CN" altLang="en-US" dirty="0">
              <a:latin typeface="Segoe UI" panose="020B0502040204020203" pitchFamily="34" charset="0"/>
              <a:ea typeface="等线" panose="02010600030101010101" pitchFamily="2" charset="-122"/>
            </a:endParaRPr>
          </a:p>
        </p:txBody>
      </p:sp>
      <p:grpSp>
        <p:nvGrpSpPr>
          <p:cNvPr id="39" name="decorative circles"/>
          <p:cNvGrpSpPr>
            <a:grpSpLocks noGrp="1" noRot="1" noChangeAspect="1" noMove="1" noResize="1" noUngrp="1"/>
          </p:cNvGrpSpPr>
          <p:nvPr/>
        </p:nvGrpSpPr>
        <p:grpSpPr>
          <a:xfrm>
            <a:off x="8132461" y="220046"/>
            <a:ext cx="3455469" cy="4723381"/>
            <a:chOff x="8132461" y="220046"/>
            <a:chExt cx="3455469" cy="4723381"/>
          </a:xfrm>
        </p:grpSpPr>
        <p:sp>
          <p:nvSpPr>
            <p:cNvPr id="18" name="Oval 17"/>
            <p:cNvSpPr/>
            <p:nvPr/>
          </p:nvSpPr>
          <p:spPr>
            <a:xfrm>
              <a:off x="8261858" y="471669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8723226" y="4129921"/>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8132461" y="4194350"/>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11004744" y="220046"/>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1241342" y="397053"/>
              <a:ext cx="346588" cy="3465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1241342" y="108730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3" b="-3"/>
          <a:stretch>
            <a:fillRect/>
          </a:stretch>
        </p:blipFill>
        <p:spPr>
          <a:xfrm>
            <a:off x="6980165" y="353676"/>
            <a:ext cx="3486122" cy="3486122"/>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p:spPr>
      </p:pic>
      <p:pic>
        <p:nvPicPr>
          <p:cNvPr id="8" name="Picture 7"/>
          <p:cNvPicPr>
            <a:picLocks noChangeAspect="1"/>
          </p:cNvPicPr>
          <p:nvPr/>
        </p:nvPicPr>
        <p:blipFill rotWithShape="1">
          <a:blip r:embed="rId3"/>
          <a:srcRect l="39760" r="4" b="4"/>
          <a:stretch>
            <a:fillRect/>
          </a:stretch>
        </p:blipFill>
        <p:spPr>
          <a:xfrm>
            <a:off x="9023024" y="3769720"/>
            <a:ext cx="3166539" cy="3088280"/>
          </a:xfrm>
          <a:custGeom>
            <a:avLst/>
            <a:gdLst/>
            <a:ahLst/>
            <a:cxnLst/>
            <a:rect l="l" t="t" r="r" b="b"/>
            <a:pathLst>
              <a:path w="3043153" h="2967943">
                <a:moveTo>
                  <a:pt x="1773859" y="0"/>
                </a:moveTo>
                <a:cubicBezTo>
                  <a:pt x="2263696" y="0"/>
                  <a:pt x="2707161" y="198546"/>
                  <a:pt x="3028166" y="519551"/>
                </a:cubicBezTo>
                <a:lnTo>
                  <a:pt x="3043153" y="536041"/>
                </a:lnTo>
                <a:lnTo>
                  <a:pt x="3043153" y="2967943"/>
                </a:lnTo>
                <a:lnTo>
                  <a:pt x="464817" y="2967943"/>
                </a:lnTo>
                <a:lnTo>
                  <a:pt x="405063" y="2902197"/>
                </a:lnTo>
                <a:cubicBezTo>
                  <a:pt x="152012" y="2595570"/>
                  <a:pt x="0" y="2202466"/>
                  <a:pt x="0" y="1773859"/>
                </a:cubicBezTo>
                <a:cubicBezTo>
                  <a:pt x="0" y="794184"/>
                  <a:pt x="794184" y="0"/>
                  <a:pt x="1773859" y="0"/>
                </a:cubicBezTo>
                <a:close/>
              </a:path>
            </a:pathLst>
          </a:custGeom>
        </p:spPr>
      </p:pic>
      <p:sp>
        <p:nvSpPr>
          <p:cNvPr id="3" name="AutoShape 2" descr="A metaphorical illustration of the GameStop short squeeze phenomenon. The scene depicts a giant, anthropomorphized stock market bull, symbolizing the bullish investors, wrestling with a bear, representing the short sellers, in a crowded urban setting. The bull is overpowering the bear, symbolizing the unexpected rise in GameStop's stock. Surrounding them are amazed and cheering crowds of diverse individuals, representing the general public and small investors, witnessing this financial showdown. The background is filled with skyscrapers, symbolizing the financial district."/>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p:cNvSpPr>
            <a:spLocks noGrp="1"/>
          </p:cNvSpPr>
          <p:nvPr>
            <p:ph type="title"/>
          </p:nvPr>
        </p:nvSpPr>
        <p:spPr>
          <a:xfrm>
            <a:off x="770878" y="952022"/>
            <a:ext cx="4606280" cy="5157049"/>
          </a:xfrm>
        </p:spPr>
        <p:txBody>
          <a:bodyPr anchor="ctr">
            <a:normAutofit/>
          </a:bodyPr>
          <a:lstStyle/>
          <a:p>
            <a:r>
              <a:rPr lang="en-US" sz="4400" dirty="0">
                <a:latin typeface="Segoe UI" panose="020B0502040204020203" pitchFamily="34" charset="0"/>
                <a:ea typeface="等线" panose="02010600030101010101" pitchFamily="2" charset="-122"/>
              </a:rPr>
              <a:t>Related Works</a:t>
            </a:r>
            <a:endParaRPr lang="en-US" sz="4400" dirty="0">
              <a:latin typeface="Segoe UI" panose="020B0502040204020203" pitchFamily="34" charset="0"/>
              <a:ea typeface="等线" panose="02010600030101010101" pitchFamily="2" charset="-122"/>
            </a:endParaRPr>
          </a:p>
        </p:txBody>
      </p:sp>
      <p:sp>
        <p:nvSpPr>
          <p:cNvPr id="24" name="Freeform: Shape 23"/>
          <p:cNvSpPr>
            <a:spLocks noGrp="1" noRot="1" noChangeAspect="1" noMove="1" noResize="1" noEditPoints="1" noAdjustHandles="1" noChangeArrowheads="1" noChangeShapeType="1" noTextEdit="1"/>
          </p:cNvSpPr>
          <p:nvPr/>
        </p:nvSpPr>
        <p:spPr>
          <a:xfrm>
            <a:off x="5456099" y="238175"/>
            <a:ext cx="6735901" cy="6619825"/>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25" name="decorative circles"/>
          <p:cNvGrpSpPr>
            <a:grpSpLocks noGrp="1" noRot="1" noChangeAspect="1" noMove="1" noResize="1" noUngrp="1"/>
          </p:cNvGrpSpPr>
          <p:nvPr/>
        </p:nvGrpSpPr>
        <p:grpSpPr>
          <a:xfrm>
            <a:off x="9951383" y="299808"/>
            <a:ext cx="1668948" cy="6421669"/>
            <a:chOff x="9951383" y="299808"/>
            <a:chExt cx="1668948" cy="6421669"/>
          </a:xfrm>
        </p:grpSpPr>
        <p:sp>
          <p:nvSpPr>
            <p:cNvPr id="26" name="Oval 25"/>
            <p:cNvSpPr/>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1" name="Content Placeholder 2"/>
          <p:cNvGraphicFramePr>
            <a:graphicFrameLocks noGrp="1"/>
          </p:cNvGraphicFramePr>
          <p:nvPr>
            <p:ph idx="1"/>
          </p:nvPr>
        </p:nvGraphicFramePr>
        <p:xfrm>
          <a:off x="5855597" y="952022"/>
          <a:ext cx="5891471" cy="515704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378069" y="1233297"/>
            <a:ext cx="11435861" cy="4994353"/>
            <a:chOff x="418446" y="993342"/>
            <a:chExt cx="11628895" cy="5082038"/>
          </a:xfrm>
        </p:grpSpPr>
        <p:sp>
          <p:nvSpPr>
            <p:cNvPr id="7" name="TextBox 6"/>
            <p:cNvSpPr txBox="1"/>
            <p:nvPr/>
          </p:nvSpPr>
          <p:spPr>
            <a:xfrm>
              <a:off x="4542475" y="993342"/>
              <a:ext cx="1796890" cy="404626"/>
            </a:xfrm>
            <a:prstGeom prst="rect">
              <a:avLst/>
            </a:prstGeom>
            <a:noFill/>
          </p:spPr>
          <p:txBody>
            <a:bodyPr wrap="square" rtlCol="0">
              <a:noAutofit/>
            </a:bodyPr>
            <a:lstStyle/>
            <a:p>
              <a:endParaRPr lang="zh-CN" altLang="en-US" sz="1200" dirty="0"/>
            </a:p>
          </p:txBody>
        </p:sp>
        <p:sp>
          <p:nvSpPr>
            <p:cNvPr id="10" name="TextBox 9"/>
            <p:cNvSpPr txBox="1"/>
            <p:nvPr/>
          </p:nvSpPr>
          <p:spPr>
            <a:xfrm>
              <a:off x="4632920" y="1017897"/>
              <a:ext cx="1796890" cy="404626"/>
            </a:xfrm>
            <a:prstGeom prst="rect">
              <a:avLst/>
            </a:prstGeom>
            <a:noFill/>
          </p:spPr>
          <p:txBody>
            <a:bodyPr wrap="square" rtlCol="0">
              <a:noAutofit/>
            </a:bodyPr>
            <a:lstStyle/>
            <a:p>
              <a:r>
                <a:rPr lang="en-US" altLang="zh-CN" sz="1200" dirty="0">
                  <a:latin typeface="Segoe UI" panose="020B0502040204020203" pitchFamily="34" charset="0"/>
                  <a:ea typeface="等线" panose="02010600030101010101" pitchFamily="2" charset="-122"/>
                </a:rPr>
                <a:t>Cleaning, Entity Matching,</a:t>
              </a:r>
              <a:r>
                <a:rPr lang="zh-CN" altLang="en-US" sz="1200" dirty="0">
                  <a:latin typeface="Segoe UI" panose="020B0502040204020203" pitchFamily="34" charset="0"/>
                  <a:ea typeface="等线" panose="02010600030101010101" pitchFamily="2" charset="-122"/>
                </a:rPr>
                <a:t> </a:t>
              </a:r>
              <a:r>
                <a:rPr lang="en-US" altLang="zh-CN" sz="1200" dirty="0">
                  <a:latin typeface="Segoe UI" panose="020B0502040204020203" pitchFamily="34" charset="0"/>
                  <a:ea typeface="等线" panose="02010600030101010101" pitchFamily="2" charset="-122"/>
                </a:rPr>
                <a:t>Merging, etc.</a:t>
              </a:r>
              <a:endParaRPr lang="zh-CN" altLang="en-US" sz="1200" dirty="0">
                <a:latin typeface="Segoe UI" panose="020B0502040204020203" pitchFamily="34" charset="0"/>
                <a:ea typeface="等线" panose="02010600030101010101" pitchFamily="2" charset="-122"/>
              </a:endParaRPr>
            </a:p>
          </p:txBody>
        </p:sp>
        <p:sp>
          <p:nvSpPr>
            <p:cNvPr id="17" name="TextBox 16"/>
            <p:cNvSpPr txBox="1"/>
            <p:nvPr/>
          </p:nvSpPr>
          <p:spPr>
            <a:xfrm>
              <a:off x="4632920" y="2868923"/>
              <a:ext cx="1796890" cy="404626"/>
            </a:xfrm>
            <a:prstGeom prst="rect">
              <a:avLst/>
            </a:prstGeom>
            <a:noFill/>
          </p:spPr>
          <p:txBody>
            <a:bodyPr wrap="square" rtlCol="0">
              <a:noAutofit/>
            </a:bodyPr>
            <a:lstStyle/>
            <a:p>
              <a:r>
                <a:rPr lang="en-US" altLang="zh-CN" sz="1200" dirty="0">
                  <a:latin typeface="Segoe UI" panose="020B0502040204020203" pitchFamily="34" charset="0"/>
                  <a:ea typeface="等线" panose="02010600030101010101" pitchFamily="2" charset="-122"/>
                </a:rPr>
                <a:t>Processing, Indicators Calculating, etc.</a:t>
              </a:r>
              <a:endParaRPr lang="zh-CN" altLang="en-US" sz="1200" dirty="0">
                <a:latin typeface="Segoe UI" panose="020B0502040204020203" pitchFamily="34" charset="0"/>
                <a:ea typeface="等线" panose="02010600030101010101" pitchFamily="2" charset="-122"/>
              </a:endParaRPr>
            </a:p>
          </p:txBody>
        </p:sp>
        <p:sp>
          <p:nvSpPr>
            <p:cNvPr id="25" name="TextBox 24"/>
            <p:cNvSpPr txBox="1"/>
            <p:nvPr/>
          </p:nvSpPr>
          <p:spPr>
            <a:xfrm>
              <a:off x="8582270" y="2317812"/>
              <a:ext cx="1796890" cy="461665"/>
            </a:xfrm>
            <a:prstGeom prst="rect">
              <a:avLst/>
            </a:prstGeom>
            <a:noFill/>
          </p:spPr>
          <p:txBody>
            <a:bodyPr wrap="square" rtlCol="0">
              <a:spAutoFit/>
            </a:bodyPr>
            <a:lstStyle/>
            <a:p>
              <a:pPr algn="ctr"/>
              <a:r>
                <a:rPr lang="en-US" altLang="zh-CN" sz="1200" dirty="0">
                  <a:latin typeface="Segoe UI" panose="020B0502040204020203" pitchFamily="34" charset="0"/>
                  <a:ea typeface="等线" panose="02010600030101010101" pitchFamily="2" charset="-122"/>
                </a:rPr>
                <a:t>Quantify/Normalize Data</a:t>
              </a:r>
              <a:endParaRPr lang="zh-CN" altLang="en-US" sz="1200" dirty="0">
                <a:latin typeface="Segoe UI" panose="020B0502040204020203" pitchFamily="34" charset="0"/>
                <a:ea typeface="等线" panose="02010600030101010101" pitchFamily="2" charset="-122"/>
              </a:endParaRPr>
            </a:p>
          </p:txBody>
        </p:sp>
        <p:sp>
          <p:nvSpPr>
            <p:cNvPr id="26" name="Arrow: Curved Left 25"/>
            <p:cNvSpPr/>
            <p:nvPr/>
          </p:nvSpPr>
          <p:spPr>
            <a:xfrm>
              <a:off x="10641839" y="3197321"/>
              <a:ext cx="1405502" cy="2421387"/>
            </a:xfrm>
            <a:prstGeom prst="curvedLeftArrow">
              <a:avLst/>
            </a:prstGeom>
            <a:gradFill>
              <a:gsLst>
                <a:gs pos="0">
                  <a:srgbClr val="704DC3"/>
                </a:gs>
                <a:gs pos="100000">
                  <a:schemeClr val="accent1"/>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Segoe UI" panose="020B0502040204020203" pitchFamily="34" charset="0"/>
                  <a:ea typeface="等线" panose="02010600030101010101" pitchFamily="2" charset="-122"/>
                </a:rPr>
                <a:t>Buy/Sell Decision</a:t>
              </a:r>
              <a:endParaRPr lang="zh-CN" altLang="en-US" sz="1200" dirty="0">
                <a:solidFill>
                  <a:schemeClr val="tx1"/>
                </a:solidFill>
                <a:latin typeface="Segoe UI" panose="020B0502040204020203" pitchFamily="34" charset="0"/>
                <a:ea typeface="等线" panose="02010600030101010101" pitchFamily="2" charset="-122"/>
              </a:endParaRPr>
            </a:p>
          </p:txBody>
        </p:sp>
        <p:cxnSp>
          <p:nvCxnSpPr>
            <p:cNvPr id="11" name="Straight Arrow Connector 10"/>
            <p:cNvCxnSpPr>
              <a:stCxn id="28" idx="3"/>
              <a:endCxn id="39" idx="1"/>
            </p:cNvCxnSpPr>
            <p:nvPr/>
          </p:nvCxnSpPr>
          <p:spPr>
            <a:xfrm>
              <a:off x="4513654" y="1515410"/>
              <a:ext cx="200660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0" idx="3"/>
              <a:endCxn id="46" idx="1"/>
            </p:cNvCxnSpPr>
            <p:nvPr/>
          </p:nvCxnSpPr>
          <p:spPr>
            <a:xfrm>
              <a:off x="4542475" y="3366436"/>
              <a:ext cx="197778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418446" y="1220210"/>
              <a:ext cx="4124029" cy="590400"/>
              <a:chOff x="294573" y="55824"/>
              <a:chExt cx="4124029" cy="590400"/>
            </a:xfrm>
          </p:grpSpPr>
          <p:sp>
            <p:nvSpPr>
              <p:cNvPr id="27" name="Rectangle: Rounded Corners 26"/>
              <p:cNvSpPr/>
              <p:nvPr/>
            </p:nvSpPr>
            <p:spPr>
              <a:xfrm>
                <a:off x="294573" y="55824"/>
                <a:ext cx="4124029" cy="590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US"/>
              </a:p>
            </p:txBody>
          </p:sp>
          <p:sp>
            <p:nvSpPr>
              <p:cNvPr id="28" name="Rectangle: Rounded Corners 4"/>
              <p:cNvSpPr txBox="1"/>
              <p:nvPr/>
            </p:nvSpPr>
            <p:spPr>
              <a:xfrm>
                <a:off x="323394" y="846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dirty="0">
                    <a:latin typeface="Segoe UI" panose="020B0502040204020203" pitchFamily="34" charset="0"/>
                    <a:ea typeface="等线" panose="02010600030101010101" pitchFamily="2" charset="-122"/>
                  </a:rPr>
                  <a:t>Posts from Twitter and Reddit</a:t>
                </a:r>
                <a:endParaRPr lang="zh-CN" altLang="en-US" dirty="0">
                  <a:latin typeface="Segoe UI" panose="020B0502040204020203" pitchFamily="34" charset="0"/>
                  <a:ea typeface="等线" panose="02010600030101010101" pitchFamily="2" charset="-122"/>
                </a:endParaRPr>
              </a:p>
            </p:txBody>
          </p:sp>
        </p:grpSp>
        <p:grpSp>
          <p:nvGrpSpPr>
            <p:cNvPr id="29" name="Group 28"/>
            <p:cNvGrpSpPr/>
            <p:nvPr/>
          </p:nvGrpSpPr>
          <p:grpSpPr>
            <a:xfrm>
              <a:off x="418446" y="3071236"/>
              <a:ext cx="4124029" cy="590400"/>
              <a:chOff x="294573" y="2601024"/>
              <a:chExt cx="4124029" cy="590400"/>
            </a:xfrm>
          </p:grpSpPr>
          <p:sp>
            <p:nvSpPr>
              <p:cNvPr id="30" name="Rectangle: Rounded Corners 29"/>
              <p:cNvSpPr/>
              <p:nvPr/>
            </p:nvSpPr>
            <p:spPr>
              <a:xfrm>
                <a:off x="294573" y="2601024"/>
                <a:ext cx="4124029" cy="590400"/>
              </a:xfrm>
              <a:prstGeom prst="roundRect">
                <a:avLst/>
              </a:prstGeom>
            </p:spPr>
            <p:style>
              <a:lnRef idx="2">
                <a:schemeClr val="lt1">
                  <a:hueOff val="0"/>
                  <a:satOff val="0"/>
                  <a:lumOff val="0"/>
                  <a:alphaOff val="0"/>
                </a:schemeClr>
              </a:lnRef>
              <a:fillRef idx="1">
                <a:schemeClr val="accent2">
                  <a:hueOff val="-1525302"/>
                  <a:satOff val="-417"/>
                  <a:lumOff val="7058"/>
                  <a:alphaOff val="0"/>
                </a:schemeClr>
              </a:fillRef>
              <a:effectRef idx="0">
                <a:schemeClr val="accent2">
                  <a:hueOff val="-1525302"/>
                  <a:satOff val="-417"/>
                  <a:lumOff val="7058"/>
                  <a:alphaOff val="0"/>
                </a:schemeClr>
              </a:effectRef>
              <a:fontRef idx="minor">
                <a:schemeClr val="lt1"/>
              </a:fontRef>
            </p:style>
            <p:txBody>
              <a:bodyPr/>
              <a:lstStyle/>
              <a:p>
                <a:endParaRPr lang="en-US"/>
              </a:p>
            </p:txBody>
          </p:sp>
          <p:sp>
            <p:nvSpPr>
              <p:cNvPr id="31" name="Rectangle: Rounded Corners 4"/>
              <p:cNvSpPr txBox="1"/>
              <p:nvPr/>
            </p:nvSpPr>
            <p:spPr>
              <a:xfrm>
                <a:off x="323394" y="26298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sz="2000" dirty="0">
                    <a:latin typeface="Segoe UI" panose="020B0502040204020203" pitchFamily="34" charset="0"/>
                    <a:ea typeface="等线" panose="02010600030101010101" pitchFamily="2" charset="-122"/>
                  </a:rPr>
                  <a:t>Stock data: Price, Volume, etc.</a:t>
                </a:r>
                <a:endParaRPr lang="zh-CN" altLang="en-US" sz="2000" dirty="0">
                  <a:latin typeface="Segoe UI" panose="020B0502040204020203" pitchFamily="34" charset="0"/>
                  <a:ea typeface="等线" panose="02010600030101010101" pitchFamily="2" charset="-122"/>
                </a:endParaRPr>
              </a:p>
            </p:txBody>
          </p:sp>
        </p:grpSp>
        <p:grpSp>
          <p:nvGrpSpPr>
            <p:cNvPr id="38" name="Group 37"/>
            <p:cNvGrpSpPr/>
            <p:nvPr/>
          </p:nvGrpSpPr>
          <p:grpSpPr>
            <a:xfrm>
              <a:off x="6520256" y="1220210"/>
              <a:ext cx="4124029" cy="590400"/>
              <a:chOff x="294573" y="55824"/>
              <a:chExt cx="4124029" cy="590400"/>
            </a:xfrm>
          </p:grpSpPr>
          <p:sp>
            <p:nvSpPr>
              <p:cNvPr id="39" name="Rectangle: Rounded Corners 38"/>
              <p:cNvSpPr/>
              <p:nvPr/>
            </p:nvSpPr>
            <p:spPr>
              <a:xfrm>
                <a:off x="294573" y="55824"/>
                <a:ext cx="4124029" cy="590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US"/>
              </a:p>
            </p:txBody>
          </p:sp>
          <p:sp>
            <p:nvSpPr>
              <p:cNvPr id="40" name="Rectangle: Rounded Corners 4"/>
              <p:cNvSpPr txBox="1"/>
              <p:nvPr/>
            </p:nvSpPr>
            <p:spPr>
              <a:xfrm>
                <a:off x="323394" y="846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dirty="0">
                    <a:latin typeface="Segoe UI" panose="020B0502040204020203" pitchFamily="34" charset="0"/>
                    <a:ea typeface="等线" panose="02010600030101010101" pitchFamily="2" charset="-122"/>
                  </a:rPr>
                  <a:t>Sentiment Labeling</a:t>
                </a:r>
                <a:endParaRPr lang="zh-CN" altLang="en-US" dirty="0">
                  <a:latin typeface="Segoe UI" panose="020B0502040204020203" pitchFamily="34" charset="0"/>
                  <a:ea typeface="等线" panose="02010600030101010101" pitchFamily="2" charset="-122"/>
                </a:endParaRPr>
              </a:p>
            </p:txBody>
          </p:sp>
        </p:grpSp>
        <p:grpSp>
          <p:nvGrpSpPr>
            <p:cNvPr id="45" name="Group 44"/>
            <p:cNvGrpSpPr/>
            <p:nvPr/>
          </p:nvGrpSpPr>
          <p:grpSpPr>
            <a:xfrm>
              <a:off x="6520256" y="3071236"/>
              <a:ext cx="4124029" cy="590400"/>
              <a:chOff x="294573" y="2601024"/>
              <a:chExt cx="4124029" cy="590400"/>
            </a:xfrm>
          </p:grpSpPr>
          <p:sp>
            <p:nvSpPr>
              <p:cNvPr id="46" name="Rectangle: Rounded Corners 45"/>
              <p:cNvSpPr/>
              <p:nvPr/>
            </p:nvSpPr>
            <p:spPr>
              <a:xfrm>
                <a:off x="294573" y="2601024"/>
                <a:ext cx="4124029" cy="590400"/>
              </a:xfrm>
              <a:prstGeom prst="roundRect">
                <a:avLst/>
              </a:prstGeom>
            </p:spPr>
            <p:style>
              <a:lnRef idx="2">
                <a:schemeClr val="lt1">
                  <a:hueOff val="0"/>
                  <a:satOff val="0"/>
                  <a:lumOff val="0"/>
                  <a:alphaOff val="0"/>
                </a:schemeClr>
              </a:lnRef>
              <a:fillRef idx="1">
                <a:schemeClr val="accent2">
                  <a:hueOff val="-1525302"/>
                  <a:satOff val="-417"/>
                  <a:lumOff val="7058"/>
                  <a:alphaOff val="0"/>
                </a:schemeClr>
              </a:fillRef>
              <a:effectRef idx="0">
                <a:schemeClr val="accent2">
                  <a:hueOff val="-1525302"/>
                  <a:satOff val="-417"/>
                  <a:lumOff val="7058"/>
                  <a:alphaOff val="0"/>
                </a:schemeClr>
              </a:effectRef>
              <a:fontRef idx="minor">
                <a:schemeClr val="lt1"/>
              </a:fontRef>
            </p:style>
            <p:txBody>
              <a:bodyPr/>
              <a:lstStyle/>
              <a:p>
                <a:endParaRPr lang="en-US"/>
              </a:p>
            </p:txBody>
          </p:sp>
          <p:sp>
            <p:nvSpPr>
              <p:cNvPr id="47" name="Rectangle: Rounded Corners 4"/>
              <p:cNvSpPr txBox="1"/>
              <p:nvPr/>
            </p:nvSpPr>
            <p:spPr>
              <a:xfrm>
                <a:off x="323394" y="26298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sz="2000" dirty="0">
                    <a:latin typeface="Segoe UI" panose="020B0502040204020203" pitchFamily="34" charset="0"/>
                    <a:ea typeface="等线" panose="02010600030101010101" pitchFamily="2" charset="-122"/>
                  </a:rPr>
                  <a:t>Time Series Modeling</a:t>
                </a:r>
                <a:endParaRPr lang="zh-CN" altLang="en-US" sz="2000" dirty="0">
                  <a:latin typeface="Segoe UI" panose="020B0502040204020203" pitchFamily="34" charset="0"/>
                  <a:ea typeface="等线" panose="02010600030101010101" pitchFamily="2" charset="-122"/>
                </a:endParaRPr>
              </a:p>
            </p:txBody>
          </p:sp>
        </p:grpSp>
        <p:sp>
          <p:nvSpPr>
            <p:cNvPr id="51" name="Oval 50"/>
            <p:cNvSpPr/>
            <p:nvPr/>
          </p:nvSpPr>
          <p:spPr>
            <a:xfrm>
              <a:off x="8778701" y="4408014"/>
              <a:ext cx="1737391" cy="1667366"/>
            </a:xfrm>
            <a:prstGeom prst="ellipse">
              <a:avLst/>
            </a:prstGeom>
            <a:gradFill>
              <a:gsLst>
                <a:gs pos="0">
                  <a:schemeClr val="accent1">
                    <a:lumMod val="60000"/>
                    <a:lumOff val="40000"/>
                  </a:schemeClr>
                </a:gs>
                <a:gs pos="60000">
                  <a:schemeClr val="accent1"/>
                </a:gs>
              </a:gsLst>
              <a:lin ang="2700000" scaled="0"/>
            </a:gra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rmAutofit/>
            </a:bodyPr>
            <a:lstStyle/>
            <a:p>
              <a:pPr algn="ctr" defTabSz="913765"/>
              <a:r>
                <a:rPr lang="en-US" altLang="zh-CN" sz="2400" b="1" dirty="0">
                  <a:solidFill>
                    <a:schemeClr val="tx1"/>
                  </a:solidFill>
                  <a:latin typeface="Segoe UI" panose="020B0502040204020203" pitchFamily="34" charset="0"/>
                  <a:ea typeface="等线" panose="02010600030101010101" pitchFamily="2" charset="-122"/>
                </a:rPr>
                <a:t>Portfolio</a:t>
              </a:r>
              <a:endParaRPr lang="en-US" altLang="zh-CN" sz="2400" b="1" dirty="0">
                <a:solidFill>
                  <a:schemeClr val="tx1"/>
                </a:solidFill>
                <a:latin typeface="Segoe UI" panose="020B0502040204020203" pitchFamily="34" charset="0"/>
                <a:ea typeface="等线" panose="02010600030101010101" pitchFamily="2" charset="-122"/>
              </a:endParaRPr>
            </a:p>
          </p:txBody>
        </p:sp>
        <p:sp>
          <p:nvSpPr>
            <p:cNvPr id="52" name="Arrow: Down 51"/>
            <p:cNvSpPr/>
            <p:nvPr/>
          </p:nvSpPr>
          <p:spPr>
            <a:xfrm>
              <a:off x="8339239" y="1875074"/>
              <a:ext cx="305170" cy="1131698"/>
            </a:xfrm>
            <a:prstGeom prst="downArrow">
              <a:avLst/>
            </a:prstGeom>
            <a:gradFill>
              <a:gsLst>
                <a:gs pos="100000">
                  <a:srgbClr val="704DC3"/>
                </a:gs>
                <a:gs pos="0">
                  <a:schemeClr val="accent1"/>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19" name="Freeform: Shape 118"/>
          <p:cNvSpPr>
            <a:spLocks noGrp="1" noRot="1" noChangeAspect="1" noMove="1" noResize="1" noEditPoints="1" noAdjustHandles="1" noChangeArrowheads="1" noChangeShapeType="1" noTextEdit="1"/>
          </p:cNvSpPr>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20" name="decorative circles"/>
          <p:cNvGrpSpPr>
            <a:grpSpLocks noGrp="1" noRot="1" noChangeAspect="1" noMove="1" noResize="1" noUngrp="1"/>
          </p:cNvGrpSpPr>
          <p:nvPr/>
        </p:nvGrpSpPr>
        <p:grpSpPr>
          <a:xfrm>
            <a:off x="244914" y="299808"/>
            <a:ext cx="11521822" cy="6038357"/>
            <a:chOff x="244914" y="299808"/>
            <a:chExt cx="11521822" cy="6038357"/>
          </a:xfrm>
        </p:grpSpPr>
        <p:sp>
          <p:nvSpPr>
            <p:cNvPr id="121" name="Oval 120"/>
            <p:cNvSpPr/>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770878" y="952022"/>
            <a:ext cx="2862591" cy="5157049"/>
          </a:xfrm>
        </p:spPr>
        <p:txBody>
          <a:bodyPr anchor="ctr">
            <a:normAutofit/>
          </a:bodyPr>
          <a:lstStyle/>
          <a:p>
            <a:r>
              <a:rPr lang="en-US" altLang="zh-CN" sz="4400" dirty="0">
                <a:latin typeface="Segoe UI" panose="020B0502040204020203" pitchFamily="34" charset="0"/>
                <a:ea typeface="等线" panose="02010600030101010101" pitchFamily="2" charset="-122"/>
              </a:rPr>
              <a:t>Problems to solve</a:t>
            </a:r>
            <a:endParaRPr lang="zh-CN" altLang="en-US" sz="4400" dirty="0">
              <a:latin typeface="Segoe UI" panose="020B0502040204020203" pitchFamily="34" charset="0"/>
              <a:ea typeface="等线" panose="02010600030101010101" pitchFamily="2" charset="-122"/>
            </a:endParaRPr>
          </a:p>
        </p:txBody>
      </p:sp>
      <p:graphicFrame>
        <p:nvGraphicFramePr>
          <p:cNvPr id="127" name="Content Placeholder 2"/>
          <p:cNvGraphicFramePr>
            <a:graphicFrameLocks noGrp="1"/>
          </p:cNvGraphicFramePr>
          <p:nvPr>
            <p:ph idx="1"/>
          </p:nvPr>
        </p:nvGraphicFramePr>
        <p:xfrm>
          <a:off x="4629151" y="952022"/>
          <a:ext cx="7117918" cy="515704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ea typeface="等线" panose="02010600030101010101" pitchFamily="2" charset="-122"/>
              </a:rPr>
              <a:t>Sentiment Analysis</a:t>
            </a:r>
            <a:endParaRPr lang="en-US" dirty="0">
              <a:latin typeface="Segoe UI" panose="020B0502040204020203" pitchFamily="34" charset="0"/>
              <a:ea typeface="等线" panose="02010600030101010101" pitchFamily="2" charset="-122"/>
            </a:endParaRPr>
          </a:p>
        </p:txBody>
      </p:sp>
      <p:pic>
        <p:nvPicPr>
          <p:cNvPr id="4" name="内容占位符 3" descr="BERTForSequence"/>
          <p:cNvPicPr>
            <a:picLocks noChangeAspect="1"/>
          </p:cNvPicPr>
          <p:nvPr>
            <p:ph idx="1"/>
          </p:nvPr>
        </p:nvPicPr>
        <p:blipFill>
          <a:blip r:embed="rId1"/>
          <a:stretch>
            <a:fillRect/>
          </a:stretch>
        </p:blipFill>
        <p:spPr>
          <a:xfrm>
            <a:off x="422910" y="1560830"/>
            <a:ext cx="5541645" cy="4415790"/>
          </a:xfrm>
          <a:prstGeom prst="rect">
            <a:avLst/>
          </a:prstGeom>
        </p:spPr>
      </p:pic>
      <p:sp>
        <p:nvSpPr>
          <p:cNvPr id="5" name="文本框 4"/>
          <p:cNvSpPr txBox="1"/>
          <p:nvPr/>
        </p:nvSpPr>
        <p:spPr>
          <a:xfrm>
            <a:off x="6111875" y="1243965"/>
            <a:ext cx="13246735" cy="8520430"/>
          </a:xfrm>
          <a:prstGeom prst="rect">
            <a:avLst/>
          </a:prstGeom>
          <a:noFill/>
        </p:spPr>
        <p:txBody>
          <a:bodyPr wrap="square" rtlCol="0">
            <a:noAutofit/>
          </a:bodyPr>
          <a:p>
            <a:r>
              <a:rPr lang="zh-CN" altLang="en-US" sz="1400"/>
              <a:t>DatasetDict({</a:t>
            </a:r>
            <a:endParaRPr lang="zh-CN" altLang="en-US" sz="1400"/>
          </a:p>
          <a:p>
            <a:r>
              <a:rPr lang="zh-CN" altLang="en-US" sz="1400"/>
              <a:t>    train: Dataset({</a:t>
            </a:r>
            <a:endParaRPr lang="zh-CN" altLang="en-US" sz="1400"/>
          </a:p>
          <a:p>
            <a:r>
              <a:rPr lang="zh-CN" altLang="en-US" sz="1400"/>
              <a:t>        features: ['text', 'label', 'input_ids', 'token_type_ids', 'attention_mask'],</a:t>
            </a:r>
            <a:endParaRPr lang="zh-CN" altLang="en-US" sz="1400"/>
          </a:p>
          <a:p>
            <a:r>
              <a:rPr lang="zh-CN" altLang="en-US" sz="1400"/>
              <a:t>        num_rows: 8925</a:t>
            </a:r>
            <a:endParaRPr lang="zh-CN" altLang="en-US" sz="1400"/>
          </a:p>
          <a:p>
            <a:r>
              <a:rPr lang="zh-CN" altLang="en-US" sz="1400"/>
              <a:t>    })</a:t>
            </a:r>
            <a:endParaRPr lang="zh-CN" altLang="en-US" sz="1400"/>
          </a:p>
          <a:p>
            <a:r>
              <a:rPr lang="zh-CN" altLang="en-US" sz="1400"/>
              <a:t>    validation: Dataset({</a:t>
            </a:r>
            <a:endParaRPr lang="zh-CN" altLang="en-US" sz="1400"/>
          </a:p>
          <a:p>
            <a:r>
              <a:rPr lang="zh-CN" altLang="en-US" sz="1400"/>
              <a:t>        features: ['text', 'label', 'input_ids', 'token_type_ids', 'attention_mask'],</a:t>
            </a:r>
            <a:endParaRPr lang="zh-CN" altLang="en-US" sz="1400"/>
          </a:p>
          <a:p>
            <a:r>
              <a:rPr lang="zh-CN" altLang="en-US" sz="1400"/>
              <a:t>        num_rows: 2232</a:t>
            </a:r>
            <a:endParaRPr lang="zh-CN" altLang="en-US" sz="1400"/>
          </a:p>
          <a:p>
            <a:r>
              <a:rPr lang="zh-CN" altLang="en-US" sz="1400"/>
              <a:t>    })</a:t>
            </a:r>
            <a:endParaRPr lang="zh-CN" altLang="en-US" sz="1400"/>
          </a:p>
          <a:p>
            <a:r>
              <a:rPr lang="zh-CN" altLang="en-US" sz="1400"/>
              <a:t>    test: Dataset({</a:t>
            </a:r>
            <a:endParaRPr lang="zh-CN" altLang="en-US" sz="1400"/>
          </a:p>
          <a:p>
            <a:r>
              <a:rPr lang="zh-CN" altLang="en-US" sz="1400"/>
              <a:t>        features: ['text', 'label', 'input_ids', 'token_type_ids', 'attention_mask'],</a:t>
            </a:r>
            <a:endParaRPr lang="zh-CN" altLang="en-US" sz="1400"/>
          </a:p>
          <a:p>
            <a:r>
              <a:rPr lang="zh-CN" altLang="en-US" sz="1400"/>
              <a:t>        num_rows: </a:t>
            </a:r>
            <a:r>
              <a:rPr lang="en-US" altLang="zh-CN" sz="1400"/>
              <a:t>876</a:t>
            </a:r>
            <a:endParaRPr lang="zh-CN" altLang="en-US" sz="1400"/>
          </a:p>
          <a:p>
            <a:r>
              <a:rPr lang="zh-CN" altLang="en-US" sz="1400"/>
              <a:t>    })</a:t>
            </a:r>
            <a:endParaRPr lang="zh-CN" altLang="en-US" sz="1400"/>
          </a:p>
          <a:p>
            <a:r>
              <a:rPr lang="zh-CN" altLang="en-US" sz="1400"/>
              <a:t>    Tweet_filtered_TSLA: Dataset({</a:t>
            </a:r>
            <a:endParaRPr lang="zh-CN" altLang="en-US" sz="1400"/>
          </a:p>
          <a:p>
            <a:r>
              <a:rPr lang="zh-CN" altLang="en-US" sz="1400"/>
              <a:t>        features: ['date', 'text', 'stock'],</a:t>
            </a:r>
            <a:endParaRPr lang="zh-CN" altLang="en-US" sz="1400"/>
          </a:p>
          <a:p>
            <a:r>
              <a:rPr lang="zh-CN" altLang="en-US" sz="1400"/>
              <a:t>        num_rows: 1123262</a:t>
            </a:r>
            <a:endParaRPr lang="zh-CN" altLang="en-US" sz="1400"/>
          </a:p>
          <a:p>
            <a:r>
              <a:rPr lang="zh-CN" altLang="en-US" sz="1400"/>
              <a:t>    })</a:t>
            </a:r>
            <a:endParaRPr lang="zh-CN" altLang="en-US" sz="1400"/>
          </a:p>
          <a:p>
            <a:r>
              <a:rPr lang="zh-CN" altLang="en-US" sz="1400"/>
              <a:t>    stock_tweets_filtered_TSLA: Dataset({</a:t>
            </a:r>
            <a:endParaRPr lang="zh-CN" altLang="en-US" sz="1400"/>
          </a:p>
          <a:p>
            <a:r>
              <a:rPr lang="zh-CN" altLang="en-US" sz="1400"/>
              <a:t>        features: ['date', 'text', 'stock'],</a:t>
            </a:r>
            <a:endParaRPr lang="zh-CN" altLang="en-US" sz="1400"/>
          </a:p>
          <a:p>
            <a:r>
              <a:rPr lang="zh-CN" altLang="en-US" sz="1400"/>
              <a:t>        num_rows: 37422</a:t>
            </a:r>
            <a:endParaRPr lang="zh-CN" altLang="en-US" sz="1400"/>
          </a:p>
          <a:p>
            <a:r>
              <a:rPr lang="zh-CN" altLang="en-US" sz="1400"/>
              <a:t>    })</a:t>
            </a:r>
            <a:endParaRPr lang="zh-CN" altLang="en-US" sz="1400"/>
          </a:p>
          <a:p>
            <a:r>
              <a:rPr lang="zh-CN" altLang="en-US" sz="1400"/>
              <a:t>    tweets_remaining_filtered_TSLA: Dataset({</a:t>
            </a:r>
            <a:endParaRPr lang="zh-CN" altLang="en-US" sz="1400"/>
          </a:p>
          <a:p>
            <a:r>
              <a:rPr lang="zh-CN" altLang="en-US" sz="1400"/>
              <a:t>        features: ['date', 'text', 'stock'],</a:t>
            </a:r>
            <a:endParaRPr lang="zh-CN" altLang="en-US" sz="1400"/>
          </a:p>
          <a:p>
            <a:r>
              <a:rPr lang="zh-CN" altLang="en-US" sz="1400"/>
              <a:t>        num_rows: 60836</a:t>
            </a:r>
            <a:endParaRPr lang="zh-CN" altLang="en-US" sz="1400"/>
          </a:p>
          <a:p>
            <a:r>
              <a:rPr lang="zh-CN" altLang="en-US" sz="1400"/>
              <a:t>    }) </a:t>
            </a:r>
            <a:endParaRPr lang="zh-CN" altLang="en-US" sz="1400"/>
          </a:p>
          <a:p>
            <a:r>
              <a:rPr lang="zh-CN" altLang="en-US" sz="1400"/>
              <a:t>})</a:t>
            </a:r>
            <a:endParaRPr lang="zh-CN" alt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Segoe UI" panose="020B0502040204020203" pitchFamily="34" charset="0"/>
                <a:ea typeface="等线" panose="02010600030101010101" pitchFamily="2" charset="-122"/>
              </a:rPr>
              <a:t>Training</a:t>
            </a:r>
            <a:endParaRPr lang="en-US" dirty="0">
              <a:latin typeface="Segoe UI" panose="020B0502040204020203" pitchFamily="34" charset="0"/>
              <a:ea typeface="等线" panose="02010600030101010101" pitchFamily="2" charset="-122"/>
            </a:endParaRPr>
          </a:p>
        </p:txBody>
      </p:sp>
      <p:pic>
        <p:nvPicPr>
          <p:cNvPr id="4" name="内容占位符 3" descr="ba559941-e651-43db-9e83-5718c89876ec"/>
          <p:cNvPicPr>
            <a:picLocks noChangeAspect="1"/>
          </p:cNvPicPr>
          <p:nvPr>
            <p:ph idx="1"/>
          </p:nvPr>
        </p:nvPicPr>
        <p:blipFill>
          <a:blip r:embed="rId1"/>
          <a:stretch>
            <a:fillRect/>
          </a:stretch>
        </p:blipFill>
        <p:spPr>
          <a:xfrm>
            <a:off x="253365" y="2096770"/>
            <a:ext cx="5673725" cy="3681730"/>
          </a:xfrm>
          <a:prstGeom prst="rect">
            <a:avLst/>
          </a:prstGeom>
        </p:spPr>
      </p:pic>
      <p:pic>
        <p:nvPicPr>
          <p:cNvPr id="5" name="图片 4" descr="ef7330c3-1768-4d18-9684-6ad0fe20beb7"/>
          <p:cNvPicPr>
            <a:picLocks noChangeAspect="1"/>
          </p:cNvPicPr>
          <p:nvPr/>
        </p:nvPicPr>
        <p:blipFill>
          <a:blip r:embed="rId2"/>
          <a:stretch>
            <a:fillRect/>
          </a:stretch>
        </p:blipFill>
        <p:spPr>
          <a:xfrm>
            <a:off x="6129655" y="2085340"/>
            <a:ext cx="5763895" cy="36937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Testing</a:t>
            </a:r>
            <a:endParaRPr lang="en-US" altLang="zh-CN"/>
          </a:p>
        </p:txBody>
      </p:sp>
      <p:pic>
        <p:nvPicPr>
          <p:cNvPr id="4" name="内容占位符 3" descr="output"/>
          <p:cNvPicPr>
            <a:picLocks noChangeAspect="1"/>
          </p:cNvPicPr>
          <p:nvPr>
            <p:ph idx="1"/>
          </p:nvPr>
        </p:nvPicPr>
        <p:blipFill>
          <a:blip r:embed="rId1"/>
          <a:stretch>
            <a:fillRect/>
          </a:stretch>
        </p:blipFill>
        <p:spPr>
          <a:xfrm>
            <a:off x="777240" y="2752090"/>
            <a:ext cx="4559300" cy="3843020"/>
          </a:xfrm>
          <a:prstGeom prst="rect">
            <a:avLst/>
          </a:prstGeom>
        </p:spPr>
      </p:pic>
      <p:pic>
        <p:nvPicPr>
          <p:cNvPr id="8" name="图片 7" descr="df337673-3082-4b9e-970c-8484c68a6a53"/>
          <p:cNvPicPr>
            <a:picLocks noChangeAspect="1"/>
          </p:cNvPicPr>
          <p:nvPr/>
        </p:nvPicPr>
        <p:blipFill>
          <a:blip r:embed="rId2"/>
          <a:stretch>
            <a:fillRect/>
          </a:stretch>
        </p:blipFill>
        <p:spPr>
          <a:xfrm>
            <a:off x="2605405" y="1421765"/>
            <a:ext cx="6981190" cy="1330325"/>
          </a:xfrm>
          <a:prstGeom prst="rect">
            <a:avLst/>
          </a:prstGeom>
        </p:spPr>
      </p:pic>
      <p:pic>
        <p:nvPicPr>
          <p:cNvPr id="9" name="图片 8" descr="output"/>
          <p:cNvPicPr>
            <a:picLocks noChangeAspect="1"/>
          </p:cNvPicPr>
          <p:nvPr/>
        </p:nvPicPr>
        <p:blipFill>
          <a:blip r:embed="rId3"/>
          <a:stretch>
            <a:fillRect/>
          </a:stretch>
        </p:blipFill>
        <p:spPr>
          <a:xfrm>
            <a:off x="6593840" y="2752090"/>
            <a:ext cx="4947920" cy="39173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a:t>Predictions</a:t>
            </a:r>
            <a:endParaRPr lang="en-US" altLang="zh-CN"/>
          </a:p>
        </p:txBody>
      </p:sp>
      <p:pic>
        <p:nvPicPr>
          <p:cNvPr id="8" name="内容占位符 7" descr="output"/>
          <p:cNvPicPr>
            <a:picLocks noChangeAspect="1"/>
          </p:cNvPicPr>
          <p:nvPr>
            <p:ph idx="1"/>
          </p:nvPr>
        </p:nvPicPr>
        <p:blipFill>
          <a:blip r:embed="rId1"/>
          <a:stretch>
            <a:fillRect/>
          </a:stretch>
        </p:blipFill>
        <p:spPr>
          <a:xfrm>
            <a:off x="3525520" y="1691005"/>
            <a:ext cx="5528945" cy="4351655"/>
          </a:xfrm>
          <a:prstGeom prst="rect">
            <a:avLst/>
          </a:prstGeom>
        </p:spPr>
      </p:pic>
    </p:spTree>
  </p:cSld>
  <p:clrMapOvr>
    <a:masterClrMapping/>
  </p:clrMapOvr>
</p:sld>
</file>

<file path=ppt/tags/tag1.xml><?xml version="1.0" encoding="utf-8"?>
<p:tagLst xmlns:p="http://schemas.openxmlformats.org/presentationml/2006/main">
  <p:tag name="commondata" val="eyJoZGlkIjoiMzkwM2U4OGUzOWY2ZWQxMGZiY2Y1MDM2MWJjNmZmMmMifQ=="/>
</p:tagLst>
</file>

<file path=ppt/theme/theme1.xml><?xml version="1.0" encoding="utf-8"?>
<a:theme xmlns:a="http://schemas.openxmlformats.org/drawingml/2006/main" name="ConfettiVTI">
  <a:themeElements>
    <a:clrScheme name="AnalogousFromDarkSeedLeftStep">
      <a:dk1>
        <a:srgbClr val="000000"/>
      </a:dk1>
      <a:lt1>
        <a:srgbClr val="FFFFFF"/>
      </a:lt1>
      <a:dk2>
        <a:srgbClr val="1C2732"/>
      </a:dk2>
      <a:lt2>
        <a:srgbClr val="F0F3F1"/>
      </a:lt2>
      <a:accent1>
        <a:srgbClr val="C34DB4"/>
      </a:accent1>
      <a:accent2>
        <a:srgbClr val="903BB1"/>
      </a:accent2>
      <a:accent3>
        <a:srgbClr val="704DC3"/>
      </a:accent3>
      <a:accent4>
        <a:srgbClr val="3F4DB3"/>
      </a:accent4>
      <a:accent5>
        <a:srgbClr val="4D8CC3"/>
      </a:accent5>
      <a:accent6>
        <a:srgbClr val="3BACB1"/>
      </a:accent6>
      <a:hlink>
        <a:srgbClr val="3F6EBF"/>
      </a:hlink>
      <a:folHlink>
        <a:srgbClr val="7F7F7F"/>
      </a:folHlink>
    </a:clrScheme>
    <a:fontScheme name="font">
      <a:majorFont>
        <a:latin typeface="Segoe UI"/>
        <a:ea typeface="DengXian"/>
        <a:cs typeface=""/>
      </a:majorFont>
      <a:minorFont>
        <a:latin typeface="Segoe UI"/>
        <a:ea typeface="DengXia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1295</Words>
  <Application>WPS 演示</Application>
  <PresentationFormat>Widescreen</PresentationFormat>
  <Paragraphs>84</Paragraphs>
  <Slides>18</Slides>
  <Notes>11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宋体</vt:lpstr>
      <vt:lpstr>Wingdings</vt:lpstr>
      <vt:lpstr>Segoe UI</vt:lpstr>
      <vt:lpstr>等线</vt:lpstr>
      <vt:lpstr>AvenirNext LT Pro Medium</vt:lpstr>
      <vt:lpstr>微软雅黑</vt:lpstr>
      <vt:lpstr>Arial Unicode MS</vt:lpstr>
      <vt:lpstr>Calibri</vt:lpstr>
      <vt:lpstr>Yu Gothic UI</vt:lpstr>
      <vt:lpstr>ConfettiVTI</vt:lpstr>
      <vt:lpstr>Exploring Stock Movements</vt:lpstr>
      <vt:lpstr>Motivations</vt:lpstr>
      <vt:lpstr>Related Works</vt:lpstr>
      <vt:lpstr>PowerPoint 演示文稿</vt:lpstr>
      <vt:lpstr>Problems to solve</vt:lpstr>
      <vt:lpstr>Sentiment Analysis</vt:lpstr>
      <vt:lpstr>What we have for sentiment analysis</vt:lpstr>
      <vt:lpstr>PowerPoint 演示文稿</vt:lpstr>
      <vt:lpstr>PowerPoint 演示文稿</vt:lpstr>
      <vt:lpstr>Predictions</vt:lpstr>
      <vt:lpstr>Trading Signal Detection</vt:lpstr>
      <vt:lpstr>Tesla</vt:lpstr>
      <vt:lpstr>Tesla</vt:lpstr>
      <vt:lpstr>PowerPoint 演示文稿</vt:lpstr>
      <vt:lpstr>PowerPoint 演示文稿</vt:lpstr>
      <vt:lpstr>What can we do better</vt:lpstr>
      <vt:lpstr>Q&amp;A</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Stock Movements</dc:title>
  <dc:creator>Howard Zeng</dc:creator>
  <cp:lastModifiedBy>阿道夫·沃伦</cp:lastModifiedBy>
  <cp:revision>13</cp:revision>
  <dcterms:created xsi:type="dcterms:W3CDTF">2023-11-28T17:46:00Z</dcterms:created>
  <dcterms:modified xsi:type="dcterms:W3CDTF">2023-11-30T15:53:45Z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DFAD4584C311464E9775DCFC6537AC99_12</vt:lpwstr>
  </property>
  <property fmtid="{D5CDD505-2E9C-101B-9397-08002B2CF9AE}" pid="3" name="KSOProductBuildVer">
    <vt:lpwstr>2052-12.1.0.15990</vt:lpwstr>
  </property>
</Properties>
</file>