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media/image15.svg" ContentType="image/svg+xml"/>
  <Override PartName="/ppt/media/image17.svg" ContentType="image/svg+xml"/>
  <Override PartName="/ppt/media/image19.svg" ContentType="image/svg+xml"/>
  <Override PartName="/ppt/media/image2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4" r:id="rId5"/>
    <p:sldId id="257" r:id="rId6"/>
    <p:sldId id="263" r:id="rId7"/>
    <p:sldId id="270" r:id="rId8"/>
    <p:sldId id="258" r:id="rId9"/>
    <p:sldId id="260" r:id="rId10"/>
    <p:sldId id="282" r:id="rId11"/>
    <p:sldId id="283" r:id="rId12"/>
    <p:sldId id="284" r:id="rId13"/>
    <p:sldId id="259" r:id="rId14"/>
    <p:sldId id="271" r:id="rId15"/>
    <p:sldId id="272" r:id="rId16"/>
    <p:sldId id="285" r:id="rId17"/>
    <p:sldId id="262" r:id="rId18"/>
    <p:sldId id="268" r:id="rId19"/>
    <p:sldId id="269" r:id="rId20"/>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ward Zeng" initials="H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4DC3"/>
    <a:srgbClr val="B32025"/>
    <a:srgbClr val="F0F3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25E4801-1C38-4D77-9120-7DF1187F9086}" styleName="{3df5674c-423c-4b09-9562-943c5d9100b6}">
    <a:wholeTbl>
      <a:tcTxStyle>
        <a:fontRef idx="none">
          <a:prstClr val="black"/>
        </a:fontRef>
      </a:tcTxStyle>
      <a:tcStyle>
        <a:tcBdr>
          <a:left>
            <a:ln w="19050" cmpd="sng">
              <a:solidFill>
                <a:srgbClr val="ACCFF6"/>
              </a:solidFill>
            </a:ln>
          </a:left>
          <a:right>
            <a:ln w="19050" cmpd="sng">
              <a:solidFill>
                <a:srgbClr val="ACCFF6"/>
              </a:solidFill>
            </a:ln>
          </a:right>
          <a:top>
            <a:ln w="19050" cmpd="sng">
              <a:solidFill>
                <a:srgbClr val="ACCFF6"/>
              </a:solidFill>
            </a:ln>
          </a:top>
          <a:bottom>
            <a:ln w="19050" cmpd="sng">
              <a:solidFill>
                <a:srgbClr val="ACCFF6"/>
              </a:solidFill>
            </a:ln>
          </a:bottom>
          <a:insideV>
            <a:ln w="19050" cmpd="sng">
              <a:solidFill>
                <a:srgbClr val="ACCFF6"/>
              </a:solidFill>
            </a:ln>
          </a:insideV>
        </a:tcBdr>
        <a:fill>
          <a:solidFill>
            <a:srgbClr val="FFFFFF"/>
          </a:solidFill>
        </a:fill>
      </a:tcStyle>
    </a:wholeTbl>
    <a:band1V>
      <a:tcTxStyle>
        <a:fontRef idx="none">
          <a:prstClr val="black"/>
        </a:fontRef>
      </a:tcTxStyle>
      <a:tcStyle>
        <a:tcBdr/>
        <a:fill>
          <a:solidFill>
            <a:srgbClr val="DFEDFC"/>
          </a:solidFill>
        </a:fill>
      </a:tcStyle>
    </a:band1V>
    <a:firstCol>
      <a:tcTxStyle>
        <a:fontRef idx="none">
          <a:prstClr val="black"/>
        </a:fontRef>
      </a:tcTxStyle>
      <a:tcStyle>
        <a:tcBdr>
          <a:right>
            <a:ln w="19050" cmpd="sng">
              <a:solidFill>
                <a:srgbClr val="FFFFFF"/>
              </a:solidFill>
            </a:ln>
          </a:right>
          <a:insideH>
            <a:ln w="19050" cmpd="sng">
              <a:solidFill>
                <a:srgbClr val="FFFFFF"/>
              </a:solidFill>
            </a:ln>
          </a:insideH>
        </a:tcBdr>
        <a:fill>
          <a:solidFill>
            <a:srgbClr val="ACCFF6"/>
          </a:solidFill>
        </a:fill>
      </a:tcStyle>
    </a:firstCol>
    <a:firstRow>
      <a:tcTxStyle>
        <a:fontRef idx="none">
          <a:prstClr val="black"/>
        </a:fontRef>
      </a:tcTxStyle>
      <a:tcStyle>
        <a:tcBdr>
          <a:bottom>
            <a:ln w="19050" cmpd="sng">
              <a:solidFill>
                <a:srgbClr val="FFFFFF"/>
              </a:solidFill>
            </a:ln>
          </a:bottom>
          <a:insideV>
            <a:ln w="19050" cmpd="sng">
              <a:solidFill>
                <a:srgbClr val="FFFFFF"/>
              </a:solidFill>
            </a:ln>
          </a:insideV>
        </a:tcBdr>
        <a:fill>
          <a:solidFill>
            <a:srgbClr val="83B7F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3.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4" Type="http://schemas.openxmlformats.org/officeDocument/2006/relationships/image" Target="../media/image17.svg"/><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s>
</file>

<file path=ppt/diagrams/_rels/data4.xml.rels><?xml version="1.0" encoding="UTF-8" standalone="yes"?>
<Relationships xmlns="http://schemas.openxmlformats.org/package/2006/relationships"><Relationship Id="rId4" Type="http://schemas.openxmlformats.org/officeDocument/2006/relationships/image" Target="../media/image21.svg"/><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4" Type="http://schemas.openxmlformats.org/officeDocument/2006/relationships/image" Target="../media/image17.svg"/><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s>
</file>

<file path=ppt/diagrams/_rels/drawing4.xml.rels><?xml version="1.0" encoding="UTF-8" standalone="yes"?>
<Relationships xmlns="http://schemas.openxmlformats.org/package/2006/relationships"><Relationship Id="rId4" Type="http://schemas.openxmlformats.org/officeDocument/2006/relationships/image" Target="../media/image21.svg"/><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B7D9526-8969-45C8-A28F-93400082D770}" type="doc">
      <dgm:prSet loTypeId="urn:microsoft.com/office/officeart/2018/2/layout/IconVerticalSolidList" loCatId="icon" qsTypeId="urn:microsoft.com/office/officeart/2005/8/quickstyle/simple1#2" qsCatId="simple" csTypeId="urn:microsoft.com/office/officeart/2018/5/colors/Iconchunking_neutralbg_colorful1" csCatId="colorful" phldr="1"/>
      <dgm:spPr/>
      <dgm:t>
        <a:bodyPr/>
        <a:lstStyle/>
        <a:p>
          <a:endParaRPr lang="en-US"/>
        </a:p>
      </dgm:t>
    </dgm:pt>
    <dgm:pt modelId="{5FAE9542-ED2B-4FF2-A911-A23EE6F6DDC5}">
      <dgm:prSet/>
      <dgm:spPr/>
      <dgm:t>
        <a:bodyPr/>
        <a:lstStyle/>
        <a:p>
          <a:pPr>
            <a:lnSpc>
              <a:spcPct val="100000"/>
            </a:lnSpc>
          </a:pPr>
          <a:r>
            <a:rPr lang="en-US" altLang="zh-CN" dirty="0"/>
            <a:t>Implement retail trader sentiment analysis to assess market impact</a:t>
          </a:r>
          <a:endParaRPr lang="en-US" dirty="0"/>
        </a:p>
      </dgm:t>
    </dgm:pt>
    <dgm:pt modelId="{CCF74DE4-26C9-45A4-82E6-70A784D8BBD1}" cxnId="{EFF2ED75-E9AC-4B48-B3F2-5971B7523C4C}" type="sibTrans">
      <dgm:prSet/>
      <dgm:spPr/>
      <dgm:t>
        <a:bodyPr/>
        <a:lstStyle/>
        <a:p>
          <a:endParaRPr lang="en-US"/>
        </a:p>
      </dgm:t>
    </dgm:pt>
    <dgm:pt modelId="{DE52508F-1789-4A9F-9707-74924DD7E61E}" cxnId="{EFF2ED75-E9AC-4B48-B3F2-5971B7523C4C}" type="parTrans">
      <dgm:prSet/>
      <dgm:spPr/>
      <dgm:t>
        <a:bodyPr/>
        <a:lstStyle/>
        <a:p>
          <a:endParaRPr lang="en-US"/>
        </a:p>
      </dgm:t>
    </dgm:pt>
    <dgm:pt modelId="{88C642FE-E346-465D-8A5A-5936A457DAD1}">
      <dgm:prSet/>
      <dgm:spPr/>
      <dgm:t>
        <a:bodyPr/>
        <a:lstStyle/>
        <a:p>
          <a:pPr>
            <a:lnSpc>
              <a:spcPct val="100000"/>
            </a:lnSpc>
          </a:pPr>
          <a:r>
            <a:rPr lang="en-US" altLang="zh-CN" dirty="0"/>
            <a:t>Develop predictive models for real-time detection of buy/sell signals</a:t>
          </a:r>
          <a:endParaRPr lang="en-US" dirty="0"/>
        </a:p>
      </dgm:t>
    </dgm:pt>
    <dgm:pt modelId="{D08D5768-2D24-4FAC-9191-477B38D6DA05}" cxnId="{25EB2A31-C459-4169-8C35-DCBF2915D844}" type="sibTrans">
      <dgm:prSet/>
      <dgm:spPr/>
      <dgm:t>
        <a:bodyPr/>
        <a:lstStyle/>
        <a:p>
          <a:endParaRPr lang="zh-CN" altLang="en-US"/>
        </a:p>
      </dgm:t>
    </dgm:pt>
    <dgm:pt modelId="{225578BC-3BD0-4294-9A40-2E77CEF91A4C}" cxnId="{25EB2A31-C459-4169-8C35-DCBF2915D844}" type="parTrans">
      <dgm:prSet/>
      <dgm:spPr/>
      <dgm:t>
        <a:bodyPr/>
        <a:lstStyle/>
        <a:p>
          <a:endParaRPr lang="zh-CN" altLang="en-US"/>
        </a:p>
      </dgm:t>
    </dgm:pt>
    <dgm:pt modelId="{09A38CE4-E368-4750-9444-162AFCA58891}" type="pres">
      <dgm:prSet presAssocID="{9B7D9526-8969-45C8-A28F-93400082D770}" presName="root" presStyleCnt="0">
        <dgm:presLayoutVars>
          <dgm:dir/>
          <dgm:resizeHandles val="exact"/>
        </dgm:presLayoutVars>
      </dgm:prSet>
      <dgm:spPr/>
    </dgm:pt>
    <dgm:pt modelId="{138E70F6-4640-4F3A-B755-CAE18243AC10}" type="pres">
      <dgm:prSet presAssocID="{5FAE9542-ED2B-4FF2-A911-A23EE6F6DDC5}" presName="compNode" presStyleCnt="0"/>
      <dgm:spPr/>
    </dgm:pt>
    <dgm:pt modelId="{E541CD7E-3771-4130-ACEF-6B941838B6F5}" type="pres">
      <dgm:prSet presAssocID="{5FAE9542-ED2B-4FF2-A911-A23EE6F6DDC5}" presName="bgRect" presStyleLbl="bgShp" presStyleIdx="0" presStyleCnt="2"/>
      <dgm:spPr/>
    </dgm:pt>
    <dgm:pt modelId="{10276274-7A25-420F-85AC-6F98D7C9368E}" type="pres">
      <dgm:prSet presAssocID="{5FAE9542-ED2B-4FF2-A911-A23EE6F6DDC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9BC13FE3-8807-4DAD-93E9-386EFDB6E8A9}" type="pres">
      <dgm:prSet presAssocID="{5FAE9542-ED2B-4FF2-A911-A23EE6F6DDC5}" presName="spaceRect" presStyleCnt="0"/>
      <dgm:spPr/>
    </dgm:pt>
    <dgm:pt modelId="{C1D4B622-1C87-4F4A-B292-1823CF35D469}" type="pres">
      <dgm:prSet presAssocID="{5FAE9542-ED2B-4FF2-A911-A23EE6F6DDC5}" presName="parTx" presStyleLbl="revTx" presStyleIdx="0" presStyleCnt="2">
        <dgm:presLayoutVars>
          <dgm:chMax val="0"/>
          <dgm:chPref val="0"/>
        </dgm:presLayoutVars>
      </dgm:prSet>
      <dgm:spPr/>
    </dgm:pt>
    <dgm:pt modelId="{05E8CCB5-B0F0-4494-A3A6-7090E28C324F}" type="pres">
      <dgm:prSet presAssocID="{CCF74DE4-26C9-45A4-82E6-70A784D8BBD1}" presName="sibTrans" presStyleCnt="0"/>
      <dgm:spPr/>
    </dgm:pt>
    <dgm:pt modelId="{0E5FA596-D84E-44F0-8B7E-717B787DB8B8}" type="pres">
      <dgm:prSet presAssocID="{88C642FE-E346-465D-8A5A-5936A457DAD1}" presName="compNode" presStyleCnt="0"/>
      <dgm:spPr/>
    </dgm:pt>
    <dgm:pt modelId="{0B2EF1B2-1A9A-4AFF-9CC2-61C8648E5B3D}" type="pres">
      <dgm:prSet presAssocID="{88C642FE-E346-465D-8A5A-5936A457DAD1}" presName="bgRect" presStyleLbl="bgShp" presStyleIdx="1" presStyleCnt="2"/>
      <dgm:spPr/>
    </dgm:pt>
    <dgm:pt modelId="{BBA7B180-528C-4707-B0B2-F161985BCC72}" type="pres">
      <dgm:prSet presAssocID="{88C642FE-E346-465D-8A5A-5936A457DAD1}" presName="iconRect" presStyleLbl="node1" presStyleIdx="1" presStyleCnt="2"/>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BF1E764C-A1A9-4F33-9C72-82CE25FEF60A}" type="pres">
      <dgm:prSet presAssocID="{88C642FE-E346-465D-8A5A-5936A457DAD1}" presName="spaceRect" presStyleCnt="0"/>
      <dgm:spPr/>
    </dgm:pt>
    <dgm:pt modelId="{49E5CB17-7B4C-41C2-9AE2-CF4B25E1B086}" type="pres">
      <dgm:prSet presAssocID="{88C642FE-E346-465D-8A5A-5936A457DAD1}" presName="parTx" presStyleLbl="revTx" presStyleIdx="1" presStyleCnt="2">
        <dgm:presLayoutVars>
          <dgm:chMax val="0"/>
          <dgm:chPref val="0"/>
        </dgm:presLayoutVars>
      </dgm:prSet>
      <dgm:spPr/>
    </dgm:pt>
  </dgm:ptLst>
  <dgm:cxnLst>
    <dgm:cxn modelId="{25EB2A31-C459-4169-8C35-DCBF2915D844}" srcId="{9B7D9526-8969-45C8-A28F-93400082D770}" destId="{88C642FE-E346-465D-8A5A-5936A457DAD1}" srcOrd="1" destOrd="0" parTransId="{225578BC-3BD0-4294-9A40-2E77CEF91A4C}" sibTransId="{D08D5768-2D24-4FAC-9191-477B38D6DA05}"/>
    <dgm:cxn modelId="{EFF2ED75-E9AC-4B48-B3F2-5971B7523C4C}" srcId="{9B7D9526-8969-45C8-A28F-93400082D770}" destId="{5FAE9542-ED2B-4FF2-A911-A23EE6F6DDC5}" srcOrd="0" destOrd="0" parTransId="{DE52508F-1789-4A9F-9707-74924DD7E61E}" sibTransId="{CCF74DE4-26C9-45A4-82E6-70A784D8BBD1}"/>
    <dgm:cxn modelId="{D6909B59-9DF0-4AC9-8F1E-2F5A847EACF5}" type="presOf" srcId="{5FAE9542-ED2B-4FF2-A911-A23EE6F6DDC5}" destId="{C1D4B622-1C87-4F4A-B292-1823CF35D469}" srcOrd="0" destOrd="0" presId="urn:microsoft.com/office/officeart/2018/2/layout/IconVerticalSolidList"/>
    <dgm:cxn modelId="{E54609CB-887B-458F-8EDB-69EFD94E71B3}" type="presOf" srcId="{9B7D9526-8969-45C8-A28F-93400082D770}" destId="{09A38CE4-E368-4750-9444-162AFCA58891}" srcOrd="0" destOrd="0" presId="urn:microsoft.com/office/officeart/2018/2/layout/IconVerticalSolidList"/>
    <dgm:cxn modelId="{581AE8EA-7938-4859-B13F-3775F4EDC174}" type="presOf" srcId="{88C642FE-E346-465D-8A5A-5936A457DAD1}" destId="{49E5CB17-7B4C-41C2-9AE2-CF4B25E1B086}" srcOrd="0" destOrd="0" presId="urn:microsoft.com/office/officeart/2018/2/layout/IconVerticalSolidList"/>
    <dgm:cxn modelId="{01E5AEB6-33FA-407E-8B66-B1D216753DA2}" type="presParOf" srcId="{09A38CE4-E368-4750-9444-162AFCA58891}" destId="{138E70F6-4640-4F3A-B755-CAE18243AC10}" srcOrd="0" destOrd="0" presId="urn:microsoft.com/office/officeart/2018/2/layout/IconVerticalSolidList"/>
    <dgm:cxn modelId="{2AB88DC9-C783-4CFF-B99A-C3DA66A12973}" type="presParOf" srcId="{138E70F6-4640-4F3A-B755-CAE18243AC10}" destId="{E541CD7E-3771-4130-ACEF-6B941838B6F5}" srcOrd="0" destOrd="0" presId="urn:microsoft.com/office/officeart/2018/2/layout/IconVerticalSolidList"/>
    <dgm:cxn modelId="{C22E7B9D-863F-4A61-8492-613465A79AC1}" type="presParOf" srcId="{138E70F6-4640-4F3A-B755-CAE18243AC10}" destId="{10276274-7A25-420F-85AC-6F98D7C9368E}" srcOrd="1" destOrd="0" presId="urn:microsoft.com/office/officeart/2018/2/layout/IconVerticalSolidList"/>
    <dgm:cxn modelId="{E853B994-59A5-46A3-8622-0FA4C127DCD4}" type="presParOf" srcId="{138E70F6-4640-4F3A-B755-CAE18243AC10}" destId="{9BC13FE3-8807-4DAD-93E9-386EFDB6E8A9}" srcOrd="2" destOrd="0" presId="urn:microsoft.com/office/officeart/2018/2/layout/IconVerticalSolidList"/>
    <dgm:cxn modelId="{6B155BBF-1BF8-42D4-996F-AD0C73C696B4}" type="presParOf" srcId="{138E70F6-4640-4F3A-B755-CAE18243AC10}" destId="{C1D4B622-1C87-4F4A-B292-1823CF35D469}" srcOrd="3" destOrd="0" presId="urn:microsoft.com/office/officeart/2018/2/layout/IconVerticalSolidList"/>
    <dgm:cxn modelId="{4858E5DB-177F-440C-9D4F-BF0155B4DA2F}" type="presParOf" srcId="{09A38CE4-E368-4750-9444-162AFCA58891}" destId="{05E8CCB5-B0F0-4494-A3A6-7090E28C324F}" srcOrd="1" destOrd="0" presId="urn:microsoft.com/office/officeart/2018/2/layout/IconVerticalSolidList"/>
    <dgm:cxn modelId="{CF0BA6FC-A166-4E41-939C-FD4375C37175}" type="presParOf" srcId="{09A38CE4-E368-4750-9444-162AFCA58891}" destId="{0E5FA596-D84E-44F0-8B7E-717B787DB8B8}" srcOrd="2" destOrd="0" presId="urn:microsoft.com/office/officeart/2018/2/layout/IconVerticalSolidList"/>
    <dgm:cxn modelId="{A28F278F-8BE7-42DE-A537-7FCB39C830FB}" type="presParOf" srcId="{0E5FA596-D84E-44F0-8B7E-717B787DB8B8}" destId="{0B2EF1B2-1A9A-4AFF-9CC2-61C8648E5B3D}" srcOrd="0" destOrd="0" presId="urn:microsoft.com/office/officeart/2018/2/layout/IconVerticalSolidList"/>
    <dgm:cxn modelId="{069916D7-3B9D-4F72-BA55-81B1CDC91D15}" type="presParOf" srcId="{0E5FA596-D84E-44F0-8B7E-717B787DB8B8}" destId="{BBA7B180-528C-4707-B0B2-F161985BCC72}" srcOrd="1" destOrd="0" presId="urn:microsoft.com/office/officeart/2018/2/layout/IconVerticalSolidList"/>
    <dgm:cxn modelId="{3A953208-28F6-44B8-BC3E-D0A8A6B2DEE0}" type="presParOf" srcId="{0E5FA596-D84E-44F0-8B7E-717B787DB8B8}" destId="{BF1E764C-A1A9-4F33-9C72-82CE25FEF60A}" srcOrd="2" destOrd="0" presId="urn:microsoft.com/office/officeart/2018/2/layout/IconVerticalSolidList"/>
    <dgm:cxn modelId="{60C9A927-5331-4174-BE65-62D6DB1AA7D1}" type="presParOf" srcId="{0E5FA596-D84E-44F0-8B7E-717B787DB8B8}" destId="{49E5CB17-7B4C-41C2-9AE2-CF4B25E1B086}" srcOrd="3" destOrd="0" presId="urn:microsoft.com/office/officeart/2018/2/layout/IconVerticalSolidList"/>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143521-B3F7-49EE-81E1-D337A8F26784}" type="doc">
      <dgm:prSet loTypeId="urn:microsoft.com/office/officeart/2005/8/layout/list1#1" loCatId="list" qsTypeId="urn:microsoft.com/office/officeart/2005/8/quickstyle/simple1#1" qsCatId="simple" csTypeId="urn:microsoft.com/office/officeart/2005/8/colors/colorful2#1" csCatId="colorful" phldr="1"/>
      <dgm:spPr/>
      <dgm:t>
        <a:bodyPr/>
        <a:lstStyle/>
        <a:p>
          <a:endParaRPr lang="en-US"/>
        </a:p>
      </dgm:t>
    </dgm:pt>
    <dgm:pt modelId="{94BED6AA-20B8-4B6D-98F6-C4CBC266E7C5}">
      <dgm:prSet/>
      <dgm:spPr/>
      <dgm:t>
        <a:bodyPr/>
        <a:lstStyle/>
        <a:p>
          <a:pPr>
            <a:lnSpc>
              <a:spcPct val="100000"/>
            </a:lnSpc>
          </a:pPr>
          <a:r>
            <a:rPr lang="en-US"/>
            <a:t>Similarities:</a:t>
          </a:r>
        </a:p>
      </dgm:t>
    </dgm:pt>
    <dgm:pt modelId="{F08C03AC-141C-4D97-B798-516B057347B1}" cxnId="{C8A07820-9951-4941-9493-F5B694DC9DA7}" type="parTrans">
      <dgm:prSet/>
      <dgm:spPr/>
      <dgm:t>
        <a:bodyPr/>
        <a:lstStyle/>
        <a:p>
          <a:endParaRPr lang="en-US"/>
        </a:p>
      </dgm:t>
    </dgm:pt>
    <dgm:pt modelId="{7863FAB8-13FA-4373-B70C-31396DC273A3}" cxnId="{C8A07820-9951-4941-9493-F5B694DC9DA7}" type="sibTrans">
      <dgm:prSet/>
      <dgm:spPr/>
      <dgm:t>
        <a:bodyPr/>
        <a:lstStyle/>
        <a:p>
          <a:endParaRPr lang="en-US"/>
        </a:p>
      </dgm:t>
    </dgm:pt>
    <dgm:pt modelId="{783B5F03-87CF-4C47-99D6-BE02033E20C9}">
      <dgm:prSet/>
      <dgm:spPr/>
      <dgm:t>
        <a:bodyPr/>
        <a:lstStyle/>
        <a:p>
          <a:pPr>
            <a:lnSpc>
              <a:spcPct val="100000"/>
            </a:lnSpc>
          </a:pPr>
          <a:r>
            <a:rPr lang="en-US" dirty="0"/>
            <a:t>Study the correlation between stock market and retail traders’ sentiment</a:t>
          </a:r>
        </a:p>
      </dgm:t>
    </dgm:pt>
    <dgm:pt modelId="{03DB114C-C02F-4220-AB33-8315CD2D2602}" cxnId="{17BED740-E256-498D-B562-80EB904E7FA0}" type="parTrans">
      <dgm:prSet/>
      <dgm:spPr/>
      <dgm:t>
        <a:bodyPr/>
        <a:lstStyle/>
        <a:p>
          <a:endParaRPr lang="en-US"/>
        </a:p>
      </dgm:t>
    </dgm:pt>
    <dgm:pt modelId="{9C3AC8DC-0979-4B1D-9E9E-20557050AD00}" cxnId="{17BED740-E256-498D-B562-80EB904E7FA0}" type="sibTrans">
      <dgm:prSet/>
      <dgm:spPr/>
      <dgm:t>
        <a:bodyPr/>
        <a:lstStyle/>
        <a:p>
          <a:endParaRPr lang="en-US"/>
        </a:p>
      </dgm:t>
    </dgm:pt>
    <dgm:pt modelId="{99A02676-2CF9-4F9B-A2B2-E11AE5245397}">
      <dgm:prSet/>
      <dgm:spPr/>
      <dgm:t>
        <a:bodyPr/>
        <a:lstStyle/>
        <a:p>
          <a:pPr>
            <a:lnSpc>
              <a:spcPct val="100000"/>
            </a:lnSpc>
          </a:pPr>
          <a:r>
            <a:rPr lang="en-US" dirty="0"/>
            <a:t>Build models to predict stock return</a:t>
          </a:r>
        </a:p>
      </dgm:t>
    </dgm:pt>
    <dgm:pt modelId="{659EBAA6-562F-4E5A-B382-BC0E7A90ABFB}" cxnId="{09BA361F-3F0B-4FB9-9E6D-5D4CF6237DD0}" type="parTrans">
      <dgm:prSet/>
      <dgm:spPr/>
      <dgm:t>
        <a:bodyPr/>
        <a:lstStyle/>
        <a:p>
          <a:endParaRPr lang="en-US"/>
        </a:p>
      </dgm:t>
    </dgm:pt>
    <dgm:pt modelId="{B343CCAC-49C9-4D2E-8A34-D2AF44FB800A}" cxnId="{09BA361F-3F0B-4FB9-9E6D-5D4CF6237DD0}" type="sibTrans">
      <dgm:prSet/>
      <dgm:spPr/>
      <dgm:t>
        <a:bodyPr/>
        <a:lstStyle/>
        <a:p>
          <a:endParaRPr lang="en-US"/>
        </a:p>
      </dgm:t>
    </dgm:pt>
    <dgm:pt modelId="{3B3F23A9-9368-4FF8-9628-011B9433666D}">
      <dgm:prSet/>
      <dgm:spPr/>
      <dgm:t>
        <a:bodyPr/>
        <a:lstStyle/>
        <a:p>
          <a:pPr>
            <a:lnSpc>
              <a:spcPct val="100000"/>
            </a:lnSpc>
          </a:pPr>
          <a:r>
            <a:rPr lang="en-US"/>
            <a:t>Uniqueness</a:t>
          </a:r>
        </a:p>
      </dgm:t>
    </dgm:pt>
    <dgm:pt modelId="{64C214AA-E8CD-46F1-945C-8FBA5C339EC7}" cxnId="{88697ADF-E79E-4545-8C5B-6A3C96ABEA75}" type="parTrans">
      <dgm:prSet/>
      <dgm:spPr/>
      <dgm:t>
        <a:bodyPr/>
        <a:lstStyle/>
        <a:p>
          <a:endParaRPr lang="en-US"/>
        </a:p>
      </dgm:t>
    </dgm:pt>
    <dgm:pt modelId="{C948E9B6-7EA6-45A9-BE7C-73FF13D76FA8}" cxnId="{88697ADF-E79E-4545-8C5B-6A3C96ABEA75}" type="sibTrans">
      <dgm:prSet/>
      <dgm:spPr/>
      <dgm:t>
        <a:bodyPr/>
        <a:lstStyle/>
        <a:p>
          <a:endParaRPr lang="en-US"/>
        </a:p>
      </dgm:t>
    </dgm:pt>
    <dgm:pt modelId="{29232304-F197-4F19-A308-C88511292A9E}">
      <dgm:prSet/>
      <dgm:spPr/>
      <dgm:t>
        <a:bodyPr/>
        <a:lstStyle/>
        <a:p>
          <a:pPr>
            <a:lnSpc>
              <a:spcPct val="100000"/>
            </a:lnSpc>
          </a:pPr>
          <a:r>
            <a:rPr lang="en-US" dirty="0"/>
            <a:t>Implement a dynamic approach to make short to mid term (one week) prediction </a:t>
          </a:r>
        </a:p>
      </dgm:t>
    </dgm:pt>
    <dgm:pt modelId="{56E228EC-845F-47B9-850A-9118EEAF286B}" cxnId="{D6F4B180-8AAF-4C99-B348-99B982CCC24A}" type="parTrans">
      <dgm:prSet/>
      <dgm:spPr/>
      <dgm:t>
        <a:bodyPr/>
        <a:lstStyle/>
        <a:p>
          <a:endParaRPr lang="en-US"/>
        </a:p>
      </dgm:t>
    </dgm:pt>
    <dgm:pt modelId="{C4ABA87D-7618-45AC-9C5A-F1775AE53EE5}" cxnId="{D6F4B180-8AAF-4C99-B348-99B982CCC24A}" type="sibTrans">
      <dgm:prSet/>
      <dgm:spPr/>
      <dgm:t>
        <a:bodyPr/>
        <a:lstStyle/>
        <a:p>
          <a:endParaRPr lang="en-US"/>
        </a:p>
      </dgm:t>
    </dgm:pt>
    <dgm:pt modelId="{2B082865-4192-4319-9011-EC5FAA6A9E70}">
      <dgm:prSet/>
      <dgm:spPr/>
      <dgm:t>
        <a:bodyPr/>
        <a:lstStyle/>
        <a:p>
          <a:pPr>
            <a:lnSpc>
              <a:spcPct val="100000"/>
            </a:lnSpc>
          </a:pPr>
          <a:r>
            <a:rPr lang="en-US" dirty="0"/>
            <a:t>Focus on both loss and gain</a:t>
          </a:r>
        </a:p>
      </dgm:t>
    </dgm:pt>
    <dgm:pt modelId="{710C6B4C-8A33-4681-90E1-6F785CB95183}" cxnId="{3F22CF34-295B-4907-A5CC-6F4A68B0965C}" type="parTrans">
      <dgm:prSet/>
      <dgm:spPr/>
      <dgm:t>
        <a:bodyPr/>
        <a:lstStyle/>
        <a:p>
          <a:endParaRPr lang="en-US"/>
        </a:p>
      </dgm:t>
    </dgm:pt>
    <dgm:pt modelId="{401AFC5A-0C2A-407E-9096-1929B2468677}" cxnId="{3F22CF34-295B-4907-A5CC-6F4A68B0965C}" type="sibTrans">
      <dgm:prSet/>
      <dgm:spPr/>
      <dgm:t>
        <a:bodyPr/>
        <a:lstStyle/>
        <a:p>
          <a:endParaRPr lang="en-US"/>
        </a:p>
      </dgm:t>
    </dgm:pt>
    <dgm:pt modelId="{553E6F11-1C98-4B13-964F-5B07379B3B45}">
      <dgm:prSet/>
      <dgm:spPr/>
      <dgm:t>
        <a:bodyPr/>
        <a:lstStyle/>
        <a:p>
          <a:pPr>
            <a:lnSpc>
              <a:spcPct val="100000"/>
            </a:lnSpc>
          </a:pPr>
          <a:r>
            <a:rPr lang="en-US" dirty="0"/>
            <a:t>Incorporate sentiment analysis into model</a:t>
          </a:r>
        </a:p>
      </dgm:t>
    </dgm:pt>
    <dgm:pt modelId="{1328C4BC-3A9F-48F8-AE7E-52468D6BD0E6}" cxnId="{1B6A62BD-612F-44BA-8B3D-F61B6932B8BE}" type="parTrans">
      <dgm:prSet/>
      <dgm:spPr/>
      <dgm:t>
        <a:bodyPr/>
        <a:lstStyle/>
        <a:p>
          <a:endParaRPr lang="en-US"/>
        </a:p>
      </dgm:t>
    </dgm:pt>
    <dgm:pt modelId="{81914171-34A2-4DC6-BEB5-3A36C1EEFDAC}" cxnId="{1B6A62BD-612F-44BA-8B3D-F61B6932B8BE}" type="sibTrans">
      <dgm:prSet/>
      <dgm:spPr/>
      <dgm:t>
        <a:bodyPr/>
        <a:lstStyle/>
        <a:p>
          <a:endParaRPr lang="en-US"/>
        </a:p>
      </dgm:t>
    </dgm:pt>
    <dgm:pt modelId="{940AB1B8-31F0-482E-AB7E-20EDA6827836}" type="pres">
      <dgm:prSet presAssocID="{B0143521-B3F7-49EE-81E1-D337A8F26784}" presName="linear" presStyleCnt="0">
        <dgm:presLayoutVars>
          <dgm:dir/>
          <dgm:animLvl val="lvl"/>
          <dgm:resizeHandles val="exact"/>
        </dgm:presLayoutVars>
      </dgm:prSet>
      <dgm:spPr/>
    </dgm:pt>
    <dgm:pt modelId="{DC98DF1F-9E28-4C72-BC41-D80F096B1268}" type="pres">
      <dgm:prSet presAssocID="{94BED6AA-20B8-4B6D-98F6-C4CBC266E7C5}" presName="parentLin" presStyleCnt="0"/>
      <dgm:spPr/>
    </dgm:pt>
    <dgm:pt modelId="{29A8FEE7-C8FB-46E8-AD66-6B2412059858}" type="pres">
      <dgm:prSet presAssocID="{94BED6AA-20B8-4B6D-98F6-C4CBC266E7C5}" presName="parentLeftMargin" presStyleLbl="node1" presStyleIdx="0" presStyleCnt="2"/>
      <dgm:spPr/>
    </dgm:pt>
    <dgm:pt modelId="{3D78E7DC-E549-4121-9EC8-783C9EC0AC04}" type="pres">
      <dgm:prSet presAssocID="{94BED6AA-20B8-4B6D-98F6-C4CBC266E7C5}" presName="parentText" presStyleLbl="node1" presStyleIdx="0" presStyleCnt="2">
        <dgm:presLayoutVars>
          <dgm:chMax val="0"/>
          <dgm:bulletEnabled val="1"/>
        </dgm:presLayoutVars>
      </dgm:prSet>
      <dgm:spPr/>
    </dgm:pt>
    <dgm:pt modelId="{BB1CCB41-C370-4902-8C86-95F957158353}" type="pres">
      <dgm:prSet presAssocID="{94BED6AA-20B8-4B6D-98F6-C4CBC266E7C5}" presName="negativeSpace" presStyleCnt="0"/>
      <dgm:spPr/>
    </dgm:pt>
    <dgm:pt modelId="{4EC703AE-C60D-48F0-BCB2-9FE16DB1B6E5}" type="pres">
      <dgm:prSet presAssocID="{94BED6AA-20B8-4B6D-98F6-C4CBC266E7C5}" presName="childText" presStyleLbl="conFgAcc1" presStyleIdx="0" presStyleCnt="2">
        <dgm:presLayoutVars>
          <dgm:bulletEnabled val="1"/>
        </dgm:presLayoutVars>
      </dgm:prSet>
      <dgm:spPr/>
    </dgm:pt>
    <dgm:pt modelId="{A3BA6804-DDB5-44F7-B19D-7301018130F5}" type="pres">
      <dgm:prSet presAssocID="{7863FAB8-13FA-4373-B70C-31396DC273A3}" presName="spaceBetweenRectangles" presStyleCnt="0"/>
      <dgm:spPr/>
    </dgm:pt>
    <dgm:pt modelId="{82C44835-B2D2-4F37-84AA-A9B04521242B}" type="pres">
      <dgm:prSet presAssocID="{3B3F23A9-9368-4FF8-9628-011B9433666D}" presName="parentLin" presStyleCnt="0"/>
      <dgm:spPr/>
    </dgm:pt>
    <dgm:pt modelId="{645333B6-97E4-40DA-84CF-595DA3FCB3AF}" type="pres">
      <dgm:prSet presAssocID="{3B3F23A9-9368-4FF8-9628-011B9433666D}" presName="parentLeftMargin" presStyleLbl="node1" presStyleIdx="0" presStyleCnt="2"/>
      <dgm:spPr/>
    </dgm:pt>
    <dgm:pt modelId="{F27E2B59-372A-402C-B697-3DE712A58854}" type="pres">
      <dgm:prSet presAssocID="{3B3F23A9-9368-4FF8-9628-011B9433666D}" presName="parentText" presStyleLbl="node1" presStyleIdx="1" presStyleCnt="2">
        <dgm:presLayoutVars>
          <dgm:chMax val="0"/>
          <dgm:bulletEnabled val="1"/>
        </dgm:presLayoutVars>
      </dgm:prSet>
      <dgm:spPr/>
    </dgm:pt>
    <dgm:pt modelId="{8A4A7EE2-F414-4147-926A-63E463288E88}" type="pres">
      <dgm:prSet presAssocID="{3B3F23A9-9368-4FF8-9628-011B9433666D}" presName="negativeSpace" presStyleCnt="0"/>
      <dgm:spPr/>
    </dgm:pt>
    <dgm:pt modelId="{1B0A7A31-21EB-4189-8994-DEC93D450867}" type="pres">
      <dgm:prSet presAssocID="{3B3F23A9-9368-4FF8-9628-011B9433666D}" presName="childText" presStyleLbl="conFgAcc1" presStyleIdx="1" presStyleCnt="2">
        <dgm:presLayoutVars>
          <dgm:bulletEnabled val="1"/>
        </dgm:presLayoutVars>
      </dgm:prSet>
      <dgm:spPr/>
    </dgm:pt>
  </dgm:ptLst>
  <dgm:cxnLst>
    <dgm:cxn modelId="{80ED2809-04C7-42BB-9684-38BBFB236999}" type="presOf" srcId="{553E6F11-1C98-4B13-964F-5B07379B3B45}" destId="{1B0A7A31-21EB-4189-8994-DEC93D450867}" srcOrd="0" destOrd="2" presId="urn:microsoft.com/office/officeart/2005/8/layout/list1#1"/>
    <dgm:cxn modelId="{2E29D417-6FCB-4661-ABB5-95B214866AC3}" type="presOf" srcId="{94BED6AA-20B8-4B6D-98F6-C4CBC266E7C5}" destId="{3D78E7DC-E549-4121-9EC8-783C9EC0AC04}" srcOrd="1" destOrd="0" presId="urn:microsoft.com/office/officeart/2005/8/layout/list1#1"/>
    <dgm:cxn modelId="{09BA361F-3F0B-4FB9-9E6D-5D4CF6237DD0}" srcId="{94BED6AA-20B8-4B6D-98F6-C4CBC266E7C5}" destId="{99A02676-2CF9-4F9B-A2B2-E11AE5245397}" srcOrd="1" destOrd="0" parTransId="{659EBAA6-562F-4E5A-B382-BC0E7A90ABFB}" sibTransId="{B343CCAC-49C9-4D2E-8A34-D2AF44FB800A}"/>
    <dgm:cxn modelId="{C8A07820-9951-4941-9493-F5B694DC9DA7}" srcId="{B0143521-B3F7-49EE-81E1-D337A8F26784}" destId="{94BED6AA-20B8-4B6D-98F6-C4CBC266E7C5}" srcOrd="0" destOrd="0" parTransId="{F08C03AC-141C-4D97-B798-516B057347B1}" sibTransId="{7863FAB8-13FA-4373-B70C-31396DC273A3}"/>
    <dgm:cxn modelId="{3F22CF34-295B-4907-A5CC-6F4A68B0965C}" srcId="{3B3F23A9-9368-4FF8-9628-011B9433666D}" destId="{2B082865-4192-4319-9011-EC5FAA6A9E70}" srcOrd="1" destOrd="0" parTransId="{710C6B4C-8A33-4681-90E1-6F785CB95183}" sibTransId="{401AFC5A-0C2A-407E-9096-1929B2468677}"/>
    <dgm:cxn modelId="{1597163C-375D-4D01-A618-A4F0C08657F8}" type="presOf" srcId="{3B3F23A9-9368-4FF8-9628-011B9433666D}" destId="{645333B6-97E4-40DA-84CF-595DA3FCB3AF}" srcOrd="0" destOrd="0" presId="urn:microsoft.com/office/officeart/2005/8/layout/list1#1"/>
    <dgm:cxn modelId="{17BED740-E256-498D-B562-80EB904E7FA0}" srcId="{94BED6AA-20B8-4B6D-98F6-C4CBC266E7C5}" destId="{783B5F03-87CF-4C47-99D6-BE02033E20C9}" srcOrd="0" destOrd="0" parTransId="{03DB114C-C02F-4220-AB33-8315CD2D2602}" sibTransId="{9C3AC8DC-0979-4B1D-9E9E-20557050AD00}"/>
    <dgm:cxn modelId="{08504E41-B4AA-4C4E-9B52-078F3F198034}" type="presOf" srcId="{94BED6AA-20B8-4B6D-98F6-C4CBC266E7C5}" destId="{29A8FEE7-C8FB-46E8-AD66-6B2412059858}" srcOrd="0" destOrd="0" presId="urn:microsoft.com/office/officeart/2005/8/layout/list1#1"/>
    <dgm:cxn modelId="{65DFEC47-1F14-46E3-9215-F1AE5D61A543}" type="presOf" srcId="{99A02676-2CF9-4F9B-A2B2-E11AE5245397}" destId="{4EC703AE-C60D-48F0-BCB2-9FE16DB1B6E5}" srcOrd="0" destOrd="1" presId="urn:microsoft.com/office/officeart/2005/8/layout/list1#1"/>
    <dgm:cxn modelId="{BE799552-F647-4583-A07F-0889D49C10D4}" type="presOf" srcId="{783B5F03-87CF-4C47-99D6-BE02033E20C9}" destId="{4EC703AE-C60D-48F0-BCB2-9FE16DB1B6E5}" srcOrd="0" destOrd="0" presId="urn:microsoft.com/office/officeart/2005/8/layout/list1#1"/>
    <dgm:cxn modelId="{E82A4C79-658B-42A1-B6E7-A3696EAB60B0}" type="presOf" srcId="{29232304-F197-4F19-A308-C88511292A9E}" destId="{1B0A7A31-21EB-4189-8994-DEC93D450867}" srcOrd="0" destOrd="0" presId="urn:microsoft.com/office/officeart/2005/8/layout/list1#1"/>
    <dgm:cxn modelId="{D6F4B180-8AAF-4C99-B348-99B982CCC24A}" srcId="{3B3F23A9-9368-4FF8-9628-011B9433666D}" destId="{29232304-F197-4F19-A308-C88511292A9E}" srcOrd="0" destOrd="0" parTransId="{56E228EC-845F-47B9-850A-9118EEAF286B}" sibTransId="{C4ABA87D-7618-45AC-9C5A-F1775AE53EE5}"/>
    <dgm:cxn modelId="{14B449B7-2C0F-43DC-9613-8397FA8254E0}" type="presOf" srcId="{2B082865-4192-4319-9011-EC5FAA6A9E70}" destId="{1B0A7A31-21EB-4189-8994-DEC93D450867}" srcOrd="0" destOrd="1" presId="urn:microsoft.com/office/officeart/2005/8/layout/list1#1"/>
    <dgm:cxn modelId="{1B6A62BD-612F-44BA-8B3D-F61B6932B8BE}" srcId="{3B3F23A9-9368-4FF8-9628-011B9433666D}" destId="{553E6F11-1C98-4B13-964F-5B07379B3B45}" srcOrd="2" destOrd="0" parTransId="{1328C4BC-3A9F-48F8-AE7E-52468D6BD0E6}" sibTransId="{81914171-34A2-4DC6-BEB5-3A36C1EEFDAC}"/>
    <dgm:cxn modelId="{67C4CDDE-FF09-4AAA-9CBA-11899F9D88FA}" type="presOf" srcId="{3B3F23A9-9368-4FF8-9628-011B9433666D}" destId="{F27E2B59-372A-402C-B697-3DE712A58854}" srcOrd="1" destOrd="0" presId="urn:microsoft.com/office/officeart/2005/8/layout/list1#1"/>
    <dgm:cxn modelId="{88697ADF-E79E-4545-8C5B-6A3C96ABEA75}" srcId="{B0143521-B3F7-49EE-81E1-D337A8F26784}" destId="{3B3F23A9-9368-4FF8-9628-011B9433666D}" srcOrd="1" destOrd="0" parTransId="{64C214AA-E8CD-46F1-945C-8FBA5C339EC7}" sibTransId="{C948E9B6-7EA6-45A9-BE7C-73FF13D76FA8}"/>
    <dgm:cxn modelId="{002AFADF-9CE8-4700-A241-243B15405FEA}" type="presOf" srcId="{B0143521-B3F7-49EE-81E1-D337A8F26784}" destId="{940AB1B8-31F0-482E-AB7E-20EDA6827836}" srcOrd="0" destOrd="0" presId="urn:microsoft.com/office/officeart/2005/8/layout/list1#1"/>
    <dgm:cxn modelId="{8AAFD1ED-5EB1-4E85-93BC-8C82769AA13F}" type="presParOf" srcId="{940AB1B8-31F0-482E-AB7E-20EDA6827836}" destId="{DC98DF1F-9E28-4C72-BC41-D80F096B1268}" srcOrd="0" destOrd="0" presId="urn:microsoft.com/office/officeart/2005/8/layout/list1#1"/>
    <dgm:cxn modelId="{FBEA797A-28AB-4C73-9D4C-53B34BADB1FC}" type="presParOf" srcId="{DC98DF1F-9E28-4C72-BC41-D80F096B1268}" destId="{29A8FEE7-C8FB-46E8-AD66-6B2412059858}" srcOrd="0" destOrd="0" presId="urn:microsoft.com/office/officeart/2005/8/layout/list1#1"/>
    <dgm:cxn modelId="{32168D37-2F55-4595-9A0D-05F50A00FE5E}" type="presParOf" srcId="{DC98DF1F-9E28-4C72-BC41-D80F096B1268}" destId="{3D78E7DC-E549-4121-9EC8-783C9EC0AC04}" srcOrd="1" destOrd="0" presId="urn:microsoft.com/office/officeart/2005/8/layout/list1#1"/>
    <dgm:cxn modelId="{DAD6C608-CB75-4E76-A19A-4E2FFE6FA80F}" type="presParOf" srcId="{940AB1B8-31F0-482E-AB7E-20EDA6827836}" destId="{BB1CCB41-C370-4902-8C86-95F957158353}" srcOrd="1" destOrd="0" presId="urn:microsoft.com/office/officeart/2005/8/layout/list1#1"/>
    <dgm:cxn modelId="{EF977F8D-7815-421A-A0D6-A967E7553380}" type="presParOf" srcId="{940AB1B8-31F0-482E-AB7E-20EDA6827836}" destId="{4EC703AE-C60D-48F0-BCB2-9FE16DB1B6E5}" srcOrd="2" destOrd="0" presId="urn:microsoft.com/office/officeart/2005/8/layout/list1#1"/>
    <dgm:cxn modelId="{7BF87A46-A74D-42C3-BF34-D120CE614AD9}" type="presParOf" srcId="{940AB1B8-31F0-482E-AB7E-20EDA6827836}" destId="{A3BA6804-DDB5-44F7-B19D-7301018130F5}" srcOrd="3" destOrd="0" presId="urn:microsoft.com/office/officeart/2005/8/layout/list1#1"/>
    <dgm:cxn modelId="{70A48960-0CC8-45C5-866D-446E29D769AA}" type="presParOf" srcId="{940AB1B8-31F0-482E-AB7E-20EDA6827836}" destId="{82C44835-B2D2-4F37-84AA-A9B04521242B}" srcOrd="4" destOrd="0" presId="urn:microsoft.com/office/officeart/2005/8/layout/list1#1"/>
    <dgm:cxn modelId="{D9117AF5-0054-43BD-B5A3-FE76ADDF3099}" type="presParOf" srcId="{82C44835-B2D2-4F37-84AA-A9B04521242B}" destId="{645333B6-97E4-40DA-84CF-595DA3FCB3AF}" srcOrd="0" destOrd="0" presId="urn:microsoft.com/office/officeart/2005/8/layout/list1#1"/>
    <dgm:cxn modelId="{124CF4BD-3F5A-4432-89DD-0A46EC174385}" type="presParOf" srcId="{82C44835-B2D2-4F37-84AA-A9B04521242B}" destId="{F27E2B59-372A-402C-B697-3DE712A58854}" srcOrd="1" destOrd="0" presId="urn:microsoft.com/office/officeart/2005/8/layout/list1#1"/>
    <dgm:cxn modelId="{1E2BFAE3-AD76-4B32-8E41-92F1704F9306}" type="presParOf" srcId="{940AB1B8-31F0-482E-AB7E-20EDA6827836}" destId="{8A4A7EE2-F414-4147-926A-63E463288E88}" srcOrd="5" destOrd="0" presId="urn:microsoft.com/office/officeart/2005/8/layout/list1#1"/>
    <dgm:cxn modelId="{AF7861AD-56CA-44CB-AADE-C117AAB45351}" type="presParOf" srcId="{940AB1B8-31F0-482E-AB7E-20EDA6827836}" destId="{1B0A7A31-21EB-4189-8994-DEC93D450867}" srcOrd="6" destOrd="0" presId="urn:microsoft.com/office/officeart/2005/8/layout/list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F4893B-079D-42D4-8FA9-ADCF70799F12}" type="doc">
      <dgm:prSet loTypeId="urn:microsoft.com/office/officeart/2016/7/layout/VerticalDownArrowProcess" loCatId="process" qsTypeId="urn:microsoft.com/office/officeart/2005/8/quickstyle/simple1#3" qsCatId="simple" csTypeId="urn:microsoft.com/office/officeart/2005/8/colors/colorful5#1" csCatId="colorful" phldr="1"/>
      <dgm:spPr/>
      <dgm:t>
        <a:bodyPr/>
        <a:lstStyle/>
        <a:p>
          <a:endParaRPr lang="en-US"/>
        </a:p>
      </dgm:t>
    </dgm:pt>
    <dgm:pt modelId="{4376C1F7-0024-4B80-BD42-35986A155B41}">
      <dgm:prSet/>
      <dgm:spPr/>
      <dgm:t>
        <a:bodyPr/>
        <a:lstStyle/>
        <a:p>
          <a:r>
            <a:rPr lang="en-US" dirty="0"/>
            <a:t>Objective:</a:t>
          </a:r>
        </a:p>
      </dgm:t>
    </dgm:pt>
    <dgm:pt modelId="{50403FE2-51BD-4BD8-AAE6-DAA6C9192EBC}" cxnId="{175472C1-864B-40BB-9A2B-E72D66FDF5F8}" type="parTrans">
      <dgm:prSet/>
      <dgm:spPr/>
      <dgm:t>
        <a:bodyPr/>
        <a:lstStyle/>
        <a:p>
          <a:endParaRPr lang="en-US"/>
        </a:p>
      </dgm:t>
    </dgm:pt>
    <dgm:pt modelId="{47758C72-7EAE-47FC-8393-5F35DBDCD071}" cxnId="{175472C1-864B-40BB-9A2B-E72D66FDF5F8}" type="sibTrans">
      <dgm:prSet/>
      <dgm:spPr/>
      <dgm:t>
        <a:bodyPr/>
        <a:lstStyle/>
        <a:p>
          <a:endParaRPr lang="en-US"/>
        </a:p>
      </dgm:t>
    </dgm:pt>
    <dgm:pt modelId="{F781CEE4-351E-4DE6-A2BE-A148E2BE6A11}">
      <dgm:prSet/>
      <dgm:spPr/>
      <dgm:t>
        <a:bodyPr/>
        <a:lstStyle/>
        <a:p>
          <a:r>
            <a:rPr lang="en-US" dirty="0"/>
            <a:t>Window Size Selection</a:t>
          </a:r>
        </a:p>
      </dgm:t>
    </dgm:pt>
    <dgm:pt modelId="{17BD6698-9131-4346-8215-BA2BB5DEF999}" cxnId="{D054DB2A-395F-418C-A76B-95D162828B68}" type="parTrans">
      <dgm:prSet/>
      <dgm:spPr/>
      <dgm:t>
        <a:bodyPr/>
        <a:lstStyle/>
        <a:p>
          <a:endParaRPr lang="en-US"/>
        </a:p>
      </dgm:t>
    </dgm:pt>
    <dgm:pt modelId="{6C4AA6D1-616A-4462-BCED-FF410891171A}" cxnId="{D054DB2A-395F-418C-A76B-95D162828B68}" type="sibTrans">
      <dgm:prSet/>
      <dgm:spPr/>
      <dgm:t>
        <a:bodyPr/>
        <a:lstStyle/>
        <a:p>
          <a:endParaRPr lang="en-US"/>
        </a:p>
      </dgm:t>
    </dgm:pt>
    <dgm:pt modelId="{A4907A77-F41C-433D-941F-3CE3915F6C5B}">
      <dgm:prSet/>
      <dgm:spPr/>
      <dgm:t>
        <a:bodyPr/>
        <a:lstStyle/>
        <a:p>
          <a:r>
            <a:rPr lang="en-US" dirty="0"/>
            <a:t>Hyperparameter tunning</a:t>
          </a:r>
        </a:p>
      </dgm:t>
    </dgm:pt>
    <dgm:pt modelId="{1BB71B3D-20BD-4418-991C-3381DD14920E}" cxnId="{8A20678E-58F3-436E-97D0-3D68644D07FE}" type="parTrans">
      <dgm:prSet/>
      <dgm:spPr/>
      <dgm:t>
        <a:bodyPr/>
        <a:lstStyle/>
        <a:p>
          <a:endParaRPr lang="en-US"/>
        </a:p>
      </dgm:t>
    </dgm:pt>
    <dgm:pt modelId="{929CDFFA-0030-4D88-A869-EE0F0993D884}" cxnId="{8A20678E-58F3-436E-97D0-3D68644D07FE}" type="sibTrans">
      <dgm:prSet/>
      <dgm:spPr/>
      <dgm:t>
        <a:bodyPr/>
        <a:lstStyle/>
        <a:p>
          <a:endParaRPr lang="en-US"/>
        </a:p>
      </dgm:t>
    </dgm:pt>
    <dgm:pt modelId="{B0B72057-539C-4852-8B0B-E5CDDA35A1B2}">
      <dgm:prSet/>
      <dgm:spPr/>
      <dgm:t>
        <a:bodyPr/>
        <a:lstStyle/>
        <a:p>
          <a:r>
            <a:rPr lang="en-US"/>
            <a:t>Dynamic Decision Making</a:t>
          </a:r>
        </a:p>
      </dgm:t>
    </dgm:pt>
    <dgm:pt modelId="{8C9D7922-19D9-4AEB-B98D-7AC89E23E6CD}" cxnId="{55D53027-1511-4600-94DA-DB2C09304B8D}" type="parTrans">
      <dgm:prSet/>
      <dgm:spPr/>
      <dgm:t>
        <a:bodyPr/>
        <a:lstStyle/>
        <a:p>
          <a:endParaRPr lang="en-US"/>
        </a:p>
      </dgm:t>
    </dgm:pt>
    <dgm:pt modelId="{8A275235-CAD0-453F-A1C4-E95F12BB0493}" cxnId="{55D53027-1511-4600-94DA-DB2C09304B8D}" type="sibTrans">
      <dgm:prSet/>
      <dgm:spPr/>
      <dgm:t>
        <a:bodyPr/>
        <a:lstStyle/>
        <a:p>
          <a:endParaRPr lang="en-US"/>
        </a:p>
      </dgm:t>
    </dgm:pt>
    <dgm:pt modelId="{7F6C6B3E-2CDA-4D80-AAFD-A63A91B85346}">
      <dgm:prSet/>
      <dgm:spPr/>
      <dgm:t>
        <a:bodyPr/>
        <a:lstStyle/>
        <a:p>
          <a:r>
            <a:rPr lang="en-US" dirty="0"/>
            <a:t>Make decision based on the distribution of returns of past “</a:t>
          </a:r>
          <a:r>
            <a:rPr lang="en-US" dirty="0" err="1"/>
            <a:t>Window_size</a:t>
          </a:r>
          <a:r>
            <a:rPr lang="en-US" dirty="0"/>
            <a:t>” days</a:t>
          </a:r>
        </a:p>
      </dgm:t>
    </dgm:pt>
    <dgm:pt modelId="{C74DDFB6-4AD0-41CD-8B0D-D06DF2F3D5B9}" cxnId="{CC723FB0-D98B-413E-A6A7-3EFB6752ACEF}" type="parTrans">
      <dgm:prSet/>
      <dgm:spPr/>
      <dgm:t>
        <a:bodyPr/>
        <a:lstStyle/>
        <a:p>
          <a:endParaRPr lang="en-US"/>
        </a:p>
      </dgm:t>
    </dgm:pt>
    <dgm:pt modelId="{6B6B89DC-62F9-4D69-9A73-AFCC749C78F7}" cxnId="{CC723FB0-D98B-413E-A6A7-3EFB6752ACEF}" type="sibTrans">
      <dgm:prSet/>
      <dgm:spPr/>
      <dgm:t>
        <a:bodyPr/>
        <a:lstStyle/>
        <a:p>
          <a:endParaRPr lang="en-US"/>
        </a:p>
      </dgm:t>
    </dgm:pt>
    <dgm:pt modelId="{6F87087B-D9B9-485E-A595-A7F5806F25B6}">
      <dgm:prSet/>
      <dgm:spPr/>
      <dgm:t>
        <a:bodyPr/>
        <a:lstStyle/>
        <a:p>
          <a:r>
            <a:rPr lang="en-US" dirty="0"/>
            <a:t>Return (Stationary) Vs. Price (Nonstationary)</a:t>
          </a:r>
        </a:p>
      </dgm:t>
    </dgm:pt>
    <dgm:pt modelId="{92E98703-E69D-4C25-9C48-90F3ACAE9086}" cxnId="{ACEB2A39-03B7-46FD-B1A4-F938E0321D3A}" type="parTrans">
      <dgm:prSet/>
      <dgm:spPr/>
      <dgm:t>
        <a:bodyPr/>
        <a:lstStyle/>
        <a:p>
          <a:endParaRPr lang="zh-CN" altLang="en-US"/>
        </a:p>
      </dgm:t>
    </dgm:pt>
    <dgm:pt modelId="{81E6DAF5-760F-4FD0-BF92-3C9BBCE00F97}" cxnId="{ACEB2A39-03B7-46FD-B1A4-F938E0321D3A}" type="sibTrans">
      <dgm:prSet/>
      <dgm:spPr/>
      <dgm:t>
        <a:bodyPr/>
        <a:lstStyle/>
        <a:p>
          <a:endParaRPr lang="zh-CN" altLang="en-US"/>
        </a:p>
      </dgm:t>
    </dgm:pt>
    <dgm:pt modelId="{10FD427B-96BF-4FB7-83B9-90C33A9052C2}">
      <dgm:prSet/>
      <dgm:spPr/>
      <dgm:t>
        <a:bodyPr/>
        <a:lstStyle/>
        <a:p>
          <a:r>
            <a:rPr lang="en-US" dirty="0"/>
            <a:t>Feature Engineering &amp; Selection </a:t>
          </a:r>
        </a:p>
      </dgm:t>
    </dgm:pt>
    <dgm:pt modelId="{B9036331-9CC8-4CF3-A227-CC3210643B5B}" cxnId="{06D5737C-998E-484D-B7A1-21581136C10E}" type="parTrans">
      <dgm:prSet/>
      <dgm:spPr/>
      <dgm:t>
        <a:bodyPr/>
        <a:lstStyle/>
        <a:p>
          <a:endParaRPr lang="zh-CN" altLang="en-US"/>
        </a:p>
      </dgm:t>
    </dgm:pt>
    <dgm:pt modelId="{06665295-974D-44FC-A9BD-AF04428DEA33}" cxnId="{06D5737C-998E-484D-B7A1-21581136C10E}" type="sibTrans">
      <dgm:prSet/>
      <dgm:spPr/>
      <dgm:t>
        <a:bodyPr/>
        <a:lstStyle/>
        <a:p>
          <a:endParaRPr lang="zh-CN" altLang="en-US"/>
        </a:p>
      </dgm:t>
    </dgm:pt>
    <dgm:pt modelId="{D2354A4D-1A38-48D5-88BD-1716543C994E}">
      <dgm:prSet/>
      <dgm:spPr/>
      <dgm:t>
        <a:bodyPr/>
        <a:lstStyle/>
        <a:p>
          <a:r>
            <a:rPr lang="en-US" dirty="0"/>
            <a:t>Normalization, Lagged Data (MA 200), Indicators</a:t>
          </a:r>
        </a:p>
      </dgm:t>
    </dgm:pt>
    <dgm:pt modelId="{209E968A-9BAC-4143-BDAC-8A910D561FC7}" cxnId="{5A20919C-C865-47A3-81E0-FADADBB8AE15}" type="parTrans">
      <dgm:prSet/>
      <dgm:spPr/>
      <dgm:t>
        <a:bodyPr/>
        <a:lstStyle/>
        <a:p>
          <a:endParaRPr lang="zh-CN" altLang="en-US"/>
        </a:p>
      </dgm:t>
    </dgm:pt>
    <dgm:pt modelId="{69A5CF90-2C1A-4E12-ADDA-D949D71FB906}" cxnId="{5A20919C-C865-47A3-81E0-FADADBB8AE15}" type="sibTrans">
      <dgm:prSet/>
      <dgm:spPr/>
      <dgm:t>
        <a:bodyPr/>
        <a:lstStyle/>
        <a:p>
          <a:endParaRPr lang="zh-CN" altLang="en-US"/>
        </a:p>
      </dgm:t>
    </dgm:pt>
    <dgm:pt modelId="{47C90EDE-9C40-4B8A-BD58-EADC83E3451E}">
      <dgm:prSet/>
      <dgm:spPr/>
      <dgm:t>
        <a:bodyPr/>
        <a:lstStyle/>
        <a:p>
          <a:r>
            <a:rPr lang="en-US" dirty="0"/>
            <a:t>Data used to train the model</a:t>
          </a:r>
        </a:p>
      </dgm:t>
    </dgm:pt>
    <dgm:pt modelId="{FA9A91DB-2480-489E-AB01-B08B640756F0}" cxnId="{4BB824D5-40D5-4E9E-A4CC-C06AAD7EA69A}" type="parTrans">
      <dgm:prSet/>
      <dgm:spPr/>
      <dgm:t>
        <a:bodyPr/>
        <a:lstStyle/>
        <a:p>
          <a:endParaRPr lang="zh-CN" altLang="en-US"/>
        </a:p>
      </dgm:t>
    </dgm:pt>
    <dgm:pt modelId="{CFE4BDAA-4B11-4E94-90C3-D2F762024CEE}" cxnId="{4BB824D5-40D5-4E9E-A4CC-C06AAD7EA69A}" type="sibTrans">
      <dgm:prSet/>
      <dgm:spPr/>
      <dgm:t>
        <a:bodyPr/>
        <a:lstStyle/>
        <a:p>
          <a:endParaRPr lang="zh-CN" altLang="en-US"/>
        </a:p>
      </dgm:t>
    </dgm:pt>
    <dgm:pt modelId="{D217D2D3-6E89-4BA5-B94A-18F265544A3C}">
      <dgm:prSet/>
      <dgm:spPr/>
      <dgm:t>
        <a:bodyPr/>
        <a:lstStyle/>
        <a:p>
          <a:r>
            <a:rPr lang="en-US" dirty="0" err="1"/>
            <a:t>Optuna</a:t>
          </a:r>
          <a:r>
            <a:rPr lang="en-US" dirty="0"/>
            <a:t>, </a:t>
          </a:r>
          <a:r>
            <a:rPr lang="en-US" altLang="zh-CN" dirty="0"/>
            <a:t>A hyperparameter optimization framework</a:t>
          </a:r>
          <a:endParaRPr lang="en-US" dirty="0"/>
        </a:p>
      </dgm:t>
    </dgm:pt>
    <dgm:pt modelId="{46FAA17A-6FD1-45CD-B64E-2EF13BC22751}" cxnId="{F888A158-6332-4C42-BA11-5DF45037C128}" type="parTrans">
      <dgm:prSet/>
      <dgm:spPr/>
      <dgm:t>
        <a:bodyPr/>
        <a:lstStyle/>
        <a:p>
          <a:endParaRPr lang="zh-CN" altLang="en-US"/>
        </a:p>
      </dgm:t>
    </dgm:pt>
    <dgm:pt modelId="{178C29A1-AB20-4812-8058-CD39B1115EA2}" cxnId="{F888A158-6332-4C42-BA11-5DF45037C128}" type="sibTrans">
      <dgm:prSet/>
      <dgm:spPr/>
      <dgm:t>
        <a:bodyPr/>
        <a:lstStyle/>
        <a:p>
          <a:endParaRPr lang="zh-CN" altLang="en-US"/>
        </a:p>
      </dgm:t>
    </dgm:pt>
    <dgm:pt modelId="{68E345F6-D452-4C9C-BB0F-C29F77E13301}" type="pres">
      <dgm:prSet presAssocID="{17F4893B-079D-42D4-8FA9-ADCF70799F12}" presName="Name0" presStyleCnt="0">
        <dgm:presLayoutVars>
          <dgm:dir/>
          <dgm:animLvl val="lvl"/>
          <dgm:resizeHandles val="exact"/>
        </dgm:presLayoutVars>
      </dgm:prSet>
      <dgm:spPr/>
    </dgm:pt>
    <dgm:pt modelId="{9533A7BD-EE40-4FE4-9467-AA3CA5E8EF78}" type="pres">
      <dgm:prSet presAssocID="{B0B72057-539C-4852-8B0B-E5CDDA35A1B2}" presName="boxAndChildren" presStyleCnt="0"/>
      <dgm:spPr/>
    </dgm:pt>
    <dgm:pt modelId="{AFAED945-7EA7-4A35-B1F7-C3B96C323CFB}" type="pres">
      <dgm:prSet presAssocID="{B0B72057-539C-4852-8B0B-E5CDDA35A1B2}" presName="parentTextBox" presStyleLbl="alignNode1" presStyleIdx="0" presStyleCnt="5"/>
      <dgm:spPr/>
    </dgm:pt>
    <dgm:pt modelId="{5AE216B5-5F4C-42E9-A762-320F601466DE}" type="pres">
      <dgm:prSet presAssocID="{B0B72057-539C-4852-8B0B-E5CDDA35A1B2}" presName="descendantBox" presStyleLbl="bgAccFollowNode1" presStyleIdx="0" presStyleCnt="5"/>
      <dgm:spPr/>
    </dgm:pt>
    <dgm:pt modelId="{6C7015DE-4DD8-4A54-97DC-F759F051B3B5}" type="pres">
      <dgm:prSet presAssocID="{929CDFFA-0030-4D88-A869-EE0F0993D884}" presName="sp" presStyleCnt="0"/>
      <dgm:spPr/>
    </dgm:pt>
    <dgm:pt modelId="{4997620A-2CA7-4F2D-B43C-F6F0EED54BB1}" type="pres">
      <dgm:prSet presAssocID="{A4907A77-F41C-433D-941F-3CE3915F6C5B}" presName="arrowAndChildren" presStyleCnt="0"/>
      <dgm:spPr/>
    </dgm:pt>
    <dgm:pt modelId="{3EACA8DE-BEA4-488E-900A-BAD9B4AA4AA3}" type="pres">
      <dgm:prSet presAssocID="{A4907A77-F41C-433D-941F-3CE3915F6C5B}" presName="parentTextArrow" presStyleLbl="node1" presStyleIdx="0" presStyleCnt="0"/>
      <dgm:spPr/>
    </dgm:pt>
    <dgm:pt modelId="{786F6D0D-2A27-43AE-95E9-CAD0084832D1}" type="pres">
      <dgm:prSet presAssocID="{A4907A77-F41C-433D-941F-3CE3915F6C5B}" presName="arrow" presStyleLbl="alignNode1" presStyleIdx="1" presStyleCnt="5"/>
      <dgm:spPr/>
    </dgm:pt>
    <dgm:pt modelId="{E006BCA2-E097-461F-A9AC-C4B2AB770286}" type="pres">
      <dgm:prSet presAssocID="{A4907A77-F41C-433D-941F-3CE3915F6C5B}" presName="descendantArrow" presStyleLbl="bgAccFollowNode1" presStyleIdx="1" presStyleCnt="5"/>
      <dgm:spPr/>
    </dgm:pt>
    <dgm:pt modelId="{1A8D8AA6-A242-4263-82DF-7ADC74095343}" type="pres">
      <dgm:prSet presAssocID="{6C4AA6D1-616A-4462-BCED-FF410891171A}" presName="sp" presStyleCnt="0"/>
      <dgm:spPr/>
    </dgm:pt>
    <dgm:pt modelId="{BE8EF884-61E3-4EB3-9AD3-A2A08ADAA7E6}" type="pres">
      <dgm:prSet presAssocID="{F781CEE4-351E-4DE6-A2BE-A148E2BE6A11}" presName="arrowAndChildren" presStyleCnt="0"/>
      <dgm:spPr/>
    </dgm:pt>
    <dgm:pt modelId="{17D75BB7-BB75-4988-97A8-6D5C82DDFA85}" type="pres">
      <dgm:prSet presAssocID="{F781CEE4-351E-4DE6-A2BE-A148E2BE6A11}" presName="parentTextArrow" presStyleLbl="node1" presStyleIdx="0" presStyleCnt="0"/>
      <dgm:spPr/>
    </dgm:pt>
    <dgm:pt modelId="{8E66816F-1241-44D3-968B-561D96CC75BA}" type="pres">
      <dgm:prSet presAssocID="{F781CEE4-351E-4DE6-A2BE-A148E2BE6A11}" presName="arrow" presStyleLbl="alignNode1" presStyleIdx="2" presStyleCnt="5"/>
      <dgm:spPr/>
    </dgm:pt>
    <dgm:pt modelId="{0CA55E89-E093-4898-B68F-FA493C0A3D16}" type="pres">
      <dgm:prSet presAssocID="{F781CEE4-351E-4DE6-A2BE-A148E2BE6A11}" presName="descendantArrow" presStyleLbl="bgAccFollowNode1" presStyleIdx="2" presStyleCnt="5"/>
      <dgm:spPr/>
    </dgm:pt>
    <dgm:pt modelId="{C1C41E88-FBD9-4243-90DC-B8B29D4A4E7C}" type="pres">
      <dgm:prSet presAssocID="{06665295-974D-44FC-A9BD-AF04428DEA33}" presName="sp" presStyleCnt="0"/>
      <dgm:spPr/>
    </dgm:pt>
    <dgm:pt modelId="{40E739C0-5731-48F8-AFCE-A2BFC60F68B7}" type="pres">
      <dgm:prSet presAssocID="{10FD427B-96BF-4FB7-83B9-90C33A9052C2}" presName="arrowAndChildren" presStyleCnt="0"/>
      <dgm:spPr/>
    </dgm:pt>
    <dgm:pt modelId="{A7D08403-124D-41FC-B8D5-3E48E3B3C0F3}" type="pres">
      <dgm:prSet presAssocID="{10FD427B-96BF-4FB7-83B9-90C33A9052C2}" presName="parentTextArrow" presStyleLbl="node1" presStyleIdx="0" presStyleCnt="0"/>
      <dgm:spPr/>
    </dgm:pt>
    <dgm:pt modelId="{0AAD1D63-E596-4E7C-8854-741D360E7E52}" type="pres">
      <dgm:prSet presAssocID="{10FD427B-96BF-4FB7-83B9-90C33A9052C2}" presName="arrow" presStyleLbl="alignNode1" presStyleIdx="3" presStyleCnt="5"/>
      <dgm:spPr/>
    </dgm:pt>
    <dgm:pt modelId="{849750E2-4843-406E-9624-D7DE6448B76F}" type="pres">
      <dgm:prSet presAssocID="{10FD427B-96BF-4FB7-83B9-90C33A9052C2}" presName="descendantArrow" presStyleLbl="bgAccFollowNode1" presStyleIdx="3" presStyleCnt="5"/>
      <dgm:spPr/>
    </dgm:pt>
    <dgm:pt modelId="{10FAD33B-2530-4099-AADB-89B0ABF20A26}" type="pres">
      <dgm:prSet presAssocID="{47758C72-7EAE-47FC-8393-5F35DBDCD071}" presName="sp" presStyleCnt="0"/>
      <dgm:spPr/>
    </dgm:pt>
    <dgm:pt modelId="{1956C313-6465-4D84-8EF9-B414DD3C6D1F}" type="pres">
      <dgm:prSet presAssocID="{4376C1F7-0024-4B80-BD42-35986A155B41}" presName="arrowAndChildren" presStyleCnt="0"/>
      <dgm:spPr/>
    </dgm:pt>
    <dgm:pt modelId="{5A85D79A-82B8-4626-9BDD-FE427FA50F8D}" type="pres">
      <dgm:prSet presAssocID="{4376C1F7-0024-4B80-BD42-35986A155B41}" presName="parentTextArrow" presStyleLbl="node1" presStyleIdx="0" presStyleCnt="0"/>
      <dgm:spPr/>
    </dgm:pt>
    <dgm:pt modelId="{3A72816A-2896-43DB-97B3-402663962CD3}" type="pres">
      <dgm:prSet presAssocID="{4376C1F7-0024-4B80-BD42-35986A155B41}" presName="arrow" presStyleLbl="alignNode1" presStyleIdx="4" presStyleCnt="5"/>
      <dgm:spPr/>
    </dgm:pt>
    <dgm:pt modelId="{402F365E-626C-4E88-9934-F7E442741308}" type="pres">
      <dgm:prSet presAssocID="{4376C1F7-0024-4B80-BD42-35986A155B41}" presName="descendantArrow" presStyleLbl="bgAccFollowNode1" presStyleIdx="4" presStyleCnt="5"/>
      <dgm:spPr/>
    </dgm:pt>
  </dgm:ptLst>
  <dgm:cxnLst>
    <dgm:cxn modelId="{5A45EA00-585B-45CF-9309-E831BACCBB52}" type="presOf" srcId="{10FD427B-96BF-4FB7-83B9-90C33A9052C2}" destId="{A7D08403-124D-41FC-B8D5-3E48E3B3C0F3}" srcOrd="0" destOrd="0" presId="urn:microsoft.com/office/officeart/2016/7/layout/VerticalDownArrowProcess"/>
    <dgm:cxn modelId="{4A8F1F04-896A-4A63-A983-F66CCD13536D}" type="presOf" srcId="{F781CEE4-351E-4DE6-A2BE-A148E2BE6A11}" destId="{17D75BB7-BB75-4988-97A8-6D5C82DDFA85}" srcOrd="0" destOrd="0" presId="urn:microsoft.com/office/officeart/2016/7/layout/VerticalDownArrowProcess"/>
    <dgm:cxn modelId="{A8EF6306-5975-4DCB-BAA5-ACAAAFA97670}" type="presOf" srcId="{17F4893B-079D-42D4-8FA9-ADCF70799F12}" destId="{68E345F6-D452-4C9C-BB0F-C29F77E13301}" srcOrd="0" destOrd="0" presId="urn:microsoft.com/office/officeart/2016/7/layout/VerticalDownArrowProcess"/>
    <dgm:cxn modelId="{55D53027-1511-4600-94DA-DB2C09304B8D}" srcId="{17F4893B-079D-42D4-8FA9-ADCF70799F12}" destId="{B0B72057-539C-4852-8B0B-E5CDDA35A1B2}" srcOrd="4" destOrd="0" parTransId="{8C9D7922-19D9-4AEB-B98D-7AC89E23E6CD}" sibTransId="{8A275235-CAD0-453F-A1C4-E95F12BB0493}"/>
    <dgm:cxn modelId="{D054DB2A-395F-418C-A76B-95D162828B68}" srcId="{17F4893B-079D-42D4-8FA9-ADCF70799F12}" destId="{F781CEE4-351E-4DE6-A2BE-A148E2BE6A11}" srcOrd="2" destOrd="0" parTransId="{17BD6698-9131-4346-8215-BA2BB5DEF999}" sibTransId="{6C4AA6D1-616A-4462-BCED-FF410891171A}"/>
    <dgm:cxn modelId="{ACEB2A39-03B7-46FD-B1A4-F938E0321D3A}" srcId="{4376C1F7-0024-4B80-BD42-35986A155B41}" destId="{6F87087B-D9B9-485E-A595-A7F5806F25B6}" srcOrd="0" destOrd="0" parTransId="{92E98703-E69D-4C25-9C48-90F3ACAE9086}" sibTransId="{81E6DAF5-760F-4FD0-BF92-3C9BBCE00F97}"/>
    <dgm:cxn modelId="{865D7360-6B48-4365-92B7-B16C0B49699A}" type="presOf" srcId="{4376C1F7-0024-4B80-BD42-35986A155B41}" destId="{5A85D79A-82B8-4626-9BDD-FE427FA50F8D}" srcOrd="0" destOrd="0" presId="urn:microsoft.com/office/officeart/2016/7/layout/VerticalDownArrowProcess"/>
    <dgm:cxn modelId="{4C43A071-A45B-4E37-AB72-48886CE6E3A2}" type="presOf" srcId="{10FD427B-96BF-4FB7-83B9-90C33A9052C2}" destId="{0AAD1D63-E596-4E7C-8854-741D360E7E52}" srcOrd="1" destOrd="0" presId="urn:microsoft.com/office/officeart/2016/7/layout/VerticalDownArrowProcess"/>
    <dgm:cxn modelId="{A1FC6D74-D56D-4EFD-B808-ACFC81813A94}" type="presOf" srcId="{A4907A77-F41C-433D-941F-3CE3915F6C5B}" destId="{786F6D0D-2A27-43AE-95E9-CAD0084832D1}" srcOrd="1" destOrd="0" presId="urn:microsoft.com/office/officeart/2016/7/layout/VerticalDownArrowProcess"/>
    <dgm:cxn modelId="{F888A158-6332-4C42-BA11-5DF45037C128}" srcId="{A4907A77-F41C-433D-941F-3CE3915F6C5B}" destId="{D217D2D3-6E89-4BA5-B94A-18F265544A3C}" srcOrd="0" destOrd="0" parTransId="{46FAA17A-6FD1-45CD-B64E-2EF13BC22751}" sibTransId="{178C29A1-AB20-4812-8058-CD39B1115EA2}"/>
    <dgm:cxn modelId="{06D5737C-998E-484D-B7A1-21581136C10E}" srcId="{17F4893B-079D-42D4-8FA9-ADCF70799F12}" destId="{10FD427B-96BF-4FB7-83B9-90C33A9052C2}" srcOrd="1" destOrd="0" parTransId="{B9036331-9CC8-4CF3-A227-CC3210643B5B}" sibTransId="{06665295-974D-44FC-A9BD-AF04428DEA33}"/>
    <dgm:cxn modelId="{8A20678E-58F3-436E-97D0-3D68644D07FE}" srcId="{17F4893B-079D-42D4-8FA9-ADCF70799F12}" destId="{A4907A77-F41C-433D-941F-3CE3915F6C5B}" srcOrd="3" destOrd="0" parTransId="{1BB71B3D-20BD-4418-991C-3381DD14920E}" sibTransId="{929CDFFA-0030-4D88-A869-EE0F0993D884}"/>
    <dgm:cxn modelId="{0E9A3592-89BC-44A6-AA34-8E9752B11C1C}" type="presOf" srcId="{F781CEE4-351E-4DE6-A2BE-A148E2BE6A11}" destId="{8E66816F-1241-44D3-968B-561D96CC75BA}" srcOrd="1" destOrd="0" presId="urn:microsoft.com/office/officeart/2016/7/layout/VerticalDownArrowProcess"/>
    <dgm:cxn modelId="{5A20919C-C865-47A3-81E0-FADADBB8AE15}" srcId="{10FD427B-96BF-4FB7-83B9-90C33A9052C2}" destId="{D2354A4D-1A38-48D5-88BD-1716543C994E}" srcOrd="0" destOrd="0" parTransId="{209E968A-9BAC-4143-BDAC-8A910D561FC7}" sibTransId="{69A5CF90-2C1A-4E12-ADDA-D949D71FB906}"/>
    <dgm:cxn modelId="{3EC172A4-B582-42D6-A1D1-953309CBA466}" type="presOf" srcId="{7F6C6B3E-2CDA-4D80-AAFD-A63A91B85346}" destId="{5AE216B5-5F4C-42E9-A762-320F601466DE}" srcOrd="0" destOrd="0" presId="urn:microsoft.com/office/officeart/2016/7/layout/VerticalDownArrowProcess"/>
    <dgm:cxn modelId="{CC723FB0-D98B-413E-A6A7-3EFB6752ACEF}" srcId="{B0B72057-539C-4852-8B0B-E5CDDA35A1B2}" destId="{7F6C6B3E-2CDA-4D80-AAFD-A63A91B85346}" srcOrd="0" destOrd="0" parTransId="{C74DDFB6-4AD0-41CD-8B0D-D06DF2F3D5B9}" sibTransId="{6B6B89DC-62F9-4D69-9A73-AFCC749C78F7}"/>
    <dgm:cxn modelId="{B11BD8B3-2A61-48DD-AE13-6F3D1413C5A3}" type="presOf" srcId="{D217D2D3-6E89-4BA5-B94A-18F265544A3C}" destId="{E006BCA2-E097-461F-A9AC-C4B2AB770286}" srcOrd="0" destOrd="0" presId="urn:microsoft.com/office/officeart/2016/7/layout/VerticalDownArrowProcess"/>
    <dgm:cxn modelId="{D01FC4B7-29E4-44C9-833F-7FFC0DA185F8}" type="presOf" srcId="{47C90EDE-9C40-4B8A-BD58-EADC83E3451E}" destId="{0CA55E89-E093-4898-B68F-FA493C0A3D16}" srcOrd="0" destOrd="0" presId="urn:microsoft.com/office/officeart/2016/7/layout/VerticalDownArrowProcess"/>
    <dgm:cxn modelId="{175472C1-864B-40BB-9A2B-E72D66FDF5F8}" srcId="{17F4893B-079D-42D4-8FA9-ADCF70799F12}" destId="{4376C1F7-0024-4B80-BD42-35986A155B41}" srcOrd="0" destOrd="0" parTransId="{50403FE2-51BD-4BD8-AAE6-DAA6C9192EBC}" sibTransId="{47758C72-7EAE-47FC-8393-5F35DBDCD071}"/>
    <dgm:cxn modelId="{758EE7C3-71D8-427A-88EE-DB838A9C7133}" type="presOf" srcId="{A4907A77-F41C-433D-941F-3CE3915F6C5B}" destId="{3EACA8DE-BEA4-488E-900A-BAD9B4AA4AA3}" srcOrd="0" destOrd="0" presId="urn:microsoft.com/office/officeart/2016/7/layout/VerticalDownArrowProcess"/>
    <dgm:cxn modelId="{1DACBCCF-35AB-4D26-B9C1-EDC58B90A782}" type="presOf" srcId="{4376C1F7-0024-4B80-BD42-35986A155B41}" destId="{3A72816A-2896-43DB-97B3-402663962CD3}" srcOrd="1" destOrd="0" presId="urn:microsoft.com/office/officeart/2016/7/layout/VerticalDownArrowProcess"/>
    <dgm:cxn modelId="{4BB824D5-40D5-4E9E-A4CC-C06AAD7EA69A}" srcId="{F781CEE4-351E-4DE6-A2BE-A148E2BE6A11}" destId="{47C90EDE-9C40-4B8A-BD58-EADC83E3451E}" srcOrd="0" destOrd="0" parTransId="{FA9A91DB-2480-489E-AB01-B08B640756F0}" sibTransId="{CFE4BDAA-4B11-4E94-90C3-D2F762024CEE}"/>
    <dgm:cxn modelId="{B4D39BEC-1990-419C-ABA0-D7A615DF172B}" type="presOf" srcId="{B0B72057-539C-4852-8B0B-E5CDDA35A1B2}" destId="{AFAED945-7EA7-4A35-B1F7-C3B96C323CFB}" srcOrd="0" destOrd="0" presId="urn:microsoft.com/office/officeart/2016/7/layout/VerticalDownArrowProcess"/>
    <dgm:cxn modelId="{5DD477ED-308C-4DD2-940D-7309708F040C}" type="presOf" srcId="{6F87087B-D9B9-485E-A595-A7F5806F25B6}" destId="{402F365E-626C-4E88-9934-F7E442741308}" srcOrd="0" destOrd="0" presId="urn:microsoft.com/office/officeart/2016/7/layout/VerticalDownArrowProcess"/>
    <dgm:cxn modelId="{43325EF9-F703-4DB3-B323-38D7B677A4DF}" type="presOf" srcId="{D2354A4D-1A38-48D5-88BD-1716543C994E}" destId="{849750E2-4843-406E-9624-D7DE6448B76F}" srcOrd="0" destOrd="0" presId="urn:microsoft.com/office/officeart/2016/7/layout/VerticalDownArrowProcess"/>
    <dgm:cxn modelId="{E632A20A-63C4-4D00-847D-B9042E61F024}" type="presParOf" srcId="{68E345F6-D452-4C9C-BB0F-C29F77E13301}" destId="{9533A7BD-EE40-4FE4-9467-AA3CA5E8EF78}" srcOrd="0" destOrd="0" presId="urn:microsoft.com/office/officeart/2016/7/layout/VerticalDownArrowProcess"/>
    <dgm:cxn modelId="{3BDA6C1C-D8C6-4955-B6C4-40FEFCD040ED}" type="presParOf" srcId="{9533A7BD-EE40-4FE4-9467-AA3CA5E8EF78}" destId="{AFAED945-7EA7-4A35-B1F7-C3B96C323CFB}" srcOrd="0" destOrd="0" presId="urn:microsoft.com/office/officeart/2016/7/layout/VerticalDownArrowProcess"/>
    <dgm:cxn modelId="{A99013E1-566F-4CCD-9D8B-360EB7C3F190}" type="presParOf" srcId="{9533A7BD-EE40-4FE4-9467-AA3CA5E8EF78}" destId="{5AE216B5-5F4C-42E9-A762-320F601466DE}" srcOrd="1" destOrd="0" presId="urn:microsoft.com/office/officeart/2016/7/layout/VerticalDownArrowProcess"/>
    <dgm:cxn modelId="{D70915B6-4089-41D0-B7EB-3F9C57C3559B}" type="presParOf" srcId="{68E345F6-D452-4C9C-BB0F-C29F77E13301}" destId="{6C7015DE-4DD8-4A54-97DC-F759F051B3B5}" srcOrd="1" destOrd="0" presId="urn:microsoft.com/office/officeart/2016/7/layout/VerticalDownArrowProcess"/>
    <dgm:cxn modelId="{77E0433F-17A7-4FB8-917A-6718A2DFF2EE}" type="presParOf" srcId="{68E345F6-D452-4C9C-BB0F-C29F77E13301}" destId="{4997620A-2CA7-4F2D-B43C-F6F0EED54BB1}" srcOrd="2" destOrd="0" presId="urn:microsoft.com/office/officeart/2016/7/layout/VerticalDownArrowProcess"/>
    <dgm:cxn modelId="{6F9C20B8-41D7-4827-B011-9B37BC12417D}" type="presParOf" srcId="{4997620A-2CA7-4F2D-B43C-F6F0EED54BB1}" destId="{3EACA8DE-BEA4-488E-900A-BAD9B4AA4AA3}" srcOrd="0" destOrd="0" presId="urn:microsoft.com/office/officeart/2016/7/layout/VerticalDownArrowProcess"/>
    <dgm:cxn modelId="{9D36D08B-D0F7-4963-A417-D96D89101C7F}" type="presParOf" srcId="{4997620A-2CA7-4F2D-B43C-F6F0EED54BB1}" destId="{786F6D0D-2A27-43AE-95E9-CAD0084832D1}" srcOrd="1" destOrd="0" presId="urn:microsoft.com/office/officeart/2016/7/layout/VerticalDownArrowProcess"/>
    <dgm:cxn modelId="{0638B9CD-7F25-48C6-A024-678C3E297AA1}" type="presParOf" srcId="{4997620A-2CA7-4F2D-B43C-F6F0EED54BB1}" destId="{E006BCA2-E097-461F-A9AC-C4B2AB770286}" srcOrd="2" destOrd="0" presId="urn:microsoft.com/office/officeart/2016/7/layout/VerticalDownArrowProcess"/>
    <dgm:cxn modelId="{3162A880-C727-4CE4-A94A-2FCAFA43E286}" type="presParOf" srcId="{68E345F6-D452-4C9C-BB0F-C29F77E13301}" destId="{1A8D8AA6-A242-4263-82DF-7ADC74095343}" srcOrd="3" destOrd="0" presId="urn:microsoft.com/office/officeart/2016/7/layout/VerticalDownArrowProcess"/>
    <dgm:cxn modelId="{762519EA-D416-4BE6-99A1-1657F9B05F60}" type="presParOf" srcId="{68E345F6-D452-4C9C-BB0F-C29F77E13301}" destId="{BE8EF884-61E3-4EB3-9AD3-A2A08ADAA7E6}" srcOrd="4" destOrd="0" presId="urn:microsoft.com/office/officeart/2016/7/layout/VerticalDownArrowProcess"/>
    <dgm:cxn modelId="{66602047-E307-4AA8-BFF7-4A834EEB23A2}" type="presParOf" srcId="{BE8EF884-61E3-4EB3-9AD3-A2A08ADAA7E6}" destId="{17D75BB7-BB75-4988-97A8-6D5C82DDFA85}" srcOrd="0" destOrd="0" presId="urn:microsoft.com/office/officeart/2016/7/layout/VerticalDownArrowProcess"/>
    <dgm:cxn modelId="{EF62FFE1-5B3F-444E-9F64-5E17E232006E}" type="presParOf" srcId="{BE8EF884-61E3-4EB3-9AD3-A2A08ADAA7E6}" destId="{8E66816F-1241-44D3-968B-561D96CC75BA}" srcOrd="1" destOrd="0" presId="urn:microsoft.com/office/officeart/2016/7/layout/VerticalDownArrowProcess"/>
    <dgm:cxn modelId="{05D71A2F-72E3-4B13-92E4-743A68C0F36B}" type="presParOf" srcId="{BE8EF884-61E3-4EB3-9AD3-A2A08ADAA7E6}" destId="{0CA55E89-E093-4898-B68F-FA493C0A3D16}" srcOrd="2" destOrd="0" presId="urn:microsoft.com/office/officeart/2016/7/layout/VerticalDownArrowProcess"/>
    <dgm:cxn modelId="{271D6ED7-15A1-4606-BBFB-615AA9D9B3D3}" type="presParOf" srcId="{68E345F6-D452-4C9C-BB0F-C29F77E13301}" destId="{C1C41E88-FBD9-4243-90DC-B8B29D4A4E7C}" srcOrd="5" destOrd="0" presId="urn:microsoft.com/office/officeart/2016/7/layout/VerticalDownArrowProcess"/>
    <dgm:cxn modelId="{A654D68D-78E2-4407-8AF3-B2845E2A5CE6}" type="presParOf" srcId="{68E345F6-D452-4C9C-BB0F-C29F77E13301}" destId="{40E739C0-5731-48F8-AFCE-A2BFC60F68B7}" srcOrd="6" destOrd="0" presId="urn:microsoft.com/office/officeart/2016/7/layout/VerticalDownArrowProcess"/>
    <dgm:cxn modelId="{0C16CF2E-D8D9-4B42-A461-0C819DBC9184}" type="presParOf" srcId="{40E739C0-5731-48F8-AFCE-A2BFC60F68B7}" destId="{A7D08403-124D-41FC-B8D5-3E48E3B3C0F3}" srcOrd="0" destOrd="0" presId="urn:microsoft.com/office/officeart/2016/7/layout/VerticalDownArrowProcess"/>
    <dgm:cxn modelId="{79D5D97C-09E4-48AD-B93B-5B955B9E2253}" type="presParOf" srcId="{40E739C0-5731-48F8-AFCE-A2BFC60F68B7}" destId="{0AAD1D63-E596-4E7C-8854-741D360E7E52}" srcOrd="1" destOrd="0" presId="urn:microsoft.com/office/officeart/2016/7/layout/VerticalDownArrowProcess"/>
    <dgm:cxn modelId="{6439AEFD-0ECD-4E6B-8EFD-0C44C10C5715}" type="presParOf" srcId="{40E739C0-5731-48F8-AFCE-A2BFC60F68B7}" destId="{849750E2-4843-406E-9624-D7DE6448B76F}" srcOrd="2" destOrd="0" presId="urn:microsoft.com/office/officeart/2016/7/layout/VerticalDownArrowProcess"/>
    <dgm:cxn modelId="{24A950D4-362F-4306-854E-ED8EB92CDEEE}" type="presParOf" srcId="{68E345F6-D452-4C9C-BB0F-C29F77E13301}" destId="{10FAD33B-2530-4099-AADB-89B0ABF20A26}" srcOrd="7" destOrd="0" presId="urn:microsoft.com/office/officeart/2016/7/layout/VerticalDownArrowProcess"/>
    <dgm:cxn modelId="{99293F97-49FF-44F6-A677-E08C96BF0D2D}" type="presParOf" srcId="{68E345F6-D452-4C9C-BB0F-C29F77E13301}" destId="{1956C313-6465-4D84-8EF9-B414DD3C6D1F}" srcOrd="8" destOrd="0" presId="urn:microsoft.com/office/officeart/2016/7/layout/VerticalDownArrowProcess"/>
    <dgm:cxn modelId="{F5550BA8-DDF0-4766-8ECB-C410C2877036}" type="presParOf" srcId="{1956C313-6465-4D84-8EF9-B414DD3C6D1F}" destId="{5A85D79A-82B8-4626-9BDD-FE427FA50F8D}" srcOrd="0" destOrd="0" presId="urn:microsoft.com/office/officeart/2016/7/layout/VerticalDownArrowProcess"/>
    <dgm:cxn modelId="{874093DD-B2B7-4690-B803-EC85BE9EA4CB}" type="presParOf" srcId="{1956C313-6465-4D84-8EF9-B414DD3C6D1F}" destId="{3A72816A-2896-43DB-97B3-402663962CD3}" srcOrd="1" destOrd="0" presId="urn:microsoft.com/office/officeart/2016/7/layout/VerticalDownArrowProcess"/>
    <dgm:cxn modelId="{BD8F66E6-0A21-448A-95FF-E9EA4DF9046D}" type="presParOf" srcId="{1956C313-6465-4D84-8EF9-B414DD3C6D1F}" destId="{402F365E-626C-4E88-9934-F7E442741308}" srcOrd="2" destOrd="0" presId="urn:microsoft.com/office/officeart/2016/7/layout/VerticalDownArrow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615284-B835-4900-BB64-0ECD004311F9}" type="doc">
      <dgm:prSet loTypeId="urn:microsoft.com/office/officeart/2018/2/layout/IconLabelDescriptionList" loCatId="icon" qsTypeId="urn:microsoft.com/office/officeart/2005/8/quickstyle/simple1#4" qsCatId="simple" csTypeId="urn:microsoft.com/office/officeart/2018/5/colors/Iconchunking_neutralbg_colorful1" csCatId="colorful" phldr="1"/>
      <dgm:spPr/>
      <dgm:t>
        <a:bodyPr/>
        <a:lstStyle/>
        <a:p>
          <a:endParaRPr lang="en-US"/>
        </a:p>
      </dgm:t>
    </dgm:pt>
    <dgm:pt modelId="{73F8C4A2-E86C-44C7-B65F-AAFD7EB3B5AB}">
      <dgm:prSet custT="1"/>
      <dgm:spPr/>
      <dgm:t>
        <a:bodyPr/>
        <a:lstStyle/>
        <a:p>
          <a:pPr>
            <a:lnSpc>
              <a:spcPct val="100000"/>
            </a:lnSpc>
          </a:pPr>
          <a:r>
            <a:rPr lang="en-US" sz="3000" dirty="0"/>
            <a:t>Sentiment Analysis</a:t>
          </a:r>
        </a:p>
      </dgm:t>
    </dgm:pt>
    <dgm:pt modelId="{0640EBB6-3AD6-45DE-A236-C0558BCBD1D2}" cxnId="{27C417D2-F71B-41EF-88E5-19B21B47DDB4}" type="parTrans">
      <dgm:prSet/>
      <dgm:spPr/>
      <dgm:t>
        <a:bodyPr/>
        <a:lstStyle/>
        <a:p>
          <a:endParaRPr lang="en-US"/>
        </a:p>
      </dgm:t>
    </dgm:pt>
    <dgm:pt modelId="{632DD7C3-CD0B-4833-9C5C-FCAD09A33CF3}" cxnId="{27C417D2-F71B-41EF-88E5-19B21B47DDB4}" type="sibTrans">
      <dgm:prSet/>
      <dgm:spPr/>
      <dgm:t>
        <a:bodyPr/>
        <a:lstStyle/>
        <a:p>
          <a:endParaRPr lang="en-US"/>
        </a:p>
      </dgm:t>
    </dgm:pt>
    <dgm:pt modelId="{B29D4362-C932-4B2D-967D-A7ADBA2FF915}">
      <dgm:prSet custT="1"/>
      <dgm:spPr/>
      <dgm:t>
        <a:bodyPr/>
        <a:lstStyle/>
        <a:p>
          <a:pPr>
            <a:lnSpc>
              <a:spcPct val="100000"/>
            </a:lnSpc>
          </a:pPr>
          <a:r>
            <a:rPr lang="en-US" altLang="zh-CN" sz="1200" dirty="0"/>
            <a:t>Incorporate insights from institutional traders through analysis of market news and professional analyst reports to enhance sentiment accuracy</a:t>
          </a:r>
          <a:endParaRPr lang="en-US" sz="1200" dirty="0"/>
        </a:p>
      </dgm:t>
    </dgm:pt>
    <dgm:pt modelId="{B93B0836-127B-4B68-900D-5D1F2E6F38D1}" cxnId="{C6709C9E-3367-40A8-8FE4-9D725E2677BE}" type="parTrans">
      <dgm:prSet/>
      <dgm:spPr/>
      <dgm:t>
        <a:bodyPr/>
        <a:lstStyle/>
        <a:p>
          <a:endParaRPr lang="en-US"/>
        </a:p>
      </dgm:t>
    </dgm:pt>
    <dgm:pt modelId="{A179D0EC-E9E4-4CEC-8533-F6E90596F71C}" cxnId="{C6709C9E-3367-40A8-8FE4-9D725E2677BE}" type="sibTrans">
      <dgm:prSet/>
      <dgm:spPr/>
      <dgm:t>
        <a:bodyPr/>
        <a:lstStyle/>
        <a:p>
          <a:endParaRPr lang="en-US"/>
        </a:p>
      </dgm:t>
    </dgm:pt>
    <dgm:pt modelId="{A68B4BD6-EFD0-4A55-A894-A3B8497E6B31}">
      <dgm:prSet custT="1"/>
      <dgm:spPr/>
      <dgm:t>
        <a:bodyPr/>
        <a:lstStyle/>
        <a:p>
          <a:pPr>
            <a:lnSpc>
              <a:spcPct val="100000"/>
            </a:lnSpc>
          </a:pPr>
          <a:r>
            <a:rPr lang="en-US" sz="3000" dirty="0"/>
            <a:t>Stock Prediction</a:t>
          </a:r>
        </a:p>
      </dgm:t>
    </dgm:pt>
    <dgm:pt modelId="{6F1FE126-2171-458F-AAE6-10A6104BEE8F}" cxnId="{A75FE8D1-8616-4802-89C7-3A442DEAF336}" type="parTrans">
      <dgm:prSet/>
      <dgm:spPr/>
      <dgm:t>
        <a:bodyPr/>
        <a:lstStyle/>
        <a:p>
          <a:endParaRPr lang="en-US"/>
        </a:p>
      </dgm:t>
    </dgm:pt>
    <dgm:pt modelId="{B3EC95A9-CA84-4946-9835-14FF5A4437EA}" cxnId="{A75FE8D1-8616-4802-89C7-3A442DEAF336}" type="sibTrans">
      <dgm:prSet/>
      <dgm:spPr/>
      <dgm:t>
        <a:bodyPr/>
        <a:lstStyle/>
        <a:p>
          <a:endParaRPr lang="en-US"/>
        </a:p>
      </dgm:t>
    </dgm:pt>
    <dgm:pt modelId="{3BF86A3C-E151-4A66-9137-D3C10D62380D}">
      <dgm:prSet custT="1"/>
      <dgm:spPr/>
      <dgm:t>
        <a:bodyPr/>
        <a:lstStyle/>
        <a:p>
          <a:pPr>
            <a:lnSpc>
              <a:spcPct val="100000"/>
            </a:lnSpc>
          </a:pPr>
          <a:r>
            <a:rPr lang="en-US" altLang="zh-CN" sz="1200" dirty="0"/>
            <a:t>Expand our analysis to include a broader range of stocks and sectors, such as healthcare and retail, to diversify investment insights</a:t>
          </a:r>
          <a:endParaRPr lang="en-US" sz="1200" dirty="0"/>
        </a:p>
      </dgm:t>
    </dgm:pt>
    <dgm:pt modelId="{461DBFFE-AABE-42FC-BDD7-E76D5E8A0E04}" cxnId="{E30107F9-8C76-4BAB-9265-A14B71911BD8}" type="parTrans">
      <dgm:prSet/>
      <dgm:spPr/>
      <dgm:t>
        <a:bodyPr/>
        <a:lstStyle/>
        <a:p>
          <a:endParaRPr lang="en-US"/>
        </a:p>
      </dgm:t>
    </dgm:pt>
    <dgm:pt modelId="{3F61C644-7CD3-4177-B401-B84C3BFF5835}" cxnId="{E30107F9-8C76-4BAB-9265-A14B71911BD8}" type="sibTrans">
      <dgm:prSet/>
      <dgm:spPr/>
      <dgm:t>
        <a:bodyPr/>
        <a:lstStyle/>
        <a:p>
          <a:endParaRPr lang="en-US"/>
        </a:p>
      </dgm:t>
    </dgm:pt>
    <dgm:pt modelId="{1BE45C6B-437A-453C-90D1-0661D2CED961}">
      <dgm:prSet custT="1"/>
      <dgm:spPr/>
      <dgm:t>
        <a:bodyPr/>
        <a:lstStyle/>
        <a:p>
          <a:pPr>
            <a:lnSpc>
              <a:spcPct val="100000"/>
            </a:lnSpc>
          </a:pPr>
          <a:r>
            <a:rPr lang="en-US" sz="1200" b="0" i="0" dirty="0"/>
            <a:t>Enrich our financial datasets with comprehensive company performance metrics, key economic indicators, and derivatives data to bolster predictive accuracy</a:t>
          </a:r>
          <a:endParaRPr lang="en-US" sz="1200" dirty="0"/>
        </a:p>
      </dgm:t>
    </dgm:pt>
    <dgm:pt modelId="{2402430E-74BE-4CFE-B045-E82BF5089CAA}" cxnId="{D08609EC-0C3C-402C-ADD7-297B2CAE155C}" type="parTrans">
      <dgm:prSet/>
      <dgm:spPr/>
      <dgm:t>
        <a:bodyPr/>
        <a:lstStyle/>
        <a:p>
          <a:endParaRPr lang="en-US"/>
        </a:p>
      </dgm:t>
    </dgm:pt>
    <dgm:pt modelId="{7BBF7E45-6655-461E-886F-7B3C82E4E62C}" cxnId="{D08609EC-0C3C-402C-ADD7-297B2CAE155C}" type="sibTrans">
      <dgm:prSet/>
      <dgm:spPr/>
      <dgm:t>
        <a:bodyPr/>
        <a:lstStyle/>
        <a:p>
          <a:endParaRPr lang="en-US"/>
        </a:p>
      </dgm:t>
    </dgm:pt>
    <dgm:pt modelId="{DA10DA16-4292-42B8-8449-08E35AF55997}">
      <dgm:prSet custT="1"/>
      <dgm:spPr/>
      <dgm:t>
        <a:bodyPr/>
        <a:lstStyle/>
        <a:p>
          <a:pPr>
            <a:lnSpc>
              <a:spcPct val="100000"/>
            </a:lnSpc>
          </a:pPr>
          <a:r>
            <a:rPr lang="en-US" sz="1200" b="0" i="0" dirty="0"/>
            <a:t>Develop a robust stock selection framework to identify high-potential investments ('finding the alpha') and optimize market positioning</a:t>
          </a:r>
          <a:endParaRPr lang="en-US" sz="1200" dirty="0"/>
        </a:p>
      </dgm:t>
    </dgm:pt>
    <dgm:pt modelId="{05ED5716-C5BE-4124-88CF-3199763C91C8}" cxnId="{967FEFC9-02F2-4574-BB31-FBAA2E80DFFD}" type="parTrans">
      <dgm:prSet/>
      <dgm:spPr/>
      <dgm:t>
        <a:bodyPr/>
        <a:lstStyle/>
        <a:p>
          <a:endParaRPr lang="en-US"/>
        </a:p>
      </dgm:t>
    </dgm:pt>
    <dgm:pt modelId="{0149B01F-C6C9-4D8A-A92E-7C3D938C4B4D}" cxnId="{967FEFC9-02F2-4574-BB31-FBAA2E80DFFD}" type="sibTrans">
      <dgm:prSet/>
      <dgm:spPr/>
      <dgm:t>
        <a:bodyPr/>
        <a:lstStyle/>
        <a:p>
          <a:endParaRPr lang="en-US"/>
        </a:p>
      </dgm:t>
    </dgm:pt>
    <dgm:pt modelId="{41ED9D21-46E0-4784-95FF-26CA84D16CC1}">
      <dgm:prSet custT="1"/>
      <dgm:spPr/>
      <dgm:t>
        <a:bodyPr/>
        <a:lstStyle/>
        <a:p>
          <a:pPr>
            <a:lnSpc>
              <a:spcPct val="100000"/>
            </a:lnSpc>
          </a:pPr>
          <a:r>
            <a:rPr lang="en-US" sz="1200" b="0" i="0"/>
            <a:t>Employ advanced portfolio optimization techniques to maximize returns while mitigating risk across investment strategies</a:t>
          </a:r>
          <a:endParaRPr lang="en-US" sz="1200" dirty="0"/>
        </a:p>
      </dgm:t>
    </dgm:pt>
    <dgm:pt modelId="{9B7C78A1-8104-423E-8138-94C6C882BA65}" cxnId="{FC15117B-0FAF-487C-B8CF-7512F2C382E7}" type="parTrans">
      <dgm:prSet/>
      <dgm:spPr/>
      <dgm:t>
        <a:bodyPr/>
        <a:lstStyle/>
        <a:p>
          <a:endParaRPr lang="en-US"/>
        </a:p>
      </dgm:t>
    </dgm:pt>
    <dgm:pt modelId="{988AC5BE-F8EA-4E3F-9A46-3E30CCF6B4D6}" cxnId="{FC15117B-0FAF-487C-B8CF-7512F2C382E7}" type="sibTrans">
      <dgm:prSet/>
      <dgm:spPr/>
      <dgm:t>
        <a:bodyPr/>
        <a:lstStyle/>
        <a:p>
          <a:endParaRPr lang="en-US"/>
        </a:p>
      </dgm:t>
    </dgm:pt>
    <dgm:pt modelId="{A5B3D8FE-3E9E-440E-98F0-AE14430E62B4}">
      <dgm:prSet custT="1"/>
      <dgm:spPr/>
      <dgm:t>
        <a:bodyPr/>
        <a:lstStyle/>
        <a:p>
          <a:pPr>
            <a:lnSpc>
              <a:spcPct val="100000"/>
            </a:lnSpc>
          </a:pPr>
          <a:r>
            <a:rPr lang="en-US" altLang="zh-CN" sz="1200" dirty="0"/>
            <a:t>Broaden dataset acquisition to encompass a wider demographic, ensuring a diverse and representative sample of the trading population</a:t>
          </a:r>
          <a:endParaRPr lang="en-US" sz="1200" dirty="0"/>
        </a:p>
      </dgm:t>
    </dgm:pt>
    <dgm:pt modelId="{78A312CF-A65A-4858-96DB-869204B9FF73}" cxnId="{DDD45DB8-7B39-4AE4-9509-9BA2635BC8CA}" type="parTrans">
      <dgm:prSet/>
      <dgm:spPr/>
      <dgm:t>
        <a:bodyPr/>
        <a:lstStyle/>
        <a:p>
          <a:endParaRPr lang="en-US"/>
        </a:p>
      </dgm:t>
    </dgm:pt>
    <dgm:pt modelId="{2815563A-3A10-4481-BE62-FDDED9437547}" cxnId="{DDD45DB8-7B39-4AE4-9509-9BA2635BC8CA}" type="sibTrans">
      <dgm:prSet/>
      <dgm:spPr/>
      <dgm:t>
        <a:bodyPr/>
        <a:lstStyle/>
        <a:p>
          <a:endParaRPr lang="en-US"/>
        </a:p>
      </dgm:t>
    </dgm:pt>
    <dgm:pt modelId="{8FD232E7-870B-497B-BDD5-343382B28275}" type="pres">
      <dgm:prSet presAssocID="{77615284-B835-4900-BB64-0ECD004311F9}" presName="root" presStyleCnt="0">
        <dgm:presLayoutVars>
          <dgm:dir/>
          <dgm:resizeHandles val="exact"/>
        </dgm:presLayoutVars>
      </dgm:prSet>
      <dgm:spPr/>
    </dgm:pt>
    <dgm:pt modelId="{7009FCCC-BE0E-4FD3-976A-F9C5ACCB532F}" type="pres">
      <dgm:prSet presAssocID="{73F8C4A2-E86C-44C7-B65F-AAFD7EB3B5AB}" presName="compNode" presStyleCnt="0"/>
      <dgm:spPr/>
    </dgm:pt>
    <dgm:pt modelId="{741F0FF5-6799-4E0F-B956-9ABAF172D088}" type="pres">
      <dgm:prSet presAssocID="{73F8C4A2-E86C-44C7-B65F-AAFD7EB3B5A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70AF2D68-6DB9-48DF-83BD-A7D92FFE08E5}" type="pres">
      <dgm:prSet presAssocID="{73F8C4A2-E86C-44C7-B65F-AAFD7EB3B5AB}" presName="iconSpace" presStyleCnt="0"/>
      <dgm:spPr/>
    </dgm:pt>
    <dgm:pt modelId="{EC898F87-6757-4EA0-B5A2-222ECC7F1C94}" type="pres">
      <dgm:prSet presAssocID="{73F8C4A2-E86C-44C7-B65F-AAFD7EB3B5AB}" presName="parTx" presStyleLbl="revTx" presStyleIdx="0" presStyleCnt="4">
        <dgm:presLayoutVars>
          <dgm:chMax val="0"/>
          <dgm:chPref val="0"/>
        </dgm:presLayoutVars>
      </dgm:prSet>
      <dgm:spPr/>
    </dgm:pt>
    <dgm:pt modelId="{44848A3A-224A-49C0-8997-5969C4080374}" type="pres">
      <dgm:prSet presAssocID="{73F8C4A2-E86C-44C7-B65F-AAFD7EB3B5AB}" presName="txSpace" presStyleCnt="0"/>
      <dgm:spPr/>
    </dgm:pt>
    <dgm:pt modelId="{B2DF3FD2-C7A8-4585-9238-D415AB884C13}" type="pres">
      <dgm:prSet presAssocID="{73F8C4A2-E86C-44C7-B65F-AAFD7EB3B5AB}" presName="desTx" presStyleLbl="revTx" presStyleIdx="1" presStyleCnt="4">
        <dgm:presLayoutVars/>
      </dgm:prSet>
      <dgm:spPr/>
    </dgm:pt>
    <dgm:pt modelId="{BEEA0730-679A-4491-AFDB-A06B6C30D17F}" type="pres">
      <dgm:prSet presAssocID="{632DD7C3-CD0B-4833-9C5C-FCAD09A33CF3}" presName="sibTrans" presStyleCnt="0"/>
      <dgm:spPr/>
    </dgm:pt>
    <dgm:pt modelId="{957CB80D-848F-4FED-B4A7-DFA8CFDFA1DD}" type="pres">
      <dgm:prSet presAssocID="{A68B4BD6-EFD0-4A55-A894-A3B8497E6B31}" presName="compNode" presStyleCnt="0"/>
      <dgm:spPr/>
    </dgm:pt>
    <dgm:pt modelId="{723A101C-2105-4A30-B931-735170649757}" type="pres">
      <dgm:prSet presAssocID="{A68B4BD6-EFD0-4A55-A894-A3B8497E6B3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C26C6327-2A4C-45A7-8C2E-BADCDEEF9D48}" type="pres">
      <dgm:prSet presAssocID="{A68B4BD6-EFD0-4A55-A894-A3B8497E6B31}" presName="iconSpace" presStyleCnt="0"/>
      <dgm:spPr/>
    </dgm:pt>
    <dgm:pt modelId="{029C6144-9ED3-46D8-B581-841DA4B0BFCC}" type="pres">
      <dgm:prSet presAssocID="{A68B4BD6-EFD0-4A55-A894-A3B8497E6B31}" presName="parTx" presStyleLbl="revTx" presStyleIdx="2" presStyleCnt="4">
        <dgm:presLayoutVars>
          <dgm:chMax val="0"/>
          <dgm:chPref val="0"/>
        </dgm:presLayoutVars>
      </dgm:prSet>
      <dgm:spPr/>
    </dgm:pt>
    <dgm:pt modelId="{19ADD0B8-267E-40F3-A033-0BE4FB0D62BC}" type="pres">
      <dgm:prSet presAssocID="{A68B4BD6-EFD0-4A55-A894-A3B8497E6B31}" presName="txSpace" presStyleCnt="0"/>
      <dgm:spPr/>
    </dgm:pt>
    <dgm:pt modelId="{EAF35B11-4BE8-4EB8-825F-5AED67565B83}" type="pres">
      <dgm:prSet presAssocID="{A68B4BD6-EFD0-4A55-A894-A3B8497E6B31}" presName="desTx" presStyleLbl="revTx" presStyleIdx="3" presStyleCnt="4">
        <dgm:presLayoutVars/>
      </dgm:prSet>
      <dgm:spPr/>
    </dgm:pt>
  </dgm:ptLst>
  <dgm:cxnLst>
    <dgm:cxn modelId="{DBE1621E-E767-4B5E-8B1A-BC02B509904C}" type="presOf" srcId="{41ED9D21-46E0-4784-95FF-26CA84D16CC1}" destId="{EAF35B11-4BE8-4EB8-825F-5AED67565B83}" srcOrd="0" destOrd="3" presId="urn:microsoft.com/office/officeart/2018/2/layout/IconLabelDescriptionList"/>
    <dgm:cxn modelId="{7274562A-6B6B-42A1-BF8E-B64FA5E21AA3}" type="presOf" srcId="{B29D4362-C932-4B2D-967D-A7ADBA2FF915}" destId="{B2DF3FD2-C7A8-4585-9238-D415AB884C13}" srcOrd="0" destOrd="0" presId="urn:microsoft.com/office/officeart/2018/2/layout/IconLabelDescriptionList"/>
    <dgm:cxn modelId="{3B86CB71-7FFF-4069-8CE4-50B02594BA69}" type="presOf" srcId="{A5B3D8FE-3E9E-440E-98F0-AE14430E62B4}" destId="{B2DF3FD2-C7A8-4585-9238-D415AB884C13}" srcOrd="0" destOrd="1" presId="urn:microsoft.com/office/officeart/2018/2/layout/IconLabelDescriptionList"/>
    <dgm:cxn modelId="{FC15117B-0FAF-487C-B8CF-7512F2C382E7}" srcId="{A68B4BD6-EFD0-4A55-A894-A3B8497E6B31}" destId="{41ED9D21-46E0-4784-95FF-26CA84D16CC1}" srcOrd="3" destOrd="0" parTransId="{9B7C78A1-8104-423E-8138-94C6C882BA65}" sibTransId="{988AC5BE-F8EA-4E3F-9A46-3E30CCF6B4D6}"/>
    <dgm:cxn modelId="{C6709C9E-3367-40A8-8FE4-9D725E2677BE}" srcId="{73F8C4A2-E86C-44C7-B65F-AAFD7EB3B5AB}" destId="{B29D4362-C932-4B2D-967D-A7ADBA2FF915}" srcOrd="0" destOrd="0" parTransId="{B93B0836-127B-4B68-900D-5D1F2E6F38D1}" sibTransId="{A179D0EC-E9E4-4CEC-8533-F6E90596F71C}"/>
    <dgm:cxn modelId="{6886C69E-11FC-4A22-BA74-447D73126544}" type="presOf" srcId="{73F8C4A2-E86C-44C7-B65F-AAFD7EB3B5AB}" destId="{EC898F87-6757-4EA0-B5A2-222ECC7F1C94}" srcOrd="0" destOrd="0" presId="urn:microsoft.com/office/officeart/2018/2/layout/IconLabelDescriptionList"/>
    <dgm:cxn modelId="{DDD45DB8-7B39-4AE4-9509-9BA2635BC8CA}" srcId="{73F8C4A2-E86C-44C7-B65F-AAFD7EB3B5AB}" destId="{A5B3D8FE-3E9E-440E-98F0-AE14430E62B4}" srcOrd="1" destOrd="0" parTransId="{78A312CF-A65A-4858-96DB-869204B9FF73}" sibTransId="{2815563A-3A10-4481-BE62-FDDED9437547}"/>
    <dgm:cxn modelId="{FFD00DBC-A199-4A7B-B271-AC666AF754FC}" type="presOf" srcId="{DA10DA16-4292-42B8-8449-08E35AF55997}" destId="{EAF35B11-4BE8-4EB8-825F-5AED67565B83}" srcOrd="0" destOrd="2" presId="urn:microsoft.com/office/officeart/2018/2/layout/IconLabelDescriptionList"/>
    <dgm:cxn modelId="{967FEFC9-02F2-4574-BB31-FBAA2E80DFFD}" srcId="{A68B4BD6-EFD0-4A55-A894-A3B8497E6B31}" destId="{DA10DA16-4292-42B8-8449-08E35AF55997}" srcOrd="2" destOrd="0" parTransId="{05ED5716-C5BE-4124-88CF-3199763C91C8}" sibTransId="{0149B01F-C6C9-4D8A-A92E-7C3D938C4B4D}"/>
    <dgm:cxn modelId="{B6FF66D0-9091-48B1-9D58-39270E4380A3}" type="presOf" srcId="{3BF86A3C-E151-4A66-9137-D3C10D62380D}" destId="{EAF35B11-4BE8-4EB8-825F-5AED67565B83}" srcOrd="0" destOrd="0" presId="urn:microsoft.com/office/officeart/2018/2/layout/IconLabelDescriptionList"/>
    <dgm:cxn modelId="{706052D0-F65D-4156-8404-6B61AAD716C3}" type="presOf" srcId="{A68B4BD6-EFD0-4A55-A894-A3B8497E6B31}" destId="{029C6144-9ED3-46D8-B581-841DA4B0BFCC}" srcOrd="0" destOrd="0" presId="urn:microsoft.com/office/officeart/2018/2/layout/IconLabelDescriptionList"/>
    <dgm:cxn modelId="{A75FE8D1-8616-4802-89C7-3A442DEAF336}" srcId="{77615284-B835-4900-BB64-0ECD004311F9}" destId="{A68B4BD6-EFD0-4A55-A894-A3B8497E6B31}" srcOrd="1" destOrd="0" parTransId="{6F1FE126-2171-458F-AAE6-10A6104BEE8F}" sibTransId="{B3EC95A9-CA84-4946-9835-14FF5A4437EA}"/>
    <dgm:cxn modelId="{27C417D2-F71B-41EF-88E5-19B21B47DDB4}" srcId="{77615284-B835-4900-BB64-0ECD004311F9}" destId="{73F8C4A2-E86C-44C7-B65F-AAFD7EB3B5AB}" srcOrd="0" destOrd="0" parTransId="{0640EBB6-3AD6-45DE-A236-C0558BCBD1D2}" sibTransId="{632DD7C3-CD0B-4833-9C5C-FCAD09A33CF3}"/>
    <dgm:cxn modelId="{F0FCD1DD-12D1-4CFB-8885-CDFD5DEE7AEC}" type="presOf" srcId="{1BE45C6B-437A-453C-90D1-0661D2CED961}" destId="{EAF35B11-4BE8-4EB8-825F-5AED67565B83}" srcOrd="0" destOrd="1" presId="urn:microsoft.com/office/officeart/2018/2/layout/IconLabelDescriptionList"/>
    <dgm:cxn modelId="{C4B059E7-24C6-4A4D-A27D-B14488BB3C95}" type="presOf" srcId="{77615284-B835-4900-BB64-0ECD004311F9}" destId="{8FD232E7-870B-497B-BDD5-343382B28275}" srcOrd="0" destOrd="0" presId="urn:microsoft.com/office/officeart/2018/2/layout/IconLabelDescriptionList"/>
    <dgm:cxn modelId="{D08609EC-0C3C-402C-ADD7-297B2CAE155C}" srcId="{A68B4BD6-EFD0-4A55-A894-A3B8497E6B31}" destId="{1BE45C6B-437A-453C-90D1-0661D2CED961}" srcOrd="1" destOrd="0" parTransId="{2402430E-74BE-4CFE-B045-E82BF5089CAA}" sibTransId="{7BBF7E45-6655-461E-886F-7B3C82E4E62C}"/>
    <dgm:cxn modelId="{E30107F9-8C76-4BAB-9265-A14B71911BD8}" srcId="{A68B4BD6-EFD0-4A55-A894-A3B8497E6B31}" destId="{3BF86A3C-E151-4A66-9137-D3C10D62380D}" srcOrd="0" destOrd="0" parTransId="{461DBFFE-AABE-42FC-BDD7-E76D5E8A0E04}" sibTransId="{3F61C644-7CD3-4177-B401-B84C3BFF5835}"/>
    <dgm:cxn modelId="{690CFA73-FB70-424D-A6D1-9369C73DAAAE}" type="presParOf" srcId="{8FD232E7-870B-497B-BDD5-343382B28275}" destId="{7009FCCC-BE0E-4FD3-976A-F9C5ACCB532F}" srcOrd="0" destOrd="0" presId="urn:microsoft.com/office/officeart/2018/2/layout/IconLabelDescriptionList"/>
    <dgm:cxn modelId="{1A5D5254-EF1C-4490-B94B-A561FEB1CB3B}" type="presParOf" srcId="{7009FCCC-BE0E-4FD3-976A-F9C5ACCB532F}" destId="{741F0FF5-6799-4E0F-B956-9ABAF172D088}" srcOrd="0" destOrd="0" presId="urn:microsoft.com/office/officeart/2018/2/layout/IconLabelDescriptionList"/>
    <dgm:cxn modelId="{66A6C4CA-7057-4D51-8C15-FFFDD5CA5C30}" type="presParOf" srcId="{7009FCCC-BE0E-4FD3-976A-F9C5ACCB532F}" destId="{70AF2D68-6DB9-48DF-83BD-A7D92FFE08E5}" srcOrd="1" destOrd="0" presId="urn:microsoft.com/office/officeart/2018/2/layout/IconLabelDescriptionList"/>
    <dgm:cxn modelId="{886FAE39-0BB9-4E12-8CF5-F50E7FDA76B1}" type="presParOf" srcId="{7009FCCC-BE0E-4FD3-976A-F9C5ACCB532F}" destId="{EC898F87-6757-4EA0-B5A2-222ECC7F1C94}" srcOrd="2" destOrd="0" presId="urn:microsoft.com/office/officeart/2018/2/layout/IconLabelDescriptionList"/>
    <dgm:cxn modelId="{DBAA1AF7-2B41-48DE-909F-03AD87CD471D}" type="presParOf" srcId="{7009FCCC-BE0E-4FD3-976A-F9C5ACCB532F}" destId="{44848A3A-224A-49C0-8997-5969C4080374}" srcOrd="3" destOrd="0" presId="urn:microsoft.com/office/officeart/2018/2/layout/IconLabelDescriptionList"/>
    <dgm:cxn modelId="{E7AB9D48-F86F-4BDD-9AC6-C7CBFE268EC1}" type="presParOf" srcId="{7009FCCC-BE0E-4FD3-976A-F9C5ACCB532F}" destId="{B2DF3FD2-C7A8-4585-9238-D415AB884C13}" srcOrd="4" destOrd="0" presId="urn:microsoft.com/office/officeart/2018/2/layout/IconLabelDescriptionList"/>
    <dgm:cxn modelId="{C8EF049B-A132-4E14-91A5-379B8AEE40B1}" type="presParOf" srcId="{8FD232E7-870B-497B-BDD5-343382B28275}" destId="{BEEA0730-679A-4491-AFDB-A06B6C30D17F}" srcOrd="1" destOrd="0" presId="urn:microsoft.com/office/officeart/2018/2/layout/IconLabelDescriptionList"/>
    <dgm:cxn modelId="{CC257350-E0D1-41BA-AE00-2FA694699405}" type="presParOf" srcId="{8FD232E7-870B-497B-BDD5-343382B28275}" destId="{957CB80D-848F-4FED-B4A7-DFA8CFDFA1DD}" srcOrd="2" destOrd="0" presId="urn:microsoft.com/office/officeart/2018/2/layout/IconLabelDescriptionList"/>
    <dgm:cxn modelId="{D1B10D71-04A4-488E-A75B-14D3C25D8149}" type="presParOf" srcId="{957CB80D-848F-4FED-B4A7-DFA8CFDFA1DD}" destId="{723A101C-2105-4A30-B931-735170649757}" srcOrd="0" destOrd="0" presId="urn:microsoft.com/office/officeart/2018/2/layout/IconLabelDescriptionList"/>
    <dgm:cxn modelId="{F6B881E1-4D3A-4D5B-846B-F9EA61619CD8}" type="presParOf" srcId="{957CB80D-848F-4FED-B4A7-DFA8CFDFA1DD}" destId="{C26C6327-2A4C-45A7-8C2E-BADCDEEF9D48}" srcOrd="1" destOrd="0" presId="urn:microsoft.com/office/officeart/2018/2/layout/IconLabelDescriptionList"/>
    <dgm:cxn modelId="{C98FCF06-D245-4009-908A-AEC418A8A661}" type="presParOf" srcId="{957CB80D-848F-4FED-B4A7-DFA8CFDFA1DD}" destId="{029C6144-9ED3-46D8-B581-841DA4B0BFCC}" srcOrd="2" destOrd="0" presId="urn:microsoft.com/office/officeart/2018/2/layout/IconLabelDescriptionList"/>
    <dgm:cxn modelId="{A048B203-A717-44FD-93D8-976F4FA070E4}" type="presParOf" srcId="{957CB80D-848F-4FED-B4A7-DFA8CFDFA1DD}" destId="{19ADD0B8-267E-40F3-A033-0BE4FB0D62BC}" srcOrd="3" destOrd="0" presId="urn:microsoft.com/office/officeart/2018/2/layout/IconLabelDescriptionList"/>
    <dgm:cxn modelId="{5A22BCFC-B0FB-4A55-862B-8CB16A69BB25}" type="presParOf" srcId="{957CB80D-848F-4FED-B4A7-DFA8CFDFA1DD}" destId="{EAF35B11-4BE8-4EB8-825F-5AED67565B83}" srcOrd="4" destOrd="0" presId="urn:microsoft.com/office/officeart/2018/2/layout/IconLabelDescription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117918" cy="5157049"/>
        <a:chOff x="0" y="0"/>
        <a:chExt cx="7117918" cy="5157049"/>
      </a:xfrm>
    </dsp:grpSpPr>
    <dsp:sp modelId="{E541CD7E-3771-4130-ACEF-6B941838B6F5}">
      <dsp:nvSpPr>
        <dsp:cNvPr id="3" name="圆角矩形 2"/>
        <dsp:cNvSpPr/>
      </dsp:nvSpPr>
      <dsp:spPr bwMode="white">
        <a:xfrm>
          <a:off x="0" y="838020"/>
          <a:ext cx="7117918" cy="1547115"/>
        </a:xfrm>
        <a:prstGeom prst="roundRect">
          <a:avLst>
            <a:gd name="adj" fmla="val 10000"/>
          </a:avLst>
        </a:prstGeom>
      </dsp:spPr>
      <dsp:style>
        <a:lnRef idx="0">
          <a:schemeClr val="dk1"/>
        </a:lnRef>
        <a:fillRef idx="1">
          <a:schemeClr val="bg1">
            <a:lumMod val="95000"/>
          </a:schemeClr>
        </a:fillRef>
        <a:effectRef idx="0">
          <a:scrgbClr r="0" g="0" b="0"/>
        </a:effectRef>
        <a:fontRef idx="minor"/>
      </dsp:style>
      <dsp:txXfrm>
        <a:off x="0" y="838020"/>
        <a:ext cx="7117918" cy="1547115"/>
      </dsp:txXfrm>
    </dsp:sp>
    <dsp:sp modelId="{10276274-7A25-420F-85AC-6F98D7C9368E}">
      <dsp:nvSpPr>
        <dsp:cNvPr id="4" name="矩形 3"/>
        <dsp:cNvSpPr/>
      </dsp:nvSpPr>
      <dsp:spPr bwMode="white">
        <a:xfrm>
          <a:off x="468002" y="1186121"/>
          <a:ext cx="850913" cy="850913"/>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sp:spPr>
      <dsp:style>
        <a:lnRef idx="2">
          <a:schemeClr val="lt1">
            <a:alpha val="0"/>
          </a:schemeClr>
        </a:lnRef>
        <a:fillRef idx="1">
          <a:schemeClr val="accent2"/>
        </a:fillRef>
        <a:effectRef idx="0">
          <a:scrgbClr r="0" g="0" b="0"/>
        </a:effectRef>
        <a:fontRef idx="minor">
          <a:schemeClr val="lt1"/>
        </a:fontRef>
      </dsp:style>
      <dsp:txXfrm>
        <a:off x="468002" y="1186121"/>
        <a:ext cx="850913" cy="850913"/>
      </dsp:txXfrm>
    </dsp:sp>
    <dsp:sp modelId="{C1D4B622-1C87-4F4A-B292-1823CF35D469}">
      <dsp:nvSpPr>
        <dsp:cNvPr id="5" name="矩形 4"/>
        <dsp:cNvSpPr/>
      </dsp:nvSpPr>
      <dsp:spPr bwMode="white">
        <a:xfrm>
          <a:off x="1786917" y="838020"/>
          <a:ext cx="5331001" cy="154711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63736" tIns="163736" rIns="163736" bIns="163736"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a:lnSpc>
              <a:spcPct val="100000"/>
            </a:lnSpc>
            <a:spcBef>
              <a:spcPct val="0"/>
            </a:spcBef>
            <a:spcAft>
              <a:spcPct val="35000"/>
            </a:spcAft>
          </a:pPr>
          <a:r>
            <a:rPr lang="en-US" altLang="zh-CN" dirty="0">
              <a:solidFill>
                <a:schemeClr val="tx1"/>
              </a:solidFill>
            </a:rPr>
            <a:t>Implement retail trader sentiment analysis to assess market impact</a:t>
          </a:r>
          <a:endParaRPr lang="en-US" dirty="0">
            <a:solidFill>
              <a:schemeClr val="tx1"/>
            </a:solidFill>
          </a:endParaRPr>
        </a:p>
      </dsp:txBody>
      <dsp:txXfrm>
        <a:off x="1786917" y="838020"/>
        <a:ext cx="5331001" cy="1547115"/>
      </dsp:txXfrm>
    </dsp:sp>
    <dsp:sp modelId="{0B2EF1B2-1A9A-4AFF-9CC2-61C8648E5B3D}">
      <dsp:nvSpPr>
        <dsp:cNvPr id="6" name="圆角矩形 5"/>
        <dsp:cNvSpPr/>
      </dsp:nvSpPr>
      <dsp:spPr bwMode="white">
        <a:xfrm>
          <a:off x="0" y="2771914"/>
          <a:ext cx="7117918" cy="1547115"/>
        </a:xfrm>
        <a:prstGeom prst="roundRect">
          <a:avLst>
            <a:gd name="adj" fmla="val 10000"/>
          </a:avLst>
        </a:prstGeom>
      </dsp:spPr>
      <dsp:style>
        <a:lnRef idx="0">
          <a:schemeClr val="dk1"/>
        </a:lnRef>
        <a:fillRef idx="1">
          <a:schemeClr val="bg1">
            <a:lumMod val="95000"/>
          </a:schemeClr>
        </a:fillRef>
        <a:effectRef idx="0">
          <a:scrgbClr r="0" g="0" b="0"/>
        </a:effectRef>
        <a:fontRef idx="minor"/>
      </dsp:style>
      <dsp:txXfrm>
        <a:off x="0" y="2771914"/>
        <a:ext cx="7117918" cy="1547115"/>
      </dsp:txXfrm>
    </dsp:sp>
    <dsp:sp modelId="{BBA7B180-528C-4707-B0B2-F161985BCC72}">
      <dsp:nvSpPr>
        <dsp:cNvPr id="7" name="矩形 6"/>
        <dsp:cNvSpPr/>
      </dsp:nvSpPr>
      <dsp:spPr bwMode="white">
        <a:xfrm>
          <a:off x="468002" y="3120015"/>
          <a:ext cx="850913" cy="850913"/>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sp:spPr>
      <dsp:style>
        <a:lnRef idx="2">
          <a:schemeClr val="lt1">
            <a:alpha val="0"/>
          </a:schemeClr>
        </a:lnRef>
        <a:fillRef idx="1">
          <a:schemeClr val="accent3"/>
        </a:fillRef>
        <a:effectRef idx="0">
          <a:scrgbClr r="0" g="0" b="0"/>
        </a:effectRef>
        <a:fontRef idx="minor">
          <a:schemeClr val="lt1"/>
        </a:fontRef>
      </dsp:style>
      <dsp:txXfrm>
        <a:off x="468002" y="3120015"/>
        <a:ext cx="850913" cy="850913"/>
      </dsp:txXfrm>
    </dsp:sp>
    <dsp:sp modelId="{49E5CB17-7B4C-41C2-9AE2-CF4B25E1B086}">
      <dsp:nvSpPr>
        <dsp:cNvPr id="8" name="矩形 7"/>
        <dsp:cNvSpPr/>
      </dsp:nvSpPr>
      <dsp:spPr bwMode="white">
        <a:xfrm>
          <a:off x="1786917" y="2771914"/>
          <a:ext cx="5331001" cy="154711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63736" tIns="163736" rIns="163736" bIns="163736"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a:lnSpc>
              <a:spcPct val="100000"/>
            </a:lnSpc>
            <a:spcBef>
              <a:spcPct val="0"/>
            </a:spcBef>
            <a:spcAft>
              <a:spcPct val="35000"/>
            </a:spcAft>
          </a:pPr>
          <a:r>
            <a:rPr lang="en-US" altLang="zh-CN" dirty="0">
              <a:solidFill>
                <a:schemeClr val="tx1"/>
              </a:solidFill>
            </a:rPr>
            <a:t>Develop predictive models for real-time detection of buy/sell signals</a:t>
          </a:r>
          <a:endParaRPr lang="en-US" dirty="0">
            <a:solidFill>
              <a:schemeClr val="tx1"/>
            </a:solidFill>
          </a:endParaRPr>
        </a:p>
      </dsp:txBody>
      <dsp:txXfrm>
        <a:off x="1786917" y="2771914"/>
        <a:ext cx="5331001" cy="1547115"/>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891471" cy="5157049"/>
        <a:chOff x="0" y="0"/>
        <a:chExt cx="5891471" cy="5157049"/>
      </a:xfrm>
    </dsp:grpSpPr>
    <dsp:sp modelId="{4EC703AE-C60D-48F0-BCB2-9FE16DB1B6E5}">
      <dsp:nvSpPr>
        <dsp:cNvPr id="5" name="矩形 4"/>
        <dsp:cNvSpPr/>
      </dsp:nvSpPr>
      <dsp:spPr bwMode="white">
        <a:xfrm>
          <a:off x="0" y="382509"/>
          <a:ext cx="5891471" cy="1627505"/>
        </a:xfrm>
        <a:prstGeom prst="rect">
          <a:avLst/>
        </a:prstGeom>
      </dsp:spPr>
      <dsp:style>
        <a:lnRef idx="2">
          <a:schemeClr val="accent2">
            <a:hueOff val="0"/>
            <a:satOff val="0"/>
            <a:lumOff val="0"/>
            <a:alpha val="100000"/>
          </a:schemeClr>
        </a:lnRef>
        <a:fillRef idx="1">
          <a:schemeClr val="lt1">
            <a:alpha val="90000"/>
          </a:schemeClr>
        </a:fillRef>
        <a:effectRef idx="0">
          <a:scrgbClr r="0" g="0" b="0"/>
        </a:effectRef>
        <a:fontRef idx="minor"/>
      </dsp:style>
      <dsp:txBody>
        <a:bodyPr lIns="457243" tIns="437388" rIns="457243" bIns="149352" anchor="t"/>
        <a:lstStyle>
          <a:lvl1pPr algn="l">
            <a:defRPr sz="21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1">
            <a:lnSpc>
              <a:spcPct val="100000"/>
            </a:lnSpc>
            <a:spcBef>
              <a:spcPct val="0"/>
            </a:spcBef>
            <a:spcAft>
              <a:spcPct val="15000"/>
            </a:spcAft>
            <a:buChar char="•"/>
          </a:pPr>
          <a:r>
            <a:rPr lang="en-US" dirty="0">
              <a:solidFill>
                <a:schemeClr val="dk1"/>
              </a:solidFill>
            </a:rPr>
            <a:t>Study the correlation between stock market and retail traders’ sentiment</a:t>
          </a:r>
          <a:endParaRPr lang="en-US" dirty="0">
            <a:solidFill>
              <a:schemeClr val="dk1"/>
            </a:solidFill>
          </a:endParaRPr>
        </a:p>
        <a:p>
          <a:pPr lvl="1">
            <a:lnSpc>
              <a:spcPct val="100000"/>
            </a:lnSpc>
            <a:spcBef>
              <a:spcPct val="0"/>
            </a:spcBef>
            <a:spcAft>
              <a:spcPct val="15000"/>
            </a:spcAft>
            <a:buChar char="•"/>
          </a:pPr>
          <a:r>
            <a:rPr lang="en-US" dirty="0">
              <a:solidFill>
                <a:schemeClr val="dk1"/>
              </a:solidFill>
            </a:rPr>
            <a:t>Build models to predict stock return</a:t>
          </a:r>
          <a:endParaRPr>
            <a:solidFill>
              <a:schemeClr val="dk1"/>
            </a:solidFill>
          </a:endParaRPr>
        </a:p>
      </dsp:txBody>
      <dsp:txXfrm>
        <a:off x="0" y="382509"/>
        <a:ext cx="5891471" cy="1627505"/>
      </dsp:txXfrm>
    </dsp:sp>
    <dsp:sp modelId="{3D78E7DC-E549-4121-9EC8-783C9EC0AC04}">
      <dsp:nvSpPr>
        <dsp:cNvPr id="4" name="圆角矩形 3"/>
        <dsp:cNvSpPr/>
      </dsp:nvSpPr>
      <dsp:spPr bwMode="white">
        <a:xfrm>
          <a:off x="294574" y="72549"/>
          <a:ext cx="4124030" cy="619920"/>
        </a:xfrm>
        <a:prstGeom prst="roundRect">
          <a:avLst/>
        </a:prstGeom>
      </dsp:spPr>
      <dsp:style>
        <a:lnRef idx="2">
          <a:schemeClr val="lt1"/>
        </a:lnRef>
        <a:fillRef idx="1">
          <a:schemeClr val="accent2">
            <a:hueOff val="0"/>
            <a:satOff val="0"/>
            <a:lumOff val="0"/>
            <a:alpha val="100000"/>
          </a:schemeClr>
        </a:fillRef>
        <a:effectRef idx="0">
          <a:scrgbClr r="0" g="0" b="0"/>
        </a:effectRef>
        <a:fontRef idx="minor">
          <a:schemeClr val="lt1"/>
        </a:fontRef>
      </dsp:style>
      <dsp:txBody>
        <a:bodyPr lIns="155878" tIns="0" rIns="155878" bIns="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t>Similarities:</a:t>
          </a:r>
        </a:p>
      </dsp:txBody>
      <dsp:txXfrm>
        <a:off x="294574" y="72549"/>
        <a:ext cx="4124030" cy="619920"/>
      </dsp:txXfrm>
    </dsp:sp>
    <dsp:sp modelId="{1B0A7A31-21EB-4189-8994-DEC93D450867}">
      <dsp:nvSpPr>
        <dsp:cNvPr id="8" name="矩形 7"/>
        <dsp:cNvSpPr/>
      </dsp:nvSpPr>
      <dsp:spPr bwMode="white">
        <a:xfrm>
          <a:off x="0" y="2433374"/>
          <a:ext cx="5891471" cy="2651125"/>
        </a:xfrm>
        <a:prstGeom prst="rect">
          <a:avLst/>
        </a:prstGeom>
      </dsp:spPr>
      <dsp:style>
        <a:lnRef idx="2">
          <a:schemeClr val="accent2">
            <a:hueOff val="-1560000"/>
            <a:satOff val="-391"/>
            <a:lumOff val="7059"/>
            <a:alpha val="100000"/>
          </a:schemeClr>
        </a:lnRef>
        <a:fillRef idx="1">
          <a:schemeClr val="lt1">
            <a:alpha val="90000"/>
          </a:schemeClr>
        </a:fillRef>
        <a:effectRef idx="0">
          <a:scrgbClr r="0" g="0" b="0"/>
        </a:effectRef>
        <a:fontRef idx="minor"/>
      </dsp:style>
      <dsp:txBody>
        <a:bodyPr lIns="457243" tIns="437388" rIns="457243" bIns="149352" anchor="t"/>
        <a:lstStyle>
          <a:lvl1pPr algn="l">
            <a:defRPr sz="21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1">
            <a:lnSpc>
              <a:spcPct val="100000"/>
            </a:lnSpc>
            <a:spcBef>
              <a:spcPct val="0"/>
            </a:spcBef>
            <a:spcAft>
              <a:spcPct val="15000"/>
            </a:spcAft>
            <a:buChar char="•"/>
          </a:pPr>
          <a:r>
            <a:rPr lang="en-US" dirty="0">
              <a:solidFill>
                <a:schemeClr val="dk1"/>
              </a:solidFill>
            </a:rPr>
            <a:t>Implement a dynamic approach to make short to mid term (one week) prediction </a:t>
          </a:r>
          <a:endParaRPr lang="en-US" dirty="0">
            <a:solidFill>
              <a:schemeClr val="dk1"/>
            </a:solidFill>
          </a:endParaRPr>
        </a:p>
        <a:p>
          <a:pPr lvl="1">
            <a:lnSpc>
              <a:spcPct val="100000"/>
            </a:lnSpc>
            <a:spcBef>
              <a:spcPct val="0"/>
            </a:spcBef>
            <a:spcAft>
              <a:spcPct val="15000"/>
            </a:spcAft>
            <a:buChar char="•"/>
          </a:pPr>
          <a:r>
            <a:rPr lang="en-US" dirty="0">
              <a:solidFill>
                <a:schemeClr val="dk1"/>
              </a:solidFill>
            </a:rPr>
            <a:t>Focus on both loss and gain</a:t>
          </a:r>
          <a:endParaRPr lang="en-US" dirty="0">
            <a:solidFill>
              <a:schemeClr val="dk1"/>
            </a:solidFill>
          </a:endParaRPr>
        </a:p>
        <a:p>
          <a:pPr lvl="1">
            <a:lnSpc>
              <a:spcPct val="100000"/>
            </a:lnSpc>
            <a:spcBef>
              <a:spcPct val="0"/>
            </a:spcBef>
            <a:spcAft>
              <a:spcPct val="15000"/>
            </a:spcAft>
            <a:buChar char="•"/>
          </a:pPr>
          <a:r>
            <a:rPr lang="en-US" dirty="0">
              <a:solidFill>
                <a:schemeClr val="dk1"/>
              </a:solidFill>
            </a:rPr>
            <a:t>Incorporate sentiment analysis into model</a:t>
          </a:r>
          <a:endParaRPr>
            <a:solidFill>
              <a:schemeClr val="dk1"/>
            </a:solidFill>
          </a:endParaRPr>
        </a:p>
      </dsp:txBody>
      <dsp:txXfrm>
        <a:off x="0" y="2433374"/>
        <a:ext cx="5891471" cy="2651125"/>
      </dsp:txXfrm>
    </dsp:sp>
    <dsp:sp modelId="{F27E2B59-372A-402C-B697-3DE712A58854}">
      <dsp:nvSpPr>
        <dsp:cNvPr id="7" name="圆角矩形 6"/>
        <dsp:cNvSpPr/>
      </dsp:nvSpPr>
      <dsp:spPr bwMode="white">
        <a:xfrm>
          <a:off x="294574" y="2123414"/>
          <a:ext cx="4124030" cy="619920"/>
        </a:xfrm>
        <a:prstGeom prst="roundRect">
          <a:avLst/>
        </a:prstGeom>
      </dsp:spPr>
      <dsp:style>
        <a:lnRef idx="2">
          <a:schemeClr val="lt1"/>
        </a:lnRef>
        <a:fillRef idx="1">
          <a:schemeClr val="accent2">
            <a:hueOff val="-1560000"/>
            <a:satOff val="-391"/>
            <a:lumOff val="7059"/>
            <a:alpha val="100000"/>
          </a:schemeClr>
        </a:fillRef>
        <a:effectRef idx="0">
          <a:scrgbClr r="0" g="0" b="0"/>
        </a:effectRef>
        <a:fontRef idx="minor">
          <a:schemeClr val="lt1"/>
        </a:fontRef>
      </dsp:style>
      <dsp:txBody>
        <a:bodyPr lIns="155878" tIns="0" rIns="155878" bIns="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t>Uniqueness</a:t>
          </a:r>
        </a:p>
      </dsp:txBody>
      <dsp:txXfrm>
        <a:off x="294574" y="2123414"/>
        <a:ext cx="4124030" cy="619920"/>
      </dsp:txXfrm>
    </dsp:sp>
    <dsp:sp modelId="{29A8FEE7-C8FB-46E8-AD66-6B2412059858}">
      <dsp:nvSpPr>
        <dsp:cNvPr id="3" name="矩形 2" hidden="1"/>
        <dsp:cNvSpPr/>
      </dsp:nvSpPr>
      <dsp:spPr>
        <a:xfrm>
          <a:off x="0" y="72549"/>
          <a:ext cx="294574" cy="619920"/>
        </a:xfrm>
        <a:prstGeom prst="rect">
          <a:avLst/>
        </a:prstGeom>
      </dsp:spPr>
      <dsp:txXfrm>
        <a:off x="0" y="72549"/>
        <a:ext cx="294574" cy="619920"/>
      </dsp:txXfrm>
    </dsp:sp>
    <dsp:sp modelId="{645333B6-97E4-40DA-84CF-595DA3FCB3AF}">
      <dsp:nvSpPr>
        <dsp:cNvPr id="6" name="矩形 5" hidden="1"/>
        <dsp:cNvSpPr/>
      </dsp:nvSpPr>
      <dsp:spPr>
        <a:xfrm>
          <a:off x="0" y="2123414"/>
          <a:ext cx="294574" cy="619920"/>
        </a:xfrm>
        <a:prstGeom prst="rect">
          <a:avLst/>
        </a:prstGeom>
      </dsp:spPr>
      <dsp:txXfrm>
        <a:off x="0" y="2123414"/>
        <a:ext cx="294574" cy="619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891471" cy="5157049"/>
        <a:chOff x="0" y="0"/>
        <a:chExt cx="5891471" cy="5157049"/>
      </a:xfrm>
    </dsp:grpSpPr>
    <dsp:sp modelId="{AFAED945-7EA7-4A35-B1F7-C3B96C323CFB}">
      <dsp:nvSpPr>
        <dsp:cNvPr id="3" name="矩形 2"/>
        <dsp:cNvSpPr/>
      </dsp:nvSpPr>
      <dsp:spPr bwMode="white">
        <a:xfrm>
          <a:off x="0" y="4429885"/>
          <a:ext cx="1472868" cy="727164"/>
        </a:xfrm>
        <a:prstGeom prst="rect">
          <a:avLst/>
        </a:prstGeom>
      </dsp:spPr>
      <dsp:style>
        <a:lnRef idx="2">
          <a:schemeClr val="accent5">
            <a:hueOff val="0"/>
            <a:satOff val="0"/>
            <a:lumOff val="0"/>
            <a:alpha val="100000"/>
          </a:schemeClr>
        </a:lnRef>
        <a:fillRef idx="1">
          <a:schemeClr val="accent5">
            <a:hueOff val="0"/>
            <a:satOff val="0"/>
            <a:lumOff val="0"/>
            <a:alpha val="100000"/>
          </a:schemeClr>
        </a:fillRef>
        <a:effectRef idx="0">
          <a:scrgbClr r="0" g="0" b="0"/>
        </a:effectRef>
        <a:fontRef idx="minor">
          <a:schemeClr val="lt1"/>
        </a:fontRef>
      </dsp:style>
      <dsp:txBody>
        <a:bodyPr lIns="104750" tIns="78232" rIns="104750" bIns="78232"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en-US"/>
            <a:t>Dynamic Decision Making</a:t>
          </a:r>
        </a:p>
      </dsp:txBody>
      <dsp:txXfrm>
        <a:off x="0" y="4429885"/>
        <a:ext cx="1472868" cy="727164"/>
      </dsp:txXfrm>
    </dsp:sp>
    <dsp:sp modelId="{5AE216B5-5F4C-42E9-A762-320F601466DE}">
      <dsp:nvSpPr>
        <dsp:cNvPr id="4" name="矩形 3"/>
        <dsp:cNvSpPr/>
      </dsp:nvSpPr>
      <dsp:spPr bwMode="white">
        <a:xfrm>
          <a:off x="1472868" y="4429885"/>
          <a:ext cx="4418603" cy="727164"/>
        </a:xfrm>
        <a:prstGeom prst="rect">
          <a:avLst/>
        </a:prstGeom>
      </dsp:spPr>
      <dsp:style>
        <a:lnRef idx="2">
          <a:schemeClr val="accent5">
            <a:tint val="40000"/>
            <a:alpha val="90000"/>
            <a:hueOff val="0"/>
            <a:satOff val="0"/>
            <a:lumOff val="0"/>
            <a:alpha val="90196"/>
          </a:schemeClr>
        </a:lnRef>
        <a:fillRef idx="1">
          <a:schemeClr val="accent5">
            <a:tint val="40000"/>
            <a:alpha val="90000"/>
            <a:hueOff val="0"/>
            <a:satOff val="0"/>
            <a:lumOff val="0"/>
            <a:alpha val="90196"/>
          </a:schemeClr>
        </a:fillRef>
        <a:effectRef idx="0">
          <a:scrgbClr r="0" g="0" b="0"/>
        </a:effectRef>
        <a:fontRef idx="minor"/>
      </dsp:style>
      <dsp:txBody>
        <a:bodyPr lIns="89630" tIns="177800" rIns="89630" bIns="177800" anchor="ctr"/>
        <a:lstStyle>
          <a:lvl1pPr algn="l">
            <a:defRPr sz="14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endParaRPr>
            <a:solidFill>
              <a:schemeClr val="dk1"/>
            </a:solidFill>
          </a:endParaRPr>
        </a:p>
      </dsp:txBody>
      <dsp:txXfrm>
        <a:off x="1472868" y="4429885"/>
        <a:ext cx="4418603" cy="727164"/>
      </dsp:txXfrm>
    </dsp:sp>
    <dsp:sp modelId="{786F6D0D-2A27-43AE-95E9-CAD0084832D1}">
      <dsp:nvSpPr>
        <dsp:cNvPr id="5" name="上箭头标注 4"/>
        <dsp:cNvSpPr/>
      </dsp:nvSpPr>
      <dsp:spPr bwMode="white">
        <a:xfrm rot="10800000">
          <a:off x="0" y="3322414"/>
          <a:ext cx="1472868" cy="1118379"/>
        </a:xfrm>
        <a:prstGeom prst="upArrowCallout">
          <a:avLst>
            <a:gd name="adj1" fmla="val 5000"/>
            <a:gd name="adj2" fmla="val 10000"/>
            <a:gd name="adj3" fmla="val 15000"/>
            <a:gd name="adj4" fmla="val 64977"/>
          </a:avLst>
        </a:prstGeom>
      </dsp:spPr>
      <dsp:style>
        <a:lnRef idx="2">
          <a:schemeClr val="accent5">
            <a:hueOff val="-375000"/>
            <a:satOff val="98"/>
            <a:lumOff val="-1764"/>
            <a:alpha val="100000"/>
          </a:schemeClr>
        </a:lnRef>
        <a:fillRef idx="1">
          <a:schemeClr val="accent5">
            <a:hueOff val="-375000"/>
            <a:satOff val="98"/>
            <a:lumOff val="-1764"/>
            <a:alpha val="100000"/>
          </a:schemeClr>
        </a:fillRef>
        <a:effectRef idx="0">
          <a:scrgbClr r="0" g="0" b="0"/>
        </a:effectRef>
        <a:fontRef idx="minor">
          <a:schemeClr val="lt1"/>
        </a:fontRef>
      </dsp:style>
      <dsp:txBody>
        <a:bodyPr lIns="104750" tIns="78232" rIns="104750" bIns="78232"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en-US" dirty="0"/>
            <a:t>Hyperparameter tunning</a:t>
          </a:r>
        </a:p>
      </dsp:txBody>
      <dsp:txXfrm rot="10800000">
        <a:off x="0" y="3322414"/>
        <a:ext cx="1472868" cy="1118379"/>
      </dsp:txXfrm>
    </dsp:sp>
    <dsp:sp modelId="{E006BCA2-E097-461F-A9AC-C4B2AB770286}">
      <dsp:nvSpPr>
        <dsp:cNvPr id="6" name="矩形 5"/>
        <dsp:cNvSpPr/>
      </dsp:nvSpPr>
      <dsp:spPr bwMode="white">
        <a:xfrm>
          <a:off x="1472868" y="3322414"/>
          <a:ext cx="4418603" cy="726946"/>
        </a:xfrm>
        <a:prstGeom prst="rect">
          <a:avLst/>
        </a:prstGeom>
      </dsp:spPr>
      <dsp:style>
        <a:lnRef idx="2">
          <a:schemeClr val="accent5">
            <a:tint val="40000"/>
            <a:alpha val="90000"/>
            <a:hueOff val="-465000"/>
            <a:satOff val="-1764"/>
            <a:lumOff val="-391"/>
            <a:alpha val="90196"/>
          </a:schemeClr>
        </a:lnRef>
        <a:fillRef idx="1">
          <a:schemeClr val="accent5">
            <a:tint val="40000"/>
            <a:alpha val="90000"/>
            <a:hueOff val="-465000"/>
            <a:satOff val="-1764"/>
            <a:lumOff val="-391"/>
            <a:alpha val="90196"/>
          </a:schemeClr>
        </a:fillRef>
        <a:effectRef idx="0">
          <a:scrgbClr r="0" g="0" b="0"/>
        </a:effectRef>
        <a:fontRef idx="minor"/>
      </dsp:style>
      <dsp:txBody>
        <a:bodyPr lIns="89630" tIns="177800" rIns="89630" bIns="17780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dirty="0" err="1">
              <a:solidFill>
                <a:schemeClr val="dk1"/>
              </a:solidFill>
            </a:rPr>
            <a:t>Optuna</a:t>
          </a:r>
          <a:r>
            <a:rPr lang="en-US" dirty="0">
              <a:solidFill>
                <a:schemeClr val="dk1"/>
              </a:solidFill>
            </a:rPr>
            <a:t>, </a:t>
          </a:r>
          <a:r>
            <a:rPr lang="en-US" altLang="zh-CN" dirty="0">
              <a:solidFill>
                <a:schemeClr val="dk1"/>
              </a:solidFill>
            </a:rPr>
            <a:t>A hyperparameter optimization framework</a:t>
          </a:r>
          <a:endParaRPr lang="en-US" dirty="0">
            <a:solidFill>
              <a:schemeClr val="dk1"/>
            </a:solidFill>
          </a:endParaRPr>
        </a:p>
      </dsp:txBody>
      <dsp:txXfrm>
        <a:off x="1472868" y="3322414"/>
        <a:ext cx="4418603" cy="726946"/>
      </dsp:txXfrm>
    </dsp:sp>
    <dsp:sp modelId="{8E66816F-1241-44D3-968B-561D96CC75BA}">
      <dsp:nvSpPr>
        <dsp:cNvPr id="7" name="上箭头标注 6"/>
        <dsp:cNvSpPr/>
      </dsp:nvSpPr>
      <dsp:spPr bwMode="white">
        <a:xfrm rot="10800000">
          <a:off x="0" y="2214942"/>
          <a:ext cx="1472868" cy="1118379"/>
        </a:xfrm>
        <a:prstGeom prst="upArrowCallout">
          <a:avLst>
            <a:gd name="adj1" fmla="val 5000"/>
            <a:gd name="adj2" fmla="val 10000"/>
            <a:gd name="adj3" fmla="val 15000"/>
            <a:gd name="adj4" fmla="val 64977"/>
          </a:avLst>
        </a:prstGeom>
      </dsp:spPr>
      <dsp:style>
        <a:lnRef idx="2">
          <a:schemeClr val="accent5">
            <a:hueOff val="-750000"/>
            <a:satOff val="196"/>
            <a:lumOff val="-3528"/>
            <a:alpha val="100000"/>
          </a:schemeClr>
        </a:lnRef>
        <a:fillRef idx="1">
          <a:schemeClr val="accent5">
            <a:hueOff val="-750000"/>
            <a:satOff val="196"/>
            <a:lumOff val="-3528"/>
            <a:alpha val="100000"/>
          </a:schemeClr>
        </a:fillRef>
        <a:effectRef idx="0">
          <a:scrgbClr r="0" g="0" b="0"/>
        </a:effectRef>
        <a:fontRef idx="minor">
          <a:schemeClr val="lt1"/>
        </a:fontRef>
      </dsp:style>
      <dsp:txBody>
        <a:bodyPr lIns="104750" tIns="78232" rIns="104750" bIns="78232"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en-US" dirty="0"/>
            <a:t>Window Size Selection</a:t>
          </a:r>
        </a:p>
      </dsp:txBody>
      <dsp:txXfrm rot="10800000">
        <a:off x="0" y="2214942"/>
        <a:ext cx="1472868" cy="1118379"/>
      </dsp:txXfrm>
    </dsp:sp>
    <dsp:sp modelId="{0CA55E89-E093-4898-B68F-FA493C0A3D16}">
      <dsp:nvSpPr>
        <dsp:cNvPr id="8" name="矩形 7"/>
        <dsp:cNvSpPr/>
      </dsp:nvSpPr>
      <dsp:spPr bwMode="white">
        <a:xfrm>
          <a:off x="1472868" y="2214942"/>
          <a:ext cx="4418603" cy="726946"/>
        </a:xfrm>
        <a:prstGeom prst="rect">
          <a:avLst/>
        </a:prstGeom>
      </dsp:spPr>
      <dsp:style>
        <a:lnRef idx="2">
          <a:schemeClr val="accent5">
            <a:tint val="40000"/>
            <a:alpha val="90000"/>
            <a:hueOff val="-930000"/>
            <a:satOff val="-3528"/>
            <a:lumOff val="-783"/>
            <a:alpha val="90196"/>
          </a:schemeClr>
        </a:lnRef>
        <a:fillRef idx="1">
          <a:schemeClr val="accent5">
            <a:tint val="40000"/>
            <a:alpha val="90000"/>
            <a:hueOff val="-930000"/>
            <a:satOff val="-3528"/>
            <a:lumOff val="-783"/>
            <a:alpha val="90196"/>
          </a:schemeClr>
        </a:fillRef>
        <a:effectRef idx="0">
          <a:scrgbClr r="0" g="0" b="0"/>
        </a:effectRef>
        <a:fontRef idx="minor"/>
      </dsp:style>
      <dsp:txBody>
        <a:bodyPr lIns="89630" tIns="177800" rIns="89630" bIns="17780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dirty="0">
              <a:solidFill>
                <a:schemeClr val="dk1"/>
              </a:solidFill>
            </a:rPr>
            <a:t>Data used to train the model</a:t>
          </a:r>
          <a:endParaRPr>
            <a:solidFill>
              <a:schemeClr val="dk1"/>
            </a:solidFill>
          </a:endParaRPr>
        </a:p>
      </dsp:txBody>
      <dsp:txXfrm>
        <a:off x="1472868" y="2214942"/>
        <a:ext cx="4418603" cy="726946"/>
      </dsp:txXfrm>
    </dsp:sp>
    <dsp:sp modelId="{0AAD1D63-E596-4E7C-8854-741D360E7E52}">
      <dsp:nvSpPr>
        <dsp:cNvPr id="9" name="上箭头标注 8"/>
        <dsp:cNvSpPr/>
      </dsp:nvSpPr>
      <dsp:spPr bwMode="white">
        <a:xfrm rot="10800000">
          <a:off x="0" y="1107471"/>
          <a:ext cx="1472868" cy="1118379"/>
        </a:xfrm>
        <a:prstGeom prst="upArrowCallout">
          <a:avLst>
            <a:gd name="adj1" fmla="val 5000"/>
            <a:gd name="adj2" fmla="val 10000"/>
            <a:gd name="adj3" fmla="val 15000"/>
            <a:gd name="adj4" fmla="val 64977"/>
          </a:avLst>
        </a:prstGeom>
      </dsp:spPr>
      <dsp:style>
        <a:lnRef idx="2">
          <a:schemeClr val="accent5">
            <a:hueOff val="-1125000"/>
            <a:satOff val="294"/>
            <a:lumOff val="-5293"/>
            <a:alpha val="100000"/>
          </a:schemeClr>
        </a:lnRef>
        <a:fillRef idx="1">
          <a:schemeClr val="accent5">
            <a:hueOff val="-1125000"/>
            <a:satOff val="294"/>
            <a:lumOff val="-5293"/>
            <a:alpha val="100000"/>
          </a:schemeClr>
        </a:fillRef>
        <a:effectRef idx="0">
          <a:scrgbClr r="0" g="0" b="0"/>
        </a:effectRef>
        <a:fontRef idx="minor">
          <a:schemeClr val="lt1"/>
        </a:fontRef>
      </dsp:style>
      <dsp:txBody>
        <a:bodyPr lIns="104750" tIns="78232" rIns="104750" bIns="78232"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en-US" dirty="0"/>
            <a:t>Feature Engineering &amp; Selection </a:t>
          </a:r>
        </a:p>
      </dsp:txBody>
      <dsp:txXfrm rot="10800000">
        <a:off x="0" y="1107471"/>
        <a:ext cx="1472868" cy="1118379"/>
      </dsp:txXfrm>
    </dsp:sp>
    <dsp:sp modelId="{849750E2-4843-406E-9624-D7DE6448B76F}">
      <dsp:nvSpPr>
        <dsp:cNvPr id="10" name="矩形 9"/>
        <dsp:cNvSpPr/>
      </dsp:nvSpPr>
      <dsp:spPr bwMode="white">
        <a:xfrm>
          <a:off x="1472868" y="1107471"/>
          <a:ext cx="4418603" cy="726946"/>
        </a:xfrm>
        <a:prstGeom prst="rect">
          <a:avLst/>
        </a:prstGeom>
      </dsp:spPr>
      <dsp:style>
        <a:lnRef idx="2">
          <a:schemeClr val="accent5">
            <a:tint val="40000"/>
            <a:alpha val="90000"/>
            <a:hueOff val="-1395000"/>
            <a:satOff val="-5293"/>
            <a:lumOff val="-1175"/>
            <a:alpha val="90196"/>
          </a:schemeClr>
        </a:lnRef>
        <a:fillRef idx="1">
          <a:schemeClr val="accent5">
            <a:tint val="40000"/>
            <a:alpha val="90000"/>
            <a:hueOff val="-1395000"/>
            <a:satOff val="-5293"/>
            <a:lumOff val="-1175"/>
            <a:alpha val="90196"/>
          </a:schemeClr>
        </a:fillRef>
        <a:effectRef idx="0">
          <a:scrgbClr r="0" g="0" b="0"/>
        </a:effectRef>
        <a:fontRef idx="minor"/>
      </dsp:style>
      <dsp:txBody>
        <a:bodyPr lIns="89630" tIns="177800" rIns="89630" bIns="17780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dirty="0">
              <a:solidFill>
                <a:schemeClr val="dk1"/>
              </a:solidFill>
            </a:rPr>
            <a:t>Normalization, Lagged Data (MA 200), Indicators</a:t>
          </a:r>
          <a:endParaRPr>
            <a:solidFill>
              <a:schemeClr val="dk1"/>
            </a:solidFill>
          </a:endParaRPr>
        </a:p>
      </dsp:txBody>
      <dsp:txXfrm>
        <a:off x="1472868" y="1107471"/>
        <a:ext cx="4418603" cy="726946"/>
      </dsp:txXfrm>
    </dsp:sp>
    <dsp:sp modelId="{3A72816A-2896-43DB-97B3-402663962CD3}">
      <dsp:nvSpPr>
        <dsp:cNvPr id="11" name="上箭头标注 10"/>
        <dsp:cNvSpPr/>
      </dsp:nvSpPr>
      <dsp:spPr bwMode="white">
        <a:xfrm rot="10800000">
          <a:off x="0" y="0"/>
          <a:ext cx="1472868" cy="1118379"/>
        </a:xfrm>
        <a:prstGeom prst="upArrowCallout">
          <a:avLst>
            <a:gd name="adj1" fmla="val 5000"/>
            <a:gd name="adj2" fmla="val 10000"/>
            <a:gd name="adj3" fmla="val 15000"/>
            <a:gd name="adj4" fmla="val 64977"/>
          </a:avLst>
        </a:prstGeom>
      </dsp:spPr>
      <dsp:style>
        <a:lnRef idx="2">
          <a:schemeClr val="accent5">
            <a:hueOff val="-1500000"/>
            <a:satOff val="392"/>
            <a:lumOff val="-7058"/>
            <a:alpha val="100000"/>
          </a:schemeClr>
        </a:lnRef>
        <a:fillRef idx="1">
          <a:schemeClr val="accent5">
            <a:hueOff val="-1500000"/>
            <a:satOff val="392"/>
            <a:lumOff val="-7058"/>
            <a:alpha val="100000"/>
          </a:schemeClr>
        </a:fillRef>
        <a:effectRef idx="0">
          <a:scrgbClr r="0" g="0" b="0"/>
        </a:effectRef>
        <a:fontRef idx="minor">
          <a:schemeClr val="lt1"/>
        </a:fontRef>
      </dsp:style>
      <dsp:txBody>
        <a:bodyPr lIns="104750" tIns="78232" rIns="104750" bIns="78232"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en-US" dirty="0"/>
            <a:t>Objective:</a:t>
          </a:r>
        </a:p>
      </dsp:txBody>
      <dsp:txXfrm rot="10800000">
        <a:off x="0" y="0"/>
        <a:ext cx="1472868" cy="1118379"/>
      </dsp:txXfrm>
    </dsp:sp>
    <dsp:sp modelId="{402F365E-626C-4E88-9934-F7E442741308}">
      <dsp:nvSpPr>
        <dsp:cNvPr id="12" name="矩形 11"/>
        <dsp:cNvSpPr/>
      </dsp:nvSpPr>
      <dsp:spPr bwMode="white">
        <a:xfrm>
          <a:off x="1472868" y="0"/>
          <a:ext cx="4418603" cy="726946"/>
        </a:xfrm>
        <a:prstGeom prst="rect">
          <a:avLst/>
        </a:prstGeom>
      </dsp:spPr>
      <dsp:style>
        <a:lnRef idx="2">
          <a:schemeClr val="accent5">
            <a:tint val="40000"/>
            <a:alpha val="90000"/>
            <a:hueOff val="-1860000"/>
            <a:satOff val="-7058"/>
            <a:lumOff val="-1568"/>
            <a:alpha val="90196"/>
          </a:schemeClr>
        </a:lnRef>
        <a:fillRef idx="1">
          <a:schemeClr val="accent5">
            <a:tint val="40000"/>
            <a:alpha val="90000"/>
            <a:hueOff val="-1860000"/>
            <a:satOff val="-7058"/>
            <a:lumOff val="-1568"/>
            <a:alpha val="90196"/>
          </a:schemeClr>
        </a:fillRef>
        <a:effectRef idx="0">
          <a:scrgbClr r="0" g="0" b="0"/>
        </a:effectRef>
        <a:fontRef idx="minor"/>
      </dsp:style>
      <dsp:txBody>
        <a:bodyPr lIns="89630" tIns="177800" rIns="89630" bIns="17780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dirty="0">
              <a:solidFill>
                <a:schemeClr val="dk1"/>
              </a:solidFill>
            </a:rPr>
            <a:t>Return (Stationary) Vs. Price (Nonstationary)</a:t>
          </a:r>
          <a:endParaRPr>
            <a:solidFill>
              <a:schemeClr val="dk1"/>
            </a:solidFill>
          </a:endParaRPr>
        </a:p>
      </dsp:txBody>
      <dsp:txXfrm>
        <a:off x="1472868" y="0"/>
        <a:ext cx="4418603" cy="726946"/>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8475" cy="3290888"/>
        <a:chOff x="0" y="0"/>
        <a:chExt cx="10658475" cy="3290888"/>
      </a:xfrm>
    </dsp:grpSpPr>
    <dsp:sp modelId="{741F0FF5-6799-4E0F-B956-9ABAF172D088}">
      <dsp:nvSpPr>
        <dsp:cNvPr id="3" name="矩形 2"/>
        <dsp:cNvSpPr/>
      </dsp:nvSpPr>
      <dsp:spPr bwMode="white">
        <a:xfrm>
          <a:off x="631237" y="518796"/>
          <a:ext cx="1512000" cy="1512000"/>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sp:spPr>
      <dsp:style>
        <a:lnRef idx="2">
          <a:schemeClr val="lt1">
            <a:alpha val="0"/>
          </a:schemeClr>
        </a:lnRef>
        <a:fillRef idx="1">
          <a:schemeClr val="accent2"/>
        </a:fillRef>
        <a:effectRef idx="0">
          <a:scrgbClr r="0" g="0" b="0"/>
        </a:effectRef>
        <a:fontRef idx="minor">
          <a:schemeClr val="lt1"/>
        </a:fontRef>
      </dsp:style>
      <dsp:txXfrm>
        <a:off x="631237" y="518796"/>
        <a:ext cx="1512000" cy="1512000"/>
      </dsp:txXfrm>
    </dsp:sp>
    <dsp:sp modelId="{EC898F87-6757-4EA0-B5A2-222ECC7F1C94}">
      <dsp:nvSpPr>
        <dsp:cNvPr id="4" name="矩形 3"/>
        <dsp:cNvSpPr/>
      </dsp:nvSpPr>
      <dsp:spPr bwMode="white">
        <a:xfrm>
          <a:off x="631237" y="2094474"/>
          <a:ext cx="4320000" cy="64800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3000" dirty="0">
              <a:solidFill>
                <a:schemeClr val="tx1"/>
              </a:solidFill>
            </a:rPr>
            <a:t>Sentiment Analysis</a:t>
          </a:r>
          <a:endParaRPr>
            <a:solidFill>
              <a:schemeClr val="tx1"/>
            </a:solidFill>
          </a:endParaRPr>
        </a:p>
      </dsp:txBody>
      <dsp:txXfrm>
        <a:off x="631237" y="2094474"/>
        <a:ext cx="4320000" cy="648000"/>
      </dsp:txXfrm>
    </dsp:sp>
    <dsp:sp modelId="{B2DF3FD2-C7A8-4585-9238-D415AB884C13}">
      <dsp:nvSpPr>
        <dsp:cNvPr id="5" name="矩形 4"/>
        <dsp:cNvSpPr/>
      </dsp:nvSpPr>
      <dsp:spPr bwMode="white">
        <a:xfrm>
          <a:off x="631237" y="2772092"/>
          <a:ext cx="4320000" cy="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lvl="0">
            <a:lnSpc>
              <a:spcPct val="100000"/>
            </a:lnSpc>
            <a:spcBef>
              <a:spcPct val="0"/>
            </a:spcBef>
            <a:spcAft>
              <a:spcPct val="35000"/>
            </a:spcAft>
          </a:pPr>
          <a:r>
            <a:rPr lang="en-US" altLang="zh-CN" sz="1200" dirty="0">
              <a:solidFill>
                <a:schemeClr val="tx1"/>
              </a:solidFill>
            </a:rPr>
            <a:t>Incorporate insights from institutional traders through analysis of market news and professional analyst reports to enhance sentiment accuracy</a:t>
          </a:r>
          <a:endParaRPr lang="en-US" sz="1200" dirty="0">
            <a:solidFill>
              <a:schemeClr val="tx1"/>
            </a:solidFill>
          </a:endParaRPr>
        </a:p>
        <a:p>
          <a:pPr lvl="0">
            <a:lnSpc>
              <a:spcPct val="100000"/>
            </a:lnSpc>
            <a:spcBef>
              <a:spcPct val="0"/>
            </a:spcBef>
            <a:spcAft>
              <a:spcPct val="35000"/>
            </a:spcAft>
          </a:pPr>
          <a:r>
            <a:rPr lang="en-US" altLang="zh-CN" sz="1200" dirty="0">
              <a:solidFill>
                <a:schemeClr val="tx1"/>
              </a:solidFill>
            </a:rPr>
            <a:t>Broaden dataset acquisition to encompass a wider demographic, ensuring a diverse and representative sample of the trading population</a:t>
          </a:r>
          <a:endParaRPr lang="en-US" sz="1200" dirty="0">
            <a:solidFill>
              <a:schemeClr val="tx1"/>
            </a:solidFill>
          </a:endParaRPr>
        </a:p>
      </dsp:txBody>
      <dsp:txXfrm>
        <a:off x="631237" y="2772092"/>
        <a:ext cx="4320000" cy="0"/>
      </dsp:txXfrm>
    </dsp:sp>
    <dsp:sp modelId="{723A101C-2105-4A30-B931-735170649757}">
      <dsp:nvSpPr>
        <dsp:cNvPr id="6" name="矩形 5"/>
        <dsp:cNvSpPr/>
      </dsp:nvSpPr>
      <dsp:spPr bwMode="white">
        <a:xfrm>
          <a:off x="5707237" y="518796"/>
          <a:ext cx="1512000" cy="1512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sp:spPr>
      <dsp:style>
        <a:lnRef idx="2">
          <a:schemeClr val="lt1">
            <a:alpha val="0"/>
          </a:schemeClr>
        </a:lnRef>
        <a:fillRef idx="1">
          <a:schemeClr val="accent3"/>
        </a:fillRef>
        <a:effectRef idx="0">
          <a:scrgbClr r="0" g="0" b="0"/>
        </a:effectRef>
        <a:fontRef idx="minor">
          <a:schemeClr val="lt1"/>
        </a:fontRef>
      </dsp:style>
      <dsp:txXfrm>
        <a:off x="5707237" y="518796"/>
        <a:ext cx="1512000" cy="1512000"/>
      </dsp:txXfrm>
    </dsp:sp>
    <dsp:sp modelId="{029C6144-9ED3-46D8-B581-841DA4B0BFCC}">
      <dsp:nvSpPr>
        <dsp:cNvPr id="7" name="矩形 6"/>
        <dsp:cNvSpPr/>
      </dsp:nvSpPr>
      <dsp:spPr bwMode="white">
        <a:xfrm>
          <a:off x="5707237" y="2094474"/>
          <a:ext cx="4320000" cy="64800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3000" dirty="0">
              <a:solidFill>
                <a:schemeClr val="tx1"/>
              </a:solidFill>
            </a:rPr>
            <a:t>Stock Prediction</a:t>
          </a:r>
          <a:endParaRPr>
            <a:solidFill>
              <a:schemeClr val="tx1"/>
            </a:solidFill>
          </a:endParaRPr>
        </a:p>
      </dsp:txBody>
      <dsp:txXfrm>
        <a:off x="5707237" y="2094474"/>
        <a:ext cx="4320000" cy="648000"/>
      </dsp:txXfrm>
    </dsp:sp>
    <dsp:sp modelId="{EAF35B11-4BE8-4EB8-825F-5AED67565B83}">
      <dsp:nvSpPr>
        <dsp:cNvPr id="8" name="矩形 7"/>
        <dsp:cNvSpPr/>
      </dsp:nvSpPr>
      <dsp:spPr bwMode="white">
        <a:xfrm>
          <a:off x="5707237" y="2772092"/>
          <a:ext cx="4320000" cy="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lvl="0">
            <a:lnSpc>
              <a:spcPct val="100000"/>
            </a:lnSpc>
            <a:spcBef>
              <a:spcPct val="0"/>
            </a:spcBef>
            <a:spcAft>
              <a:spcPct val="35000"/>
            </a:spcAft>
          </a:pPr>
          <a:r>
            <a:rPr lang="en-US" altLang="zh-CN" sz="1200" dirty="0">
              <a:solidFill>
                <a:schemeClr val="tx1"/>
              </a:solidFill>
            </a:rPr>
            <a:t>Expand our analysis to include a broader range of stocks and sectors, such as healthcare and retail, to diversify investment insights</a:t>
          </a:r>
          <a:endParaRPr lang="en-US" sz="1200" dirty="0">
            <a:solidFill>
              <a:schemeClr val="tx1"/>
            </a:solidFill>
          </a:endParaRPr>
        </a:p>
        <a:p>
          <a:pPr lvl="0">
            <a:lnSpc>
              <a:spcPct val="100000"/>
            </a:lnSpc>
            <a:spcBef>
              <a:spcPct val="0"/>
            </a:spcBef>
            <a:spcAft>
              <a:spcPct val="35000"/>
            </a:spcAft>
          </a:pPr>
          <a:r>
            <a:rPr lang="en-US" sz="1200" b="0" i="0" dirty="0">
              <a:solidFill>
                <a:schemeClr val="tx1"/>
              </a:solidFill>
            </a:rPr>
            <a:t>Enrich our financial datasets with comprehensive company performance metrics, key economic indicators, and derivatives data to bolster predictive accuracy</a:t>
          </a:r>
          <a:endParaRPr lang="en-US" sz="1200" dirty="0">
            <a:solidFill>
              <a:schemeClr val="tx1"/>
            </a:solidFill>
          </a:endParaRPr>
        </a:p>
        <a:p>
          <a:pPr lvl="0">
            <a:lnSpc>
              <a:spcPct val="100000"/>
            </a:lnSpc>
            <a:spcBef>
              <a:spcPct val="0"/>
            </a:spcBef>
            <a:spcAft>
              <a:spcPct val="35000"/>
            </a:spcAft>
          </a:pPr>
          <a:r>
            <a:rPr lang="en-US" sz="1200" b="0" i="0" dirty="0">
              <a:solidFill>
                <a:schemeClr val="tx1"/>
              </a:solidFill>
            </a:rPr>
            <a:t>Develop a robust stock selection framework to identify high-potential investments ('finding the alpha') and optimize market positioning</a:t>
          </a:r>
          <a:endParaRPr lang="en-US" sz="1200" dirty="0">
            <a:solidFill>
              <a:schemeClr val="tx1"/>
            </a:solidFill>
          </a:endParaRPr>
        </a:p>
        <a:p>
          <a:pPr lvl="0">
            <a:lnSpc>
              <a:spcPct val="100000"/>
            </a:lnSpc>
            <a:spcBef>
              <a:spcPct val="0"/>
            </a:spcBef>
            <a:spcAft>
              <a:spcPct val="35000"/>
            </a:spcAft>
          </a:pPr>
          <a:r>
            <a:rPr lang="en-US" sz="1200" b="0" i="0">
              <a:solidFill>
                <a:schemeClr val="tx1"/>
              </a:solidFill>
            </a:rPr>
            <a:t>Employ advanced portfolio optimization techniques to maximize returns while mitigating risk across investment strategies</a:t>
          </a:r>
          <a:endParaRPr lang="en-US" sz="1200" dirty="0">
            <a:solidFill>
              <a:schemeClr val="tx1"/>
            </a:solidFill>
          </a:endParaRPr>
        </a:p>
      </dsp:txBody>
      <dsp:txXfrm>
        <a:off x="5707237" y="2772092"/>
        <a:ext cx="4320000" cy="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parTxLTRAlign" val="l"/>
                <dgm:param type="stBulletLvl" val="0"/>
              </dgm:alg>
              <dgm:shape xmlns:r="http://schemas.openxmlformats.org/officeDocument/2006/relationships" type="rect" r:blip="">
                <dgm:adjLst/>
              </dgm:shape>
              <dgm:presOf axis="des des" ptType="node node"/>
              <dgm:constrLst>
                <dgm:constr type="tMarg" refType="primFontSz"/>
                <dgm:constr type="bMarg" refType="primFontSz"/>
                <dgm:constr type="lMarg" refType="w" fact="0.0575"/>
                <dgm:constr type="rMarg" refType="w" fact="0.0575"/>
              </dgm:constrLst>
              <dgm:presOf axis="des des" ptType="node 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type="upArrowCallout" r:blip="" rot="180">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type="upArrowCallout" r:blip="" rot="180">
                <dgm:adjLst>
                  <dgm:adj idx="1" val="0.05"/>
                  <dgm:adj idx="2" val="0.1"/>
                  <dgm:adj idx="3" val="0.15"/>
                </dgm:adjLst>
              </dgm:shape>
              <dgm:presOf axis="self"/>
              <dgm:constrLst/>
              <dgm:ruleLst/>
            </dgm:layoutNode>
            <dgm:layoutNode name="descendantArrow" styleLbl="bgAccFollowNode1">
              <dgm:alg type="tx">
                <dgm:param type="parTxLTRAlign" val="l"/>
                <dgm:param type="stBulletLvl" val="0"/>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parTxLTRAlign" val="l"/>
            <dgm:param type="parTxRTLAlign" val="r"/>
            <dgm:param type="shpTxLTRAlignCh" val="l"/>
            <dgm:param type="shpTxRTLAlignCh" val="r"/>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BD341-C8BA-4F03-B5F5-EBD7E71B4F25}"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7FAD25-51B6-419D-B421-616EF620C45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3A76A3-ADC8-4477-8FC1-B9DD55D84908}" type="datetime1">
              <a:rPr lang="en-US"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6762538-DC4D-4667-96E5-B3278DDF8B12}"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5880548-5C08-4BE3-B63E-F2BB63B0B00C}"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E7F49BE-398D-479A-8A7E-5DDBCA61EDCB}"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CD0C193-4974-4A1F-9C63-07D595E30D6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77240" y="1825625"/>
            <a:ext cx="524256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01AA87F-28D4-4BF0-B81F-877A89DFD5AC}"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777240" y="2825749"/>
            <a:ext cx="5220335" cy="336391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825749"/>
            <a:ext cx="5183188" cy="336391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8A9F1F3-208B-49A3-B337-9C8ACEB3E0E1}"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F6CA6-7293-4AA2-A0E0-A3BF4416E786}"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87016-7BCD-46FB-8EE3-AB6C369108B4}"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1547011-1FFC-4EF8-9A2E-53B4AD2ADBD4}"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562EB47-45B4-4EF5-A743-B4885DD2F060}"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p:cNvGrpSpPr/>
          <p:nvPr/>
        </p:nvGrpSpPr>
        <p:grpSpPr>
          <a:xfrm>
            <a:off x="-1" y="-1"/>
            <a:ext cx="12192001" cy="6858001"/>
            <a:chOff x="-1" y="-1"/>
            <a:chExt cx="12192001" cy="6858001"/>
          </a:xfrm>
        </p:grpSpPr>
        <p:sp>
          <p:nvSpPr>
            <p:cNvPr id="21" name="Oval 20"/>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fld>
            <a:endParaRPr lang="en-US" sz="1000" dirty="0"/>
          </a:p>
        </p:txBody>
      </p:sp>
      <p:sp>
        <p:nvSpPr>
          <p:cNvPr id="5" name="Footer Placeholder 4"/>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fld>
            <a:endParaRPr lang="en-US" sz="1000" dirty="0"/>
          </a:p>
        </p:txBody>
      </p:sp>
      <p:sp>
        <p:nvSpPr>
          <p:cNvPr id="2" name="Title Placeholder 1"/>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hyperlink" Target="http://127.0.0.1:5000/" TargetMode="Externa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hyperlink" Target="https://en.wikipedia.org/wiki/GameStop_short_squeeze" TargetMode="Externa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Graph on document with pen"/>
          <p:cNvPicPr>
            <a:picLocks noChangeAspect="1"/>
          </p:cNvPicPr>
          <p:nvPr/>
        </p:nvPicPr>
        <p:blipFill rotWithShape="1">
          <a:blip r:embed="rId1">
            <a:alphaModFix amt="40000"/>
          </a:blip>
          <a:srcRect t="1500" r="-1" b="14208"/>
          <a:stretch>
            <a:fillRect/>
          </a:stretch>
        </p:blipFill>
        <p:spPr>
          <a:xfrm>
            <a:off x="-1" y="10"/>
            <a:ext cx="12188951" cy="6857990"/>
          </a:xfrm>
          <a:prstGeom prst="rect">
            <a:avLst/>
          </a:prstGeom>
        </p:spPr>
      </p:pic>
      <p:grpSp>
        <p:nvGrpSpPr>
          <p:cNvPr id="22" name="decorative circle"/>
          <p:cNvGrpSpPr>
            <a:grpSpLocks noGrp="1" noRot="1" noChangeAspect="1" noMove="1" noResize="1" noUngrp="1"/>
          </p:cNvGrpSpPr>
          <p:nvPr/>
        </p:nvGrpSpPr>
        <p:grpSpPr>
          <a:xfrm>
            <a:off x="314102" y="236341"/>
            <a:ext cx="11340713" cy="5464029"/>
            <a:chOff x="314102" y="236341"/>
            <a:chExt cx="11340713" cy="5464029"/>
          </a:xfrm>
        </p:grpSpPr>
        <p:sp>
          <p:nvSpPr>
            <p:cNvPr id="23" name="Oval 22"/>
            <p:cNvSpPr/>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2562606" y="1122363"/>
            <a:ext cx="7063739" cy="2387600"/>
          </a:xfrm>
        </p:spPr>
        <p:txBody>
          <a:bodyPr>
            <a:normAutofit fontScale="90000"/>
          </a:bodyPr>
          <a:lstStyle/>
          <a:p>
            <a:r>
              <a:rPr lang="en-US" altLang="zh-CN" dirty="0">
                <a:solidFill>
                  <a:srgbClr val="FFFFFF"/>
                </a:solidFill>
                <a:latin typeface="Segoe UI" panose="020B0502040204020203" pitchFamily="34" charset="0"/>
                <a:ea typeface="等线" panose="02010600030101010101" pitchFamily="2" charset="-122"/>
              </a:rPr>
              <a:t>Analyzing Retail Sentiment &amp; Detecting Trading Signals</a:t>
            </a:r>
            <a:endParaRPr lang="zh-CN" altLang="en-US" dirty="0">
              <a:solidFill>
                <a:srgbClr val="FFFFFF"/>
              </a:solidFill>
              <a:latin typeface="Segoe UI" panose="020B0502040204020203" pitchFamily="34" charset="0"/>
              <a:ea typeface="等线" panose="02010600030101010101" pitchFamily="2" charset="-122"/>
            </a:endParaRPr>
          </a:p>
        </p:txBody>
      </p:sp>
      <p:sp>
        <p:nvSpPr>
          <p:cNvPr id="3" name="Subtitle 2"/>
          <p:cNvSpPr>
            <a:spLocks noGrp="1"/>
          </p:cNvSpPr>
          <p:nvPr>
            <p:ph type="subTitle" idx="1"/>
          </p:nvPr>
        </p:nvSpPr>
        <p:spPr>
          <a:xfrm>
            <a:off x="2562606" y="3602038"/>
            <a:ext cx="7063739" cy="1655762"/>
          </a:xfrm>
        </p:spPr>
        <p:txBody>
          <a:bodyPr>
            <a:normAutofit/>
          </a:bodyPr>
          <a:lstStyle/>
          <a:p>
            <a:endParaRPr lang="en-US" altLang="zh-CN" dirty="0">
              <a:solidFill>
                <a:srgbClr val="FFFFFF"/>
              </a:solidFill>
              <a:latin typeface="Segoe UI" panose="020B0502040204020203" pitchFamily="34" charset="0"/>
              <a:ea typeface="等线" panose="02010600030101010101" pitchFamily="2" charset="-122"/>
            </a:endParaRPr>
          </a:p>
          <a:p>
            <a:r>
              <a:rPr lang="en-US" altLang="zh-CN" dirty="0">
                <a:solidFill>
                  <a:srgbClr val="FFFFFF"/>
                </a:solidFill>
                <a:latin typeface="Segoe UI" panose="020B0502040204020203" pitchFamily="34" charset="0"/>
                <a:ea typeface="等线" panose="02010600030101010101" pitchFamily="2" charset="-122"/>
              </a:rPr>
              <a:t>By Haozhe Zeng &amp; </a:t>
            </a:r>
            <a:r>
              <a:rPr lang="en-US" altLang="zh-CN" dirty="0" err="1">
                <a:solidFill>
                  <a:srgbClr val="FFFFFF"/>
                </a:solidFill>
                <a:latin typeface="Segoe UI" panose="020B0502040204020203" pitchFamily="34" charset="0"/>
                <a:ea typeface="等线" panose="02010600030101010101" pitchFamily="2" charset="-122"/>
              </a:rPr>
              <a:t>Zixiao</a:t>
            </a:r>
            <a:r>
              <a:rPr lang="en-US" altLang="zh-CN" dirty="0">
                <a:solidFill>
                  <a:srgbClr val="FFFFFF"/>
                </a:solidFill>
                <a:latin typeface="Segoe UI" panose="020B0502040204020203" pitchFamily="34" charset="0"/>
                <a:ea typeface="等线" panose="02010600030101010101" pitchFamily="2" charset="-122"/>
              </a:rPr>
              <a:t> Wang</a:t>
            </a:r>
            <a:endParaRPr lang="zh-CN" altLang="en-US" dirty="0">
              <a:solidFill>
                <a:srgbClr val="FFFFFF"/>
              </a:solidFill>
              <a:latin typeface="Segoe UI" panose="020B0502040204020203" pitchFamily="34" charset="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a:t>Predictions</a:t>
            </a:r>
            <a:endParaRPr lang="en-US" altLang="zh-CN"/>
          </a:p>
        </p:txBody>
      </p:sp>
      <p:pic>
        <p:nvPicPr>
          <p:cNvPr id="7" name="内容占位符 6" descr="output"/>
          <p:cNvPicPr>
            <a:picLocks noGrp="1" noChangeAspect="1"/>
          </p:cNvPicPr>
          <p:nvPr>
            <p:ph idx="1"/>
          </p:nvPr>
        </p:nvPicPr>
        <p:blipFill>
          <a:blip r:embed="rId1"/>
          <a:stretch>
            <a:fillRect/>
          </a:stretch>
        </p:blipFill>
        <p:spPr>
          <a:xfrm>
            <a:off x="2741295" y="1825625"/>
            <a:ext cx="6729730" cy="43516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p:cNvSpPr>
            <a:spLocks noGrp="1"/>
          </p:cNvSpPr>
          <p:nvPr>
            <p:ph type="title"/>
          </p:nvPr>
        </p:nvSpPr>
        <p:spPr>
          <a:xfrm>
            <a:off x="770878" y="952022"/>
            <a:ext cx="4606280" cy="5157049"/>
          </a:xfrm>
        </p:spPr>
        <p:txBody>
          <a:bodyPr anchor="ctr">
            <a:normAutofit/>
          </a:bodyPr>
          <a:lstStyle/>
          <a:p>
            <a:r>
              <a:rPr lang="en-US" sz="4400" dirty="0">
                <a:latin typeface="Segoe UI" panose="020B0502040204020203" pitchFamily="34" charset="0"/>
                <a:ea typeface="等线" panose="02010600030101010101" pitchFamily="2" charset="-122"/>
              </a:rPr>
              <a:t>Trading Signal Detection</a:t>
            </a:r>
            <a:endParaRPr lang="en-US" sz="4400" dirty="0">
              <a:latin typeface="Segoe UI" panose="020B0502040204020203" pitchFamily="34" charset="0"/>
              <a:ea typeface="等线" panose="02010600030101010101" pitchFamily="2" charset="-122"/>
            </a:endParaRPr>
          </a:p>
        </p:txBody>
      </p:sp>
      <p:grpSp>
        <p:nvGrpSpPr>
          <p:cNvPr id="13" name="Decorative Circles"/>
          <p:cNvGrpSpPr>
            <a:grpSpLocks noGrp="1" noRot="1" noChangeAspect="1" noMove="1" noResize="1" noUngrp="1"/>
          </p:cNvGrpSpPr>
          <p:nvPr/>
        </p:nvGrpSpPr>
        <p:grpSpPr>
          <a:xfrm>
            <a:off x="9951383" y="253192"/>
            <a:ext cx="2260285" cy="6604807"/>
            <a:chOff x="9951383" y="253192"/>
            <a:chExt cx="2260285" cy="6604807"/>
          </a:xfrm>
        </p:grpSpPr>
        <p:sp>
          <p:nvSpPr>
            <p:cNvPr id="60" name="Oval 59"/>
            <p:cNvSpPr/>
            <p:nvPr/>
          </p:nvSpPr>
          <p:spPr>
            <a:xfrm>
              <a:off x="9951383" y="2531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0627694" y="749878"/>
              <a:ext cx="202144" cy="202144"/>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p:cNvSpPr/>
            <p:nvPr/>
          </p:nvSpPr>
          <p:spPr>
            <a:xfrm>
              <a:off x="11661912" y="6317717"/>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graphicFrame>
        <p:nvGraphicFramePr>
          <p:cNvPr id="5" name="Content Placeholder 2"/>
          <p:cNvGraphicFramePr>
            <a:graphicFrameLocks noGrp="1"/>
          </p:cNvGraphicFramePr>
          <p:nvPr>
            <p:ph idx="1"/>
          </p:nvPr>
        </p:nvGraphicFramePr>
        <p:xfrm>
          <a:off x="5544878" y="952022"/>
          <a:ext cx="5891471" cy="515704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Tesla</a:t>
            </a:r>
            <a:endParaRPr lang="zh-CN" altLang="en-US" dirty="0"/>
          </a:p>
        </p:txBody>
      </p:sp>
      <p:pic>
        <p:nvPicPr>
          <p:cNvPr id="11" name="Content Placeholder 10"/>
          <p:cNvPicPr>
            <a:picLocks noGrp="1" noChangeAspect="1"/>
          </p:cNvPicPr>
          <p:nvPr>
            <p:ph idx="1"/>
          </p:nvPr>
        </p:nvPicPr>
        <p:blipFill>
          <a:blip r:embed="rId1"/>
          <a:stretch>
            <a:fillRect/>
          </a:stretch>
        </p:blipFill>
        <p:spPr>
          <a:xfrm>
            <a:off x="777875" y="1980157"/>
            <a:ext cx="10658475" cy="404227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333500" y="38100"/>
            <a:ext cx="9525000" cy="6781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55" y="1419860"/>
            <a:ext cx="10659110" cy="2359660"/>
          </a:xfrm>
        </p:spPr>
        <p:txBody>
          <a:bodyPr/>
          <a:lstStyle/>
          <a:p>
            <a:r>
              <a:rPr lang="en-US" altLang="zh-CN" dirty="0">
                <a:hlinkClick r:id="rId1"/>
              </a:rPr>
              <a:t>http://127.0.0.1:5000/</a:t>
            </a:r>
            <a:endParaRPr lang="zh-CN" altLang="en-US" dirty="0"/>
          </a:p>
        </p:txBody>
      </p:sp>
      <p:sp>
        <p:nvSpPr>
          <p:cNvPr id="3" name="Title 1"/>
          <p:cNvSpPr>
            <a:spLocks noGrp="1"/>
          </p:cNvSpPr>
          <p:nvPr>
            <p:custDataLst>
              <p:tags r:id="rId2"/>
            </p:custDataLst>
          </p:nvPr>
        </p:nvSpPr>
        <p:spPr>
          <a:xfrm>
            <a:off x="777240" y="450215"/>
            <a:ext cx="1065911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a:solidFill>
                  <a:schemeClr val="tx2"/>
                </a:solidFill>
                <a:latin typeface="+mj-lt"/>
                <a:ea typeface="+mj-ea"/>
                <a:cs typeface="+mj-cs"/>
              </a:defRPr>
            </a:lvl1pPr>
          </a:lstStyle>
          <a:p>
            <a:r>
              <a:rPr lang="en-US" altLang="zh-CN" dirty="0"/>
              <a:t>UI demo</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25" name="decorative circles"/>
          <p:cNvGrpSpPr>
            <a:grpSpLocks noGrp="1" noRot="1" noChangeAspect="1" noMove="1" noResize="1" noUngrp="1"/>
          </p:cNvGrpSpPr>
          <p:nvPr/>
        </p:nvGrpSpPr>
        <p:grpSpPr>
          <a:xfrm>
            <a:off x="162361" y="253193"/>
            <a:ext cx="11801644" cy="6229550"/>
            <a:chOff x="162361" y="253193"/>
            <a:chExt cx="11801644" cy="6229550"/>
          </a:xfrm>
        </p:grpSpPr>
        <p:sp>
          <p:nvSpPr>
            <p:cNvPr id="26" name="Oval 25"/>
            <p:cNvSpPr/>
            <p:nvPr/>
          </p:nvSpPr>
          <p:spPr>
            <a:xfrm>
              <a:off x="650439" y="253193"/>
              <a:ext cx="150552" cy="150552"/>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62361" y="366560"/>
              <a:ext cx="309716" cy="309716"/>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1850638" y="588622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1535072" y="6176963"/>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1369653" y="596561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800991" y="779017"/>
            <a:ext cx="10773422" cy="578197"/>
          </a:xfrm>
        </p:spPr>
        <p:txBody>
          <a:bodyPr anchor="t">
            <a:noAutofit/>
          </a:bodyPr>
          <a:lstStyle/>
          <a:p>
            <a:r>
              <a:rPr lang="en-US" sz="3600" dirty="0">
                <a:latin typeface="Segoe UI" panose="020B0502040204020203" pitchFamily="34" charset="0"/>
                <a:ea typeface="等线" panose="02010600030101010101" pitchFamily="2" charset="-122"/>
              </a:rPr>
              <a:t>Enhancing Our Approach: Next Steps for Sentiment Analysis and Stock Prediction</a:t>
            </a:r>
            <a:endParaRPr lang="en-US" sz="3600" dirty="0">
              <a:latin typeface="Segoe UI" panose="020B0502040204020203" pitchFamily="34" charset="0"/>
              <a:ea typeface="等线" panose="02010600030101010101" pitchFamily="2" charset="-122"/>
            </a:endParaRPr>
          </a:p>
        </p:txBody>
      </p:sp>
      <p:graphicFrame>
        <p:nvGraphicFramePr>
          <p:cNvPr id="33" name="Content Placeholder 2"/>
          <p:cNvGraphicFramePr>
            <a:graphicFrameLocks noGrp="1"/>
          </p:cNvGraphicFramePr>
          <p:nvPr>
            <p:ph idx="1"/>
          </p:nvPr>
        </p:nvGraphicFramePr>
        <p:xfrm>
          <a:off x="639551" y="1850788"/>
          <a:ext cx="10658475" cy="329088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p:cNvSpPr>
            <a:spLocks noGrp="1" noRot="1" noChangeAspect="1" noMove="1" noResize="1" noEditPoints="1" noAdjustHandles="1" noChangeArrowheads="1" noChangeShapeType="1" noTextEdit="1"/>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a:spLocks noGrp="1" noRot="1" noChangeAspect="1" noMove="1" noResize="1" noEditPoints="1" noAdjustHandles="1" noChangeArrowheads="1" noChangeShapeType="1" noTextEdit="1"/>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0" name="Decorative Circles"/>
          <p:cNvGrpSpPr>
            <a:grpSpLocks noGrp="1" noRot="1" noChangeAspect="1" noMove="1" noResize="1" noUngrp="1"/>
          </p:cNvGrpSpPr>
          <p:nvPr/>
        </p:nvGrpSpPr>
        <p:grpSpPr>
          <a:xfrm>
            <a:off x="-1" y="-1"/>
            <a:ext cx="12192001" cy="6858001"/>
            <a:chOff x="-1" y="-1"/>
            <a:chExt cx="12192001" cy="6858001"/>
          </a:xfrm>
        </p:grpSpPr>
        <p:sp>
          <p:nvSpPr>
            <p:cNvPr id="51" name="Oval 50"/>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2" name="Freeform: Shape 61"/>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3" name="Freeform: Shape 62"/>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4" name="Oval 63"/>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5" name="Freeform: Shape 64"/>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67" name="Rectangle 66"/>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descr="Magnifying glass and question mark"/>
          <p:cNvPicPr>
            <a:picLocks noChangeAspect="1"/>
          </p:cNvPicPr>
          <p:nvPr/>
        </p:nvPicPr>
        <p:blipFill rotWithShape="1">
          <a:blip r:embed="rId1"/>
          <a:srcRect/>
          <a:stretch>
            <a:fillRect/>
          </a:stretch>
        </p:blipFill>
        <p:spPr>
          <a:xfrm>
            <a:off x="20" y="10"/>
            <a:ext cx="12191980" cy="6857990"/>
          </a:xfrm>
          <a:prstGeom prst="rect">
            <a:avLst/>
          </a:prstGeom>
        </p:spPr>
      </p:pic>
      <p:sp>
        <p:nvSpPr>
          <p:cNvPr id="69" name="Freeform: Shape 68"/>
          <p:cNvSpPr>
            <a:spLocks noGrp="1" noRot="1" noChangeAspect="1" noMove="1" noResize="1" noEditPoints="1" noAdjustHandles="1" noChangeArrowheads="1" noChangeShapeType="1" noTextEdit="1"/>
          </p:cNvSpPr>
          <p:nvPr/>
        </p:nvSpPr>
        <p:spPr>
          <a:xfrm rot="10800000" flipH="1">
            <a:off x="0" y="1"/>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a:spLocks noGrp="1" noRot="1" noChangeAspect="1" noMove="1" noResize="1" noEditPoints="1" noAdjustHandles="1" noChangeArrowheads="1" noChangeShapeType="1" noTextEdit="1"/>
          </p:cNvSpPr>
          <p:nvPr/>
        </p:nvSpPr>
        <p:spPr>
          <a:xfrm rot="10800000">
            <a:off x="848491" y="521037"/>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a:spLocks noGrp="1" noRot="1" noChangeAspect="1" noMove="1" noResize="1" noEditPoints="1" noAdjustHandles="1" noChangeArrowheads="1" noChangeShapeType="1" noTextEdit="1"/>
          </p:cNvSpPr>
          <p:nvPr/>
        </p:nvSpPr>
        <p:spPr>
          <a:xfrm rot="10800000">
            <a:off x="1895093" y="57547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a:spLocks noGrp="1" noRot="1" noChangeAspect="1" noMove="1" noResize="1" noEditPoints="1" noAdjustHandles="1" noChangeArrowheads="1" noChangeShapeType="1" noTextEdit="1"/>
          </p:cNvSpPr>
          <p:nvPr/>
        </p:nvSpPr>
        <p:spPr>
          <a:xfrm rot="10800000">
            <a:off x="848491" y="215659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a:spLocks noGrp="1" noRot="1" noChangeAspect="1" noMove="1" noResize="1" noEditPoints="1" noAdjustHandles="1" noChangeArrowheads="1" noChangeShapeType="1" noTextEdit="1"/>
          </p:cNvSpPr>
          <p:nvPr/>
        </p:nvSpPr>
        <p:spPr>
          <a:xfrm rot="10800000">
            <a:off x="716462" y="5425189"/>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a:spLocks noGrp="1" noRot="1" noChangeAspect="1" noMove="1" noResize="1" noEditPoints="1" noAdjustHandles="1" noChangeArrowheads="1" noChangeShapeType="1" noTextEdit="1"/>
          </p:cNvSpPr>
          <p:nvPr/>
        </p:nvSpPr>
        <p:spPr>
          <a:xfrm rot="10800000">
            <a:off x="382050" y="587492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a:spLocks noGrp="1" noRot="1" noChangeAspect="1" noMove="1" noResize="1" noEditPoints="1" noAdjustHandles="1" noChangeArrowheads="1" noChangeShapeType="1" noTextEdit="1"/>
          </p:cNvSpPr>
          <p:nvPr/>
        </p:nvSpPr>
        <p:spPr>
          <a:xfrm rot="10800000">
            <a:off x="1033637" y="585925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a:spLocks noGrp="1" noRot="1" noChangeAspect="1" noMove="1" noResize="1" noEditPoints="1" noAdjustHandles="1" noChangeArrowheads="1" noChangeShapeType="1" noTextEdit="1"/>
          </p:cNvSpPr>
          <p:nvPr/>
        </p:nvSpPr>
        <p:spPr>
          <a:xfrm rot="10800000">
            <a:off x="2633000" y="6225214"/>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a:spLocks noGrp="1" noRot="1" noChangeAspect="1" noMove="1" noResize="1" noEditPoints="1" noAdjustHandles="1" noChangeArrowheads="1" noChangeShapeType="1" noTextEdit="1"/>
          </p:cNvSpPr>
          <p:nvPr/>
        </p:nvSpPr>
        <p:spPr>
          <a:xfrm rot="5400000">
            <a:off x="4152153" y="-1181847"/>
            <a:ext cx="6858000" cy="9221694"/>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59718" y="565846"/>
            <a:ext cx="5770281" cy="3617644"/>
          </a:xfrm>
        </p:spPr>
        <p:txBody>
          <a:bodyPr vert="horz" lIns="91440" tIns="45720" rIns="91440" bIns="45720" rtlCol="0" anchor="b">
            <a:normAutofit/>
          </a:bodyPr>
          <a:lstStyle/>
          <a:p>
            <a:pPr algn="r"/>
            <a:r>
              <a:rPr lang="en-US" altLang="zh-CN" sz="6000">
                <a:solidFill>
                  <a:srgbClr val="FFFFFF"/>
                </a:solidFill>
                <a:latin typeface="Segoe UI" panose="020B0502040204020203" pitchFamily="34" charset="0"/>
                <a:ea typeface="等线" panose="02010600030101010101" pitchFamily="2" charset="-122"/>
              </a:rPr>
              <a:t>Q&amp;A</a:t>
            </a:r>
            <a:endParaRPr lang="en-US" altLang="zh-CN" sz="6000">
              <a:solidFill>
                <a:srgbClr val="FFFFFF"/>
              </a:solidFill>
              <a:latin typeface="Segoe UI" panose="020B0502040204020203" pitchFamily="34" charset="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1" name="Picture 30"/>
          <p:cNvPicPr>
            <a:picLocks noChangeAspect="1"/>
          </p:cNvPicPr>
          <p:nvPr/>
        </p:nvPicPr>
        <p:blipFill rotWithShape="1">
          <a:blip r:embed="rId1"/>
          <a:srcRect t="29670" r="-1" b="-1"/>
          <a:stretch>
            <a:fillRect/>
          </a:stretch>
        </p:blipFill>
        <p:spPr>
          <a:xfrm>
            <a:off x="1524" y="10"/>
            <a:ext cx="12188952" cy="6857990"/>
          </a:xfrm>
          <a:prstGeom prst="rect">
            <a:avLst/>
          </a:prstGeom>
        </p:spPr>
      </p:pic>
      <p:sp>
        <p:nvSpPr>
          <p:cNvPr id="48" name="Rectangle 47"/>
          <p:cNvSpPr>
            <a:spLocks noGrp="1" noRot="1" noChangeAspect="1" noMove="1" noResize="1" noEditPoints="1" noAdjustHandles="1" noChangeArrowheads="1" noChangeShapeType="1" noTextEdit="1"/>
          </p:cNvSpPr>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77240" y="565846"/>
            <a:ext cx="4887458" cy="3610622"/>
          </a:xfrm>
        </p:spPr>
        <p:txBody>
          <a:bodyPr anchor="b">
            <a:normAutofit/>
          </a:bodyPr>
          <a:lstStyle/>
          <a:p>
            <a:pPr algn="l"/>
            <a:r>
              <a:rPr lang="en-US" altLang="zh-CN" sz="6000">
                <a:solidFill>
                  <a:srgbClr val="FFFFFF"/>
                </a:solidFill>
                <a:latin typeface="Segoe UI" panose="020B0502040204020203" pitchFamily="34" charset="0"/>
                <a:ea typeface="等线" panose="02010600030101010101" pitchFamily="2" charset="-122"/>
              </a:rPr>
              <a:t>Thank you!</a:t>
            </a:r>
            <a:endParaRPr lang="zh-CN" altLang="en-US" sz="6000" dirty="0">
              <a:solidFill>
                <a:srgbClr val="FFFFFF"/>
              </a:solidFill>
              <a:latin typeface="Segoe UI" panose="020B0502040204020203" pitchFamily="34" charset="0"/>
              <a:ea typeface="等线" panose="02010600030101010101" pitchFamily="2" charset="-122"/>
            </a:endParaRPr>
          </a:p>
        </p:txBody>
      </p:sp>
      <p:grpSp>
        <p:nvGrpSpPr>
          <p:cNvPr id="50" name="Group 49"/>
          <p:cNvGrpSpPr>
            <a:grpSpLocks noGrp="1" noRot="1" noChangeAspect="1" noMove="1" noResize="1" noUngrp="1"/>
          </p:cNvGrpSpPr>
          <p:nvPr/>
        </p:nvGrpSpPr>
        <p:grpSpPr>
          <a:xfrm>
            <a:off x="9464840" y="236341"/>
            <a:ext cx="2727160" cy="6621659"/>
            <a:chOff x="9464840" y="236341"/>
            <a:chExt cx="2727160" cy="6621659"/>
          </a:xfrm>
        </p:grpSpPr>
        <p:sp>
          <p:nvSpPr>
            <p:cNvPr id="51" name="Oval 50"/>
            <p:cNvSpPr/>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p:cNvSpPr/>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19" name="Freeform: Shape 118"/>
          <p:cNvSpPr>
            <a:spLocks noGrp="1" noRot="1" noChangeAspect="1" noMove="1" noResize="1" noEditPoints="1" noAdjustHandles="1" noChangeArrowheads="1" noChangeShapeType="1" noTextEdit="1"/>
          </p:cNvSpPr>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20" name="decorative circles"/>
          <p:cNvGrpSpPr>
            <a:grpSpLocks noGrp="1" noRot="1" noChangeAspect="1" noMove="1" noResize="1" noUngrp="1"/>
          </p:cNvGrpSpPr>
          <p:nvPr/>
        </p:nvGrpSpPr>
        <p:grpSpPr>
          <a:xfrm>
            <a:off x="244914" y="299808"/>
            <a:ext cx="11521822" cy="6038357"/>
            <a:chOff x="244914" y="299808"/>
            <a:chExt cx="11521822" cy="6038357"/>
          </a:xfrm>
        </p:grpSpPr>
        <p:sp>
          <p:nvSpPr>
            <p:cNvPr id="121" name="Oval 120"/>
            <p:cNvSpPr/>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770878" y="952022"/>
            <a:ext cx="2862591" cy="5157049"/>
          </a:xfrm>
        </p:spPr>
        <p:txBody>
          <a:bodyPr anchor="ctr">
            <a:normAutofit/>
          </a:bodyPr>
          <a:lstStyle/>
          <a:p>
            <a:r>
              <a:rPr lang="en-US" altLang="zh-CN" sz="4400" dirty="0">
                <a:latin typeface="Segoe UI" panose="020B0502040204020203" pitchFamily="34" charset="0"/>
                <a:ea typeface="等线" panose="02010600030101010101" pitchFamily="2" charset="-122"/>
              </a:rPr>
              <a:t>Dual Objectives</a:t>
            </a:r>
            <a:endParaRPr lang="zh-CN" altLang="en-US" sz="4400" dirty="0">
              <a:latin typeface="Segoe UI" panose="020B0502040204020203" pitchFamily="34" charset="0"/>
              <a:ea typeface="等线" panose="02010600030101010101" pitchFamily="2" charset="-122"/>
            </a:endParaRPr>
          </a:p>
        </p:txBody>
      </p:sp>
      <p:graphicFrame>
        <p:nvGraphicFramePr>
          <p:cNvPr id="127" name="Content Placeholder 2"/>
          <p:cNvGraphicFramePr>
            <a:graphicFrameLocks noGrp="1"/>
          </p:cNvGraphicFramePr>
          <p:nvPr>
            <p:ph idx="1"/>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p:cNvSpPr>
            <a:spLocks noGrp="1"/>
          </p:cNvSpPr>
          <p:nvPr>
            <p:ph type="title"/>
          </p:nvPr>
        </p:nvSpPr>
        <p:spPr>
          <a:xfrm>
            <a:off x="777239" y="777240"/>
            <a:ext cx="6168331" cy="2493876"/>
          </a:xfrm>
        </p:spPr>
        <p:txBody>
          <a:bodyPr anchor="b">
            <a:normAutofit/>
          </a:bodyPr>
          <a:lstStyle/>
          <a:p>
            <a:r>
              <a:rPr lang="en-US" sz="4400" dirty="0">
                <a:latin typeface="Segoe UI" panose="020B0502040204020203" pitchFamily="34" charset="0"/>
                <a:ea typeface="等线" panose="02010600030101010101" pitchFamily="2" charset="-122"/>
              </a:rPr>
              <a:t>Motivations</a:t>
            </a:r>
            <a:endParaRPr lang="en-US" sz="4400" dirty="0">
              <a:latin typeface="Segoe UI" panose="020B0502040204020203" pitchFamily="34" charset="0"/>
              <a:ea typeface="等线" panose="02010600030101010101" pitchFamily="2" charset="-122"/>
            </a:endParaRPr>
          </a:p>
        </p:txBody>
      </p:sp>
      <p:sp>
        <p:nvSpPr>
          <p:cNvPr id="7" name="Content Placeholder 6"/>
          <p:cNvSpPr>
            <a:spLocks noGrp="1"/>
          </p:cNvSpPr>
          <p:nvPr>
            <p:ph idx="1"/>
          </p:nvPr>
        </p:nvSpPr>
        <p:spPr>
          <a:xfrm>
            <a:off x="777239" y="3428999"/>
            <a:ext cx="6168331" cy="2747963"/>
          </a:xfrm>
        </p:spPr>
        <p:txBody>
          <a:bodyPr anchor="t">
            <a:normAutofit/>
          </a:bodyPr>
          <a:lstStyle/>
          <a:p>
            <a:r>
              <a:rPr lang="en-US" altLang="zh-CN" sz="1800" dirty="0">
                <a:latin typeface="Segoe UI" panose="020B0502040204020203" pitchFamily="34" charset="0"/>
                <a:ea typeface="等线" panose="02010600030101010101" pitchFamily="2" charset="-122"/>
              </a:rPr>
              <a:t>Digitization of trading platforms</a:t>
            </a:r>
            <a:endParaRPr lang="en-US" altLang="zh-CN" sz="1800" dirty="0">
              <a:latin typeface="Segoe UI" panose="020B0502040204020203" pitchFamily="34" charset="0"/>
              <a:ea typeface="等线" panose="02010600030101010101" pitchFamily="2" charset="-122"/>
            </a:endParaRPr>
          </a:p>
          <a:p>
            <a:pPr lvl="1"/>
            <a:r>
              <a:rPr lang="en-US" altLang="zh-CN" sz="1600" dirty="0">
                <a:latin typeface="Segoe UI" panose="020B0502040204020203" pitchFamily="34" charset="0"/>
                <a:ea typeface="等线" panose="02010600030101010101" pitchFamily="2" charset="-122"/>
              </a:rPr>
              <a:t>The relentless rise of retail trading</a:t>
            </a:r>
            <a:endParaRPr lang="en-US" altLang="zh-CN" sz="1600" dirty="0">
              <a:latin typeface="Segoe UI" panose="020B0502040204020203" pitchFamily="34" charset="0"/>
              <a:ea typeface="等线" panose="02010600030101010101" pitchFamily="2" charset="-122"/>
            </a:endParaRPr>
          </a:p>
          <a:p>
            <a:pPr lvl="1"/>
            <a:r>
              <a:rPr lang="en-US" altLang="zh-CN" dirty="0">
                <a:latin typeface="Segoe UI" panose="020B0502040204020203" pitchFamily="34" charset="0"/>
                <a:ea typeface="等线" panose="02010600030101010101" pitchFamily="2" charset="-122"/>
                <a:hlinkClick r:id="rId1"/>
              </a:rPr>
              <a:t>GameStop short squeeze</a:t>
            </a:r>
            <a:endParaRPr lang="en-US" altLang="zh-CN" dirty="0">
              <a:latin typeface="Segoe UI" panose="020B0502040204020203" pitchFamily="34" charset="0"/>
              <a:ea typeface="等线" panose="02010600030101010101" pitchFamily="2" charset="-122"/>
            </a:endParaRPr>
          </a:p>
          <a:p>
            <a:r>
              <a:rPr lang="en-US" altLang="zh-CN" dirty="0">
                <a:latin typeface="Segoe UI" panose="020B0502040204020203" pitchFamily="34" charset="0"/>
                <a:ea typeface="等线" panose="02010600030101010101" pitchFamily="2" charset="-122"/>
              </a:rPr>
              <a:t>Personal interest in Equity Trading</a:t>
            </a:r>
            <a:endParaRPr lang="en-US" altLang="zh-CN" dirty="0">
              <a:latin typeface="Segoe UI" panose="020B0502040204020203" pitchFamily="34" charset="0"/>
              <a:ea typeface="等线" panose="02010600030101010101" pitchFamily="2" charset="-122"/>
            </a:endParaRPr>
          </a:p>
          <a:p>
            <a:endParaRPr lang="en-US" altLang="zh-CN" sz="1800" dirty="0">
              <a:latin typeface="Segoe UI" panose="020B0502040204020203" pitchFamily="34" charset="0"/>
              <a:ea typeface="等线" panose="02010600030101010101" pitchFamily="2" charset="-122"/>
            </a:endParaRPr>
          </a:p>
          <a:p>
            <a:pPr lvl="1"/>
            <a:endParaRPr lang="en-US" altLang="zh-CN" dirty="0">
              <a:latin typeface="Segoe UI" panose="020B0502040204020203" pitchFamily="34" charset="0"/>
              <a:ea typeface="等线" panose="02010600030101010101" pitchFamily="2" charset="-122"/>
            </a:endParaRPr>
          </a:p>
          <a:p>
            <a:pPr lvl="1"/>
            <a:endParaRPr lang="zh-CN" altLang="en-US" dirty="0">
              <a:latin typeface="Segoe UI" panose="020B0502040204020203" pitchFamily="34" charset="0"/>
              <a:ea typeface="等线" panose="02010600030101010101" pitchFamily="2" charset="-122"/>
            </a:endParaRPr>
          </a:p>
        </p:txBody>
      </p:sp>
      <p:grpSp>
        <p:nvGrpSpPr>
          <p:cNvPr id="39" name="decorative circles"/>
          <p:cNvGrpSpPr>
            <a:grpSpLocks noGrp="1" noRot="1" noChangeAspect="1" noMove="1" noResize="1" noUngrp="1"/>
          </p:cNvGrpSpPr>
          <p:nvPr/>
        </p:nvGrpSpPr>
        <p:grpSpPr>
          <a:xfrm>
            <a:off x="8132461" y="220046"/>
            <a:ext cx="3455469" cy="4723381"/>
            <a:chOff x="8132461" y="220046"/>
            <a:chExt cx="3455469" cy="4723381"/>
          </a:xfrm>
        </p:grpSpPr>
        <p:sp>
          <p:nvSpPr>
            <p:cNvPr id="18" name="Oval 17"/>
            <p:cNvSpPr/>
            <p:nvPr/>
          </p:nvSpPr>
          <p:spPr>
            <a:xfrm>
              <a:off x="8261858" y="47166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8723226" y="4129921"/>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132461" y="4194350"/>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1004744" y="220046"/>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1241342" y="397053"/>
              <a:ext cx="346588" cy="3465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1241342" y="108730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r="-3" b="-3"/>
          <a:stretch>
            <a:fillRect/>
          </a:stretch>
        </p:blipFill>
        <p:spPr>
          <a:xfrm>
            <a:off x="6980165" y="353676"/>
            <a:ext cx="3486122" cy="3486122"/>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pic>
        <p:nvPicPr>
          <p:cNvPr id="8" name="Picture 7"/>
          <p:cNvPicPr>
            <a:picLocks noChangeAspect="1"/>
          </p:cNvPicPr>
          <p:nvPr/>
        </p:nvPicPr>
        <p:blipFill rotWithShape="1">
          <a:blip r:embed="rId3"/>
          <a:srcRect l="39760" r="4" b="4"/>
          <a:stretch>
            <a:fillRect/>
          </a:stretch>
        </p:blipFill>
        <p:spPr>
          <a:xfrm>
            <a:off x="9023024" y="3769720"/>
            <a:ext cx="3166539" cy="3088280"/>
          </a:xfrm>
          <a:custGeom>
            <a:avLst/>
            <a:gdLst/>
            <a:ahLst/>
            <a:cxnLst/>
            <a:rect l="l" t="t" r="r" b="b"/>
            <a:pathLst>
              <a:path w="3043153" h="2967943">
                <a:moveTo>
                  <a:pt x="1773859" y="0"/>
                </a:moveTo>
                <a:cubicBezTo>
                  <a:pt x="2263696" y="0"/>
                  <a:pt x="2707161" y="198546"/>
                  <a:pt x="3028166" y="519551"/>
                </a:cubicBezTo>
                <a:lnTo>
                  <a:pt x="3043153" y="536041"/>
                </a:lnTo>
                <a:lnTo>
                  <a:pt x="3043153" y="2967943"/>
                </a:lnTo>
                <a:lnTo>
                  <a:pt x="464817" y="2967943"/>
                </a:lnTo>
                <a:lnTo>
                  <a:pt x="405063" y="2902197"/>
                </a:lnTo>
                <a:cubicBezTo>
                  <a:pt x="152012" y="2595570"/>
                  <a:pt x="0" y="2202466"/>
                  <a:pt x="0" y="1773859"/>
                </a:cubicBezTo>
                <a:cubicBezTo>
                  <a:pt x="0" y="794184"/>
                  <a:pt x="794184" y="0"/>
                  <a:pt x="1773859" y="0"/>
                </a:cubicBezTo>
                <a:close/>
              </a:path>
            </a:pathLst>
          </a:custGeom>
        </p:spPr>
      </p:pic>
      <p:sp>
        <p:nvSpPr>
          <p:cNvPr id="3" name="AutoShape 2" descr="A metaphorical illustration of the GameStop short squeeze phenomenon. The scene depicts a giant, anthropomorphized stock market bull, symbolizing the bullish investors, wrestling with a bear, representing the short sellers, in a crowded urban setting. The bull is overpowering the bear, symbolizing the unexpected rise in GameStop's stock. Surrounding them are amazed and cheering crowds of diverse individuals, representing the general public and small investors, witnessing this financial showdown. The background is filled with skyscrapers, symbolizing the financial district."/>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p:cNvSpPr>
            <a:spLocks noGrp="1"/>
          </p:cNvSpPr>
          <p:nvPr>
            <p:ph type="title"/>
          </p:nvPr>
        </p:nvSpPr>
        <p:spPr>
          <a:xfrm>
            <a:off x="770878" y="952022"/>
            <a:ext cx="4606280" cy="5157049"/>
          </a:xfrm>
        </p:spPr>
        <p:txBody>
          <a:bodyPr anchor="ctr">
            <a:normAutofit/>
          </a:bodyPr>
          <a:lstStyle/>
          <a:p>
            <a:r>
              <a:rPr lang="en-US" sz="4400" dirty="0">
                <a:latin typeface="Segoe UI" panose="020B0502040204020203" pitchFamily="34" charset="0"/>
                <a:ea typeface="等线" panose="02010600030101010101" pitchFamily="2" charset="-122"/>
              </a:rPr>
              <a:t>Related Works</a:t>
            </a:r>
            <a:endParaRPr lang="en-US" sz="4400" dirty="0">
              <a:latin typeface="Segoe UI" panose="020B0502040204020203" pitchFamily="34" charset="0"/>
              <a:ea typeface="等线" panose="02010600030101010101" pitchFamily="2" charset="-122"/>
            </a:endParaRPr>
          </a:p>
        </p:txBody>
      </p:sp>
      <p:sp>
        <p:nvSpPr>
          <p:cNvPr id="24" name="Freeform: Shape 23"/>
          <p:cNvSpPr>
            <a:spLocks noGrp="1" noRot="1" noChangeAspect="1" noMove="1" noResize="1" noEditPoints="1" noAdjustHandles="1" noChangeArrowheads="1" noChangeShapeType="1" noTextEdit="1"/>
          </p:cNvSpPr>
          <p:nvPr/>
        </p:nvSpPr>
        <p:spPr>
          <a:xfrm>
            <a:off x="5456099" y="238175"/>
            <a:ext cx="6735901" cy="6619825"/>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25" name="decorative circles"/>
          <p:cNvGrpSpPr>
            <a:grpSpLocks noGrp="1" noRot="1" noChangeAspect="1" noMove="1" noResize="1" noUngrp="1"/>
          </p:cNvGrpSpPr>
          <p:nvPr/>
        </p:nvGrpSpPr>
        <p:grpSpPr>
          <a:xfrm>
            <a:off x="9951383" y="299808"/>
            <a:ext cx="1668948" cy="6421669"/>
            <a:chOff x="9951383" y="299808"/>
            <a:chExt cx="1668948" cy="6421669"/>
          </a:xfrm>
        </p:grpSpPr>
        <p:sp>
          <p:nvSpPr>
            <p:cNvPr id="26" name="Oval 25"/>
            <p:cNvSpPr/>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1" name="Content Placeholder 2"/>
          <p:cNvGraphicFramePr>
            <a:graphicFrameLocks noGrp="1"/>
          </p:cNvGraphicFramePr>
          <p:nvPr>
            <p:ph idx="1"/>
          </p:nvPr>
        </p:nvGraphicFramePr>
        <p:xfrm>
          <a:off x="5855597" y="952022"/>
          <a:ext cx="5891471" cy="515704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378069" y="1233297"/>
            <a:ext cx="11435861" cy="4994353"/>
            <a:chOff x="418446" y="993341"/>
            <a:chExt cx="11628906" cy="5082038"/>
          </a:xfrm>
        </p:grpSpPr>
        <p:sp>
          <p:nvSpPr>
            <p:cNvPr id="7" name="TextBox 6"/>
            <p:cNvSpPr txBox="1"/>
            <p:nvPr/>
          </p:nvSpPr>
          <p:spPr>
            <a:xfrm>
              <a:off x="4542479" y="993341"/>
              <a:ext cx="1796892" cy="404626"/>
            </a:xfrm>
            <a:prstGeom prst="rect">
              <a:avLst/>
            </a:prstGeom>
            <a:noFill/>
          </p:spPr>
          <p:txBody>
            <a:bodyPr wrap="square" rtlCol="0">
              <a:noAutofit/>
            </a:bodyPr>
            <a:lstStyle/>
            <a:p>
              <a:endParaRPr lang="zh-CN" altLang="en-US" sz="1200" dirty="0"/>
            </a:p>
          </p:txBody>
        </p:sp>
        <p:sp>
          <p:nvSpPr>
            <p:cNvPr id="10" name="TextBox 9"/>
            <p:cNvSpPr txBox="1"/>
            <p:nvPr/>
          </p:nvSpPr>
          <p:spPr>
            <a:xfrm>
              <a:off x="4632924" y="1017896"/>
              <a:ext cx="1796892" cy="404626"/>
            </a:xfrm>
            <a:prstGeom prst="rect">
              <a:avLst/>
            </a:prstGeom>
            <a:noFill/>
          </p:spPr>
          <p:txBody>
            <a:bodyPr wrap="square" rtlCol="0">
              <a:noAutofit/>
            </a:bodyPr>
            <a:lstStyle/>
            <a:p>
              <a:r>
                <a:rPr lang="en-US" altLang="zh-CN" sz="1200" dirty="0">
                  <a:latin typeface="Segoe UI" panose="020B0502040204020203" pitchFamily="34" charset="0"/>
                  <a:ea typeface="等线" panose="02010600030101010101" pitchFamily="2" charset="-122"/>
                </a:rPr>
                <a:t>Cleaning, Entity Matching,</a:t>
              </a:r>
              <a:r>
                <a:rPr lang="zh-CN" altLang="en-US" sz="1200" dirty="0">
                  <a:latin typeface="Segoe UI" panose="020B0502040204020203" pitchFamily="34" charset="0"/>
                  <a:ea typeface="等线" panose="02010600030101010101" pitchFamily="2" charset="-122"/>
                </a:rPr>
                <a:t> </a:t>
              </a:r>
              <a:r>
                <a:rPr lang="en-US" altLang="zh-CN" sz="1200" dirty="0">
                  <a:latin typeface="Segoe UI" panose="020B0502040204020203" pitchFamily="34" charset="0"/>
                  <a:ea typeface="等线" panose="02010600030101010101" pitchFamily="2" charset="-122"/>
                </a:rPr>
                <a:t>Merging, etc.</a:t>
              </a:r>
              <a:endParaRPr lang="zh-CN" altLang="en-US" sz="1200" dirty="0">
                <a:latin typeface="Segoe UI" panose="020B0502040204020203" pitchFamily="34" charset="0"/>
                <a:ea typeface="等线" panose="02010600030101010101" pitchFamily="2" charset="-122"/>
              </a:endParaRPr>
            </a:p>
          </p:txBody>
        </p:sp>
        <p:sp>
          <p:nvSpPr>
            <p:cNvPr id="17" name="TextBox 16"/>
            <p:cNvSpPr txBox="1"/>
            <p:nvPr/>
          </p:nvSpPr>
          <p:spPr>
            <a:xfrm>
              <a:off x="4632924" y="2868923"/>
              <a:ext cx="1796892" cy="404626"/>
            </a:xfrm>
            <a:prstGeom prst="rect">
              <a:avLst/>
            </a:prstGeom>
            <a:noFill/>
          </p:spPr>
          <p:txBody>
            <a:bodyPr wrap="square" rtlCol="0">
              <a:noAutofit/>
            </a:bodyPr>
            <a:lstStyle/>
            <a:p>
              <a:r>
                <a:rPr lang="en-US" altLang="zh-CN" sz="1200" dirty="0">
                  <a:latin typeface="Segoe UI" panose="020B0502040204020203" pitchFamily="34" charset="0"/>
                  <a:ea typeface="等线" panose="02010600030101010101" pitchFamily="2" charset="-122"/>
                </a:rPr>
                <a:t>Processing, Indicators Calculating, etc.</a:t>
              </a:r>
              <a:endParaRPr lang="zh-CN" altLang="en-US" sz="1200" dirty="0">
                <a:latin typeface="Segoe UI" panose="020B0502040204020203" pitchFamily="34" charset="0"/>
                <a:ea typeface="等线" panose="02010600030101010101" pitchFamily="2" charset="-122"/>
              </a:endParaRPr>
            </a:p>
          </p:txBody>
        </p:sp>
        <p:sp>
          <p:nvSpPr>
            <p:cNvPr id="25" name="TextBox 24"/>
            <p:cNvSpPr txBox="1"/>
            <p:nvPr/>
          </p:nvSpPr>
          <p:spPr>
            <a:xfrm>
              <a:off x="8582277" y="2317812"/>
              <a:ext cx="1796892" cy="461664"/>
            </a:xfrm>
            <a:prstGeom prst="rect">
              <a:avLst/>
            </a:prstGeom>
            <a:noFill/>
          </p:spPr>
          <p:txBody>
            <a:bodyPr wrap="square" rtlCol="0">
              <a:spAutoFit/>
            </a:bodyPr>
            <a:lstStyle/>
            <a:p>
              <a:pPr algn="ctr"/>
              <a:r>
                <a:rPr lang="en-US" altLang="zh-CN" sz="1200" dirty="0">
                  <a:latin typeface="Segoe UI" panose="020B0502040204020203" pitchFamily="34" charset="0"/>
                  <a:ea typeface="等线" panose="02010600030101010101" pitchFamily="2" charset="-122"/>
                </a:rPr>
                <a:t>Quantify/Normalize Data</a:t>
              </a:r>
              <a:endParaRPr lang="zh-CN" altLang="en-US" sz="1200" dirty="0">
                <a:latin typeface="Segoe UI" panose="020B0502040204020203" pitchFamily="34" charset="0"/>
                <a:ea typeface="等线" panose="02010600030101010101" pitchFamily="2" charset="-122"/>
              </a:endParaRPr>
            </a:p>
          </p:txBody>
        </p:sp>
        <p:sp>
          <p:nvSpPr>
            <p:cNvPr id="26" name="Arrow: Curved Left 25"/>
            <p:cNvSpPr/>
            <p:nvPr/>
          </p:nvSpPr>
          <p:spPr>
            <a:xfrm>
              <a:off x="10641849" y="3197321"/>
              <a:ext cx="1405503" cy="2421387"/>
            </a:xfrm>
            <a:prstGeom prst="curvedLeftArrow">
              <a:avLst/>
            </a:prstGeom>
            <a:gradFill>
              <a:gsLst>
                <a:gs pos="0">
                  <a:srgbClr val="704DC3"/>
                </a:gs>
                <a:gs pos="100000">
                  <a:schemeClr val="accent1"/>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Segoe UI" panose="020B0502040204020203" pitchFamily="34" charset="0"/>
                  <a:ea typeface="等线" panose="02010600030101010101" pitchFamily="2" charset="-122"/>
                </a:rPr>
                <a:t>Buy/Sell Decision</a:t>
              </a:r>
              <a:endParaRPr lang="zh-CN" altLang="en-US" sz="1200" dirty="0">
                <a:solidFill>
                  <a:schemeClr val="tx1"/>
                </a:solidFill>
                <a:latin typeface="Segoe UI" panose="020B0502040204020203" pitchFamily="34" charset="0"/>
                <a:ea typeface="等线" panose="02010600030101010101" pitchFamily="2" charset="-122"/>
              </a:endParaRPr>
            </a:p>
          </p:txBody>
        </p:sp>
        <p:cxnSp>
          <p:nvCxnSpPr>
            <p:cNvPr id="11" name="Straight Arrow Connector 10"/>
            <p:cNvCxnSpPr>
              <a:stCxn id="28" idx="3"/>
              <a:endCxn id="39" idx="1"/>
            </p:cNvCxnSpPr>
            <p:nvPr/>
          </p:nvCxnSpPr>
          <p:spPr>
            <a:xfrm>
              <a:off x="4513658" y="1515409"/>
              <a:ext cx="20066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0" idx="3"/>
              <a:endCxn id="46" idx="1"/>
            </p:cNvCxnSpPr>
            <p:nvPr/>
          </p:nvCxnSpPr>
          <p:spPr>
            <a:xfrm>
              <a:off x="4542479" y="3366435"/>
              <a:ext cx="19777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418446" y="1220210"/>
              <a:ext cx="4124033" cy="590400"/>
              <a:chOff x="294573" y="55824"/>
              <a:chExt cx="4124029" cy="590400"/>
            </a:xfrm>
          </p:grpSpPr>
          <p:sp>
            <p:nvSpPr>
              <p:cNvPr id="27" name="Rectangle: Rounded Corners 26"/>
              <p:cNvSpPr/>
              <p:nvPr/>
            </p:nvSpPr>
            <p:spPr>
              <a:xfrm>
                <a:off x="294573" y="55824"/>
                <a:ext cx="4124029"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28" name="Rectangle: Rounded Corners 4"/>
              <p:cNvSpPr txBox="1"/>
              <p:nvPr/>
            </p:nvSpPr>
            <p:spPr>
              <a:xfrm>
                <a:off x="323394" y="846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dirty="0">
                    <a:latin typeface="Segoe UI" panose="020B0502040204020203" pitchFamily="34" charset="0"/>
                    <a:ea typeface="等线" panose="02010600030101010101" pitchFamily="2" charset="-122"/>
                  </a:rPr>
                  <a:t>Posts from Twitter and Reddit</a:t>
                </a:r>
                <a:endParaRPr lang="zh-CN" altLang="en-US" dirty="0">
                  <a:latin typeface="Segoe UI" panose="020B0502040204020203" pitchFamily="34" charset="0"/>
                  <a:ea typeface="等线" panose="02010600030101010101" pitchFamily="2" charset="-122"/>
                </a:endParaRPr>
              </a:p>
            </p:txBody>
          </p:sp>
        </p:grpSp>
        <p:grpSp>
          <p:nvGrpSpPr>
            <p:cNvPr id="29" name="Group 28"/>
            <p:cNvGrpSpPr/>
            <p:nvPr/>
          </p:nvGrpSpPr>
          <p:grpSpPr>
            <a:xfrm>
              <a:off x="418446" y="3071235"/>
              <a:ext cx="4124033" cy="590400"/>
              <a:chOff x="294573" y="2601024"/>
              <a:chExt cx="4124029" cy="590400"/>
            </a:xfrm>
          </p:grpSpPr>
          <p:sp>
            <p:nvSpPr>
              <p:cNvPr id="30" name="Rectangle: Rounded Corners 29"/>
              <p:cNvSpPr/>
              <p:nvPr/>
            </p:nvSpPr>
            <p:spPr>
              <a:xfrm>
                <a:off x="294573" y="2601024"/>
                <a:ext cx="4124029" cy="590400"/>
              </a:xfrm>
              <a:prstGeom prst="roundRect">
                <a:avLst/>
              </a:prstGeom>
            </p:spPr>
            <p:style>
              <a:lnRef idx="2">
                <a:schemeClr val="lt1">
                  <a:hueOff val="0"/>
                  <a:satOff val="0"/>
                  <a:lumOff val="0"/>
                  <a:alphaOff val="0"/>
                </a:schemeClr>
              </a:lnRef>
              <a:fillRef idx="1">
                <a:schemeClr val="accent2">
                  <a:hueOff val="-1525302"/>
                  <a:satOff val="-416"/>
                  <a:lumOff val="7058"/>
                  <a:alphaOff val="0"/>
                </a:schemeClr>
              </a:fillRef>
              <a:effectRef idx="0">
                <a:schemeClr val="accent2">
                  <a:hueOff val="-1525302"/>
                  <a:satOff val="-416"/>
                  <a:lumOff val="7058"/>
                  <a:alphaOff val="0"/>
                </a:schemeClr>
              </a:effectRef>
              <a:fontRef idx="minor">
                <a:schemeClr val="lt1"/>
              </a:fontRef>
            </p:style>
            <p:txBody>
              <a:bodyPr/>
              <a:lstStyle/>
              <a:p>
                <a:endParaRPr lang="en-US"/>
              </a:p>
            </p:txBody>
          </p:sp>
          <p:sp>
            <p:nvSpPr>
              <p:cNvPr id="31" name="Rectangle: Rounded Corners 4"/>
              <p:cNvSpPr txBox="1"/>
              <p:nvPr/>
            </p:nvSpPr>
            <p:spPr>
              <a:xfrm>
                <a:off x="323394" y="26298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sz="2000" dirty="0">
                    <a:latin typeface="Segoe UI" panose="020B0502040204020203" pitchFamily="34" charset="0"/>
                    <a:ea typeface="等线" panose="02010600030101010101" pitchFamily="2" charset="-122"/>
                  </a:rPr>
                  <a:t>Stock data: Price, Volume, etc.</a:t>
                </a:r>
                <a:endParaRPr lang="zh-CN" altLang="en-US" sz="2000" dirty="0">
                  <a:latin typeface="Segoe UI" panose="020B0502040204020203" pitchFamily="34" charset="0"/>
                  <a:ea typeface="等线" panose="02010600030101010101" pitchFamily="2" charset="-122"/>
                </a:endParaRPr>
              </a:p>
            </p:txBody>
          </p:sp>
        </p:grpSp>
        <p:grpSp>
          <p:nvGrpSpPr>
            <p:cNvPr id="38" name="Group 37"/>
            <p:cNvGrpSpPr/>
            <p:nvPr/>
          </p:nvGrpSpPr>
          <p:grpSpPr>
            <a:xfrm>
              <a:off x="6520262" y="1220210"/>
              <a:ext cx="4124033" cy="590400"/>
              <a:chOff x="294573" y="55824"/>
              <a:chExt cx="4124029" cy="590400"/>
            </a:xfrm>
          </p:grpSpPr>
          <p:sp>
            <p:nvSpPr>
              <p:cNvPr id="39" name="Rectangle: Rounded Corners 38"/>
              <p:cNvSpPr/>
              <p:nvPr/>
            </p:nvSpPr>
            <p:spPr>
              <a:xfrm>
                <a:off x="294573" y="55824"/>
                <a:ext cx="4124029"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40" name="Rectangle: Rounded Corners 4"/>
              <p:cNvSpPr txBox="1"/>
              <p:nvPr/>
            </p:nvSpPr>
            <p:spPr>
              <a:xfrm>
                <a:off x="323394" y="846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dirty="0">
                    <a:latin typeface="Segoe UI" panose="020B0502040204020203" pitchFamily="34" charset="0"/>
                    <a:ea typeface="等线" panose="02010600030101010101" pitchFamily="2" charset="-122"/>
                  </a:rPr>
                  <a:t>Sentiment Labeling</a:t>
                </a:r>
                <a:endParaRPr lang="zh-CN" altLang="en-US" dirty="0">
                  <a:latin typeface="Segoe UI" panose="020B0502040204020203" pitchFamily="34" charset="0"/>
                  <a:ea typeface="等线" panose="02010600030101010101" pitchFamily="2" charset="-122"/>
                </a:endParaRPr>
              </a:p>
            </p:txBody>
          </p:sp>
        </p:grpSp>
        <p:grpSp>
          <p:nvGrpSpPr>
            <p:cNvPr id="45" name="Group 44"/>
            <p:cNvGrpSpPr/>
            <p:nvPr/>
          </p:nvGrpSpPr>
          <p:grpSpPr>
            <a:xfrm>
              <a:off x="6520262" y="3071235"/>
              <a:ext cx="4124033" cy="590400"/>
              <a:chOff x="294573" y="2601024"/>
              <a:chExt cx="4124029" cy="590400"/>
            </a:xfrm>
          </p:grpSpPr>
          <p:sp>
            <p:nvSpPr>
              <p:cNvPr id="46" name="Rectangle: Rounded Corners 45"/>
              <p:cNvSpPr/>
              <p:nvPr/>
            </p:nvSpPr>
            <p:spPr>
              <a:xfrm>
                <a:off x="294573" y="2601024"/>
                <a:ext cx="4124029" cy="590400"/>
              </a:xfrm>
              <a:prstGeom prst="roundRect">
                <a:avLst/>
              </a:prstGeom>
            </p:spPr>
            <p:style>
              <a:lnRef idx="2">
                <a:schemeClr val="lt1">
                  <a:hueOff val="0"/>
                  <a:satOff val="0"/>
                  <a:lumOff val="0"/>
                  <a:alphaOff val="0"/>
                </a:schemeClr>
              </a:lnRef>
              <a:fillRef idx="1">
                <a:schemeClr val="accent2">
                  <a:hueOff val="-1525302"/>
                  <a:satOff val="-416"/>
                  <a:lumOff val="7058"/>
                  <a:alphaOff val="0"/>
                </a:schemeClr>
              </a:fillRef>
              <a:effectRef idx="0">
                <a:schemeClr val="accent2">
                  <a:hueOff val="-1525302"/>
                  <a:satOff val="-416"/>
                  <a:lumOff val="7058"/>
                  <a:alphaOff val="0"/>
                </a:schemeClr>
              </a:effectRef>
              <a:fontRef idx="minor">
                <a:schemeClr val="lt1"/>
              </a:fontRef>
            </p:style>
            <p:txBody>
              <a:bodyPr/>
              <a:lstStyle/>
              <a:p>
                <a:endParaRPr lang="en-US"/>
              </a:p>
            </p:txBody>
          </p:sp>
          <p:sp>
            <p:nvSpPr>
              <p:cNvPr id="47" name="Rectangle: Rounded Corners 4"/>
              <p:cNvSpPr txBox="1"/>
              <p:nvPr/>
            </p:nvSpPr>
            <p:spPr>
              <a:xfrm>
                <a:off x="323394" y="26298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sz="2000" dirty="0">
                    <a:latin typeface="Segoe UI" panose="020B0502040204020203" pitchFamily="34" charset="0"/>
                    <a:ea typeface="等线" panose="02010600030101010101" pitchFamily="2" charset="-122"/>
                  </a:rPr>
                  <a:t>Time Series Modeling</a:t>
                </a:r>
                <a:endParaRPr lang="zh-CN" altLang="en-US" sz="2000" dirty="0">
                  <a:latin typeface="Segoe UI" panose="020B0502040204020203" pitchFamily="34" charset="0"/>
                  <a:ea typeface="等线" panose="02010600030101010101" pitchFamily="2" charset="-122"/>
                </a:endParaRPr>
              </a:p>
            </p:txBody>
          </p:sp>
        </p:grpSp>
        <p:sp>
          <p:nvSpPr>
            <p:cNvPr id="51" name="Oval 50"/>
            <p:cNvSpPr/>
            <p:nvPr/>
          </p:nvSpPr>
          <p:spPr>
            <a:xfrm>
              <a:off x="8778710" y="4408014"/>
              <a:ext cx="1737393" cy="1667365"/>
            </a:xfrm>
            <a:prstGeom prst="ellipse">
              <a:avLst/>
            </a:prstGeom>
            <a:gradFill>
              <a:gsLst>
                <a:gs pos="0">
                  <a:schemeClr val="accent1">
                    <a:lumMod val="60000"/>
                    <a:lumOff val="40000"/>
                  </a:schemeClr>
                </a:gs>
                <a:gs pos="60000">
                  <a:schemeClr val="accent1"/>
                </a:gs>
              </a:gsLst>
              <a:lin ang="2700000" scaled="0"/>
            </a:gra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rmAutofit/>
            </a:bodyPr>
            <a:lstStyle/>
            <a:p>
              <a:pPr algn="ctr" defTabSz="913765"/>
              <a:r>
                <a:rPr lang="en-US" altLang="zh-CN" sz="2400" b="1" dirty="0">
                  <a:solidFill>
                    <a:schemeClr val="tx1"/>
                  </a:solidFill>
                  <a:latin typeface="Segoe UI" panose="020B0502040204020203" pitchFamily="34" charset="0"/>
                  <a:ea typeface="等线" panose="02010600030101010101" pitchFamily="2" charset="-122"/>
                </a:rPr>
                <a:t>Portfolio</a:t>
              </a:r>
              <a:endParaRPr lang="en-US" altLang="zh-CN" sz="2400" b="1" dirty="0">
                <a:solidFill>
                  <a:schemeClr val="tx1"/>
                </a:solidFill>
                <a:latin typeface="Segoe UI" panose="020B0502040204020203" pitchFamily="34" charset="0"/>
                <a:ea typeface="等线" panose="02010600030101010101" pitchFamily="2" charset="-122"/>
              </a:endParaRPr>
            </a:p>
          </p:txBody>
        </p:sp>
        <p:sp>
          <p:nvSpPr>
            <p:cNvPr id="52" name="Arrow: Down 51"/>
            <p:cNvSpPr/>
            <p:nvPr/>
          </p:nvSpPr>
          <p:spPr>
            <a:xfrm>
              <a:off x="8339239" y="1875074"/>
              <a:ext cx="305170" cy="1131698"/>
            </a:xfrm>
            <a:prstGeom prst="downArrow">
              <a:avLst/>
            </a:prstGeom>
            <a:gradFill>
              <a:gsLst>
                <a:gs pos="100000">
                  <a:srgbClr val="704DC3"/>
                </a:gs>
                <a:gs pos="0">
                  <a:schemeClr val="accent1"/>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ea typeface="等线" panose="02010600030101010101" pitchFamily="2" charset="-122"/>
              </a:rPr>
              <a:t>Sentiment Analysis</a:t>
            </a:r>
            <a:endParaRPr lang="en-US" dirty="0">
              <a:latin typeface="Segoe UI" panose="020B0502040204020203" pitchFamily="34" charset="0"/>
              <a:ea typeface="等线" panose="02010600030101010101" pitchFamily="2" charset="-122"/>
            </a:endParaRPr>
          </a:p>
        </p:txBody>
      </p:sp>
      <p:pic>
        <p:nvPicPr>
          <p:cNvPr id="4" name="内容占位符 3" descr="BERTForSequence"/>
          <p:cNvPicPr>
            <a:picLocks noGrp="1" noChangeAspect="1"/>
          </p:cNvPicPr>
          <p:nvPr>
            <p:ph idx="1"/>
          </p:nvPr>
        </p:nvPicPr>
        <p:blipFill>
          <a:blip r:embed="rId1"/>
          <a:stretch>
            <a:fillRect/>
          </a:stretch>
        </p:blipFill>
        <p:spPr>
          <a:xfrm>
            <a:off x="422910" y="1560830"/>
            <a:ext cx="5541645" cy="4415790"/>
          </a:xfrm>
          <a:prstGeom prst="rect">
            <a:avLst/>
          </a:prstGeom>
        </p:spPr>
      </p:pic>
      <p:sp>
        <p:nvSpPr>
          <p:cNvPr id="5" name="文本框 4"/>
          <p:cNvSpPr txBox="1"/>
          <p:nvPr/>
        </p:nvSpPr>
        <p:spPr>
          <a:xfrm>
            <a:off x="6111875" y="1243965"/>
            <a:ext cx="13246735" cy="8520430"/>
          </a:xfrm>
          <a:prstGeom prst="rect">
            <a:avLst/>
          </a:prstGeom>
          <a:noFill/>
        </p:spPr>
        <p:txBody>
          <a:bodyPr wrap="square" rtlCol="0">
            <a:noAutofit/>
          </a:bodyPr>
          <a:lstStyle/>
          <a:p>
            <a:r>
              <a:rPr lang="zh-CN" altLang="en-US" sz="1400"/>
              <a:t>DatasetDict({</a:t>
            </a:r>
            <a:endParaRPr lang="zh-CN" altLang="en-US" sz="1400"/>
          </a:p>
          <a:p>
            <a:r>
              <a:rPr lang="zh-CN" altLang="en-US" sz="1400"/>
              <a:t>    train: Dataset({</a:t>
            </a:r>
            <a:endParaRPr lang="zh-CN" altLang="en-US" sz="1400"/>
          </a:p>
          <a:p>
            <a:r>
              <a:rPr lang="zh-CN" altLang="en-US" sz="1400"/>
              <a:t>        features: ['text', 'label', 'input_ids', 'token_type_ids', 'attention_mask'],</a:t>
            </a:r>
            <a:endParaRPr lang="zh-CN" altLang="en-US" sz="1400"/>
          </a:p>
          <a:p>
            <a:r>
              <a:rPr lang="zh-CN" altLang="en-US" sz="1400"/>
              <a:t>        num_rows: 8925</a:t>
            </a:r>
            <a:endParaRPr lang="zh-CN" altLang="en-US" sz="1400"/>
          </a:p>
          <a:p>
            <a:r>
              <a:rPr lang="zh-CN" altLang="en-US" sz="1400"/>
              <a:t>    })</a:t>
            </a:r>
            <a:endParaRPr lang="zh-CN" altLang="en-US" sz="1400"/>
          </a:p>
          <a:p>
            <a:r>
              <a:rPr lang="zh-CN" altLang="en-US" sz="1400"/>
              <a:t>    validation: Dataset({</a:t>
            </a:r>
            <a:endParaRPr lang="zh-CN" altLang="en-US" sz="1400"/>
          </a:p>
          <a:p>
            <a:r>
              <a:rPr lang="zh-CN" altLang="en-US" sz="1400"/>
              <a:t>        features: ['text', 'label', 'input_ids', 'token_type_ids', 'attention_mask'],</a:t>
            </a:r>
            <a:endParaRPr lang="zh-CN" altLang="en-US" sz="1400"/>
          </a:p>
          <a:p>
            <a:r>
              <a:rPr lang="zh-CN" altLang="en-US" sz="1400"/>
              <a:t>        num_rows: 2232</a:t>
            </a:r>
            <a:endParaRPr lang="zh-CN" altLang="en-US" sz="1400"/>
          </a:p>
          <a:p>
            <a:r>
              <a:rPr lang="zh-CN" altLang="en-US" sz="1400"/>
              <a:t>    })</a:t>
            </a:r>
            <a:endParaRPr lang="zh-CN" altLang="en-US" sz="1400"/>
          </a:p>
          <a:p>
            <a:r>
              <a:rPr lang="zh-CN" altLang="en-US" sz="1400"/>
              <a:t>    test: Dataset({</a:t>
            </a:r>
            <a:endParaRPr lang="zh-CN" altLang="en-US" sz="1400"/>
          </a:p>
          <a:p>
            <a:r>
              <a:rPr lang="zh-CN" altLang="en-US" sz="1400"/>
              <a:t>        features: ['text', 'label', 'input_ids', 'token_type_ids', 'attention_mask'],</a:t>
            </a:r>
            <a:endParaRPr lang="zh-CN" altLang="en-US" sz="1400"/>
          </a:p>
          <a:p>
            <a:r>
              <a:rPr lang="zh-CN" altLang="en-US" sz="1400"/>
              <a:t>        num_rows: </a:t>
            </a:r>
            <a:r>
              <a:rPr lang="en-US" altLang="zh-CN" sz="1400"/>
              <a:t>876</a:t>
            </a:r>
            <a:endParaRPr lang="zh-CN" altLang="en-US" sz="1400"/>
          </a:p>
          <a:p>
            <a:r>
              <a:rPr lang="zh-CN" altLang="en-US" sz="1400"/>
              <a:t>    })</a:t>
            </a:r>
            <a:endParaRPr lang="zh-CN" altLang="en-US" sz="1400"/>
          </a:p>
          <a:p>
            <a:r>
              <a:rPr lang="zh-CN" altLang="en-US" sz="1400"/>
              <a:t>    Tweet_filtered_TSLA: Dataset({</a:t>
            </a:r>
            <a:endParaRPr lang="zh-CN" altLang="en-US" sz="1400"/>
          </a:p>
          <a:p>
            <a:r>
              <a:rPr lang="zh-CN" altLang="en-US" sz="1400"/>
              <a:t>        features: ['date', 'text', 'stock'],</a:t>
            </a:r>
            <a:endParaRPr lang="zh-CN" altLang="en-US" sz="1400"/>
          </a:p>
          <a:p>
            <a:r>
              <a:rPr lang="zh-CN" altLang="en-US" sz="1400"/>
              <a:t>        num_rows: 1123262</a:t>
            </a:r>
            <a:endParaRPr lang="zh-CN" altLang="en-US" sz="1400"/>
          </a:p>
          <a:p>
            <a:r>
              <a:rPr lang="zh-CN" altLang="en-US" sz="1400"/>
              <a:t>    })</a:t>
            </a:r>
            <a:endParaRPr lang="zh-CN" altLang="en-US" sz="1400"/>
          </a:p>
          <a:p>
            <a:r>
              <a:rPr lang="zh-CN" altLang="en-US" sz="1400"/>
              <a:t>    stock_tweets_filtered_TSLA: Dataset({</a:t>
            </a:r>
            <a:endParaRPr lang="zh-CN" altLang="en-US" sz="1400"/>
          </a:p>
          <a:p>
            <a:r>
              <a:rPr lang="zh-CN" altLang="en-US" sz="1400"/>
              <a:t>        features: ['date', 'text', 'stock'],</a:t>
            </a:r>
            <a:endParaRPr lang="zh-CN" altLang="en-US" sz="1400"/>
          </a:p>
          <a:p>
            <a:r>
              <a:rPr lang="zh-CN" altLang="en-US" sz="1400"/>
              <a:t>        num_rows: 37422</a:t>
            </a:r>
            <a:endParaRPr lang="zh-CN" altLang="en-US" sz="1400"/>
          </a:p>
          <a:p>
            <a:r>
              <a:rPr lang="zh-CN" altLang="en-US" sz="1400"/>
              <a:t>    })</a:t>
            </a:r>
            <a:endParaRPr lang="zh-CN" altLang="en-US" sz="1400"/>
          </a:p>
          <a:p>
            <a:r>
              <a:rPr lang="zh-CN" altLang="en-US" sz="1400"/>
              <a:t>    tweets_remaining_filtered_TSLA: Dataset({</a:t>
            </a:r>
            <a:endParaRPr lang="zh-CN" altLang="en-US" sz="1400"/>
          </a:p>
          <a:p>
            <a:r>
              <a:rPr lang="zh-CN" altLang="en-US" sz="1400"/>
              <a:t>        features: ['date', 'text', 'stock'],</a:t>
            </a:r>
            <a:endParaRPr lang="zh-CN" altLang="en-US" sz="1400"/>
          </a:p>
          <a:p>
            <a:r>
              <a:rPr lang="zh-CN" altLang="en-US" sz="1400"/>
              <a:t>        num_rows: 60836</a:t>
            </a:r>
            <a:endParaRPr lang="zh-CN" altLang="en-US" sz="1400"/>
          </a:p>
          <a:p>
            <a:r>
              <a:rPr lang="zh-CN" altLang="en-US" sz="1400"/>
              <a:t>    }) </a:t>
            </a:r>
            <a:endParaRPr lang="zh-CN" altLang="en-US" sz="1400"/>
          </a:p>
          <a:p>
            <a:r>
              <a:rPr lang="zh-CN" altLang="en-US" sz="1400"/>
              <a:t>})</a:t>
            </a:r>
            <a:endParaRPr lang="zh-CN"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Segoe UI" panose="020B0502040204020203" pitchFamily="34" charset="0"/>
                <a:ea typeface="等线" panose="02010600030101010101" pitchFamily="2" charset="-122"/>
              </a:rPr>
              <a:t>Training</a:t>
            </a:r>
            <a:endParaRPr lang="en-US" dirty="0">
              <a:latin typeface="Segoe UI" panose="020B0502040204020203" pitchFamily="34" charset="0"/>
              <a:ea typeface="等线" panose="02010600030101010101" pitchFamily="2" charset="-122"/>
            </a:endParaRPr>
          </a:p>
        </p:txBody>
      </p:sp>
      <p:pic>
        <p:nvPicPr>
          <p:cNvPr id="4" name="内容占位符 3" descr="ba559941-e651-43db-9e83-5718c89876ec"/>
          <p:cNvPicPr>
            <a:picLocks noGrp="1" noChangeAspect="1"/>
          </p:cNvPicPr>
          <p:nvPr>
            <p:ph idx="1"/>
          </p:nvPr>
        </p:nvPicPr>
        <p:blipFill>
          <a:blip r:embed="rId1"/>
          <a:stretch>
            <a:fillRect/>
          </a:stretch>
        </p:blipFill>
        <p:spPr>
          <a:xfrm>
            <a:off x="253365" y="2096770"/>
            <a:ext cx="5673725" cy="3681730"/>
          </a:xfrm>
          <a:prstGeom prst="rect">
            <a:avLst/>
          </a:prstGeom>
        </p:spPr>
      </p:pic>
      <p:pic>
        <p:nvPicPr>
          <p:cNvPr id="5" name="图片 4" descr="ef7330c3-1768-4d18-9684-6ad0fe20beb7"/>
          <p:cNvPicPr>
            <a:picLocks noChangeAspect="1"/>
          </p:cNvPicPr>
          <p:nvPr/>
        </p:nvPicPr>
        <p:blipFill>
          <a:blip r:embed="rId2"/>
          <a:stretch>
            <a:fillRect/>
          </a:stretch>
        </p:blipFill>
        <p:spPr>
          <a:xfrm>
            <a:off x="6129655" y="2085340"/>
            <a:ext cx="5763895" cy="36937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Testing</a:t>
            </a:r>
            <a:endParaRPr lang="en-US" altLang="zh-CN" dirty="0"/>
          </a:p>
        </p:txBody>
      </p:sp>
      <p:pic>
        <p:nvPicPr>
          <p:cNvPr id="4" name="内容占位符 3" descr="output"/>
          <p:cNvPicPr>
            <a:picLocks noGrp="1" noChangeAspect="1"/>
          </p:cNvPicPr>
          <p:nvPr>
            <p:ph idx="1"/>
          </p:nvPr>
        </p:nvPicPr>
        <p:blipFill>
          <a:blip r:embed="rId1"/>
          <a:stretch>
            <a:fillRect/>
          </a:stretch>
        </p:blipFill>
        <p:spPr>
          <a:xfrm>
            <a:off x="3816350" y="159703"/>
            <a:ext cx="4559300" cy="3843020"/>
          </a:xfrm>
          <a:prstGeom prst="rect">
            <a:avLst/>
          </a:prstGeom>
        </p:spPr>
      </p:pic>
      <p:graphicFrame>
        <p:nvGraphicFramePr>
          <p:cNvPr id="5" name="表格 4"/>
          <p:cNvGraphicFramePr/>
          <p:nvPr>
            <p:custDataLst>
              <p:tags r:id="rId2"/>
            </p:custDataLst>
          </p:nvPr>
        </p:nvGraphicFramePr>
        <p:xfrm>
          <a:off x="2328545" y="4079875"/>
          <a:ext cx="9067800" cy="2487930"/>
        </p:xfrm>
        <a:graphic>
          <a:graphicData uri="http://schemas.openxmlformats.org/drawingml/2006/table">
            <a:tbl>
              <a:tblPr firstRow="1" firstCol="1" bandCol="1">
                <a:tableStyleId>{925E4801-1C38-4D77-9120-7DF1187F9086}</a:tableStyleId>
              </a:tblPr>
              <a:tblGrid>
                <a:gridCol w="1865630"/>
                <a:gridCol w="1156970"/>
                <a:gridCol w="1511300"/>
                <a:gridCol w="1511300"/>
                <a:gridCol w="1511300"/>
              </a:tblGrid>
              <a:tr h="369570">
                <a:tc>
                  <a:txBody>
                    <a:bodyPr/>
                    <a:p>
                      <a:pPr>
                        <a:buNone/>
                      </a:pPr>
                      <a:endParaRPr lang="zh-CN" altLang="en-US"/>
                    </a:p>
                  </a:txBody>
                  <a:tcPr/>
                </a:tc>
                <a:tc>
                  <a:txBody>
                    <a:bodyPr/>
                    <a:p>
                      <a:pPr>
                        <a:buNone/>
                      </a:pPr>
                      <a:r>
                        <a:rPr lang="en-US" altLang="zh-CN"/>
                        <a:t>precision</a:t>
                      </a:r>
                      <a:endParaRPr lang="en-US" altLang="zh-CN"/>
                    </a:p>
                  </a:txBody>
                  <a:tcPr/>
                </a:tc>
                <a:tc>
                  <a:txBody>
                    <a:bodyPr/>
                    <a:p>
                      <a:pPr>
                        <a:buNone/>
                      </a:pPr>
                      <a:r>
                        <a:rPr lang="en-US" altLang="zh-CN"/>
                        <a:t>recall</a:t>
                      </a:r>
                      <a:endParaRPr lang="en-US" altLang="zh-CN"/>
                    </a:p>
                  </a:txBody>
                  <a:tcPr/>
                </a:tc>
                <a:tc>
                  <a:txBody>
                    <a:bodyPr/>
                    <a:p>
                      <a:pPr>
                        <a:buNone/>
                      </a:pPr>
                      <a:r>
                        <a:rPr lang="en-US" altLang="zh-CN"/>
                        <a:t>f1-score</a:t>
                      </a:r>
                      <a:endParaRPr lang="en-US" altLang="zh-CN"/>
                    </a:p>
                  </a:txBody>
                  <a:tcPr/>
                </a:tc>
                <a:tc>
                  <a:txBody>
                    <a:bodyPr/>
                    <a:p>
                      <a:pPr>
                        <a:buNone/>
                      </a:pPr>
                      <a:r>
                        <a:rPr lang="en-US" altLang="zh-CN"/>
                        <a:t>support</a:t>
                      </a:r>
                      <a:endParaRPr lang="en-US" altLang="zh-CN"/>
                    </a:p>
                  </a:txBody>
                  <a:tcPr/>
                </a:tc>
              </a:tr>
              <a:tr h="369570">
                <a:tc>
                  <a:txBody>
                    <a:bodyPr/>
                    <a:p>
                      <a:pPr>
                        <a:buNone/>
                      </a:pPr>
                      <a:r>
                        <a:rPr lang="en-US" altLang="zh-CN"/>
                        <a:t>0</a:t>
                      </a:r>
                      <a:endParaRPr lang="en-US" altLang="zh-CN"/>
                    </a:p>
                  </a:txBody>
                  <a:tcPr/>
                </a:tc>
                <a:tc>
                  <a:txBody>
                    <a:bodyPr/>
                    <a:p>
                      <a:pPr>
                        <a:buNone/>
                      </a:pPr>
                      <a:r>
                        <a:rPr lang="en-US" altLang="zh-CN"/>
                        <a:t>0.74</a:t>
                      </a:r>
                      <a:endParaRPr lang="en-US" altLang="zh-CN"/>
                    </a:p>
                  </a:txBody>
                  <a:tcPr/>
                </a:tc>
                <a:tc>
                  <a:txBody>
                    <a:bodyPr/>
                    <a:p>
                      <a:pPr>
                        <a:buNone/>
                      </a:pPr>
                      <a:r>
                        <a:rPr lang="en-US" altLang="zh-CN"/>
                        <a:t>0.6</a:t>
                      </a:r>
                      <a:endParaRPr lang="en-US" altLang="zh-CN"/>
                    </a:p>
                  </a:txBody>
                  <a:tcPr/>
                </a:tc>
                <a:tc>
                  <a:txBody>
                    <a:bodyPr/>
                    <a:p>
                      <a:pPr>
                        <a:buNone/>
                      </a:pPr>
                      <a:r>
                        <a:rPr lang="en-US" altLang="zh-CN"/>
                        <a:t>0.70</a:t>
                      </a:r>
                      <a:endParaRPr lang="en-US" altLang="zh-CN"/>
                    </a:p>
                  </a:txBody>
                  <a:tcPr/>
                </a:tc>
                <a:tc>
                  <a:txBody>
                    <a:bodyPr/>
                    <a:p>
                      <a:pPr>
                        <a:buNone/>
                      </a:pPr>
                      <a:r>
                        <a:rPr lang="en-US" altLang="zh-CN"/>
                        <a:t>348</a:t>
                      </a:r>
                      <a:endParaRPr lang="en-US" altLang="zh-CN"/>
                    </a:p>
                  </a:txBody>
                  <a:tcPr/>
                </a:tc>
              </a:tr>
              <a:tr h="369570">
                <a:tc>
                  <a:txBody>
                    <a:bodyPr/>
                    <a:p>
                      <a:pPr>
                        <a:buNone/>
                      </a:pPr>
                      <a:r>
                        <a:rPr lang="en-US" altLang="zh-CN"/>
                        <a:t>1</a:t>
                      </a:r>
                      <a:endParaRPr lang="en-US" altLang="zh-CN"/>
                    </a:p>
                  </a:txBody>
                  <a:tcPr/>
                </a:tc>
                <a:tc>
                  <a:txBody>
                    <a:bodyPr/>
                    <a:p>
                      <a:pPr>
                        <a:buNone/>
                      </a:pPr>
                      <a:r>
                        <a:rPr lang="en-US" altLang="zh-CN"/>
                        <a:t>0.77</a:t>
                      </a:r>
                      <a:endParaRPr lang="en-US" altLang="zh-CN"/>
                    </a:p>
                  </a:txBody>
                  <a:tcPr/>
                </a:tc>
                <a:tc>
                  <a:txBody>
                    <a:bodyPr/>
                    <a:p>
                      <a:pPr>
                        <a:buNone/>
                      </a:pPr>
                      <a:r>
                        <a:rPr lang="en-US" altLang="zh-CN"/>
                        <a:t>0.86</a:t>
                      </a:r>
                      <a:endParaRPr lang="en-US" altLang="zh-CN"/>
                    </a:p>
                  </a:txBody>
                  <a:tcPr/>
                </a:tc>
                <a:tc>
                  <a:txBody>
                    <a:bodyPr/>
                    <a:p>
                      <a:pPr>
                        <a:buNone/>
                      </a:pPr>
                      <a:r>
                        <a:rPr lang="en-US" altLang="zh-CN"/>
                        <a:t>0.81</a:t>
                      </a:r>
                      <a:endParaRPr lang="en-US" altLang="zh-CN"/>
                    </a:p>
                  </a:txBody>
                  <a:tcPr/>
                </a:tc>
                <a:tc>
                  <a:txBody>
                    <a:bodyPr/>
                    <a:p>
                      <a:pPr>
                        <a:buNone/>
                      </a:pPr>
                      <a:r>
                        <a:rPr lang="en-US" altLang="zh-CN"/>
                        <a:t>528</a:t>
                      </a:r>
                      <a:endParaRPr lang="en-US" altLang="zh-CN"/>
                    </a:p>
                  </a:txBody>
                  <a:tcPr/>
                </a:tc>
              </a:tr>
              <a:tr h="369570">
                <a:tc>
                  <a:txBody>
                    <a:bodyPr/>
                    <a:p>
                      <a:pPr>
                        <a:buNone/>
                      </a:pPr>
                      <a:r>
                        <a:rPr lang="en-US" altLang="zh-CN"/>
                        <a:t>accuracy</a:t>
                      </a:r>
                      <a:endParaRPr lang="en-US" altLang="zh-CN"/>
                    </a:p>
                  </a:txBody>
                  <a:tcPr/>
                </a:tc>
                <a:tc>
                  <a:txBody>
                    <a:bodyPr/>
                    <a:p>
                      <a:pPr>
                        <a:buNone/>
                      </a:pPr>
                      <a:endParaRPr lang="zh-CN" altLang="en-US"/>
                    </a:p>
                  </a:txBody>
                  <a:tcPr/>
                </a:tc>
                <a:tc>
                  <a:txBody>
                    <a:bodyPr/>
                    <a:p>
                      <a:pPr>
                        <a:buNone/>
                      </a:pPr>
                      <a:endParaRPr lang="en-US" altLang="zh-CN"/>
                    </a:p>
                  </a:txBody>
                  <a:tcPr/>
                </a:tc>
                <a:tc>
                  <a:txBody>
                    <a:bodyPr/>
                    <a:p>
                      <a:pPr>
                        <a:buNone/>
                      </a:pPr>
                      <a:r>
                        <a:rPr lang="en-US" altLang="zh-CN"/>
                        <a:t>0.76</a:t>
                      </a:r>
                      <a:endParaRPr lang="en-US" altLang="zh-CN"/>
                    </a:p>
                  </a:txBody>
                  <a:tcPr/>
                </a:tc>
                <a:tc>
                  <a:txBody>
                    <a:bodyPr/>
                    <a:p>
                      <a:pPr>
                        <a:buNone/>
                      </a:pPr>
                      <a:r>
                        <a:rPr lang="en-US" altLang="zh-CN"/>
                        <a:t>876</a:t>
                      </a:r>
                      <a:endParaRPr lang="en-US" altLang="zh-CN"/>
                    </a:p>
                  </a:txBody>
                  <a:tcPr/>
                </a:tc>
              </a:tr>
              <a:tr h="369570">
                <a:tc>
                  <a:txBody>
                    <a:bodyPr/>
                    <a:p>
                      <a:pPr>
                        <a:buNone/>
                      </a:pPr>
                      <a:r>
                        <a:rPr lang="en-US" altLang="zh-CN"/>
                        <a:t>macro avg</a:t>
                      </a:r>
                      <a:endParaRPr lang="en-US" altLang="zh-CN"/>
                    </a:p>
                  </a:txBody>
                  <a:tcPr/>
                </a:tc>
                <a:tc>
                  <a:txBody>
                    <a:bodyPr/>
                    <a:p>
                      <a:pPr>
                        <a:buNone/>
                      </a:pPr>
                      <a:r>
                        <a:rPr lang="en-US" altLang="zh-CN"/>
                        <a:t>0.75</a:t>
                      </a:r>
                      <a:endParaRPr lang="en-US" altLang="zh-CN"/>
                    </a:p>
                  </a:txBody>
                  <a:tcPr/>
                </a:tc>
                <a:tc>
                  <a:txBody>
                    <a:bodyPr/>
                    <a:p>
                      <a:pPr>
                        <a:buNone/>
                      </a:pPr>
                      <a:r>
                        <a:rPr lang="en-US" altLang="zh-CN"/>
                        <a:t>0.73</a:t>
                      </a:r>
                      <a:endParaRPr lang="en-US" altLang="zh-CN"/>
                    </a:p>
                  </a:txBody>
                  <a:tcPr/>
                </a:tc>
                <a:tc>
                  <a:txBody>
                    <a:bodyPr/>
                    <a:p>
                      <a:pPr>
                        <a:buNone/>
                      </a:pPr>
                      <a:r>
                        <a:rPr lang="en-US" altLang="zh-CN"/>
                        <a:t>0.74</a:t>
                      </a:r>
                      <a:endParaRPr lang="en-US" altLang="zh-CN"/>
                    </a:p>
                  </a:txBody>
                  <a:tcPr/>
                </a:tc>
                <a:tc>
                  <a:txBody>
                    <a:bodyPr/>
                    <a:p>
                      <a:pPr>
                        <a:buNone/>
                      </a:pPr>
                      <a:r>
                        <a:rPr lang="en-US" altLang="zh-CN"/>
                        <a:t>876</a:t>
                      </a:r>
                      <a:endParaRPr lang="en-US" altLang="zh-CN"/>
                    </a:p>
                  </a:txBody>
                  <a:tcPr/>
                </a:tc>
              </a:tr>
              <a:tr h="640080">
                <a:tc>
                  <a:txBody>
                    <a:bodyPr/>
                    <a:p>
                      <a:pPr>
                        <a:buNone/>
                      </a:pPr>
                      <a:r>
                        <a:rPr lang="en-US" altLang="zh-CN"/>
                        <a:t>weighted avg</a:t>
                      </a:r>
                      <a:endParaRPr lang="en-US" altLang="zh-CN"/>
                    </a:p>
                  </a:txBody>
                  <a:tcPr/>
                </a:tc>
                <a:tc>
                  <a:txBody>
                    <a:bodyPr/>
                    <a:p>
                      <a:pPr>
                        <a:buNone/>
                      </a:pPr>
                      <a:r>
                        <a:rPr lang="en-US" altLang="zh-CN"/>
                        <a:t>0.76</a:t>
                      </a:r>
                      <a:endParaRPr lang="en-US" altLang="zh-CN"/>
                    </a:p>
                  </a:txBody>
                  <a:tcPr/>
                </a:tc>
                <a:tc>
                  <a:txBody>
                    <a:bodyPr/>
                    <a:p>
                      <a:pPr>
                        <a:buNone/>
                      </a:pPr>
                      <a:r>
                        <a:rPr lang="en-US" altLang="zh-CN"/>
                        <a:t>0.76</a:t>
                      </a:r>
                      <a:endParaRPr lang="en-US" altLang="zh-CN"/>
                    </a:p>
                  </a:txBody>
                  <a:tcPr/>
                </a:tc>
                <a:tc>
                  <a:txBody>
                    <a:bodyPr/>
                    <a:p>
                      <a:pPr>
                        <a:buNone/>
                      </a:pPr>
                      <a:r>
                        <a:rPr lang="en-US" altLang="zh-CN"/>
                        <a:t>0.75</a:t>
                      </a:r>
                      <a:endParaRPr lang="en-US" altLang="zh-CN"/>
                    </a:p>
                  </a:txBody>
                  <a:tcPr/>
                </a:tc>
                <a:tc>
                  <a:txBody>
                    <a:bodyPr/>
                    <a:p>
                      <a:pPr>
                        <a:buNone/>
                      </a:pPr>
                      <a:r>
                        <a:rPr lang="en-US" altLang="zh-CN"/>
                        <a:t>876</a:t>
                      </a:r>
                      <a:endParaRPr lang="en-US" altLang="zh-CN"/>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a:t>Predictions</a:t>
            </a:r>
            <a:endParaRPr lang="en-US" altLang="zh-CN"/>
          </a:p>
        </p:txBody>
      </p:sp>
      <p:pic>
        <p:nvPicPr>
          <p:cNvPr id="8" name="内容占位符 7" descr="output"/>
          <p:cNvPicPr>
            <a:picLocks noGrp="1" noChangeAspect="1"/>
          </p:cNvPicPr>
          <p:nvPr>
            <p:ph idx="1"/>
          </p:nvPr>
        </p:nvPicPr>
        <p:blipFill>
          <a:blip r:embed="rId1"/>
          <a:stretch>
            <a:fillRect/>
          </a:stretch>
        </p:blipFill>
        <p:spPr>
          <a:xfrm>
            <a:off x="3525520" y="1691005"/>
            <a:ext cx="5528945" cy="4351655"/>
          </a:xfrm>
          <a:prstGeom prst="rect">
            <a:avLst/>
          </a:prstGeom>
        </p:spPr>
      </p:pic>
    </p:spTree>
  </p:cSld>
  <p:clrMapOvr>
    <a:masterClrMapping/>
  </p:clrMapOvr>
</p:sld>
</file>

<file path=ppt/tags/tag1.xml><?xml version="1.0" encoding="utf-8"?>
<p:tagLst xmlns:p="http://schemas.openxmlformats.org/presentationml/2006/main">
  <p:tag name="TABLE_ENDDRAG_ORIGIN_RECT" val="713*194"/>
  <p:tag name="TABLE_ENDDRAG_RECT" val="101*201*713*194"/>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COMMONDATA" val="eyJoZGlkIjoiMzkwM2U4OGUzOWY2ZWQxMGZiY2Y1MDM2MWJjNmZmMmMifQ=="/>
</p:tagLst>
</file>

<file path=ppt/theme/theme1.xml><?xml version="1.0" encoding="utf-8"?>
<a:theme xmlns:a="http://schemas.openxmlformats.org/drawingml/2006/main" name="ConfettiVTI">
  <a:themeElements>
    <a:clrScheme name="AnalogousFromDarkSeedLeftStep">
      <a:dk1>
        <a:srgbClr val="000000"/>
      </a:dk1>
      <a:lt1>
        <a:srgbClr val="FFFFFF"/>
      </a:lt1>
      <a:dk2>
        <a:srgbClr val="1C2732"/>
      </a:dk2>
      <a:lt2>
        <a:srgbClr val="F0F3F1"/>
      </a:lt2>
      <a:accent1>
        <a:srgbClr val="C34DB4"/>
      </a:accent1>
      <a:accent2>
        <a:srgbClr val="903BB1"/>
      </a:accent2>
      <a:accent3>
        <a:srgbClr val="704DC3"/>
      </a:accent3>
      <a:accent4>
        <a:srgbClr val="3F4DB3"/>
      </a:accent4>
      <a:accent5>
        <a:srgbClr val="4D8CC3"/>
      </a:accent5>
      <a:accent6>
        <a:srgbClr val="3BACB1"/>
      </a:accent6>
      <a:hlink>
        <a:srgbClr val="3F6EBF"/>
      </a:hlink>
      <a:folHlink>
        <a:srgbClr val="7F7F7F"/>
      </a:folHlink>
    </a:clrScheme>
    <a:fontScheme name="font">
      <a:majorFont>
        <a:latin typeface="Segoe UI"/>
        <a:ea typeface="DengXian"/>
        <a:cs typeface=""/>
      </a:majorFont>
      <a:minorFont>
        <a:latin typeface="Segoe UI"/>
        <a:ea typeface="DengXia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1566</Words>
  <Application>WPS 演示</Application>
  <PresentationFormat>Widescreen</PresentationFormat>
  <Paragraphs>141</Paragraphs>
  <Slides>17</Slides>
  <Notes>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宋体</vt:lpstr>
      <vt:lpstr>Wingdings</vt:lpstr>
      <vt:lpstr>Segoe UI</vt:lpstr>
      <vt:lpstr>等线</vt:lpstr>
      <vt:lpstr>AvenirNext LT Pro Medium</vt:lpstr>
      <vt:lpstr>微软雅黑</vt:lpstr>
      <vt:lpstr>Arial Unicode MS</vt:lpstr>
      <vt:lpstr>Calibri</vt:lpstr>
      <vt:lpstr>Yu Gothic UI</vt:lpstr>
      <vt:lpstr>ConfettiVTI</vt:lpstr>
      <vt:lpstr>Analyzing Retail Sentiment &amp; Detecting Trading Signals</vt:lpstr>
      <vt:lpstr>Dual Objectives</vt:lpstr>
      <vt:lpstr>Motivations</vt:lpstr>
      <vt:lpstr>Related Works</vt:lpstr>
      <vt:lpstr>PowerPoint 演示文稿</vt:lpstr>
      <vt:lpstr>Sentiment Analysis</vt:lpstr>
      <vt:lpstr>Training</vt:lpstr>
      <vt:lpstr>Testing</vt:lpstr>
      <vt:lpstr>Predictions</vt:lpstr>
      <vt:lpstr>Predictions</vt:lpstr>
      <vt:lpstr>Trading Signal Detection</vt:lpstr>
      <vt:lpstr>Tesla</vt:lpstr>
      <vt:lpstr>PowerPoint 演示文稿</vt:lpstr>
      <vt:lpstr>Tesla</vt:lpstr>
      <vt:lpstr>Enhancing Our Approach: Next Steps for Sentiment Analysis and Stock Prediction</vt:lpstr>
      <vt:lpstr>Q&amp;A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Stock Movements</dc:title>
  <dc:creator>Howard Zeng</dc:creator>
  <cp:lastModifiedBy>阿道夫·沃伦</cp:lastModifiedBy>
  <cp:revision>15</cp:revision>
  <dcterms:created xsi:type="dcterms:W3CDTF">2023-11-28T17:46:00Z</dcterms:created>
  <dcterms:modified xsi:type="dcterms:W3CDTF">2023-11-30T17:45:05Z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585588A5318640F69E6B2E501CA60901_13</vt:lpwstr>
  </property>
  <property fmtid="{D5CDD505-2E9C-101B-9397-08002B2CF9AE}" pid="3" name="KSOProductBuildVer">
    <vt:lpwstr>2052-12.1.0.15990</vt:lpwstr>
  </property>
</Properties>
</file>