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70" r:id="rId4"/>
    <p:sldId id="264" r:id="rId5"/>
    <p:sldId id="263" r:id="rId6"/>
    <p:sldId id="258" r:id="rId7"/>
    <p:sldId id="260" r:id="rId8"/>
    <p:sldId id="259" r:id="rId9"/>
    <p:sldId id="271" r:id="rId10"/>
    <p:sldId id="266" r:id="rId11"/>
    <p:sldId id="261" r:id="rId12"/>
    <p:sldId id="265" r:id="rId13"/>
    <p:sldId id="262"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extLst>
      <p:ext uri="{19B8F6BF-5375-455C-9EA6-DF929625EA0E}">
        <p15:presenceInfo xmlns:p15="http://schemas.microsoft.com/office/powerpoint/2012/main" userId="b3a49412108e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modSld">
      <pc:chgData name="Howard Zeng" userId="b3a49412108e13ba" providerId="LiveId" clId="{BCC94F81-CC70-406E-BFFC-3B9E7FA9D0DE}" dt="2023-11-28T22:50:24.906" v="94" actId="20577"/>
      <pc:docMkLst>
        <pc:docMk/>
      </pc:docMkLst>
      <pc:sldChg chg="modSp mod">
        <pc:chgData name="Howard Zeng" userId="b3a49412108e13ba" providerId="LiveId" clId="{BCC94F81-CC70-406E-BFFC-3B9E7FA9D0DE}" dt="2023-11-28T22:48:27.515" v="66" actId="15"/>
        <pc:sldMkLst>
          <pc:docMk/>
          <pc:sldMk cId="2306690312" sldId="257"/>
        </pc:sldMkLst>
        <pc:spChg chg="mod">
          <ac:chgData name="Howard Zeng" userId="b3a49412108e13ba" providerId="LiveId" clId="{BCC94F81-CC70-406E-BFFC-3B9E7FA9D0DE}" dt="2023-11-28T22:45:39.310" v="56" actId="20577"/>
          <ac:spMkLst>
            <pc:docMk/>
            <pc:sldMk cId="2306690312" sldId="257"/>
            <ac:spMk id="2" creationId="{289DC598-60E9-2D79-1259-CEDB667A8BAE}"/>
          </ac:spMkLst>
        </pc:spChg>
        <pc:spChg chg="mod">
          <ac:chgData name="Howard Zeng" userId="b3a49412108e13ba" providerId="LiveId" clId="{BCC94F81-CC70-406E-BFFC-3B9E7FA9D0DE}" dt="2023-11-28T22:48:27.515" v="66" actId="15"/>
          <ac:spMkLst>
            <pc:docMk/>
            <pc:sldMk cId="2306690312" sldId="257"/>
            <ac:spMk id="7" creationId="{11A80505-0D6D-92B3-597A-5A7ED9F6D149}"/>
          </ac:spMkLst>
        </pc:spChg>
        <pc:picChg chg="mod">
          <ac:chgData name="Howard Zeng" userId="b3a49412108e13ba" providerId="LiveId" clId="{BCC94F81-CC70-406E-BFFC-3B9E7FA9D0DE}" dt="2023-11-28T22:43:05.606" v="5" actId="1076"/>
          <ac:picMkLst>
            <pc:docMk/>
            <pc:sldMk cId="2306690312" sldId="257"/>
            <ac:picMk id="5" creationId="{96FEDACF-8985-78EB-4818-0EB39B16BEE1}"/>
          </ac:picMkLst>
        </pc:picChg>
        <pc:picChg chg="mod">
          <ac:chgData name="Howard Zeng" userId="b3a49412108e13ba" providerId="LiveId" clId="{BCC94F81-CC70-406E-BFFC-3B9E7FA9D0DE}" dt="2023-11-28T22:42:57.589" v="4" actId="14100"/>
          <ac:picMkLst>
            <pc:docMk/>
            <pc:sldMk cId="2306690312" sldId="257"/>
            <ac:picMk id="8" creationId="{FAE67FE9-130C-E481-174E-6A5730FD4630}"/>
          </ac:picMkLst>
        </pc:picChg>
      </pc:sldChg>
      <pc:sldChg chg="modSp mod">
        <pc:chgData name="Howard Zeng" userId="b3a49412108e13ba" providerId="LiveId" clId="{BCC94F81-CC70-406E-BFFC-3B9E7FA9D0DE}" dt="2023-11-28T22:50:24.906" v="94" actId="20577"/>
        <pc:sldMkLst>
          <pc:docMk/>
          <pc:sldMk cId="209826715" sldId="264"/>
        </pc:sldMkLst>
        <pc:spChg chg="mod">
          <ac:chgData name="Howard Zeng" userId="b3a49412108e13ba" providerId="LiveId" clId="{BCC94F81-CC70-406E-BFFC-3B9E7FA9D0DE}" dt="2023-11-28T22:50:24.906" v="94" actId="20577"/>
          <ac:spMkLst>
            <pc:docMk/>
            <pc:sldMk cId="209826715" sldId="264"/>
            <ac:spMk id="2" creationId="{C6F981CD-8EFA-4F8B-F122-5F300AFE3D3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a model to capture buying and selling signal of the stock market</a:t>
          </a:r>
        </a:p>
      </dgm:t>
    </dgm:pt>
    <dgm:pt modelId="{BEAA42E4-3A8B-4D11-9AA7-B0DA4B6B2251}" type="parTrans" cxnId="{21A2EEDE-B034-4298-8496-ED360EDC5B73}">
      <dgm:prSet/>
      <dgm:spPr/>
      <dgm:t>
        <a:bodyPr/>
        <a:lstStyle/>
        <a:p>
          <a:endParaRPr lang="en-US"/>
        </a:p>
      </dgm:t>
    </dgm:pt>
    <dgm:pt modelId="{EF29B5BA-9BC1-4D76-BD70-78F9199EABA1}" type="sibTrans" cxnId="{21A2EEDE-B034-4298-8496-ED360EDC5B73}">
      <dgm:prSet/>
      <dgm:spPr/>
      <dgm:t>
        <a:bodyPr/>
        <a:lstStyle/>
        <a:p>
          <a:endParaRPr lang="en-US"/>
        </a:p>
      </dgm:t>
    </dgm:pt>
    <dgm:pt modelId="{5FC0DDF8-1BF1-4359-BEC1-EA7CD70ACA5F}">
      <dgm:prSet/>
      <dgm:spPr/>
      <dgm:t>
        <a:bodyPr/>
        <a:lstStyle/>
        <a:p>
          <a:pPr>
            <a:lnSpc>
              <a:spcPct val="100000"/>
            </a:lnSpc>
          </a:pPr>
          <a:r>
            <a:rPr lang="en-US" dirty="0"/>
            <a:t>Modeling stock market signals for buying and selling</a:t>
          </a:r>
        </a:p>
      </dgm:t>
    </dgm:pt>
    <dgm:pt modelId="{DA0D3296-9D1C-4040-B3D2-AB5921AEDB39}" type="parTrans" cxnId="{3161AF28-7129-46C6-944B-BD11E164DC58}">
      <dgm:prSet/>
      <dgm:spPr/>
      <dgm:t>
        <a:bodyPr/>
        <a:lstStyle/>
        <a:p>
          <a:endParaRPr lang="en-US"/>
        </a:p>
      </dgm:t>
    </dgm:pt>
    <dgm:pt modelId="{B50B769E-C2DC-4534-A727-719EEA221276}" type="sibTrans" cxnId="{3161AF28-7129-46C6-944B-BD11E164DC58}">
      <dgm:prSet/>
      <dgm:spPr/>
      <dgm:t>
        <a:bodyPr/>
        <a:lstStyle/>
        <a:p>
          <a:endParaRPr lang="en-US"/>
        </a:p>
      </dgm:t>
    </dgm:pt>
    <dgm:pt modelId="{BCE3DE5A-1383-4E99-9030-4D8ADBE03E0C}">
      <dgm:prSet/>
      <dgm:spPr/>
      <dgm:t>
        <a:bodyPr/>
        <a:lstStyle/>
        <a:p>
          <a:pPr>
            <a:lnSpc>
              <a:spcPct val="100000"/>
            </a:lnSpc>
          </a:pPr>
          <a:r>
            <a:rPr lang="en-US" dirty="0"/>
            <a:t>Decision making using the return from models</a:t>
          </a:r>
        </a:p>
      </dgm:t>
    </dgm:pt>
    <dgm:pt modelId="{5CE08A19-424C-4C24-A53F-CA0C9E58F912}" type="parTrans" cxnId="{6C98CDF0-8F40-4AFE-A856-63FB9C1E9601}">
      <dgm:prSet/>
      <dgm:spPr/>
      <dgm:t>
        <a:bodyPr/>
        <a:lstStyle/>
        <a:p>
          <a:endParaRPr lang="en-US"/>
        </a:p>
      </dgm:t>
    </dgm:pt>
    <dgm:pt modelId="{46CBA0B9-AD78-4B6F-BEC6-41071BB8C8B3}" type="sibTrans" cxnId="{6C98CDF0-8F40-4AFE-A856-63FB9C1E9601}">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type="parTrans" cxnId="{EFF2ED75-E9AC-4B48-B3F2-5971B7523C4C}">
      <dgm:prSet/>
      <dgm:spPr/>
      <dgm:t>
        <a:bodyPr/>
        <a:lstStyle/>
        <a:p>
          <a:endParaRPr lang="en-US"/>
        </a:p>
      </dgm:t>
    </dgm:pt>
    <dgm:pt modelId="{CCF74DE4-26C9-45A4-82E6-70A784D8BBD1}" type="sibTrans" cxnId="{EFF2ED75-E9AC-4B48-B3F2-5971B7523C4C}">
      <dgm:prSet/>
      <dgm:spPr/>
      <dgm:t>
        <a:bodyPr/>
        <a:lstStyle/>
        <a:p>
          <a:endParaRPr lang="en-US"/>
        </a:p>
      </dgm:t>
    </dgm:pt>
    <dgm:pt modelId="{7EF95EE2-E166-47D0-9D14-B03FFF560B57}">
      <dgm:prSet/>
      <dgm:spPr/>
      <dgm:t>
        <a:bodyPr/>
        <a:lstStyle/>
        <a:p>
          <a:pPr>
            <a:lnSpc>
              <a:spcPct val="100000"/>
            </a:lnSpc>
          </a:pPr>
          <a:r>
            <a:rPr lang="en-US"/>
            <a:t>Entity matching</a:t>
          </a:r>
        </a:p>
      </dgm:t>
    </dgm:pt>
    <dgm:pt modelId="{839EBB23-5355-4A00-92A2-1DCE9FCB480F}" type="parTrans" cxnId="{BE710D90-EC91-4A9C-A6F9-FF61E651102D}">
      <dgm:prSet/>
      <dgm:spPr/>
      <dgm:t>
        <a:bodyPr/>
        <a:lstStyle/>
        <a:p>
          <a:endParaRPr lang="en-US"/>
        </a:p>
      </dgm:t>
    </dgm:pt>
    <dgm:pt modelId="{D43383D3-68DE-4B85-913F-C29C0148766E}" type="sibTrans" cxnId="{BE710D90-EC91-4A9C-A6F9-FF61E651102D}">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type="parTrans" cxnId="{08301A69-1B3C-4AE7-999B-A6DB99EE34B5}">
      <dgm:prSet/>
      <dgm:spPr/>
      <dgm:t>
        <a:bodyPr/>
        <a:lstStyle/>
        <a:p>
          <a:endParaRPr lang="en-US"/>
        </a:p>
      </dgm:t>
    </dgm:pt>
    <dgm:pt modelId="{08EED712-60E2-47B1-B3F4-1DBE967B0344}" type="sibTrans" cxnId="{08301A69-1B3C-4AE7-999B-A6DB99EE34B5}">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a:t>There are paper 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a:t>There are paper about building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a:t>We implemented a dynamic approach to make short term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a:t>We focus both on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a:t>We incorporate sentiment analysis into our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
    <dgm:cxn modelId="{2E29D417-6FCB-4661-ABB5-95B214866AC3}" type="presOf" srcId="{94BED6AA-20B8-4B6D-98F6-C4CBC266E7C5}" destId="{3D78E7DC-E549-4121-9EC8-783C9EC0AC04}" srcOrd="1" destOrd="0" presId="urn:microsoft.com/office/officeart/2005/8/layout/list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
    <dgm:cxn modelId="{65DFEC47-1F14-46E3-9215-F1AE5D61A543}" type="presOf" srcId="{99A02676-2CF9-4F9B-A2B2-E11AE5245397}" destId="{4EC703AE-C60D-48F0-BCB2-9FE16DB1B6E5}" srcOrd="0" destOrd="1" presId="urn:microsoft.com/office/officeart/2005/8/layout/list1"/>
    <dgm:cxn modelId="{BE799552-F647-4583-A07F-0889D49C10D4}" type="presOf" srcId="{783B5F03-87CF-4C47-99D6-BE02033E20C9}" destId="{4EC703AE-C60D-48F0-BCB2-9FE16DB1B6E5}" srcOrd="0" destOrd="0" presId="urn:microsoft.com/office/officeart/2005/8/layout/list1"/>
    <dgm:cxn modelId="{E82A4C79-658B-42A1-B6E7-A3696EAB60B0}" type="presOf" srcId="{29232304-F197-4F19-A308-C88511292A9E}" destId="{1B0A7A31-21EB-4189-8994-DEC93D450867}"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
    <dgm:cxn modelId="{8AAFD1ED-5EB1-4E85-93BC-8C82769AA13F}" type="presParOf" srcId="{940AB1B8-31F0-482E-AB7E-20EDA6827836}" destId="{DC98DF1F-9E28-4C72-BC41-D80F096B1268}" srcOrd="0" destOrd="0" presId="urn:microsoft.com/office/officeart/2005/8/layout/list1"/>
    <dgm:cxn modelId="{FBEA797A-28AB-4C73-9D4C-53B34BADB1FC}" type="presParOf" srcId="{DC98DF1F-9E28-4C72-BC41-D80F096B1268}" destId="{29A8FEE7-C8FB-46E8-AD66-6B2412059858}" srcOrd="0" destOrd="0" presId="urn:microsoft.com/office/officeart/2005/8/layout/list1"/>
    <dgm:cxn modelId="{32168D37-2F55-4595-9A0D-05F50A00FE5E}" type="presParOf" srcId="{DC98DF1F-9E28-4C72-BC41-D80F096B1268}" destId="{3D78E7DC-E549-4121-9EC8-783C9EC0AC04}" srcOrd="1" destOrd="0" presId="urn:microsoft.com/office/officeart/2005/8/layout/list1"/>
    <dgm:cxn modelId="{DAD6C608-CB75-4E76-A19A-4E2FFE6FA80F}" type="presParOf" srcId="{940AB1B8-31F0-482E-AB7E-20EDA6827836}" destId="{BB1CCB41-C370-4902-8C86-95F957158353}" srcOrd="1" destOrd="0" presId="urn:microsoft.com/office/officeart/2005/8/layout/list1"/>
    <dgm:cxn modelId="{EF977F8D-7815-421A-A0D6-A967E7553380}" type="presParOf" srcId="{940AB1B8-31F0-482E-AB7E-20EDA6827836}" destId="{4EC703AE-C60D-48F0-BCB2-9FE16DB1B6E5}" srcOrd="2" destOrd="0" presId="urn:microsoft.com/office/officeart/2005/8/layout/list1"/>
    <dgm:cxn modelId="{7BF87A46-A74D-42C3-BF34-D120CE614AD9}" type="presParOf" srcId="{940AB1B8-31F0-482E-AB7E-20EDA6827836}" destId="{A3BA6804-DDB5-44F7-B19D-7301018130F5}" srcOrd="3" destOrd="0" presId="urn:microsoft.com/office/officeart/2005/8/layout/list1"/>
    <dgm:cxn modelId="{70A48960-0CC8-45C5-866D-446E29D769AA}" type="presParOf" srcId="{940AB1B8-31F0-482E-AB7E-20EDA6827836}" destId="{82C44835-B2D2-4F37-84AA-A9B04521242B}" srcOrd="4" destOrd="0" presId="urn:microsoft.com/office/officeart/2005/8/layout/list1"/>
    <dgm:cxn modelId="{D9117AF5-0054-43BD-B5A3-FE76ADDF3099}" type="presParOf" srcId="{82C44835-B2D2-4F37-84AA-A9B04521242B}" destId="{645333B6-97E4-40DA-84CF-595DA3FCB3AF}" srcOrd="0" destOrd="0" presId="urn:microsoft.com/office/officeart/2005/8/layout/list1"/>
    <dgm:cxn modelId="{124CF4BD-3F5A-4432-89DD-0A46EC174385}" type="presParOf" srcId="{82C44835-B2D2-4F37-84AA-A9B04521242B}" destId="{F27E2B59-372A-402C-B697-3DE712A58854}" srcOrd="1" destOrd="0" presId="urn:microsoft.com/office/officeart/2005/8/layout/list1"/>
    <dgm:cxn modelId="{1E2BFAE3-AD76-4B32-8E41-92F1704F9306}" type="presParOf" srcId="{940AB1B8-31F0-482E-AB7E-20EDA6827836}" destId="{8A4A7EE2-F414-4147-926A-63E463288E88}" srcOrd="5" destOrd="0" presId="urn:microsoft.com/office/officeart/2005/8/layout/list1"/>
    <dgm:cxn modelId="{AF7861AD-56CA-44CB-AADE-C117AAB45351}"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defRPr b="1"/>
          </a:pPr>
          <a:r>
            <a:rPr lang="en-US"/>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dgm:spPr/>
      <dgm:t>
        <a:bodyPr/>
        <a:lstStyle/>
        <a:p>
          <a:r>
            <a:rPr lang="en-US" dirty="0"/>
            <a:t>Capture the sentiment from institutional traders: news, reports published by professional analyst</a:t>
          </a:r>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defRPr b="1"/>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dgm:spPr/>
      <dgm:t>
        <a:bodyPr/>
        <a:lstStyle/>
        <a:p>
          <a:r>
            <a:rPr lang="en-US"/>
            <a:t>Capture more stocks/sectors: meme stock, health sector, retail sector, etc.</a:t>
          </a:r>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dgm:spPr/>
      <dgm:t>
        <a:bodyPr/>
        <a:lstStyle/>
        <a:p>
          <a:r>
            <a:rPr lang="en-US"/>
            <a:t>Gather more data: earning reports, unemployment rate (every Friday), Open Interest (Option), etc</a:t>
          </a:r>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dgm:spPr/>
      <dgm:t>
        <a:bodyPr/>
        <a:lstStyle/>
        <a:p>
          <a:r>
            <a:rPr lang="en-US" dirty="0"/>
            <a:t>Stock selection (finding alpha)</a:t>
          </a:r>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dgm:spPr/>
      <dgm:t>
        <a:bodyPr/>
        <a:lstStyle/>
        <a:p>
          <a:r>
            <a:rPr lang="en-US"/>
            <a:t>Portfolio Optimization</a:t>
          </a:r>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86CF1-2072-42F0-BCE0-914E74EE6D33}">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EE60F-2821-4F87-98D9-59CDB0BCB6F7}">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540AC-436C-4460-A4C7-6FA0DE6679E7}">
      <dsp:nvSpPr>
        <dsp:cNvPr id="0" name=""/>
        <dsp:cNvSpPr/>
      </dsp:nvSpPr>
      <dsp:spPr>
        <a:xfrm>
          <a:off x="1786917" y="838020"/>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844550">
            <a:lnSpc>
              <a:spcPct val="100000"/>
            </a:lnSpc>
            <a:spcBef>
              <a:spcPct val="0"/>
            </a:spcBef>
            <a:spcAft>
              <a:spcPct val="35000"/>
            </a:spcAft>
            <a:buNone/>
          </a:pPr>
          <a:r>
            <a:rPr lang="en-US" sz="1900" kern="1200" dirty="0"/>
            <a:t>Construct a model to capture buying and selling signal of the stock market</a:t>
          </a:r>
        </a:p>
      </dsp:txBody>
      <dsp:txXfrm>
        <a:off x="1786917" y="838020"/>
        <a:ext cx="3203063" cy="1547114"/>
      </dsp:txXfrm>
    </dsp:sp>
    <dsp:sp modelId="{B9F9C750-C5FA-424B-91B7-6E26661FE142}">
      <dsp:nvSpPr>
        <dsp:cNvPr id="0" name=""/>
        <dsp:cNvSpPr/>
      </dsp:nvSpPr>
      <dsp:spPr>
        <a:xfrm>
          <a:off x="4989980" y="838020"/>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577850">
            <a:lnSpc>
              <a:spcPct val="100000"/>
            </a:lnSpc>
            <a:spcBef>
              <a:spcPct val="0"/>
            </a:spcBef>
            <a:spcAft>
              <a:spcPct val="35000"/>
            </a:spcAft>
            <a:buNone/>
          </a:pPr>
          <a:r>
            <a:rPr lang="en-US" sz="1300" kern="1200" dirty="0"/>
            <a:t>Modeling stock market signals for buying and selling</a:t>
          </a:r>
        </a:p>
        <a:p>
          <a:pPr marL="0" lvl="0" indent="0" algn="l" defTabSz="577850">
            <a:lnSpc>
              <a:spcPct val="100000"/>
            </a:lnSpc>
            <a:spcBef>
              <a:spcPct val="0"/>
            </a:spcBef>
            <a:spcAft>
              <a:spcPct val="35000"/>
            </a:spcAft>
            <a:buNone/>
          </a:pPr>
          <a:r>
            <a:rPr lang="en-US" sz="1300" kern="1200" dirty="0"/>
            <a:t>Decision making using the return from models</a:t>
          </a:r>
        </a:p>
      </dsp:txBody>
      <dsp:txXfrm>
        <a:off x="4989980" y="838020"/>
        <a:ext cx="2127937" cy="1547114"/>
      </dsp:txXfrm>
    </dsp:sp>
    <dsp:sp modelId="{E541CD7E-3771-4130-ACEF-6B941838B6F5}">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3120014"/>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a:xfrm>
          <a:off x="1786917" y="2771913"/>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844550">
            <a:lnSpc>
              <a:spcPct val="100000"/>
            </a:lnSpc>
            <a:spcBef>
              <a:spcPct val="0"/>
            </a:spcBef>
            <a:spcAft>
              <a:spcPct val="35000"/>
            </a:spcAft>
            <a:buNone/>
          </a:pPr>
          <a:r>
            <a:rPr lang="en-US" sz="1900" kern="1200" dirty="0"/>
            <a:t>Implement sentiment analysis of retail trader and study their impact</a:t>
          </a:r>
        </a:p>
      </dsp:txBody>
      <dsp:txXfrm>
        <a:off x="1786917" y="2771913"/>
        <a:ext cx="3203063" cy="1547114"/>
      </dsp:txXfrm>
    </dsp:sp>
    <dsp:sp modelId="{D989E9BD-753D-4A8A-BE43-10BCB6382F25}">
      <dsp:nvSpPr>
        <dsp:cNvPr id="0" name=""/>
        <dsp:cNvSpPr/>
      </dsp:nvSpPr>
      <dsp:spPr>
        <a:xfrm>
          <a:off x="4989980" y="2771913"/>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577850">
            <a:lnSpc>
              <a:spcPct val="100000"/>
            </a:lnSpc>
            <a:spcBef>
              <a:spcPct val="0"/>
            </a:spcBef>
            <a:spcAft>
              <a:spcPct val="35000"/>
            </a:spcAft>
            <a:buNone/>
          </a:pPr>
          <a:r>
            <a:rPr lang="en-US" sz="1300" kern="1200"/>
            <a:t>Entity matching</a:t>
          </a:r>
        </a:p>
        <a:p>
          <a:pPr marL="0" lvl="0" indent="0" algn="l" defTabSz="577850">
            <a:lnSpc>
              <a:spcPct val="100000"/>
            </a:lnSpc>
            <a:spcBef>
              <a:spcPct val="0"/>
            </a:spcBef>
            <a:spcAft>
              <a:spcPct val="35000"/>
            </a:spcAft>
            <a:buNone/>
          </a:pPr>
          <a:r>
            <a:rPr lang="en-US" sz="1300" kern="1200" dirty="0"/>
            <a:t>Sentiment analysis</a:t>
          </a:r>
        </a:p>
      </dsp:txBody>
      <dsp:txXfrm>
        <a:off x="4989980" y="2771913"/>
        <a:ext cx="2127937"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282849"/>
          <a:ext cx="5891471" cy="2214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395732" rIns="457244" bIns="135128" numCol="1" spcCol="1270" anchor="t" anchorCtr="0">
          <a:noAutofit/>
        </a:bodyPr>
        <a:lstStyle/>
        <a:p>
          <a:pPr marL="171450" lvl="1" indent="-171450" algn="l" defTabSz="844550">
            <a:lnSpc>
              <a:spcPct val="100000"/>
            </a:lnSpc>
            <a:spcBef>
              <a:spcPct val="0"/>
            </a:spcBef>
            <a:spcAft>
              <a:spcPct val="15000"/>
            </a:spcAft>
            <a:buChar char="•"/>
          </a:pPr>
          <a:r>
            <a:rPr lang="en-US" sz="1900" kern="1200"/>
            <a:t>There are paper study the correlation between stock market and retail traders’ sentiment</a:t>
          </a:r>
        </a:p>
        <a:p>
          <a:pPr marL="171450" lvl="1" indent="-171450" algn="l" defTabSz="844550">
            <a:lnSpc>
              <a:spcPct val="100000"/>
            </a:lnSpc>
            <a:spcBef>
              <a:spcPct val="0"/>
            </a:spcBef>
            <a:spcAft>
              <a:spcPct val="15000"/>
            </a:spcAft>
            <a:buChar char="•"/>
          </a:pPr>
          <a:r>
            <a:rPr lang="en-US" sz="1900" kern="1200"/>
            <a:t>There are paper about building models to predict stock return</a:t>
          </a:r>
        </a:p>
      </dsp:txBody>
      <dsp:txXfrm>
        <a:off x="0" y="282849"/>
        <a:ext cx="5891471" cy="2214450"/>
      </dsp:txXfrm>
    </dsp:sp>
    <dsp:sp modelId="{3D78E7DC-E549-4121-9EC8-783C9EC0AC04}">
      <dsp:nvSpPr>
        <dsp:cNvPr id="0" name=""/>
        <dsp:cNvSpPr/>
      </dsp:nvSpPr>
      <dsp:spPr>
        <a:xfrm>
          <a:off x="294573" y="2409"/>
          <a:ext cx="4124029"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44550">
            <a:lnSpc>
              <a:spcPct val="100000"/>
            </a:lnSpc>
            <a:spcBef>
              <a:spcPct val="0"/>
            </a:spcBef>
            <a:spcAft>
              <a:spcPct val="35000"/>
            </a:spcAft>
            <a:buNone/>
          </a:pPr>
          <a:r>
            <a:rPr lang="en-US" sz="1900" kern="1200"/>
            <a:t>Similarities:</a:t>
          </a:r>
        </a:p>
      </dsp:txBody>
      <dsp:txXfrm>
        <a:off x="321953" y="29789"/>
        <a:ext cx="4069269" cy="506120"/>
      </dsp:txXfrm>
    </dsp:sp>
    <dsp:sp modelId="{1B0A7A31-21EB-4189-8994-DEC93D450867}">
      <dsp:nvSpPr>
        <dsp:cNvPr id="0" name=""/>
        <dsp:cNvSpPr/>
      </dsp:nvSpPr>
      <dsp:spPr>
        <a:xfrm>
          <a:off x="0" y="2880339"/>
          <a:ext cx="5891471" cy="22743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395732" rIns="457244" bIns="135128" numCol="1" spcCol="1270" anchor="t" anchorCtr="0">
          <a:noAutofit/>
        </a:bodyPr>
        <a:lstStyle/>
        <a:p>
          <a:pPr marL="171450" lvl="1" indent="-171450" algn="l" defTabSz="844550">
            <a:lnSpc>
              <a:spcPct val="100000"/>
            </a:lnSpc>
            <a:spcBef>
              <a:spcPct val="0"/>
            </a:spcBef>
            <a:spcAft>
              <a:spcPct val="15000"/>
            </a:spcAft>
            <a:buChar char="•"/>
          </a:pPr>
          <a:r>
            <a:rPr lang="en-US" sz="1900" kern="1200"/>
            <a:t>We implemented a dynamic approach to make short term prediction </a:t>
          </a:r>
        </a:p>
        <a:p>
          <a:pPr marL="171450" lvl="1" indent="-171450" algn="l" defTabSz="844550">
            <a:lnSpc>
              <a:spcPct val="100000"/>
            </a:lnSpc>
            <a:spcBef>
              <a:spcPct val="0"/>
            </a:spcBef>
            <a:spcAft>
              <a:spcPct val="15000"/>
            </a:spcAft>
            <a:buChar char="•"/>
          </a:pPr>
          <a:r>
            <a:rPr lang="en-US" sz="1900" kern="1200"/>
            <a:t>We focus both on loss and gain</a:t>
          </a:r>
        </a:p>
        <a:p>
          <a:pPr marL="171450" lvl="1" indent="-171450" algn="l" defTabSz="844550">
            <a:lnSpc>
              <a:spcPct val="100000"/>
            </a:lnSpc>
            <a:spcBef>
              <a:spcPct val="0"/>
            </a:spcBef>
            <a:spcAft>
              <a:spcPct val="15000"/>
            </a:spcAft>
            <a:buChar char="•"/>
          </a:pPr>
          <a:r>
            <a:rPr lang="en-US" sz="1900" kern="1200"/>
            <a:t>We incorporate sentiment analysis into our model</a:t>
          </a:r>
        </a:p>
      </dsp:txBody>
      <dsp:txXfrm>
        <a:off x="0" y="2880339"/>
        <a:ext cx="5891471" cy="2274300"/>
      </dsp:txXfrm>
    </dsp:sp>
    <dsp:sp modelId="{F27E2B59-372A-402C-B697-3DE712A58854}">
      <dsp:nvSpPr>
        <dsp:cNvPr id="0" name=""/>
        <dsp:cNvSpPr/>
      </dsp:nvSpPr>
      <dsp:spPr>
        <a:xfrm>
          <a:off x="294573" y="2599899"/>
          <a:ext cx="4124029" cy="56088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44550">
            <a:lnSpc>
              <a:spcPct val="100000"/>
            </a:lnSpc>
            <a:spcBef>
              <a:spcPct val="0"/>
            </a:spcBef>
            <a:spcAft>
              <a:spcPct val="35000"/>
            </a:spcAft>
            <a:buNone/>
          </a:pPr>
          <a:r>
            <a:rPr lang="en-US" sz="1900" kern="1200"/>
            <a:t>Uniqueness</a:t>
          </a:r>
        </a:p>
      </dsp:txBody>
      <dsp:txXfrm>
        <a:off x="321953" y="2627279"/>
        <a:ext cx="4069269"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Stationary vs Nonstationary data</a:t>
          </a:r>
          <a:endParaRPr lang="en-US" sz="1300" kern="1200" dirty="0"/>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Price Vs. Return </a:t>
          </a:r>
          <a:endParaRPr lang="en-US" sz="1300" kern="1200" dirty="0"/>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443674"/>
          <a:ext cx="1509048" cy="1103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650255"/>
          <a:ext cx="4311566" cy="47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Sentiment Analysis</a:t>
          </a:r>
        </a:p>
      </dsp:txBody>
      <dsp:txXfrm>
        <a:off x="640408" y="1650255"/>
        <a:ext cx="4311566" cy="472812"/>
      </dsp:txXfrm>
    </dsp:sp>
    <dsp:sp modelId="{B2DF3FD2-C7A8-4585-9238-D415AB884C13}">
      <dsp:nvSpPr>
        <dsp:cNvPr id="0" name=""/>
        <dsp:cNvSpPr/>
      </dsp:nvSpPr>
      <dsp:spPr>
        <a:xfrm>
          <a:off x="640408" y="2171138"/>
          <a:ext cx="4311566" cy="67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Capture the sentiment from institutional traders: news, reports published by professional analyst</a:t>
          </a:r>
        </a:p>
      </dsp:txBody>
      <dsp:txXfrm>
        <a:off x="640408" y="2171138"/>
        <a:ext cx="4311566" cy="676075"/>
      </dsp:txXfrm>
    </dsp:sp>
    <dsp:sp modelId="{723A101C-2105-4A30-B931-735170649757}">
      <dsp:nvSpPr>
        <dsp:cNvPr id="0" name=""/>
        <dsp:cNvSpPr/>
      </dsp:nvSpPr>
      <dsp:spPr>
        <a:xfrm>
          <a:off x="5706499" y="443674"/>
          <a:ext cx="1509048" cy="1103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650255"/>
          <a:ext cx="4311566" cy="47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Stock Prediction</a:t>
          </a:r>
        </a:p>
      </dsp:txBody>
      <dsp:txXfrm>
        <a:off x="5706499" y="1650255"/>
        <a:ext cx="4311566" cy="472812"/>
      </dsp:txXfrm>
    </dsp:sp>
    <dsp:sp modelId="{EAF35B11-4BE8-4EB8-825F-5AED67565B83}">
      <dsp:nvSpPr>
        <dsp:cNvPr id="0" name=""/>
        <dsp:cNvSpPr/>
      </dsp:nvSpPr>
      <dsp:spPr>
        <a:xfrm>
          <a:off x="5706499" y="2171138"/>
          <a:ext cx="4311566" cy="67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Capture more stocks/sectors: meme stock, health sector, retail sector, etc.</a:t>
          </a:r>
        </a:p>
        <a:p>
          <a:pPr marL="0" lvl="0" indent="0" algn="l" defTabSz="755650">
            <a:lnSpc>
              <a:spcPct val="90000"/>
            </a:lnSpc>
            <a:spcBef>
              <a:spcPct val="0"/>
            </a:spcBef>
            <a:spcAft>
              <a:spcPct val="35000"/>
            </a:spcAft>
            <a:buNone/>
          </a:pPr>
          <a:r>
            <a:rPr lang="en-US" sz="1700" kern="1200"/>
            <a:t>Gather more data: earning reports, unemployment rate (every Friday), Open Interest (Option), etc</a:t>
          </a:r>
        </a:p>
        <a:p>
          <a:pPr marL="0" lvl="0" indent="0" algn="l" defTabSz="755650">
            <a:lnSpc>
              <a:spcPct val="90000"/>
            </a:lnSpc>
            <a:spcBef>
              <a:spcPct val="0"/>
            </a:spcBef>
            <a:spcAft>
              <a:spcPct val="35000"/>
            </a:spcAft>
            <a:buNone/>
          </a:pPr>
          <a:r>
            <a:rPr lang="en-US" sz="1700" kern="1200" dirty="0"/>
            <a:t>Stock selection (finding alpha)</a:t>
          </a:r>
        </a:p>
        <a:p>
          <a:pPr marL="0" lvl="0" indent="0" algn="l" defTabSz="755650">
            <a:lnSpc>
              <a:spcPct val="90000"/>
            </a:lnSpc>
            <a:spcBef>
              <a:spcPct val="0"/>
            </a:spcBef>
            <a:spcAft>
              <a:spcPct val="35000"/>
            </a:spcAft>
            <a:buNone/>
          </a:pPr>
          <a:r>
            <a:rPr lang="en-US" sz="1700" kern="1200"/>
            <a:t>Portfolio Optimization</a:t>
          </a:r>
        </a:p>
      </dsp:txBody>
      <dsp:txXfrm>
        <a:off x="5706499" y="2171138"/>
        <a:ext cx="4311566" cy="676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extLst>
      <p:ext uri="{BB962C8B-B14F-4D97-AF65-F5344CB8AC3E}">
        <p14:creationId xmlns:p14="http://schemas.microsoft.com/office/powerpoint/2010/main" val="64192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extLst>
      <p:ext uri="{BB962C8B-B14F-4D97-AF65-F5344CB8AC3E}">
        <p14:creationId xmlns:p14="http://schemas.microsoft.com/office/powerpoint/2010/main" val="73204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13</a:t>
            </a:fld>
            <a:endParaRPr lang="zh-CN" altLang="en-US"/>
          </a:p>
        </p:txBody>
      </p:sp>
    </p:spTree>
    <p:extLst>
      <p:ext uri="{BB962C8B-B14F-4D97-AF65-F5344CB8AC3E}">
        <p14:creationId xmlns:p14="http://schemas.microsoft.com/office/powerpoint/2010/main" val="3074327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15</a:t>
            </a:fld>
            <a:endParaRPr lang="zh-CN" altLang="en-US"/>
          </a:p>
        </p:txBody>
      </p:sp>
    </p:spTree>
    <p:extLst>
      <p:ext uri="{BB962C8B-B14F-4D97-AF65-F5344CB8AC3E}">
        <p14:creationId xmlns:p14="http://schemas.microsoft.com/office/powerpoint/2010/main" val="334803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extLst>
      <p:ext uri="{BB962C8B-B14F-4D97-AF65-F5344CB8AC3E}">
        <p14:creationId xmlns:p14="http://schemas.microsoft.com/office/powerpoint/2010/main" val="371549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extLst>
      <p:ext uri="{BB962C8B-B14F-4D97-AF65-F5344CB8AC3E}">
        <p14:creationId xmlns:p14="http://schemas.microsoft.com/office/powerpoint/2010/main" val="382188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5</a:t>
            </a:fld>
            <a:endParaRPr lang="zh-CN" altLang="en-US"/>
          </a:p>
        </p:txBody>
      </p:sp>
    </p:spTree>
    <p:extLst>
      <p:ext uri="{BB962C8B-B14F-4D97-AF65-F5344CB8AC3E}">
        <p14:creationId xmlns:p14="http://schemas.microsoft.com/office/powerpoint/2010/main" val="359764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extLst>
      <p:ext uri="{BB962C8B-B14F-4D97-AF65-F5344CB8AC3E}">
        <p14:creationId xmlns:p14="http://schemas.microsoft.com/office/powerpoint/2010/main" val="281888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extLst>
      <p:ext uri="{BB962C8B-B14F-4D97-AF65-F5344CB8AC3E}">
        <p14:creationId xmlns:p14="http://schemas.microsoft.com/office/powerpoint/2010/main" val="206252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8</a:t>
            </a:fld>
            <a:endParaRPr lang="zh-CN" altLang="en-US"/>
          </a:p>
        </p:txBody>
      </p:sp>
    </p:spTree>
    <p:extLst>
      <p:ext uri="{BB962C8B-B14F-4D97-AF65-F5344CB8AC3E}">
        <p14:creationId xmlns:p14="http://schemas.microsoft.com/office/powerpoint/2010/main" val="199375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10</a:t>
            </a:fld>
            <a:endParaRPr lang="zh-CN" altLang="en-US"/>
          </a:p>
        </p:txBody>
      </p:sp>
    </p:spTree>
    <p:extLst>
      <p:ext uri="{BB962C8B-B14F-4D97-AF65-F5344CB8AC3E}">
        <p14:creationId xmlns:p14="http://schemas.microsoft.com/office/powerpoint/2010/main" val="3470800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extLst>
      <p:ext uri="{BB962C8B-B14F-4D97-AF65-F5344CB8AC3E}">
        <p14:creationId xmlns:p14="http://schemas.microsoft.com/office/powerpoint/2010/main" val="100438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3">
            <a:alphaModFix amt="40000"/>
          </a:blip>
          <a:srcRect t="1500" r="-1" b="14208"/>
          <a:stretch/>
        </p:blipFill>
        <p:spPr>
          <a:xfrm>
            <a:off x="-1526"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Exploring Stock Movements</a:t>
            </a:r>
            <a:endParaRPr lang="zh-CN" altLang="en-US" dirty="0">
              <a:solidFill>
                <a:srgbClr val="FFFFFF"/>
              </a:solidFill>
              <a:latin typeface="Segoe UI" panose="020B0502040204020203" pitchFamily="34" charset="0"/>
              <a:ea typeface="DengXian" panose="02010600030101010101" pitchFamily="2" charset="-122"/>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By </a:t>
            </a:r>
            <a:r>
              <a:rPr lang="en-US" altLang="zh-CN" dirty="0" err="1">
                <a:solidFill>
                  <a:srgbClr val="FFFFFF"/>
                </a:solidFill>
                <a:latin typeface="Segoe UI" panose="020B0502040204020203" pitchFamily="34" charset="0"/>
                <a:ea typeface="DengXian" panose="02010600030101010101" pitchFamily="2" charset="-122"/>
              </a:rPr>
              <a:t>Haozhe</a:t>
            </a:r>
            <a:r>
              <a:rPr lang="en-US" altLang="zh-CN" dirty="0">
                <a:solidFill>
                  <a:srgbClr val="FFFFFF"/>
                </a:solidFill>
                <a:latin typeface="Segoe UI" panose="020B0502040204020203" pitchFamily="34" charset="0"/>
                <a:ea typeface="DengXian" panose="02010600030101010101" pitchFamily="2" charset="-122"/>
              </a:rPr>
              <a:t> Zeng &amp; </a:t>
            </a:r>
            <a:r>
              <a:rPr lang="en-US" altLang="zh-CN" dirty="0" err="1">
                <a:solidFill>
                  <a:srgbClr val="FFFFFF"/>
                </a:solidFill>
                <a:latin typeface="Segoe UI" panose="020B0502040204020203" pitchFamily="34" charset="0"/>
                <a:ea typeface="DengXian" panose="02010600030101010101" pitchFamily="2" charset="-122"/>
              </a:rPr>
              <a:t>Zixiao</a:t>
            </a:r>
            <a:r>
              <a:rPr lang="en-US" altLang="zh-CN" dirty="0">
                <a:solidFill>
                  <a:srgbClr val="FFFFFF"/>
                </a:solidFill>
                <a:latin typeface="Segoe UI" panose="020B0502040204020203" pitchFamily="34" charset="0"/>
                <a:ea typeface="DengXian" panose="02010600030101010101" pitchFamily="2" charset="-122"/>
              </a:rPr>
              <a:t> Wang</a:t>
            </a:r>
            <a:endParaRPr lang="zh-CN" altLang="en-US" dirty="0">
              <a:solidFill>
                <a:srgbClr val="FFFFFF"/>
              </a:solidFill>
              <a:latin typeface="Segoe UI" panose="020B0502040204020203" pitchFamily="34" charset="0"/>
              <a:ea typeface="DengXian" panose="02010600030101010101" pitchFamily="2" charset="-122"/>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08E27-C011-8223-52A0-200F7C48FD2F}"/>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20805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9341303" y="2766218"/>
            <a:ext cx="10658475" cy="1325563"/>
          </a:xfrm>
        </p:spPr>
        <p:txBody>
          <a:bodyPr vert="horz" lIns="91440" tIns="45720" rIns="91440" bIns="45720" rtlCol="0" anchor="b">
            <a:normAutofit/>
          </a:bodyPr>
          <a:lstStyle/>
          <a:p>
            <a:r>
              <a:rPr lang="en-US" dirty="0"/>
              <a:t>Tesla</a:t>
            </a:r>
          </a:p>
        </p:txBody>
      </p:sp>
      <p:pic>
        <p:nvPicPr>
          <p:cNvPr id="8" name="Content Placeholder 4">
            <a:extLst>
              <a:ext uri="{FF2B5EF4-FFF2-40B4-BE49-F238E27FC236}">
                <a16:creationId xmlns:a16="http://schemas.microsoft.com/office/drawing/2014/main" id="{B07652A1-631E-5818-7F6C-2BA5A29E2DED}"/>
              </a:ext>
            </a:extLst>
          </p:cNvPr>
          <p:cNvPicPr>
            <a:picLocks noGrp="1" noChangeAspect="1"/>
          </p:cNvPicPr>
          <p:nvPr>
            <p:ph idx="1"/>
          </p:nvPr>
        </p:nvPicPr>
        <p:blipFill>
          <a:blip r:embed="rId3"/>
          <a:stretch>
            <a:fillRect/>
          </a:stretch>
        </p:blipFill>
        <p:spPr>
          <a:xfrm>
            <a:off x="90483" y="-48532"/>
            <a:ext cx="9529280" cy="6784848"/>
          </a:xfrm>
        </p:spPr>
      </p:pic>
    </p:spTree>
    <p:extLst>
      <p:ext uri="{BB962C8B-B14F-4D97-AF65-F5344CB8AC3E}">
        <p14:creationId xmlns:p14="http://schemas.microsoft.com/office/powerpoint/2010/main" val="381392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26" name="Oval 2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DengXian" panose="02010600030101010101" pitchFamily="2" charset="-122"/>
              </a:rPr>
              <a:t>What can we do better</a:t>
            </a:r>
          </a:p>
        </p:txBody>
      </p:sp>
      <p:graphicFrame>
        <p:nvGraphicFramePr>
          <p:cNvPr id="33" name="Content Placeholder 2">
            <a:extLst>
              <a:ext uri="{FF2B5EF4-FFF2-40B4-BE49-F238E27FC236}">
                <a16:creationId xmlns:a16="http://schemas.microsoft.com/office/drawing/2014/main" id="{90900FF4-3B82-6ED4-FB40-8E4A46BD78C4}"/>
              </a:ext>
            </a:extLst>
          </p:cNvPr>
          <p:cNvGraphicFramePr>
            <a:graphicFrameLocks noGrp="1"/>
          </p:cNvGraphicFramePr>
          <p:nvPr>
            <p:ph idx="1"/>
            <p:extLst>
              <p:ext uri="{D42A27DB-BD31-4B8C-83A1-F6EECF244321}">
                <p14:modId xmlns:p14="http://schemas.microsoft.com/office/powerpoint/2010/main" val="673735195"/>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05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a:extLst>
              <a:ext uri="{FF2B5EF4-FFF2-40B4-BE49-F238E27FC236}">
                <a16:creationId xmlns:a16="http://schemas.microsoft.com/office/drawing/2014/main" id="{1C189D2D-CEB9-04EB-B310-1395DB68F1D3}"/>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69" name="Freeform: Shape 6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DengXian" panose="02010600030101010101" pitchFamily="2" charset="-122"/>
              </a:rPr>
              <a:t>Q&amp;A</a:t>
            </a:r>
          </a:p>
        </p:txBody>
      </p:sp>
    </p:spTree>
    <p:extLst>
      <p:ext uri="{BB962C8B-B14F-4D97-AF65-F5344CB8AC3E}">
        <p14:creationId xmlns:p14="http://schemas.microsoft.com/office/powerpoint/2010/main" val="3311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FCB8596-9009-256C-F3A8-CEE1369C82E7}"/>
              </a:ext>
            </a:extLst>
          </p:cNvPr>
          <p:cNvPicPr>
            <a:picLocks noChangeAspect="1"/>
          </p:cNvPicPr>
          <p:nvPr/>
        </p:nvPicPr>
        <p:blipFill rotWithShape="1">
          <a:blip r:embed="rId3">
            <a:alphaModFix/>
          </a:blip>
          <a:srcRect t="29670" r="-1" b="-1"/>
          <a:stretch/>
        </p:blipFill>
        <p:spPr>
          <a:xfrm>
            <a:off x="1524" y="10"/>
            <a:ext cx="12188952" cy="6857990"/>
          </a:xfrm>
          <a:prstGeom prst="rect">
            <a:avLst/>
          </a:prstGeom>
        </p:spPr>
      </p:pic>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DengXian" panose="02010600030101010101" pitchFamily="2" charset="-122"/>
              </a:rPr>
              <a:t>Thank you!</a:t>
            </a:r>
            <a:endParaRPr lang="zh-CN" altLang="en-US" sz="6000" dirty="0">
              <a:solidFill>
                <a:srgbClr val="FFFFFF"/>
              </a:solidFill>
              <a:latin typeface="Segoe UI" panose="020B0502040204020203" pitchFamily="34" charset="0"/>
              <a:ea typeface="DengXian" panose="02010600030101010101" pitchFamily="2" charset="-122"/>
            </a:endParaRPr>
          </a:p>
        </p:txBody>
      </p:sp>
      <p:grpSp>
        <p:nvGrpSpPr>
          <p:cNvPr id="50" name="Group 49">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51" name="Oval 50">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DengXian" panose="02010600030101010101" pitchFamily="2" charset="-122"/>
              </a:rPr>
              <a:t>Motivations</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DengXian" panose="02010600030101010101" pitchFamily="2" charset="-122"/>
              </a:rPr>
              <a:t>Digitization of trading platforms</a:t>
            </a:r>
          </a:p>
          <a:p>
            <a:pPr lvl="1"/>
            <a:r>
              <a:rPr lang="en-US" altLang="zh-CN" sz="1600" dirty="0">
                <a:latin typeface="Segoe UI" panose="020B0502040204020203" pitchFamily="34" charset="0"/>
                <a:ea typeface="DengXian" panose="02010600030101010101" pitchFamily="2" charset="-122"/>
              </a:rPr>
              <a:t>The relentless rise of retail trading</a:t>
            </a:r>
          </a:p>
          <a:p>
            <a:pPr lvl="1"/>
            <a:r>
              <a:rPr lang="en-US" altLang="zh-CN" dirty="0">
                <a:latin typeface="Segoe UI" panose="020B0502040204020203" pitchFamily="34" charset="0"/>
                <a:ea typeface="DengXian" panose="02010600030101010101" pitchFamily="2" charset="-122"/>
                <a:hlinkClick r:id="rId3"/>
              </a:rPr>
              <a:t>GameStop short squeeze</a:t>
            </a:r>
            <a:endParaRPr lang="en-US" altLang="zh-CN" dirty="0">
              <a:latin typeface="Segoe UI" panose="020B0502040204020203" pitchFamily="34" charset="0"/>
              <a:ea typeface="DengXian" panose="02010600030101010101" pitchFamily="2" charset="-122"/>
            </a:endParaRPr>
          </a:p>
          <a:p>
            <a:endParaRPr lang="en-US" altLang="zh-CN" sz="1800" dirty="0">
              <a:latin typeface="Segoe UI" panose="020B0502040204020203" pitchFamily="34" charset="0"/>
              <a:ea typeface="DengXian" panose="02010600030101010101" pitchFamily="2" charset="-122"/>
            </a:endParaRPr>
          </a:p>
          <a:p>
            <a:pPr lvl="1"/>
            <a:endParaRPr lang="en-US" altLang="zh-CN" dirty="0">
              <a:latin typeface="Segoe UI" panose="020B0502040204020203" pitchFamily="34" charset="0"/>
              <a:ea typeface="DengXian" panose="02010600030101010101" pitchFamily="2" charset="-122"/>
            </a:endParaRPr>
          </a:p>
          <a:p>
            <a:pPr lvl="1"/>
            <a:endParaRPr lang="zh-CN" altLang="en-US" dirty="0">
              <a:latin typeface="Segoe UI" panose="020B0502040204020203" pitchFamily="34" charset="0"/>
              <a:ea typeface="DengXian" panose="02010600030101010101" pitchFamily="2" charset="-122"/>
            </a:endParaRPr>
          </a:p>
        </p:txBody>
      </p:sp>
      <p:grpSp>
        <p:nvGrpSpPr>
          <p:cNvPr id="39"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8" name="Oval 17">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rotWithShape="1">
          <a:blip r:embed="rId4">
            <a:extLst>
              <a:ext uri="{28A0092B-C50C-407E-A947-70E740481C1C}">
                <a14:useLocalDpi xmlns:a14="http://schemas.microsoft.com/office/drawing/2010/main" val="0"/>
              </a:ext>
            </a:extLst>
          </a:blip>
          <a:srcRect r="-3" b="-3"/>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rotWithShape="1">
          <a:blip r:embed="rId5"/>
          <a:srcRect l="39760" r="4" b="4"/>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85D90D8-26DA-FEEF-A999-BD923D3FDA92}"/>
              </a:ext>
            </a:extLst>
          </p:cNvPr>
          <p:cNvGrpSpPr/>
          <p:nvPr/>
        </p:nvGrpSpPr>
        <p:grpSpPr>
          <a:xfrm>
            <a:off x="378069" y="1233297"/>
            <a:ext cx="11435861" cy="4907498"/>
            <a:chOff x="418446" y="993342"/>
            <a:chExt cx="11628895" cy="4993658"/>
          </a:xfrm>
        </p:grpSpPr>
        <p:sp>
          <p:nvSpPr>
            <p:cNvPr id="7" name="TextBox 6">
              <a:extLst>
                <a:ext uri="{FF2B5EF4-FFF2-40B4-BE49-F238E27FC236}">
                  <a16:creationId xmlns:a16="http://schemas.microsoft.com/office/drawing/2014/main" id="{AED7C3B8-F8CE-11AA-04A8-4CB0CC0D4601}"/>
                </a:ext>
              </a:extLst>
            </p:cNvPr>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Cleaning, Entity Matching,</a:t>
              </a:r>
              <a:r>
                <a:rPr lang="zh-CN" altLang="en-US" sz="1200" dirty="0">
                  <a:latin typeface="Segoe UI" panose="020B0502040204020203" pitchFamily="34" charset="0"/>
                  <a:ea typeface="DengXian" panose="02010600030101010101" pitchFamily="2" charset="-122"/>
                </a:rPr>
                <a:t> </a:t>
              </a:r>
              <a:r>
                <a:rPr lang="en-US" altLang="zh-CN" sz="1200" dirty="0">
                  <a:latin typeface="Segoe UI" panose="020B0502040204020203" pitchFamily="34" charset="0"/>
                  <a:ea typeface="DengXian" panose="02010600030101010101" pitchFamily="2" charset="-122"/>
                </a:rPr>
                <a:t>Merging, etc.</a:t>
              </a:r>
              <a:endParaRPr lang="zh-CN" altLang="en-US" sz="1200" dirty="0">
                <a:latin typeface="Segoe UI" panose="020B0502040204020203" pitchFamily="34" charset="0"/>
                <a:ea typeface="DengXian" panose="02010600030101010101" pitchFamily="2" charset="-122"/>
              </a:endParaRPr>
            </a:p>
          </p:txBody>
        </p:sp>
        <p:sp>
          <p:nvSpPr>
            <p:cNvPr id="17" name="TextBox 16">
              <a:extLst>
                <a:ext uri="{FF2B5EF4-FFF2-40B4-BE49-F238E27FC236}">
                  <a16:creationId xmlns:a16="http://schemas.microsoft.com/office/drawing/2014/main" id="{B47F0692-071C-1D18-CAAB-3D8BCAD2ED69}"/>
                </a:ext>
              </a:extLst>
            </p:cNvPr>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Processing, Indicators Calculating, etc.</a:t>
              </a:r>
              <a:endParaRPr lang="zh-CN" altLang="en-US" sz="1200" dirty="0">
                <a:latin typeface="Segoe UI" panose="020B0502040204020203" pitchFamily="34" charset="0"/>
                <a:ea typeface="DengXian" panose="02010600030101010101" pitchFamily="2" charset="-122"/>
              </a:endParaRPr>
            </a:p>
          </p:txBody>
        </p:sp>
        <p:sp>
          <p:nvSpPr>
            <p:cNvPr id="25" name="TextBox 24">
              <a:extLst>
                <a:ext uri="{FF2B5EF4-FFF2-40B4-BE49-F238E27FC236}">
                  <a16:creationId xmlns:a16="http://schemas.microsoft.com/office/drawing/2014/main" id="{E160AAFD-ACCC-969E-CB3D-118AEC18AF88}"/>
                </a:ext>
              </a:extLst>
            </p:cNvPr>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DengXian" panose="02010600030101010101" pitchFamily="2" charset="-122"/>
                </a:rPr>
                <a:t>Quantify/Normalize Data</a:t>
              </a:r>
              <a:endParaRPr lang="zh-CN" altLang="en-US" sz="1200" dirty="0">
                <a:latin typeface="Segoe UI" panose="020B0502040204020203" pitchFamily="34" charset="0"/>
                <a:ea typeface="DengXian" panose="02010600030101010101" pitchFamily="2" charset="-122"/>
              </a:endParaRPr>
            </a:p>
          </p:txBody>
        </p:sp>
        <p:sp>
          <p:nvSpPr>
            <p:cNvPr id="26" name="Arrow: Curved Left 25">
              <a:extLst>
                <a:ext uri="{FF2B5EF4-FFF2-40B4-BE49-F238E27FC236}">
                  <a16:creationId xmlns:a16="http://schemas.microsoft.com/office/drawing/2014/main" id="{01095CC8-6A8A-62C7-0591-81E20118E21B}"/>
                </a:ext>
              </a:extLst>
            </p:cNvPr>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DengXian" panose="02010600030101010101" pitchFamily="2" charset="-122"/>
                </a:rPr>
                <a:t>Buy/Sell Decision</a:t>
              </a:r>
              <a:endParaRPr lang="zh-CN" altLang="en-US" sz="1200" dirty="0">
                <a:solidFill>
                  <a:schemeClr val="tx1"/>
                </a:solidFill>
                <a:latin typeface="Segoe UI" panose="020B0502040204020203" pitchFamily="34" charset="0"/>
                <a:ea typeface="DengXian" panose="02010600030101010101" pitchFamily="2" charset="-122"/>
              </a:endParaRPr>
            </a:p>
          </p:txBody>
        </p:sp>
        <p:cxnSp>
          <p:nvCxnSpPr>
            <p:cNvPr id="11" name="Straight Arrow Connector 10">
              <a:extLst>
                <a:ext uri="{FF2B5EF4-FFF2-40B4-BE49-F238E27FC236}">
                  <a16:creationId xmlns:a16="http://schemas.microsoft.com/office/drawing/2014/main" id="{0BA4213E-366D-4065-7D23-E46E6AE05B2C}"/>
                </a:ext>
              </a:extLst>
            </p:cNvPr>
            <p:cNvCxnSpPr>
              <a:cxnSpLocks/>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097250-78A1-EEF6-F1DC-1019A5E9C09F}"/>
                </a:ext>
              </a:extLst>
            </p:cNvPr>
            <p:cNvCxnSpPr>
              <a:cxnSpLocks/>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45F95B-8724-814F-122F-F0EAE34CAA64}"/>
                </a:ext>
              </a:extLst>
            </p:cNvPr>
            <p:cNvGrpSpPr/>
            <p:nvPr/>
          </p:nvGrpSpPr>
          <p:grpSpPr>
            <a:xfrm>
              <a:off x="418446" y="1220210"/>
              <a:ext cx="4124029" cy="590400"/>
              <a:chOff x="294573" y="55824"/>
              <a:chExt cx="4124029" cy="590400"/>
            </a:xfrm>
          </p:grpSpPr>
          <p:sp>
            <p:nvSpPr>
              <p:cNvPr id="27" name="Rectangle: Rounded Corners 26">
                <a:extLst>
                  <a:ext uri="{FF2B5EF4-FFF2-40B4-BE49-F238E27FC236}">
                    <a16:creationId xmlns:a16="http://schemas.microsoft.com/office/drawing/2014/main" id="{1D7B95E3-C21B-0EC1-1A62-0686B4417347}"/>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a:extLst>
                  <a:ext uri="{FF2B5EF4-FFF2-40B4-BE49-F238E27FC236}">
                    <a16:creationId xmlns:a16="http://schemas.microsoft.com/office/drawing/2014/main" id="{4EE18B8B-1CA0-13CD-23A1-19D2869A591B}"/>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Post from Twitter and Reddit</a:t>
                </a:r>
                <a:endParaRPr lang="zh-CN" altLang="en-US" dirty="0">
                  <a:latin typeface="Segoe UI" panose="020B0502040204020203" pitchFamily="34" charset="0"/>
                  <a:ea typeface="DengXian" panose="02010600030101010101" pitchFamily="2" charset="-122"/>
                </a:endParaRPr>
              </a:p>
            </p:txBody>
          </p:sp>
        </p:grpSp>
        <p:grpSp>
          <p:nvGrpSpPr>
            <p:cNvPr id="29" name="Group 28">
              <a:extLst>
                <a:ext uri="{FF2B5EF4-FFF2-40B4-BE49-F238E27FC236}">
                  <a16:creationId xmlns:a16="http://schemas.microsoft.com/office/drawing/2014/main" id="{9DFC95DA-82AC-CC43-2E94-7DCE70E79159}"/>
                </a:ext>
              </a:extLst>
            </p:cNvPr>
            <p:cNvGrpSpPr/>
            <p:nvPr/>
          </p:nvGrpSpPr>
          <p:grpSpPr>
            <a:xfrm>
              <a:off x="418446" y="3071236"/>
              <a:ext cx="4124029" cy="590400"/>
              <a:chOff x="294573" y="2601024"/>
              <a:chExt cx="4124029" cy="590400"/>
            </a:xfrm>
          </p:grpSpPr>
          <p:sp>
            <p:nvSpPr>
              <p:cNvPr id="30" name="Rectangle: Rounded Corners 29">
                <a:extLst>
                  <a:ext uri="{FF2B5EF4-FFF2-40B4-BE49-F238E27FC236}">
                    <a16:creationId xmlns:a16="http://schemas.microsoft.com/office/drawing/2014/main" id="{D8A4A26E-89BA-ABB6-CF10-44C8447BAE4C}"/>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31" name="Rectangle: Rounded Corners 4">
                <a:extLst>
                  <a:ext uri="{FF2B5EF4-FFF2-40B4-BE49-F238E27FC236}">
                    <a16:creationId xmlns:a16="http://schemas.microsoft.com/office/drawing/2014/main" id="{0C9AB627-06CC-6666-35FF-9A96465949DC}"/>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Stock data: Close, Volume, etc.</a:t>
                </a:r>
                <a:endParaRPr lang="zh-CN" altLang="en-US" sz="2000" dirty="0">
                  <a:latin typeface="Segoe UI" panose="020B0502040204020203" pitchFamily="34" charset="0"/>
                  <a:ea typeface="DengXian" panose="02010600030101010101" pitchFamily="2" charset="-122"/>
                </a:endParaRPr>
              </a:p>
            </p:txBody>
          </p:sp>
        </p:grpSp>
        <p:grpSp>
          <p:nvGrpSpPr>
            <p:cNvPr id="38" name="Group 37">
              <a:extLst>
                <a:ext uri="{FF2B5EF4-FFF2-40B4-BE49-F238E27FC236}">
                  <a16:creationId xmlns:a16="http://schemas.microsoft.com/office/drawing/2014/main" id="{9176D826-27F9-93E6-DB0C-3BF024B4D1D8}"/>
                </a:ext>
              </a:extLst>
            </p:cNvPr>
            <p:cNvGrpSpPr/>
            <p:nvPr/>
          </p:nvGrpSpPr>
          <p:grpSpPr>
            <a:xfrm>
              <a:off x="6520256" y="1220210"/>
              <a:ext cx="4124029" cy="590400"/>
              <a:chOff x="294573" y="55824"/>
              <a:chExt cx="4124029" cy="590400"/>
            </a:xfrm>
          </p:grpSpPr>
          <p:sp>
            <p:nvSpPr>
              <p:cNvPr id="39" name="Rectangle: Rounded Corners 38">
                <a:extLst>
                  <a:ext uri="{FF2B5EF4-FFF2-40B4-BE49-F238E27FC236}">
                    <a16:creationId xmlns:a16="http://schemas.microsoft.com/office/drawing/2014/main" id="{3EDDF19B-AF08-9CF8-8017-A02753F70F32}"/>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a:extLst>
                  <a:ext uri="{FF2B5EF4-FFF2-40B4-BE49-F238E27FC236}">
                    <a16:creationId xmlns:a16="http://schemas.microsoft.com/office/drawing/2014/main" id="{1369E530-E15D-8E00-D496-288B477F23FC}"/>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Sentiment Labeling</a:t>
                </a:r>
                <a:endParaRPr lang="zh-CN" altLang="en-US" dirty="0">
                  <a:latin typeface="Segoe UI" panose="020B0502040204020203" pitchFamily="34" charset="0"/>
                  <a:ea typeface="DengXian" panose="02010600030101010101" pitchFamily="2" charset="-122"/>
                </a:endParaRPr>
              </a:p>
            </p:txBody>
          </p:sp>
        </p:grpSp>
        <p:grpSp>
          <p:nvGrpSpPr>
            <p:cNvPr id="45" name="Group 44">
              <a:extLst>
                <a:ext uri="{FF2B5EF4-FFF2-40B4-BE49-F238E27FC236}">
                  <a16:creationId xmlns:a16="http://schemas.microsoft.com/office/drawing/2014/main" id="{DCC5137E-FE54-1797-DE6C-819BCA13663E}"/>
                </a:ext>
              </a:extLst>
            </p:cNvPr>
            <p:cNvGrpSpPr/>
            <p:nvPr/>
          </p:nvGrpSpPr>
          <p:grpSpPr>
            <a:xfrm>
              <a:off x="6520256" y="3071236"/>
              <a:ext cx="4124029" cy="590400"/>
              <a:chOff x="294573" y="2601024"/>
              <a:chExt cx="4124029" cy="590400"/>
            </a:xfrm>
          </p:grpSpPr>
          <p:sp>
            <p:nvSpPr>
              <p:cNvPr id="46" name="Rectangle: Rounded Corners 45">
                <a:extLst>
                  <a:ext uri="{FF2B5EF4-FFF2-40B4-BE49-F238E27FC236}">
                    <a16:creationId xmlns:a16="http://schemas.microsoft.com/office/drawing/2014/main" id="{55E5079D-E56A-7DCE-E849-32EA67B80317}"/>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47" name="Rectangle: Rounded Corners 4">
                <a:extLst>
                  <a:ext uri="{FF2B5EF4-FFF2-40B4-BE49-F238E27FC236}">
                    <a16:creationId xmlns:a16="http://schemas.microsoft.com/office/drawing/2014/main" id="{C9FD0D27-FD39-4B8D-4A9F-ADA1CD27B68E}"/>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Time Series Modeling</a:t>
                </a:r>
                <a:endParaRPr lang="zh-CN" altLang="en-US" sz="2000" dirty="0">
                  <a:latin typeface="Segoe UI" panose="020B0502040204020203" pitchFamily="34" charset="0"/>
                  <a:ea typeface="DengXian" panose="02010600030101010101" pitchFamily="2" charset="-122"/>
                </a:endParaRPr>
              </a:p>
            </p:txBody>
          </p:sp>
        </p:grpSp>
        <p:sp>
          <p:nvSpPr>
            <p:cNvPr id="51" name="Oval 50">
              <a:extLst>
                <a:ext uri="{FF2B5EF4-FFF2-40B4-BE49-F238E27FC236}">
                  <a16:creationId xmlns:a16="http://schemas.microsoft.com/office/drawing/2014/main" id="{2A0C9215-4D00-407A-13E1-7651057EEDAB}"/>
                </a:ext>
              </a:extLst>
            </p:cNvPr>
            <p:cNvSpPr/>
            <p:nvPr/>
          </p:nvSpPr>
          <p:spPr>
            <a:xfrm>
              <a:off x="9195308" y="4566844"/>
              <a:ext cx="1420156" cy="142015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DengXian" panose="02010600030101010101" pitchFamily="2" charset="-122"/>
                </a:rPr>
                <a:t>Return</a:t>
              </a:r>
            </a:p>
          </p:txBody>
        </p:sp>
        <p:sp>
          <p:nvSpPr>
            <p:cNvPr id="52" name="Arrow: Down 51">
              <a:extLst>
                <a:ext uri="{FF2B5EF4-FFF2-40B4-BE49-F238E27FC236}">
                  <a16:creationId xmlns:a16="http://schemas.microsoft.com/office/drawing/2014/main" id="{B4DB743C-7CD0-F1AC-DF18-518CF7BBA2E5}"/>
                </a:ext>
              </a:extLst>
            </p:cNvPr>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21" name="Oval 12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DengXian" panose="02010600030101010101" pitchFamily="2" charset="-122"/>
              </a:rPr>
              <a:t>Problems to solve</a:t>
            </a:r>
            <a:endParaRPr lang="zh-CN" altLang="en-US" sz="4400" dirty="0">
              <a:latin typeface="Segoe UI" panose="020B0502040204020203" pitchFamily="34" charset="0"/>
              <a:ea typeface="DengXian" panose="02010600030101010101" pitchFamily="2" charset="-122"/>
            </a:endParaRPr>
          </a:p>
        </p:txBody>
      </p:sp>
      <p:graphicFrame>
        <p:nvGraphicFramePr>
          <p:cNvPr id="127" name="Content Placeholder 2">
            <a:extLst>
              <a:ext uri="{FF2B5EF4-FFF2-40B4-BE49-F238E27FC236}">
                <a16:creationId xmlns:a16="http://schemas.microsoft.com/office/drawing/2014/main" id="{A3361961-0EFC-53A1-1D87-5FB93ED1897D}"/>
              </a:ext>
            </a:extLst>
          </p:cNvPr>
          <p:cNvGraphicFramePr>
            <a:graphicFrameLocks noGrp="1"/>
          </p:cNvGraphicFramePr>
          <p:nvPr>
            <p:ph idx="1"/>
            <p:extLst>
              <p:ext uri="{D42A27DB-BD31-4B8C-83A1-F6EECF244321}">
                <p14:modId xmlns:p14="http://schemas.microsoft.com/office/powerpoint/2010/main" val="3474742827"/>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a:xfrm>
            <a:off x="770878" y="952022"/>
            <a:ext cx="4606280" cy="5157049"/>
          </a:xfrm>
        </p:spPr>
        <p:txBody>
          <a:bodyPr anchor="ctr">
            <a:normAutofit/>
          </a:bodyPr>
          <a:lstStyle/>
          <a:p>
            <a:r>
              <a:rPr lang="en-US" sz="4400">
                <a:latin typeface="Segoe UI" panose="020B0502040204020203" pitchFamily="34" charset="0"/>
                <a:ea typeface="DengXian" panose="02010600030101010101" pitchFamily="2" charset="-122"/>
              </a:rPr>
              <a:t>Why this approach</a:t>
            </a:r>
          </a:p>
        </p:txBody>
      </p:sp>
      <p:sp>
        <p:nvSpPr>
          <p:cNvPr id="24" name="Freeform: Shape 2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0D49B7B1-0032-5CD2-6448-5DB7E4A055D5}"/>
              </a:ext>
            </a:extLst>
          </p:cNvPr>
          <p:cNvGraphicFramePr>
            <a:graphicFrameLocks noGrp="1"/>
          </p:cNvGraphicFramePr>
          <p:nvPr>
            <p:ph idx="1"/>
            <p:extLst>
              <p:ext uri="{D42A27DB-BD31-4B8C-83A1-F6EECF244321}">
                <p14:modId xmlns:p14="http://schemas.microsoft.com/office/powerpoint/2010/main" val="481149539"/>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latin typeface="Segoe UI" panose="020B0502040204020203" pitchFamily="34" charset="0"/>
                <a:ea typeface="DengXian" panose="02010600030101010101" pitchFamily="2" charset="-122"/>
              </a:rPr>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normAutofit fontScale="90000"/>
          </a:bodyPr>
          <a:lstStyle/>
          <a:p>
            <a:r>
              <a:rPr lang="en-US" dirty="0">
                <a:latin typeface="Segoe UI" panose="020B0502040204020203" pitchFamily="34" charset="0"/>
                <a:ea typeface="DengXian" panose="02010600030101010101" pitchFamily="2" charset="-122"/>
              </a:rPr>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a:xfrm>
            <a:off x="770878" y="952022"/>
            <a:ext cx="4606280" cy="5157049"/>
          </a:xfrm>
        </p:spPr>
        <p:txBody>
          <a:bodyPr anchor="ctr">
            <a:normAutofit/>
          </a:bodyPr>
          <a:lstStyle/>
          <a:p>
            <a:r>
              <a:rPr lang="en-US" sz="4400">
                <a:latin typeface="Segoe UI" panose="020B0502040204020203" pitchFamily="34" charset="0"/>
                <a:ea typeface="DengXian" panose="02010600030101010101" pitchFamily="2" charset="-122"/>
              </a:rPr>
              <a:t>Approach: Stock Movement Prediction</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60" name="Oval 59">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9914D4C5-7D21-36DE-1653-9FEEA1BF941D}"/>
              </a:ext>
            </a:extLst>
          </p:cNvPr>
          <p:cNvGraphicFramePr>
            <a:graphicFrameLocks noGrp="1"/>
          </p:cNvGraphicFramePr>
          <p:nvPr>
            <p:ph idx="1"/>
            <p:extLst>
              <p:ext uri="{D42A27DB-BD31-4B8C-83A1-F6EECF244321}">
                <p14:modId xmlns:p14="http://schemas.microsoft.com/office/powerpoint/2010/main" val="454924569"/>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14A107-32F4-CB85-DECB-A1C9C41378BF}"/>
              </a:ext>
            </a:extLst>
          </p:cNvPr>
          <p:cNvPicPr>
            <a:picLocks noChangeAspect="1"/>
          </p:cNvPicPr>
          <p:nvPr/>
        </p:nvPicPr>
        <p:blipFill>
          <a:blip r:embed="rId2"/>
          <a:stretch>
            <a:fillRect/>
          </a:stretch>
        </p:blipFill>
        <p:spPr>
          <a:xfrm>
            <a:off x="2136611" y="76200"/>
            <a:ext cx="9525000" cy="6781800"/>
          </a:xfrm>
          <a:prstGeom prst="rect">
            <a:avLst/>
          </a:prstGeom>
        </p:spPr>
      </p:pic>
      <p:sp>
        <p:nvSpPr>
          <p:cNvPr id="3" name="Title 1">
            <a:extLst>
              <a:ext uri="{FF2B5EF4-FFF2-40B4-BE49-F238E27FC236}">
                <a16:creationId xmlns:a16="http://schemas.microsoft.com/office/drawing/2014/main" id="{86C43DC5-0592-B63D-DF99-99EEE41ECB0E}"/>
              </a:ext>
            </a:extLst>
          </p:cNvPr>
          <p:cNvSpPr txBox="1">
            <a:spLocks/>
          </p:cNvSpPr>
          <p:nvPr/>
        </p:nvSpPr>
        <p:spPr>
          <a:xfrm>
            <a:off x="-3446960" y="-150544"/>
            <a:ext cx="5770281" cy="3617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pPr algn="r"/>
            <a:r>
              <a:rPr lang="en-US" sz="6000" dirty="0">
                <a:solidFill>
                  <a:schemeClr val="tx1"/>
                </a:solidFill>
                <a:latin typeface="Segoe UI" panose="020B0502040204020203" pitchFamily="34" charset="0"/>
                <a:ea typeface="DengXian" panose="02010600030101010101" pitchFamily="2" charset="-122"/>
              </a:rPr>
              <a:t>Apple</a:t>
            </a:r>
          </a:p>
        </p:txBody>
      </p:sp>
    </p:spTree>
    <p:extLst>
      <p:ext uri="{BB962C8B-B14F-4D97-AF65-F5344CB8AC3E}">
        <p14:creationId xmlns:p14="http://schemas.microsoft.com/office/powerpoint/2010/main" val="338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525" row="8">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5E61655-7DBD-4EF0-B5DC-9BDD1BDC3813}">
  <we:reference id="wa200006000" version="1.0.7.0" store="en-US" storeType="OMEX"/>
  <we:alternateReferences>
    <we:reference id="WA200006000" version="1.0.7.0" store="WA2000060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286</TotalTime>
  <Words>316</Words>
  <Application>Microsoft Office PowerPoint</Application>
  <PresentationFormat>Widescreen</PresentationFormat>
  <Paragraphs>68</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AvenirNext LT Pro Medium</vt:lpstr>
      <vt:lpstr>等线</vt:lpstr>
      <vt:lpstr>Arial</vt:lpstr>
      <vt:lpstr>Segoe UI</vt:lpstr>
      <vt:lpstr>ConfettiVTI</vt:lpstr>
      <vt:lpstr>Exploring Stock Movements</vt:lpstr>
      <vt:lpstr>Motivations</vt:lpstr>
      <vt:lpstr>PowerPoint Presentation</vt:lpstr>
      <vt:lpstr>Problems to solve</vt:lpstr>
      <vt:lpstr>Why this approach</vt:lpstr>
      <vt:lpstr>Approach: Sentiment Analysis</vt:lpstr>
      <vt:lpstr>What we have for sentiment analysis</vt:lpstr>
      <vt:lpstr>Approach: Stock Movement Prediction</vt:lpstr>
      <vt:lpstr>PowerPoint Presentation</vt:lpstr>
      <vt:lpstr>PowerPoint Presentation</vt:lpstr>
      <vt:lpstr>Tesla</vt:lpstr>
      <vt:lpstr>PowerPoint Presentation</vt:lpstr>
      <vt:lpstr>What can we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5</cp:revision>
  <dcterms:created xsi:type="dcterms:W3CDTF">2023-11-28T17:46:02Z</dcterms:created>
  <dcterms:modified xsi:type="dcterms:W3CDTF">2023-11-28T22:52:47Z</dcterms:modified>
</cp:coreProperties>
</file>