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sldIdLst>
    <p:sldId id="256" r:id="rId2"/>
    <p:sldId id="257" r:id="rId3"/>
    <p:sldId id="263" r:id="rId4"/>
    <p:sldId id="270" r:id="rId5"/>
    <p:sldId id="264" r:id="rId6"/>
    <p:sldId id="258" r:id="rId7"/>
    <p:sldId id="260" r:id="rId8"/>
    <p:sldId id="259" r:id="rId9"/>
    <p:sldId id="261" r:id="rId10"/>
    <p:sldId id="271" r:id="rId11"/>
    <p:sldId id="272" r:id="rId12"/>
    <p:sldId id="265" r:id="rId13"/>
    <p:sldId id="262" r:id="rId14"/>
    <p:sldId id="268"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Zeng" initials="HZ" lastIdx="1" clrIdx="0">
    <p:extLst>
      <p:ext uri="{19B8F6BF-5375-455C-9EA6-DF929625EA0E}">
        <p15:presenceInfo xmlns:p15="http://schemas.microsoft.com/office/powerpoint/2012/main" userId="b3a49412108e13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4DC3"/>
    <a:srgbClr val="B32025"/>
    <a:srgbClr val="F0F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d Zeng" userId="b3a49412108e13ba" providerId="LiveId" clId="{BCC94F81-CC70-406E-BFFC-3B9E7FA9D0DE}"/>
    <pc:docChg chg="undo redo custSel modSld">
      <pc:chgData name="Howard Zeng" userId="b3a49412108e13ba" providerId="LiveId" clId="{BCC94F81-CC70-406E-BFFC-3B9E7FA9D0DE}" dt="2023-11-28T23:23:32.237" v="98" actId="1076"/>
      <pc:docMkLst>
        <pc:docMk/>
      </pc:docMkLst>
      <pc:sldChg chg="modSp mod">
        <pc:chgData name="Howard Zeng" userId="b3a49412108e13ba" providerId="LiveId" clId="{BCC94F81-CC70-406E-BFFC-3B9E7FA9D0DE}" dt="2023-11-28T22:48:27.515" v="66" actId="15"/>
        <pc:sldMkLst>
          <pc:docMk/>
          <pc:sldMk cId="2306690312" sldId="257"/>
        </pc:sldMkLst>
        <pc:spChg chg="mod">
          <ac:chgData name="Howard Zeng" userId="b3a49412108e13ba" providerId="LiveId" clId="{BCC94F81-CC70-406E-BFFC-3B9E7FA9D0DE}" dt="2023-11-28T22:45:39.310" v="56" actId="20577"/>
          <ac:spMkLst>
            <pc:docMk/>
            <pc:sldMk cId="2306690312" sldId="257"/>
            <ac:spMk id="2" creationId="{289DC598-60E9-2D79-1259-CEDB667A8BAE}"/>
          </ac:spMkLst>
        </pc:spChg>
        <pc:spChg chg="mod">
          <ac:chgData name="Howard Zeng" userId="b3a49412108e13ba" providerId="LiveId" clId="{BCC94F81-CC70-406E-BFFC-3B9E7FA9D0DE}" dt="2023-11-28T22:48:27.515" v="66" actId="15"/>
          <ac:spMkLst>
            <pc:docMk/>
            <pc:sldMk cId="2306690312" sldId="257"/>
            <ac:spMk id="7" creationId="{11A80505-0D6D-92B3-597A-5A7ED9F6D149}"/>
          </ac:spMkLst>
        </pc:spChg>
        <pc:picChg chg="mod">
          <ac:chgData name="Howard Zeng" userId="b3a49412108e13ba" providerId="LiveId" clId="{BCC94F81-CC70-406E-BFFC-3B9E7FA9D0DE}" dt="2023-11-28T22:43:05.606" v="5" actId="1076"/>
          <ac:picMkLst>
            <pc:docMk/>
            <pc:sldMk cId="2306690312" sldId="257"/>
            <ac:picMk id="5" creationId="{96FEDACF-8985-78EB-4818-0EB39B16BEE1}"/>
          </ac:picMkLst>
        </pc:picChg>
        <pc:picChg chg="mod">
          <ac:chgData name="Howard Zeng" userId="b3a49412108e13ba" providerId="LiveId" clId="{BCC94F81-CC70-406E-BFFC-3B9E7FA9D0DE}" dt="2023-11-28T22:42:57.589" v="4" actId="14100"/>
          <ac:picMkLst>
            <pc:docMk/>
            <pc:sldMk cId="2306690312" sldId="257"/>
            <ac:picMk id="8" creationId="{FAE67FE9-130C-E481-174E-6A5730FD4630}"/>
          </ac:picMkLst>
        </pc:picChg>
      </pc:sldChg>
      <pc:sldChg chg="modSp mod">
        <pc:chgData name="Howard Zeng" userId="b3a49412108e13ba" providerId="LiveId" clId="{BCC94F81-CC70-406E-BFFC-3B9E7FA9D0DE}" dt="2023-11-28T23:23:13.917" v="95" actId="1076"/>
        <pc:sldMkLst>
          <pc:docMk/>
          <pc:sldMk cId="3813925949" sldId="261"/>
        </pc:sldMkLst>
        <pc:spChg chg="mod">
          <ac:chgData name="Howard Zeng" userId="b3a49412108e13ba" providerId="LiveId" clId="{BCC94F81-CC70-406E-BFFC-3B9E7FA9D0DE}" dt="2023-11-28T23:23:13.917" v="95" actId="1076"/>
          <ac:spMkLst>
            <pc:docMk/>
            <pc:sldMk cId="3813925949" sldId="261"/>
            <ac:spMk id="2" creationId="{A28A7C5A-652F-9093-FC44-BCD72C6595F0}"/>
          </ac:spMkLst>
        </pc:spChg>
      </pc:sldChg>
      <pc:sldChg chg="modSp mod">
        <pc:chgData name="Howard Zeng" userId="b3a49412108e13ba" providerId="LiveId" clId="{BCC94F81-CC70-406E-BFFC-3B9E7FA9D0DE}" dt="2023-11-28T22:50:24.906" v="94" actId="20577"/>
        <pc:sldMkLst>
          <pc:docMk/>
          <pc:sldMk cId="209826715" sldId="264"/>
        </pc:sldMkLst>
        <pc:spChg chg="mod">
          <ac:chgData name="Howard Zeng" userId="b3a49412108e13ba" providerId="LiveId" clId="{BCC94F81-CC70-406E-BFFC-3B9E7FA9D0DE}" dt="2023-11-28T22:50:24.906" v="94" actId="20577"/>
          <ac:spMkLst>
            <pc:docMk/>
            <pc:sldMk cId="209826715" sldId="264"/>
            <ac:spMk id="2" creationId="{C6F981CD-8EFA-4F8B-F122-5F300AFE3D31}"/>
          </ac:spMkLst>
        </pc:spChg>
      </pc:sldChg>
      <pc:sldChg chg="modSp mod">
        <pc:chgData name="Howard Zeng" userId="b3a49412108e13ba" providerId="LiveId" clId="{BCC94F81-CC70-406E-BFFC-3B9E7FA9D0DE}" dt="2023-11-28T23:23:32.237" v="98" actId="1076"/>
        <pc:sldMkLst>
          <pc:docMk/>
          <pc:sldMk cId="338603572" sldId="271"/>
        </pc:sldMkLst>
        <pc:spChg chg="mod">
          <ac:chgData name="Howard Zeng" userId="b3a49412108e13ba" providerId="LiveId" clId="{BCC94F81-CC70-406E-BFFC-3B9E7FA9D0DE}" dt="2023-11-28T23:23:32.237" v="98" actId="1076"/>
          <ac:spMkLst>
            <pc:docMk/>
            <pc:sldMk cId="338603572" sldId="271"/>
            <ac:spMk id="3" creationId="{86C43DC5-0592-B63D-DF99-99EEE41ECB0E}"/>
          </ac:spMkLst>
        </pc:spChg>
        <pc:picChg chg="mod">
          <ac:chgData name="Howard Zeng" userId="b3a49412108e13ba" providerId="LiveId" clId="{BCC94F81-CC70-406E-BFFC-3B9E7FA9D0DE}" dt="2023-11-28T23:23:27.423" v="97" actId="1076"/>
          <ac:picMkLst>
            <pc:docMk/>
            <pc:sldMk cId="338603572" sldId="271"/>
            <ac:picMk id="2" creationId="{D314A107-32F4-CB85-DECB-A1C9C41378BF}"/>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143521-B3F7-49EE-81E1-D337A8F2678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94BED6AA-20B8-4B6D-98F6-C4CBC266E7C5}">
      <dgm:prSet/>
      <dgm:spPr/>
      <dgm:t>
        <a:bodyPr/>
        <a:lstStyle/>
        <a:p>
          <a:pPr>
            <a:lnSpc>
              <a:spcPct val="100000"/>
            </a:lnSpc>
          </a:pPr>
          <a:r>
            <a:rPr lang="en-US"/>
            <a:t>Similarities:</a:t>
          </a:r>
        </a:p>
      </dgm:t>
    </dgm:pt>
    <dgm:pt modelId="{F08C03AC-141C-4D97-B798-516B057347B1}" type="parTrans" cxnId="{C8A07820-9951-4941-9493-F5B694DC9DA7}">
      <dgm:prSet/>
      <dgm:spPr/>
      <dgm:t>
        <a:bodyPr/>
        <a:lstStyle/>
        <a:p>
          <a:endParaRPr lang="en-US"/>
        </a:p>
      </dgm:t>
    </dgm:pt>
    <dgm:pt modelId="{7863FAB8-13FA-4373-B70C-31396DC273A3}" type="sibTrans" cxnId="{C8A07820-9951-4941-9493-F5B694DC9DA7}">
      <dgm:prSet/>
      <dgm:spPr/>
      <dgm:t>
        <a:bodyPr/>
        <a:lstStyle/>
        <a:p>
          <a:endParaRPr lang="en-US"/>
        </a:p>
      </dgm:t>
    </dgm:pt>
    <dgm:pt modelId="{783B5F03-87CF-4C47-99D6-BE02033E20C9}">
      <dgm:prSet/>
      <dgm:spPr/>
      <dgm:t>
        <a:bodyPr/>
        <a:lstStyle/>
        <a:p>
          <a:pPr>
            <a:lnSpc>
              <a:spcPct val="100000"/>
            </a:lnSpc>
          </a:pPr>
          <a:r>
            <a:rPr lang="en-US" dirty="0"/>
            <a:t>Study the correlation between stock market and retail traders’ sentiment</a:t>
          </a:r>
        </a:p>
      </dgm:t>
    </dgm:pt>
    <dgm:pt modelId="{03DB114C-C02F-4220-AB33-8315CD2D2602}" type="parTrans" cxnId="{17BED740-E256-498D-B562-80EB904E7FA0}">
      <dgm:prSet/>
      <dgm:spPr/>
      <dgm:t>
        <a:bodyPr/>
        <a:lstStyle/>
        <a:p>
          <a:endParaRPr lang="en-US"/>
        </a:p>
      </dgm:t>
    </dgm:pt>
    <dgm:pt modelId="{9C3AC8DC-0979-4B1D-9E9E-20557050AD00}" type="sibTrans" cxnId="{17BED740-E256-498D-B562-80EB904E7FA0}">
      <dgm:prSet/>
      <dgm:spPr/>
      <dgm:t>
        <a:bodyPr/>
        <a:lstStyle/>
        <a:p>
          <a:endParaRPr lang="en-US"/>
        </a:p>
      </dgm:t>
    </dgm:pt>
    <dgm:pt modelId="{99A02676-2CF9-4F9B-A2B2-E11AE5245397}">
      <dgm:prSet/>
      <dgm:spPr/>
      <dgm:t>
        <a:bodyPr/>
        <a:lstStyle/>
        <a:p>
          <a:pPr>
            <a:lnSpc>
              <a:spcPct val="100000"/>
            </a:lnSpc>
          </a:pPr>
          <a:r>
            <a:rPr lang="en-US" dirty="0"/>
            <a:t>Build models to predict stock return</a:t>
          </a:r>
        </a:p>
      </dgm:t>
    </dgm:pt>
    <dgm:pt modelId="{659EBAA6-562F-4E5A-B382-BC0E7A90ABFB}" type="parTrans" cxnId="{09BA361F-3F0B-4FB9-9E6D-5D4CF6237DD0}">
      <dgm:prSet/>
      <dgm:spPr/>
      <dgm:t>
        <a:bodyPr/>
        <a:lstStyle/>
        <a:p>
          <a:endParaRPr lang="en-US"/>
        </a:p>
      </dgm:t>
    </dgm:pt>
    <dgm:pt modelId="{B343CCAC-49C9-4D2E-8A34-D2AF44FB800A}" type="sibTrans" cxnId="{09BA361F-3F0B-4FB9-9E6D-5D4CF6237DD0}">
      <dgm:prSet/>
      <dgm:spPr/>
      <dgm:t>
        <a:bodyPr/>
        <a:lstStyle/>
        <a:p>
          <a:endParaRPr lang="en-US"/>
        </a:p>
      </dgm:t>
    </dgm:pt>
    <dgm:pt modelId="{3B3F23A9-9368-4FF8-9628-011B9433666D}">
      <dgm:prSet/>
      <dgm:spPr/>
      <dgm:t>
        <a:bodyPr/>
        <a:lstStyle/>
        <a:p>
          <a:pPr>
            <a:lnSpc>
              <a:spcPct val="100000"/>
            </a:lnSpc>
          </a:pPr>
          <a:r>
            <a:rPr lang="en-US"/>
            <a:t>Uniqueness</a:t>
          </a:r>
        </a:p>
      </dgm:t>
    </dgm:pt>
    <dgm:pt modelId="{64C214AA-E8CD-46F1-945C-8FBA5C339EC7}" type="parTrans" cxnId="{88697ADF-E79E-4545-8C5B-6A3C96ABEA75}">
      <dgm:prSet/>
      <dgm:spPr/>
      <dgm:t>
        <a:bodyPr/>
        <a:lstStyle/>
        <a:p>
          <a:endParaRPr lang="en-US"/>
        </a:p>
      </dgm:t>
    </dgm:pt>
    <dgm:pt modelId="{C948E9B6-7EA6-45A9-BE7C-73FF13D76FA8}" type="sibTrans" cxnId="{88697ADF-E79E-4545-8C5B-6A3C96ABEA75}">
      <dgm:prSet/>
      <dgm:spPr/>
      <dgm:t>
        <a:bodyPr/>
        <a:lstStyle/>
        <a:p>
          <a:endParaRPr lang="en-US"/>
        </a:p>
      </dgm:t>
    </dgm:pt>
    <dgm:pt modelId="{29232304-F197-4F19-A308-C88511292A9E}">
      <dgm:prSet/>
      <dgm:spPr/>
      <dgm:t>
        <a:bodyPr/>
        <a:lstStyle/>
        <a:p>
          <a:pPr>
            <a:lnSpc>
              <a:spcPct val="100000"/>
            </a:lnSpc>
          </a:pPr>
          <a:r>
            <a:rPr lang="en-US" dirty="0"/>
            <a:t>Implement a dynamic approach to make short to mid term (one week) prediction </a:t>
          </a:r>
        </a:p>
      </dgm:t>
    </dgm:pt>
    <dgm:pt modelId="{56E228EC-845F-47B9-850A-9118EEAF286B}" type="parTrans" cxnId="{D6F4B180-8AAF-4C99-B348-99B982CCC24A}">
      <dgm:prSet/>
      <dgm:spPr/>
      <dgm:t>
        <a:bodyPr/>
        <a:lstStyle/>
        <a:p>
          <a:endParaRPr lang="en-US"/>
        </a:p>
      </dgm:t>
    </dgm:pt>
    <dgm:pt modelId="{C4ABA87D-7618-45AC-9C5A-F1775AE53EE5}" type="sibTrans" cxnId="{D6F4B180-8AAF-4C99-B348-99B982CCC24A}">
      <dgm:prSet/>
      <dgm:spPr/>
      <dgm:t>
        <a:bodyPr/>
        <a:lstStyle/>
        <a:p>
          <a:endParaRPr lang="en-US"/>
        </a:p>
      </dgm:t>
    </dgm:pt>
    <dgm:pt modelId="{2B082865-4192-4319-9011-EC5FAA6A9E70}">
      <dgm:prSet/>
      <dgm:spPr/>
      <dgm:t>
        <a:bodyPr/>
        <a:lstStyle/>
        <a:p>
          <a:pPr>
            <a:lnSpc>
              <a:spcPct val="100000"/>
            </a:lnSpc>
          </a:pPr>
          <a:r>
            <a:rPr lang="en-US" dirty="0"/>
            <a:t>Focus on both loss and gain</a:t>
          </a:r>
        </a:p>
      </dgm:t>
    </dgm:pt>
    <dgm:pt modelId="{710C6B4C-8A33-4681-90E1-6F785CB95183}" type="parTrans" cxnId="{3F22CF34-295B-4907-A5CC-6F4A68B0965C}">
      <dgm:prSet/>
      <dgm:spPr/>
      <dgm:t>
        <a:bodyPr/>
        <a:lstStyle/>
        <a:p>
          <a:endParaRPr lang="en-US"/>
        </a:p>
      </dgm:t>
    </dgm:pt>
    <dgm:pt modelId="{401AFC5A-0C2A-407E-9096-1929B2468677}" type="sibTrans" cxnId="{3F22CF34-295B-4907-A5CC-6F4A68B0965C}">
      <dgm:prSet/>
      <dgm:spPr/>
      <dgm:t>
        <a:bodyPr/>
        <a:lstStyle/>
        <a:p>
          <a:endParaRPr lang="en-US"/>
        </a:p>
      </dgm:t>
    </dgm:pt>
    <dgm:pt modelId="{553E6F11-1C98-4B13-964F-5B07379B3B45}">
      <dgm:prSet/>
      <dgm:spPr/>
      <dgm:t>
        <a:bodyPr/>
        <a:lstStyle/>
        <a:p>
          <a:pPr>
            <a:lnSpc>
              <a:spcPct val="100000"/>
            </a:lnSpc>
          </a:pPr>
          <a:r>
            <a:rPr lang="en-US" dirty="0"/>
            <a:t>Incorporate sentiment analysis into model</a:t>
          </a:r>
        </a:p>
      </dgm:t>
    </dgm:pt>
    <dgm:pt modelId="{1328C4BC-3A9F-48F8-AE7E-52468D6BD0E6}" type="parTrans" cxnId="{1B6A62BD-612F-44BA-8B3D-F61B6932B8BE}">
      <dgm:prSet/>
      <dgm:spPr/>
      <dgm:t>
        <a:bodyPr/>
        <a:lstStyle/>
        <a:p>
          <a:endParaRPr lang="en-US"/>
        </a:p>
      </dgm:t>
    </dgm:pt>
    <dgm:pt modelId="{81914171-34A2-4DC6-BEB5-3A36C1EEFDAC}" type="sibTrans" cxnId="{1B6A62BD-612F-44BA-8B3D-F61B6932B8BE}">
      <dgm:prSet/>
      <dgm:spPr/>
      <dgm:t>
        <a:bodyPr/>
        <a:lstStyle/>
        <a:p>
          <a:endParaRPr lang="en-US"/>
        </a:p>
      </dgm:t>
    </dgm:pt>
    <dgm:pt modelId="{940AB1B8-31F0-482E-AB7E-20EDA6827836}" type="pres">
      <dgm:prSet presAssocID="{B0143521-B3F7-49EE-81E1-D337A8F26784}" presName="linear" presStyleCnt="0">
        <dgm:presLayoutVars>
          <dgm:dir/>
          <dgm:animLvl val="lvl"/>
          <dgm:resizeHandles val="exact"/>
        </dgm:presLayoutVars>
      </dgm:prSet>
      <dgm:spPr/>
    </dgm:pt>
    <dgm:pt modelId="{DC98DF1F-9E28-4C72-BC41-D80F096B1268}" type="pres">
      <dgm:prSet presAssocID="{94BED6AA-20B8-4B6D-98F6-C4CBC266E7C5}" presName="parentLin" presStyleCnt="0"/>
      <dgm:spPr/>
    </dgm:pt>
    <dgm:pt modelId="{29A8FEE7-C8FB-46E8-AD66-6B2412059858}" type="pres">
      <dgm:prSet presAssocID="{94BED6AA-20B8-4B6D-98F6-C4CBC266E7C5}" presName="parentLeftMargin" presStyleLbl="node1" presStyleIdx="0" presStyleCnt="2"/>
      <dgm:spPr/>
    </dgm:pt>
    <dgm:pt modelId="{3D78E7DC-E549-4121-9EC8-783C9EC0AC04}" type="pres">
      <dgm:prSet presAssocID="{94BED6AA-20B8-4B6D-98F6-C4CBC266E7C5}" presName="parentText" presStyleLbl="node1" presStyleIdx="0" presStyleCnt="2">
        <dgm:presLayoutVars>
          <dgm:chMax val="0"/>
          <dgm:bulletEnabled val="1"/>
        </dgm:presLayoutVars>
      </dgm:prSet>
      <dgm:spPr/>
    </dgm:pt>
    <dgm:pt modelId="{BB1CCB41-C370-4902-8C86-95F957158353}" type="pres">
      <dgm:prSet presAssocID="{94BED6AA-20B8-4B6D-98F6-C4CBC266E7C5}" presName="negativeSpace" presStyleCnt="0"/>
      <dgm:spPr/>
    </dgm:pt>
    <dgm:pt modelId="{4EC703AE-C60D-48F0-BCB2-9FE16DB1B6E5}" type="pres">
      <dgm:prSet presAssocID="{94BED6AA-20B8-4B6D-98F6-C4CBC266E7C5}" presName="childText" presStyleLbl="conFgAcc1" presStyleIdx="0" presStyleCnt="2">
        <dgm:presLayoutVars>
          <dgm:bulletEnabled val="1"/>
        </dgm:presLayoutVars>
      </dgm:prSet>
      <dgm:spPr/>
    </dgm:pt>
    <dgm:pt modelId="{A3BA6804-DDB5-44F7-B19D-7301018130F5}" type="pres">
      <dgm:prSet presAssocID="{7863FAB8-13FA-4373-B70C-31396DC273A3}" presName="spaceBetweenRectangles" presStyleCnt="0"/>
      <dgm:spPr/>
    </dgm:pt>
    <dgm:pt modelId="{82C44835-B2D2-4F37-84AA-A9B04521242B}" type="pres">
      <dgm:prSet presAssocID="{3B3F23A9-9368-4FF8-9628-011B9433666D}" presName="parentLin" presStyleCnt="0"/>
      <dgm:spPr/>
    </dgm:pt>
    <dgm:pt modelId="{645333B6-97E4-40DA-84CF-595DA3FCB3AF}" type="pres">
      <dgm:prSet presAssocID="{3B3F23A9-9368-4FF8-9628-011B9433666D}" presName="parentLeftMargin" presStyleLbl="node1" presStyleIdx="0" presStyleCnt="2"/>
      <dgm:spPr/>
    </dgm:pt>
    <dgm:pt modelId="{F27E2B59-372A-402C-B697-3DE712A58854}" type="pres">
      <dgm:prSet presAssocID="{3B3F23A9-9368-4FF8-9628-011B9433666D}" presName="parentText" presStyleLbl="node1" presStyleIdx="1" presStyleCnt="2">
        <dgm:presLayoutVars>
          <dgm:chMax val="0"/>
          <dgm:bulletEnabled val="1"/>
        </dgm:presLayoutVars>
      </dgm:prSet>
      <dgm:spPr/>
    </dgm:pt>
    <dgm:pt modelId="{8A4A7EE2-F414-4147-926A-63E463288E88}" type="pres">
      <dgm:prSet presAssocID="{3B3F23A9-9368-4FF8-9628-011B9433666D}" presName="negativeSpace" presStyleCnt="0"/>
      <dgm:spPr/>
    </dgm:pt>
    <dgm:pt modelId="{1B0A7A31-21EB-4189-8994-DEC93D450867}" type="pres">
      <dgm:prSet presAssocID="{3B3F23A9-9368-4FF8-9628-011B9433666D}" presName="childText" presStyleLbl="conFgAcc1" presStyleIdx="1" presStyleCnt="2">
        <dgm:presLayoutVars>
          <dgm:bulletEnabled val="1"/>
        </dgm:presLayoutVars>
      </dgm:prSet>
      <dgm:spPr/>
    </dgm:pt>
  </dgm:ptLst>
  <dgm:cxnLst>
    <dgm:cxn modelId="{80ED2809-04C7-42BB-9684-38BBFB236999}" type="presOf" srcId="{553E6F11-1C98-4B13-964F-5B07379B3B45}" destId="{1B0A7A31-21EB-4189-8994-DEC93D450867}" srcOrd="0" destOrd="2" presId="urn:microsoft.com/office/officeart/2005/8/layout/list1"/>
    <dgm:cxn modelId="{2E29D417-6FCB-4661-ABB5-95B214866AC3}" type="presOf" srcId="{94BED6AA-20B8-4B6D-98F6-C4CBC266E7C5}" destId="{3D78E7DC-E549-4121-9EC8-783C9EC0AC04}" srcOrd="1" destOrd="0" presId="urn:microsoft.com/office/officeart/2005/8/layout/list1"/>
    <dgm:cxn modelId="{09BA361F-3F0B-4FB9-9E6D-5D4CF6237DD0}" srcId="{94BED6AA-20B8-4B6D-98F6-C4CBC266E7C5}" destId="{99A02676-2CF9-4F9B-A2B2-E11AE5245397}" srcOrd="1" destOrd="0" parTransId="{659EBAA6-562F-4E5A-B382-BC0E7A90ABFB}" sibTransId="{B343CCAC-49C9-4D2E-8A34-D2AF44FB800A}"/>
    <dgm:cxn modelId="{C8A07820-9951-4941-9493-F5B694DC9DA7}" srcId="{B0143521-B3F7-49EE-81E1-D337A8F26784}" destId="{94BED6AA-20B8-4B6D-98F6-C4CBC266E7C5}" srcOrd="0" destOrd="0" parTransId="{F08C03AC-141C-4D97-B798-516B057347B1}" sibTransId="{7863FAB8-13FA-4373-B70C-31396DC273A3}"/>
    <dgm:cxn modelId="{3F22CF34-295B-4907-A5CC-6F4A68B0965C}" srcId="{3B3F23A9-9368-4FF8-9628-011B9433666D}" destId="{2B082865-4192-4319-9011-EC5FAA6A9E70}" srcOrd="1" destOrd="0" parTransId="{710C6B4C-8A33-4681-90E1-6F785CB95183}" sibTransId="{401AFC5A-0C2A-407E-9096-1929B2468677}"/>
    <dgm:cxn modelId="{1597163C-375D-4D01-A618-A4F0C08657F8}" type="presOf" srcId="{3B3F23A9-9368-4FF8-9628-011B9433666D}" destId="{645333B6-97E4-40DA-84CF-595DA3FCB3AF}" srcOrd="0" destOrd="0" presId="urn:microsoft.com/office/officeart/2005/8/layout/list1"/>
    <dgm:cxn modelId="{17BED740-E256-498D-B562-80EB904E7FA0}" srcId="{94BED6AA-20B8-4B6D-98F6-C4CBC266E7C5}" destId="{783B5F03-87CF-4C47-99D6-BE02033E20C9}" srcOrd="0" destOrd="0" parTransId="{03DB114C-C02F-4220-AB33-8315CD2D2602}" sibTransId="{9C3AC8DC-0979-4B1D-9E9E-20557050AD00}"/>
    <dgm:cxn modelId="{08504E41-B4AA-4C4E-9B52-078F3F198034}" type="presOf" srcId="{94BED6AA-20B8-4B6D-98F6-C4CBC266E7C5}" destId="{29A8FEE7-C8FB-46E8-AD66-6B2412059858}" srcOrd="0" destOrd="0" presId="urn:microsoft.com/office/officeart/2005/8/layout/list1"/>
    <dgm:cxn modelId="{65DFEC47-1F14-46E3-9215-F1AE5D61A543}" type="presOf" srcId="{99A02676-2CF9-4F9B-A2B2-E11AE5245397}" destId="{4EC703AE-C60D-48F0-BCB2-9FE16DB1B6E5}" srcOrd="0" destOrd="1" presId="urn:microsoft.com/office/officeart/2005/8/layout/list1"/>
    <dgm:cxn modelId="{BE799552-F647-4583-A07F-0889D49C10D4}" type="presOf" srcId="{783B5F03-87CF-4C47-99D6-BE02033E20C9}" destId="{4EC703AE-C60D-48F0-BCB2-9FE16DB1B6E5}" srcOrd="0" destOrd="0" presId="urn:microsoft.com/office/officeart/2005/8/layout/list1"/>
    <dgm:cxn modelId="{E82A4C79-658B-42A1-B6E7-A3696EAB60B0}" type="presOf" srcId="{29232304-F197-4F19-A308-C88511292A9E}" destId="{1B0A7A31-21EB-4189-8994-DEC93D450867}" srcOrd="0" destOrd="0" presId="urn:microsoft.com/office/officeart/2005/8/layout/list1"/>
    <dgm:cxn modelId="{D6F4B180-8AAF-4C99-B348-99B982CCC24A}" srcId="{3B3F23A9-9368-4FF8-9628-011B9433666D}" destId="{29232304-F197-4F19-A308-C88511292A9E}" srcOrd="0" destOrd="0" parTransId="{56E228EC-845F-47B9-850A-9118EEAF286B}" sibTransId="{C4ABA87D-7618-45AC-9C5A-F1775AE53EE5}"/>
    <dgm:cxn modelId="{14B449B7-2C0F-43DC-9613-8397FA8254E0}" type="presOf" srcId="{2B082865-4192-4319-9011-EC5FAA6A9E70}" destId="{1B0A7A31-21EB-4189-8994-DEC93D450867}" srcOrd="0" destOrd="1" presId="urn:microsoft.com/office/officeart/2005/8/layout/list1"/>
    <dgm:cxn modelId="{1B6A62BD-612F-44BA-8B3D-F61B6932B8BE}" srcId="{3B3F23A9-9368-4FF8-9628-011B9433666D}" destId="{553E6F11-1C98-4B13-964F-5B07379B3B45}" srcOrd="2" destOrd="0" parTransId="{1328C4BC-3A9F-48F8-AE7E-52468D6BD0E6}" sibTransId="{81914171-34A2-4DC6-BEB5-3A36C1EEFDAC}"/>
    <dgm:cxn modelId="{67C4CDDE-FF09-4AAA-9CBA-11899F9D88FA}" type="presOf" srcId="{3B3F23A9-9368-4FF8-9628-011B9433666D}" destId="{F27E2B59-372A-402C-B697-3DE712A58854}" srcOrd="1" destOrd="0" presId="urn:microsoft.com/office/officeart/2005/8/layout/list1"/>
    <dgm:cxn modelId="{88697ADF-E79E-4545-8C5B-6A3C96ABEA75}" srcId="{B0143521-B3F7-49EE-81E1-D337A8F26784}" destId="{3B3F23A9-9368-4FF8-9628-011B9433666D}" srcOrd="1" destOrd="0" parTransId="{64C214AA-E8CD-46F1-945C-8FBA5C339EC7}" sibTransId="{C948E9B6-7EA6-45A9-BE7C-73FF13D76FA8}"/>
    <dgm:cxn modelId="{002AFADF-9CE8-4700-A241-243B15405FEA}" type="presOf" srcId="{B0143521-B3F7-49EE-81E1-D337A8F26784}" destId="{940AB1B8-31F0-482E-AB7E-20EDA6827836}" srcOrd="0" destOrd="0" presId="urn:microsoft.com/office/officeart/2005/8/layout/list1"/>
    <dgm:cxn modelId="{8AAFD1ED-5EB1-4E85-93BC-8C82769AA13F}" type="presParOf" srcId="{940AB1B8-31F0-482E-AB7E-20EDA6827836}" destId="{DC98DF1F-9E28-4C72-BC41-D80F096B1268}" srcOrd="0" destOrd="0" presId="urn:microsoft.com/office/officeart/2005/8/layout/list1"/>
    <dgm:cxn modelId="{FBEA797A-28AB-4C73-9D4C-53B34BADB1FC}" type="presParOf" srcId="{DC98DF1F-9E28-4C72-BC41-D80F096B1268}" destId="{29A8FEE7-C8FB-46E8-AD66-6B2412059858}" srcOrd="0" destOrd="0" presId="urn:microsoft.com/office/officeart/2005/8/layout/list1"/>
    <dgm:cxn modelId="{32168D37-2F55-4595-9A0D-05F50A00FE5E}" type="presParOf" srcId="{DC98DF1F-9E28-4C72-BC41-D80F096B1268}" destId="{3D78E7DC-E549-4121-9EC8-783C9EC0AC04}" srcOrd="1" destOrd="0" presId="urn:microsoft.com/office/officeart/2005/8/layout/list1"/>
    <dgm:cxn modelId="{DAD6C608-CB75-4E76-A19A-4E2FFE6FA80F}" type="presParOf" srcId="{940AB1B8-31F0-482E-AB7E-20EDA6827836}" destId="{BB1CCB41-C370-4902-8C86-95F957158353}" srcOrd="1" destOrd="0" presId="urn:microsoft.com/office/officeart/2005/8/layout/list1"/>
    <dgm:cxn modelId="{EF977F8D-7815-421A-A0D6-A967E7553380}" type="presParOf" srcId="{940AB1B8-31F0-482E-AB7E-20EDA6827836}" destId="{4EC703AE-C60D-48F0-BCB2-9FE16DB1B6E5}" srcOrd="2" destOrd="0" presId="urn:microsoft.com/office/officeart/2005/8/layout/list1"/>
    <dgm:cxn modelId="{7BF87A46-A74D-42C3-BF34-D120CE614AD9}" type="presParOf" srcId="{940AB1B8-31F0-482E-AB7E-20EDA6827836}" destId="{A3BA6804-DDB5-44F7-B19D-7301018130F5}" srcOrd="3" destOrd="0" presId="urn:microsoft.com/office/officeart/2005/8/layout/list1"/>
    <dgm:cxn modelId="{70A48960-0CC8-45C5-866D-446E29D769AA}" type="presParOf" srcId="{940AB1B8-31F0-482E-AB7E-20EDA6827836}" destId="{82C44835-B2D2-4F37-84AA-A9B04521242B}" srcOrd="4" destOrd="0" presId="urn:microsoft.com/office/officeart/2005/8/layout/list1"/>
    <dgm:cxn modelId="{D9117AF5-0054-43BD-B5A3-FE76ADDF3099}" type="presParOf" srcId="{82C44835-B2D2-4F37-84AA-A9B04521242B}" destId="{645333B6-97E4-40DA-84CF-595DA3FCB3AF}" srcOrd="0" destOrd="0" presId="urn:microsoft.com/office/officeart/2005/8/layout/list1"/>
    <dgm:cxn modelId="{124CF4BD-3F5A-4432-89DD-0A46EC174385}" type="presParOf" srcId="{82C44835-B2D2-4F37-84AA-A9B04521242B}" destId="{F27E2B59-372A-402C-B697-3DE712A58854}" srcOrd="1" destOrd="0" presId="urn:microsoft.com/office/officeart/2005/8/layout/list1"/>
    <dgm:cxn modelId="{1E2BFAE3-AD76-4B32-8E41-92F1704F9306}" type="presParOf" srcId="{940AB1B8-31F0-482E-AB7E-20EDA6827836}" destId="{8A4A7EE2-F414-4147-926A-63E463288E88}" srcOrd="5" destOrd="0" presId="urn:microsoft.com/office/officeart/2005/8/layout/list1"/>
    <dgm:cxn modelId="{AF7861AD-56CA-44CB-AADE-C117AAB45351}" type="presParOf" srcId="{940AB1B8-31F0-482E-AB7E-20EDA6827836}" destId="{1B0A7A31-21EB-4189-8994-DEC93D45086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7D9526-8969-45C8-A28F-93400082D77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52B7F4F-2702-4E36-B896-DB6AD3E70D85}">
      <dgm:prSet/>
      <dgm:spPr/>
      <dgm:t>
        <a:bodyPr/>
        <a:lstStyle/>
        <a:p>
          <a:pPr>
            <a:lnSpc>
              <a:spcPct val="100000"/>
            </a:lnSpc>
          </a:pPr>
          <a:r>
            <a:rPr lang="en-US" dirty="0"/>
            <a:t>Construct models to capture buying and selling signal</a:t>
          </a:r>
        </a:p>
      </dgm:t>
    </dgm:pt>
    <dgm:pt modelId="{BEAA42E4-3A8B-4D11-9AA7-B0DA4B6B2251}" type="parTrans" cxnId="{21A2EEDE-B034-4298-8496-ED360EDC5B73}">
      <dgm:prSet/>
      <dgm:spPr/>
      <dgm:t>
        <a:bodyPr/>
        <a:lstStyle/>
        <a:p>
          <a:endParaRPr lang="en-US"/>
        </a:p>
      </dgm:t>
    </dgm:pt>
    <dgm:pt modelId="{EF29B5BA-9BC1-4D76-BD70-78F9199EABA1}" type="sibTrans" cxnId="{21A2EEDE-B034-4298-8496-ED360EDC5B73}">
      <dgm:prSet/>
      <dgm:spPr/>
      <dgm:t>
        <a:bodyPr/>
        <a:lstStyle/>
        <a:p>
          <a:endParaRPr lang="en-US"/>
        </a:p>
      </dgm:t>
    </dgm:pt>
    <dgm:pt modelId="{5FC0DDF8-1BF1-4359-BEC1-EA7CD70ACA5F}">
      <dgm:prSet/>
      <dgm:spPr/>
      <dgm:t>
        <a:bodyPr/>
        <a:lstStyle/>
        <a:p>
          <a:pPr>
            <a:lnSpc>
              <a:spcPct val="100000"/>
            </a:lnSpc>
          </a:pPr>
          <a:r>
            <a:rPr lang="en-US" dirty="0"/>
            <a:t>Time series modeling</a:t>
          </a:r>
        </a:p>
      </dgm:t>
    </dgm:pt>
    <dgm:pt modelId="{DA0D3296-9D1C-4040-B3D2-AB5921AEDB39}" type="parTrans" cxnId="{3161AF28-7129-46C6-944B-BD11E164DC58}">
      <dgm:prSet/>
      <dgm:spPr/>
      <dgm:t>
        <a:bodyPr/>
        <a:lstStyle/>
        <a:p>
          <a:endParaRPr lang="en-US"/>
        </a:p>
      </dgm:t>
    </dgm:pt>
    <dgm:pt modelId="{B50B769E-C2DC-4534-A727-719EEA221276}" type="sibTrans" cxnId="{3161AF28-7129-46C6-944B-BD11E164DC58}">
      <dgm:prSet/>
      <dgm:spPr/>
      <dgm:t>
        <a:bodyPr/>
        <a:lstStyle/>
        <a:p>
          <a:endParaRPr lang="en-US"/>
        </a:p>
      </dgm:t>
    </dgm:pt>
    <dgm:pt modelId="{BCE3DE5A-1383-4E99-9030-4D8ADBE03E0C}">
      <dgm:prSet/>
      <dgm:spPr/>
      <dgm:t>
        <a:bodyPr/>
        <a:lstStyle/>
        <a:p>
          <a:pPr>
            <a:lnSpc>
              <a:spcPct val="100000"/>
            </a:lnSpc>
          </a:pPr>
          <a:r>
            <a:rPr lang="en-US" dirty="0"/>
            <a:t>Dynamic decision making</a:t>
          </a:r>
        </a:p>
      </dgm:t>
    </dgm:pt>
    <dgm:pt modelId="{5CE08A19-424C-4C24-A53F-CA0C9E58F912}" type="parTrans" cxnId="{6C98CDF0-8F40-4AFE-A856-63FB9C1E9601}">
      <dgm:prSet/>
      <dgm:spPr/>
      <dgm:t>
        <a:bodyPr/>
        <a:lstStyle/>
        <a:p>
          <a:endParaRPr lang="en-US"/>
        </a:p>
      </dgm:t>
    </dgm:pt>
    <dgm:pt modelId="{46CBA0B9-AD78-4B6F-BEC6-41071BB8C8B3}" type="sibTrans" cxnId="{6C98CDF0-8F40-4AFE-A856-63FB9C1E9601}">
      <dgm:prSet/>
      <dgm:spPr/>
      <dgm:t>
        <a:bodyPr/>
        <a:lstStyle/>
        <a:p>
          <a:endParaRPr lang="en-US"/>
        </a:p>
      </dgm:t>
    </dgm:pt>
    <dgm:pt modelId="{5FAE9542-ED2B-4FF2-A911-A23EE6F6DDC5}">
      <dgm:prSet/>
      <dgm:spPr/>
      <dgm:t>
        <a:bodyPr/>
        <a:lstStyle/>
        <a:p>
          <a:pPr>
            <a:lnSpc>
              <a:spcPct val="100000"/>
            </a:lnSpc>
          </a:pPr>
          <a:r>
            <a:rPr lang="en-US" dirty="0"/>
            <a:t>Implement sentiment analysis of retail trader and study their impact</a:t>
          </a:r>
        </a:p>
      </dgm:t>
    </dgm:pt>
    <dgm:pt modelId="{DE52508F-1789-4A9F-9707-74924DD7E61E}" type="parTrans" cxnId="{EFF2ED75-E9AC-4B48-B3F2-5971B7523C4C}">
      <dgm:prSet/>
      <dgm:spPr/>
      <dgm:t>
        <a:bodyPr/>
        <a:lstStyle/>
        <a:p>
          <a:endParaRPr lang="en-US"/>
        </a:p>
      </dgm:t>
    </dgm:pt>
    <dgm:pt modelId="{CCF74DE4-26C9-45A4-82E6-70A784D8BBD1}" type="sibTrans" cxnId="{EFF2ED75-E9AC-4B48-B3F2-5971B7523C4C}">
      <dgm:prSet/>
      <dgm:spPr/>
      <dgm:t>
        <a:bodyPr/>
        <a:lstStyle/>
        <a:p>
          <a:endParaRPr lang="en-US"/>
        </a:p>
      </dgm:t>
    </dgm:pt>
    <dgm:pt modelId="{7EF95EE2-E166-47D0-9D14-B03FFF560B57}">
      <dgm:prSet/>
      <dgm:spPr/>
      <dgm:t>
        <a:bodyPr/>
        <a:lstStyle/>
        <a:p>
          <a:pPr>
            <a:lnSpc>
              <a:spcPct val="100000"/>
            </a:lnSpc>
          </a:pPr>
          <a:r>
            <a:rPr lang="en-US" dirty="0"/>
            <a:t>Entity matching</a:t>
          </a:r>
        </a:p>
      </dgm:t>
    </dgm:pt>
    <dgm:pt modelId="{839EBB23-5355-4A00-92A2-1DCE9FCB480F}" type="parTrans" cxnId="{BE710D90-EC91-4A9C-A6F9-FF61E651102D}">
      <dgm:prSet/>
      <dgm:spPr/>
      <dgm:t>
        <a:bodyPr/>
        <a:lstStyle/>
        <a:p>
          <a:endParaRPr lang="en-US"/>
        </a:p>
      </dgm:t>
    </dgm:pt>
    <dgm:pt modelId="{D43383D3-68DE-4B85-913F-C29C0148766E}" type="sibTrans" cxnId="{BE710D90-EC91-4A9C-A6F9-FF61E651102D}">
      <dgm:prSet/>
      <dgm:spPr/>
      <dgm:t>
        <a:bodyPr/>
        <a:lstStyle/>
        <a:p>
          <a:endParaRPr lang="en-US"/>
        </a:p>
      </dgm:t>
    </dgm:pt>
    <dgm:pt modelId="{CFF50CC6-AF62-4A74-A57F-062BC2FB4847}">
      <dgm:prSet/>
      <dgm:spPr/>
      <dgm:t>
        <a:bodyPr/>
        <a:lstStyle/>
        <a:p>
          <a:pPr>
            <a:lnSpc>
              <a:spcPct val="100000"/>
            </a:lnSpc>
          </a:pPr>
          <a:r>
            <a:rPr lang="en-US" dirty="0"/>
            <a:t>Sentiment analysis</a:t>
          </a:r>
        </a:p>
      </dgm:t>
    </dgm:pt>
    <dgm:pt modelId="{CD378CC3-6E8D-4145-A817-31B9A848521A}" type="parTrans" cxnId="{08301A69-1B3C-4AE7-999B-A6DB99EE34B5}">
      <dgm:prSet/>
      <dgm:spPr/>
      <dgm:t>
        <a:bodyPr/>
        <a:lstStyle/>
        <a:p>
          <a:endParaRPr lang="en-US"/>
        </a:p>
      </dgm:t>
    </dgm:pt>
    <dgm:pt modelId="{08EED712-60E2-47B1-B3F4-1DBE967B0344}" type="sibTrans" cxnId="{08301A69-1B3C-4AE7-999B-A6DB99EE34B5}">
      <dgm:prSet/>
      <dgm:spPr/>
      <dgm:t>
        <a:bodyPr/>
        <a:lstStyle/>
        <a:p>
          <a:endParaRPr lang="en-US"/>
        </a:p>
      </dgm:t>
    </dgm:pt>
    <dgm:pt modelId="{09A38CE4-E368-4750-9444-162AFCA58891}" type="pres">
      <dgm:prSet presAssocID="{9B7D9526-8969-45C8-A28F-93400082D770}" presName="root" presStyleCnt="0">
        <dgm:presLayoutVars>
          <dgm:dir/>
          <dgm:resizeHandles val="exact"/>
        </dgm:presLayoutVars>
      </dgm:prSet>
      <dgm:spPr/>
    </dgm:pt>
    <dgm:pt modelId="{DE96EEF8-755C-4C8E-AD8B-8AC82EE71A7E}" type="pres">
      <dgm:prSet presAssocID="{752B7F4F-2702-4E36-B896-DB6AD3E70D85}" presName="compNode" presStyleCnt="0"/>
      <dgm:spPr/>
    </dgm:pt>
    <dgm:pt modelId="{18986CF1-2072-42F0-BCE0-914E74EE6D33}" type="pres">
      <dgm:prSet presAssocID="{752B7F4F-2702-4E36-B896-DB6AD3E70D85}" presName="bgRect" presStyleLbl="bgShp" presStyleIdx="0" presStyleCnt="2"/>
      <dgm:spPr/>
    </dgm:pt>
    <dgm:pt modelId="{D81EE60F-2821-4F87-98D9-59CDB0BCB6F7}" type="pres">
      <dgm:prSet presAssocID="{752B7F4F-2702-4E36-B896-DB6AD3E70D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14DEDF7C-63E7-469F-A76B-D678BEB6F37C}" type="pres">
      <dgm:prSet presAssocID="{752B7F4F-2702-4E36-B896-DB6AD3E70D85}" presName="spaceRect" presStyleCnt="0"/>
      <dgm:spPr/>
    </dgm:pt>
    <dgm:pt modelId="{37B540AC-436C-4460-A4C7-6FA0DE6679E7}" type="pres">
      <dgm:prSet presAssocID="{752B7F4F-2702-4E36-B896-DB6AD3E70D85}" presName="parTx" presStyleLbl="revTx" presStyleIdx="0" presStyleCnt="4">
        <dgm:presLayoutVars>
          <dgm:chMax val="0"/>
          <dgm:chPref val="0"/>
        </dgm:presLayoutVars>
      </dgm:prSet>
      <dgm:spPr/>
    </dgm:pt>
    <dgm:pt modelId="{B9F9C750-C5FA-424B-91B7-6E26661FE142}" type="pres">
      <dgm:prSet presAssocID="{752B7F4F-2702-4E36-B896-DB6AD3E70D85}" presName="desTx" presStyleLbl="revTx" presStyleIdx="1" presStyleCnt="4">
        <dgm:presLayoutVars/>
      </dgm:prSet>
      <dgm:spPr/>
    </dgm:pt>
    <dgm:pt modelId="{B590C752-BF56-4C8F-BC2E-7324FF286D96}" type="pres">
      <dgm:prSet presAssocID="{EF29B5BA-9BC1-4D76-BD70-78F9199EABA1}" presName="sibTrans" presStyleCnt="0"/>
      <dgm:spPr/>
    </dgm:pt>
    <dgm:pt modelId="{138E70F6-4640-4F3A-B755-CAE18243AC10}" type="pres">
      <dgm:prSet presAssocID="{5FAE9542-ED2B-4FF2-A911-A23EE6F6DDC5}" presName="compNode" presStyleCnt="0"/>
      <dgm:spPr/>
    </dgm:pt>
    <dgm:pt modelId="{E541CD7E-3771-4130-ACEF-6B941838B6F5}" type="pres">
      <dgm:prSet presAssocID="{5FAE9542-ED2B-4FF2-A911-A23EE6F6DDC5}" presName="bgRect" presStyleLbl="bgShp" presStyleIdx="1" presStyleCnt="2"/>
      <dgm:spPr/>
    </dgm:pt>
    <dgm:pt modelId="{10276274-7A25-420F-85AC-6F98D7C9368E}" type="pres">
      <dgm:prSet presAssocID="{5FAE9542-ED2B-4FF2-A911-A23EE6F6DD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9BC13FE3-8807-4DAD-93E9-386EFDB6E8A9}" type="pres">
      <dgm:prSet presAssocID="{5FAE9542-ED2B-4FF2-A911-A23EE6F6DDC5}" presName="spaceRect" presStyleCnt="0"/>
      <dgm:spPr/>
    </dgm:pt>
    <dgm:pt modelId="{C1D4B622-1C87-4F4A-B292-1823CF35D469}" type="pres">
      <dgm:prSet presAssocID="{5FAE9542-ED2B-4FF2-A911-A23EE6F6DDC5}" presName="parTx" presStyleLbl="revTx" presStyleIdx="2" presStyleCnt="4">
        <dgm:presLayoutVars>
          <dgm:chMax val="0"/>
          <dgm:chPref val="0"/>
        </dgm:presLayoutVars>
      </dgm:prSet>
      <dgm:spPr/>
    </dgm:pt>
    <dgm:pt modelId="{D989E9BD-753D-4A8A-BE43-10BCB6382F25}" type="pres">
      <dgm:prSet presAssocID="{5FAE9542-ED2B-4FF2-A911-A23EE6F6DDC5}" presName="desTx" presStyleLbl="revTx" presStyleIdx="3" presStyleCnt="4">
        <dgm:presLayoutVars/>
      </dgm:prSet>
      <dgm:spPr/>
    </dgm:pt>
  </dgm:ptLst>
  <dgm:cxnLst>
    <dgm:cxn modelId="{3161AF28-7129-46C6-944B-BD11E164DC58}" srcId="{752B7F4F-2702-4E36-B896-DB6AD3E70D85}" destId="{5FC0DDF8-1BF1-4359-BEC1-EA7CD70ACA5F}" srcOrd="0" destOrd="0" parTransId="{DA0D3296-9D1C-4040-B3D2-AB5921AEDB39}" sibTransId="{B50B769E-C2DC-4534-A727-719EEA221276}"/>
    <dgm:cxn modelId="{08301A69-1B3C-4AE7-999B-A6DB99EE34B5}" srcId="{5FAE9542-ED2B-4FF2-A911-A23EE6F6DDC5}" destId="{CFF50CC6-AF62-4A74-A57F-062BC2FB4847}" srcOrd="1" destOrd="0" parTransId="{CD378CC3-6E8D-4145-A817-31B9A848521A}" sibTransId="{08EED712-60E2-47B1-B3F4-1DBE967B0344}"/>
    <dgm:cxn modelId="{EFF2ED75-E9AC-4B48-B3F2-5971B7523C4C}" srcId="{9B7D9526-8969-45C8-A28F-93400082D770}" destId="{5FAE9542-ED2B-4FF2-A911-A23EE6F6DDC5}" srcOrd="1" destOrd="0" parTransId="{DE52508F-1789-4A9F-9707-74924DD7E61E}" sibTransId="{CCF74DE4-26C9-45A4-82E6-70A784D8BBD1}"/>
    <dgm:cxn modelId="{B0A50259-50DC-4F73-8607-AB7A470604C1}" type="presOf" srcId="{752B7F4F-2702-4E36-B896-DB6AD3E70D85}" destId="{37B540AC-436C-4460-A4C7-6FA0DE6679E7}" srcOrd="0" destOrd="0" presId="urn:microsoft.com/office/officeart/2018/2/layout/IconVerticalSolidList"/>
    <dgm:cxn modelId="{D6909B59-9DF0-4AC9-8F1E-2F5A847EACF5}" type="presOf" srcId="{5FAE9542-ED2B-4FF2-A911-A23EE6F6DDC5}" destId="{C1D4B622-1C87-4F4A-B292-1823CF35D469}" srcOrd="0" destOrd="0" presId="urn:microsoft.com/office/officeart/2018/2/layout/IconVerticalSolidList"/>
    <dgm:cxn modelId="{231CAF82-4079-4066-ABF9-82AD15921879}" type="presOf" srcId="{7EF95EE2-E166-47D0-9D14-B03FFF560B57}" destId="{D989E9BD-753D-4A8A-BE43-10BCB6382F25}" srcOrd="0" destOrd="0" presId="urn:microsoft.com/office/officeart/2018/2/layout/IconVerticalSolidList"/>
    <dgm:cxn modelId="{BE710D90-EC91-4A9C-A6F9-FF61E651102D}" srcId="{5FAE9542-ED2B-4FF2-A911-A23EE6F6DDC5}" destId="{7EF95EE2-E166-47D0-9D14-B03FFF560B57}" srcOrd="0" destOrd="0" parTransId="{839EBB23-5355-4A00-92A2-1DCE9FCB480F}" sibTransId="{D43383D3-68DE-4B85-913F-C29C0148766E}"/>
    <dgm:cxn modelId="{79BD5DA5-D3E7-4330-8FA9-A410A86E0136}" type="presOf" srcId="{5FC0DDF8-1BF1-4359-BEC1-EA7CD70ACA5F}" destId="{B9F9C750-C5FA-424B-91B7-6E26661FE142}" srcOrd="0" destOrd="0" presId="urn:microsoft.com/office/officeart/2018/2/layout/IconVerticalSolidList"/>
    <dgm:cxn modelId="{E54609CB-887B-458F-8EDB-69EFD94E71B3}" type="presOf" srcId="{9B7D9526-8969-45C8-A28F-93400082D770}" destId="{09A38CE4-E368-4750-9444-162AFCA58891}" srcOrd="0" destOrd="0" presId="urn:microsoft.com/office/officeart/2018/2/layout/IconVerticalSolidList"/>
    <dgm:cxn modelId="{D4E4C9CD-5B4D-4224-A62C-16C39C14EB51}" type="presOf" srcId="{BCE3DE5A-1383-4E99-9030-4D8ADBE03E0C}" destId="{B9F9C750-C5FA-424B-91B7-6E26661FE142}" srcOrd="0" destOrd="1" presId="urn:microsoft.com/office/officeart/2018/2/layout/IconVerticalSolidList"/>
    <dgm:cxn modelId="{21A2EEDE-B034-4298-8496-ED360EDC5B73}" srcId="{9B7D9526-8969-45C8-A28F-93400082D770}" destId="{752B7F4F-2702-4E36-B896-DB6AD3E70D85}" srcOrd="0" destOrd="0" parTransId="{BEAA42E4-3A8B-4D11-9AA7-B0DA4B6B2251}" sibTransId="{EF29B5BA-9BC1-4D76-BD70-78F9199EABA1}"/>
    <dgm:cxn modelId="{6C98CDF0-8F40-4AFE-A856-63FB9C1E9601}" srcId="{752B7F4F-2702-4E36-B896-DB6AD3E70D85}" destId="{BCE3DE5A-1383-4E99-9030-4D8ADBE03E0C}" srcOrd="1" destOrd="0" parTransId="{5CE08A19-424C-4C24-A53F-CA0C9E58F912}" sibTransId="{46CBA0B9-AD78-4B6F-BEC6-41071BB8C8B3}"/>
    <dgm:cxn modelId="{8C7978F1-F8DC-4DAB-B37A-E9CA52844F5E}" type="presOf" srcId="{CFF50CC6-AF62-4A74-A57F-062BC2FB4847}" destId="{D989E9BD-753D-4A8A-BE43-10BCB6382F25}" srcOrd="0" destOrd="1" presId="urn:microsoft.com/office/officeart/2018/2/layout/IconVerticalSolidList"/>
    <dgm:cxn modelId="{BF482D20-E596-46CF-A7E4-6C47F9BF2CAF}" type="presParOf" srcId="{09A38CE4-E368-4750-9444-162AFCA58891}" destId="{DE96EEF8-755C-4C8E-AD8B-8AC82EE71A7E}" srcOrd="0" destOrd="0" presId="urn:microsoft.com/office/officeart/2018/2/layout/IconVerticalSolidList"/>
    <dgm:cxn modelId="{C74A307D-636F-4CFB-8C51-EE0AF7370F45}" type="presParOf" srcId="{DE96EEF8-755C-4C8E-AD8B-8AC82EE71A7E}" destId="{18986CF1-2072-42F0-BCE0-914E74EE6D33}" srcOrd="0" destOrd="0" presId="urn:microsoft.com/office/officeart/2018/2/layout/IconVerticalSolidList"/>
    <dgm:cxn modelId="{F744318E-FDD5-433D-BE7E-C405B10D51B5}" type="presParOf" srcId="{DE96EEF8-755C-4C8E-AD8B-8AC82EE71A7E}" destId="{D81EE60F-2821-4F87-98D9-59CDB0BCB6F7}" srcOrd="1" destOrd="0" presId="urn:microsoft.com/office/officeart/2018/2/layout/IconVerticalSolidList"/>
    <dgm:cxn modelId="{5980CFBA-B374-4C02-BE3C-5351F9FE6642}" type="presParOf" srcId="{DE96EEF8-755C-4C8E-AD8B-8AC82EE71A7E}" destId="{14DEDF7C-63E7-469F-A76B-D678BEB6F37C}" srcOrd="2" destOrd="0" presId="urn:microsoft.com/office/officeart/2018/2/layout/IconVerticalSolidList"/>
    <dgm:cxn modelId="{DF146145-A21A-4A30-8C69-2A775ECAB2E8}" type="presParOf" srcId="{DE96EEF8-755C-4C8E-AD8B-8AC82EE71A7E}" destId="{37B540AC-436C-4460-A4C7-6FA0DE6679E7}" srcOrd="3" destOrd="0" presId="urn:microsoft.com/office/officeart/2018/2/layout/IconVerticalSolidList"/>
    <dgm:cxn modelId="{4D616CD7-D7E7-42C7-88FB-3530A87753C6}" type="presParOf" srcId="{DE96EEF8-755C-4C8E-AD8B-8AC82EE71A7E}" destId="{B9F9C750-C5FA-424B-91B7-6E26661FE142}" srcOrd="4" destOrd="0" presId="urn:microsoft.com/office/officeart/2018/2/layout/IconVerticalSolidList"/>
    <dgm:cxn modelId="{B14A2D50-8E80-44F0-9815-1640F48A6F9A}" type="presParOf" srcId="{09A38CE4-E368-4750-9444-162AFCA58891}" destId="{B590C752-BF56-4C8F-BC2E-7324FF286D96}" srcOrd="1" destOrd="0" presId="urn:microsoft.com/office/officeart/2018/2/layout/IconVerticalSolidList"/>
    <dgm:cxn modelId="{01E5AEB6-33FA-407E-8B66-B1D216753DA2}" type="presParOf" srcId="{09A38CE4-E368-4750-9444-162AFCA58891}" destId="{138E70F6-4640-4F3A-B755-CAE18243AC10}" srcOrd="2" destOrd="0" presId="urn:microsoft.com/office/officeart/2018/2/layout/IconVerticalSolidList"/>
    <dgm:cxn modelId="{2AB88DC9-C783-4CFF-B99A-C3DA66A12973}" type="presParOf" srcId="{138E70F6-4640-4F3A-B755-CAE18243AC10}" destId="{E541CD7E-3771-4130-ACEF-6B941838B6F5}" srcOrd="0" destOrd="0" presId="urn:microsoft.com/office/officeart/2018/2/layout/IconVerticalSolidList"/>
    <dgm:cxn modelId="{C22E7B9D-863F-4A61-8492-613465A79AC1}" type="presParOf" srcId="{138E70F6-4640-4F3A-B755-CAE18243AC10}" destId="{10276274-7A25-420F-85AC-6F98D7C9368E}" srcOrd="1" destOrd="0" presId="urn:microsoft.com/office/officeart/2018/2/layout/IconVerticalSolidList"/>
    <dgm:cxn modelId="{E853B994-59A5-46A3-8622-0FA4C127DCD4}" type="presParOf" srcId="{138E70F6-4640-4F3A-B755-CAE18243AC10}" destId="{9BC13FE3-8807-4DAD-93E9-386EFDB6E8A9}" srcOrd="2" destOrd="0" presId="urn:microsoft.com/office/officeart/2018/2/layout/IconVerticalSolidList"/>
    <dgm:cxn modelId="{6B155BBF-1BF8-42D4-996F-AD0C73C696B4}" type="presParOf" srcId="{138E70F6-4640-4F3A-B755-CAE18243AC10}" destId="{C1D4B622-1C87-4F4A-B292-1823CF35D469}" srcOrd="3" destOrd="0" presId="urn:microsoft.com/office/officeart/2018/2/layout/IconVerticalSolidList"/>
    <dgm:cxn modelId="{BBE1F218-B14C-4EC9-BCF9-C49D70761A09}" type="presParOf" srcId="{138E70F6-4640-4F3A-B755-CAE18243AC10}" destId="{D989E9BD-753D-4A8A-BE43-10BCB6382F25}" srcOrd="4" destOrd="0" presId="urn:microsoft.com/office/officeart/2018/2/layout/IconVerticalSoli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F4893B-079D-42D4-8FA9-ADCF70799F12}"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4376C1F7-0024-4B80-BD42-35986A155B41}">
      <dgm:prSet/>
      <dgm:spPr/>
      <dgm:t>
        <a:bodyPr/>
        <a:lstStyle/>
        <a:p>
          <a:r>
            <a:rPr lang="en-US" dirty="0"/>
            <a:t>Objective:</a:t>
          </a:r>
        </a:p>
      </dgm:t>
    </dgm:pt>
    <dgm:pt modelId="{50403FE2-51BD-4BD8-AAE6-DAA6C9192EBC}" type="parTrans" cxnId="{175472C1-864B-40BB-9A2B-E72D66FDF5F8}">
      <dgm:prSet/>
      <dgm:spPr/>
      <dgm:t>
        <a:bodyPr/>
        <a:lstStyle/>
        <a:p>
          <a:endParaRPr lang="en-US"/>
        </a:p>
      </dgm:t>
    </dgm:pt>
    <dgm:pt modelId="{47758C72-7EAE-47FC-8393-5F35DBDCD071}" type="sibTrans" cxnId="{175472C1-864B-40BB-9A2B-E72D66FDF5F8}">
      <dgm:prSet/>
      <dgm:spPr/>
      <dgm:t>
        <a:bodyPr/>
        <a:lstStyle/>
        <a:p>
          <a:endParaRPr lang="en-US"/>
        </a:p>
      </dgm:t>
    </dgm:pt>
    <dgm:pt modelId="{F781CEE4-351E-4DE6-A2BE-A148E2BE6A11}">
      <dgm:prSet/>
      <dgm:spPr/>
      <dgm:t>
        <a:bodyPr/>
        <a:lstStyle/>
        <a:p>
          <a:r>
            <a:rPr lang="en-US" dirty="0"/>
            <a:t>Window Size Selection</a:t>
          </a:r>
        </a:p>
      </dgm:t>
    </dgm:pt>
    <dgm:pt modelId="{17BD6698-9131-4346-8215-BA2BB5DEF999}" type="parTrans" cxnId="{D054DB2A-395F-418C-A76B-95D162828B68}">
      <dgm:prSet/>
      <dgm:spPr/>
      <dgm:t>
        <a:bodyPr/>
        <a:lstStyle/>
        <a:p>
          <a:endParaRPr lang="en-US"/>
        </a:p>
      </dgm:t>
    </dgm:pt>
    <dgm:pt modelId="{6C4AA6D1-616A-4462-BCED-FF410891171A}" type="sibTrans" cxnId="{D054DB2A-395F-418C-A76B-95D162828B68}">
      <dgm:prSet/>
      <dgm:spPr/>
      <dgm:t>
        <a:bodyPr/>
        <a:lstStyle/>
        <a:p>
          <a:endParaRPr lang="en-US"/>
        </a:p>
      </dgm:t>
    </dgm:pt>
    <dgm:pt modelId="{A4907A77-F41C-433D-941F-3CE3915F6C5B}">
      <dgm:prSet/>
      <dgm:spPr/>
      <dgm:t>
        <a:bodyPr/>
        <a:lstStyle/>
        <a:p>
          <a:r>
            <a:rPr lang="en-US" dirty="0"/>
            <a:t>Hyperparameter tunning</a:t>
          </a:r>
        </a:p>
      </dgm:t>
    </dgm:pt>
    <dgm:pt modelId="{1BB71B3D-20BD-4418-991C-3381DD14920E}" type="parTrans" cxnId="{8A20678E-58F3-436E-97D0-3D68644D07FE}">
      <dgm:prSet/>
      <dgm:spPr/>
      <dgm:t>
        <a:bodyPr/>
        <a:lstStyle/>
        <a:p>
          <a:endParaRPr lang="en-US"/>
        </a:p>
      </dgm:t>
    </dgm:pt>
    <dgm:pt modelId="{929CDFFA-0030-4D88-A869-EE0F0993D884}" type="sibTrans" cxnId="{8A20678E-58F3-436E-97D0-3D68644D07FE}">
      <dgm:prSet/>
      <dgm:spPr/>
      <dgm:t>
        <a:bodyPr/>
        <a:lstStyle/>
        <a:p>
          <a:endParaRPr lang="en-US"/>
        </a:p>
      </dgm:t>
    </dgm:pt>
    <dgm:pt modelId="{B0B72057-539C-4852-8B0B-E5CDDA35A1B2}">
      <dgm:prSet/>
      <dgm:spPr/>
      <dgm:t>
        <a:bodyPr/>
        <a:lstStyle/>
        <a:p>
          <a:r>
            <a:rPr lang="en-US"/>
            <a:t>Dynamic Decision Making</a:t>
          </a:r>
        </a:p>
      </dgm:t>
    </dgm:pt>
    <dgm:pt modelId="{8C9D7922-19D9-4AEB-B98D-7AC89E23E6CD}" type="parTrans" cxnId="{55D53027-1511-4600-94DA-DB2C09304B8D}">
      <dgm:prSet/>
      <dgm:spPr/>
      <dgm:t>
        <a:bodyPr/>
        <a:lstStyle/>
        <a:p>
          <a:endParaRPr lang="en-US"/>
        </a:p>
      </dgm:t>
    </dgm:pt>
    <dgm:pt modelId="{8A275235-CAD0-453F-A1C4-E95F12BB0493}" type="sibTrans" cxnId="{55D53027-1511-4600-94DA-DB2C09304B8D}">
      <dgm:prSet/>
      <dgm:spPr/>
      <dgm:t>
        <a:bodyPr/>
        <a:lstStyle/>
        <a:p>
          <a:endParaRPr lang="en-US"/>
        </a:p>
      </dgm:t>
    </dgm:pt>
    <dgm:pt modelId="{7F6C6B3E-2CDA-4D80-AAFD-A63A91B85346}">
      <dgm:prSet/>
      <dgm:spPr/>
      <dgm:t>
        <a:bodyPr/>
        <a:lstStyle/>
        <a:p>
          <a:r>
            <a:rPr lang="en-US" dirty="0"/>
            <a:t>Make decision based on the distribution of returns of past “</a:t>
          </a:r>
          <a:r>
            <a:rPr lang="en-US" dirty="0" err="1"/>
            <a:t>Window_size</a:t>
          </a:r>
          <a:r>
            <a:rPr lang="en-US" dirty="0"/>
            <a:t>” days</a:t>
          </a:r>
        </a:p>
      </dgm:t>
    </dgm:pt>
    <dgm:pt modelId="{C74DDFB6-4AD0-41CD-8B0D-D06DF2F3D5B9}" type="parTrans" cxnId="{CC723FB0-D98B-413E-A6A7-3EFB6752ACEF}">
      <dgm:prSet/>
      <dgm:spPr/>
      <dgm:t>
        <a:bodyPr/>
        <a:lstStyle/>
        <a:p>
          <a:endParaRPr lang="en-US"/>
        </a:p>
      </dgm:t>
    </dgm:pt>
    <dgm:pt modelId="{6B6B89DC-62F9-4D69-9A73-AFCC749C78F7}" type="sibTrans" cxnId="{CC723FB0-D98B-413E-A6A7-3EFB6752ACEF}">
      <dgm:prSet/>
      <dgm:spPr/>
      <dgm:t>
        <a:bodyPr/>
        <a:lstStyle/>
        <a:p>
          <a:endParaRPr lang="en-US"/>
        </a:p>
      </dgm:t>
    </dgm:pt>
    <dgm:pt modelId="{6F87087B-D9B9-485E-A595-A7F5806F25B6}">
      <dgm:prSet/>
      <dgm:spPr/>
      <dgm:t>
        <a:bodyPr/>
        <a:lstStyle/>
        <a:p>
          <a:r>
            <a:rPr lang="en-US"/>
            <a:t>Price Vs. Return </a:t>
          </a:r>
          <a:endParaRPr lang="en-US" dirty="0"/>
        </a:p>
      </dgm:t>
    </dgm:pt>
    <dgm:pt modelId="{92E98703-E69D-4C25-9C48-90F3ACAE9086}" type="parTrans" cxnId="{ACEB2A39-03B7-46FD-B1A4-F938E0321D3A}">
      <dgm:prSet/>
      <dgm:spPr/>
      <dgm:t>
        <a:bodyPr/>
        <a:lstStyle/>
        <a:p>
          <a:endParaRPr lang="zh-CN" altLang="en-US"/>
        </a:p>
      </dgm:t>
    </dgm:pt>
    <dgm:pt modelId="{81E6DAF5-760F-4FD0-BF92-3C9BBCE00F97}" type="sibTrans" cxnId="{ACEB2A39-03B7-46FD-B1A4-F938E0321D3A}">
      <dgm:prSet/>
      <dgm:spPr/>
      <dgm:t>
        <a:bodyPr/>
        <a:lstStyle/>
        <a:p>
          <a:endParaRPr lang="zh-CN" altLang="en-US"/>
        </a:p>
      </dgm:t>
    </dgm:pt>
    <dgm:pt modelId="{10FD427B-96BF-4FB7-83B9-90C33A9052C2}">
      <dgm:prSet/>
      <dgm:spPr/>
      <dgm:t>
        <a:bodyPr/>
        <a:lstStyle/>
        <a:p>
          <a:r>
            <a:rPr lang="en-US" dirty="0"/>
            <a:t>Feature Selection </a:t>
          </a:r>
        </a:p>
      </dgm:t>
    </dgm:pt>
    <dgm:pt modelId="{B9036331-9CC8-4CF3-A227-CC3210643B5B}" type="parTrans" cxnId="{06D5737C-998E-484D-B7A1-21581136C10E}">
      <dgm:prSet/>
      <dgm:spPr/>
      <dgm:t>
        <a:bodyPr/>
        <a:lstStyle/>
        <a:p>
          <a:endParaRPr lang="zh-CN" altLang="en-US"/>
        </a:p>
      </dgm:t>
    </dgm:pt>
    <dgm:pt modelId="{06665295-974D-44FC-A9BD-AF04428DEA33}" type="sibTrans" cxnId="{06D5737C-998E-484D-B7A1-21581136C10E}">
      <dgm:prSet/>
      <dgm:spPr/>
      <dgm:t>
        <a:bodyPr/>
        <a:lstStyle/>
        <a:p>
          <a:endParaRPr lang="zh-CN" altLang="en-US"/>
        </a:p>
      </dgm:t>
    </dgm:pt>
    <dgm:pt modelId="{D2354A4D-1A38-48D5-88BD-1716543C994E}">
      <dgm:prSet/>
      <dgm:spPr/>
      <dgm:t>
        <a:bodyPr/>
        <a:lstStyle/>
        <a:p>
          <a:r>
            <a:rPr lang="en-US"/>
            <a:t>Stationary vs Nonstationary data</a:t>
          </a:r>
          <a:endParaRPr lang="en-US" dirty="0"/>
        </a:p>
      </dgm:t>
    </dgm:pt>
    <dgm:pt modelId="{209E968A-9BAC-4143-BDAC-8A910D561FC7}" type="parTrans" cxnId="{5A20919C-C865-47A3-81E0-FADADBB8AE15}">
      <dgm:prSet/>
      <dgm:spPr/>
      <dgm:t>
        <a:bodyPr/>
        <a:lstStyle/>
        <a:p>
          <a:endParaRPr lang="zh-CN" altLang="en-US"/>
        </a:p>
      </dgm:t>
    </dgm:pt>
    <dgm:pt modelId="{69A5CF90-2C1A-4E12-ADDA-D949D71FB906}" type="sibTrans" cxnId="{5A20919C-C865-47A3-81E0-FADADBB8AE15}">
      <dgm:prSet/>
      <dgm:spPr/>
      <dgm:t>
        <a:bodyPr/>
        <a:lstStyle/>
        <a:p>
          <a:endParaRPr lang="zh-CN" altLang="en-US"/>
        </a:p>
      </dgm:t>
    </dgm:pt>
    <dgm:pt modelId="{47C90EDE-9C40-4B8A-BD58-EADC83E3451E}">
      <dgm:prSet/>
      <dgm:spPr/>
      <dgm:t>
        <a:bodyPr/>
        <a:lstStyle/>
        <a:p>
          <a:r>
            <a:rPr lang="en-US" dirty="0"/>
            <a:t>Data used to train the model</a:t>
          </a:r>
        </a:p>
      </dgm:t>
    </dgm:pt>
    <dgm:pt modelId="{FA9A91DB-2480-489E-AB01-B08B640756F0}" type="parTrans" cxnId="{4BB824D5-40D5-4E9E-A4CC-C06AAD7EA69A}">
      <dgm:prSet/>
      <dgm:spPr/>
      <dgm:t>
        <a:bodyPr/>
        <a:lstStyle/>
        <a:p>
          <a:endParaRPr lang="zh-CN" altLang="en-US"/>
        </a:p>
      </dgm:t>
    </dgm:pt>
    <dgm:pt modelId="{CFE4BDAA-4B11-4E94-90C3-D2F762024CEE}" type="sibTrans" cxnId="{4BB824D5-40D5-4E9E-A4CC-C06AAD7EA69A}">
      <dgm:prSet/>
      <dgm:spPr/>
      <dgm:t>
        <a:bodyPr/>
        <a:lstStyle/>
        <a:p>
          <a:endParaRPr lang="zh-CN" altLang="en-US"/>
        </a:p>
      </dgm:t>
    </dgm:pt>
    <dgm:pt modelId="{D217D2D3-6E89-4BA5-B94A-18F265544A3C}">
      <dgm:prSet/>
      <dgm:spPr/>
      <dgm:t>
        <a:bodyPr/>
        <a:lstStyle/>
        <a:p>
          <a:r>
            <a:rPr lang="en-US" dirty="0" err="1"/>
            <a:t>Optuna</a:t>
          </a:r>
          <a:r>
            <a:rPr lang="en-US" dirty="0"/>
            <a:t>, </a:t>
          </a:r>
          <a:r>
            <a:rPr lang="en-US" altLang="zh-CN" dirty="0"/>
            <a:t>A hyperparameter optimization framework</a:t>
          </a:r>
          <a:endParaRPr lang="en-US" dirty="0"/>
        </a:p>
      </dgm:t>
    </dgm:pt>
    <dgm:pt modelId="{46FAA17A-6FD1-45CD-B64E-2EF13BC22751}" type="parTrans" cxnId="{F888A158-6332-4C42-BA11-5DF45037C128}">
      <dgm:prSet/>
      <dgm:spPr/>
      <dgm:t>
        <a:bodyPr/>
        <a:lstStyle/>
        <a:p>
          <a:endParaRPr lang="zh-CN" altLang="en-US"/>
        </a:p>
      </dgm:t>
    </dgm:pt>
    <dgm:pt modelId="{178C29A1-AB20-4812-8058-CD39B1115EA2}" type="sibTrans" cxnId="{F888A158-6332-4C42-BA11-5DF45037C128}">
      <dgm:prSet/>
      <dgm:spPr/>
      <dgm:t>
        <a:bodyPr/>
        <a:lstStyle/>
        <a:p>
          <a:endParaRPr lang="zh-CN" altLang="en-US"/>
        </a:p>
      </dgm:t>
    </dgm:pt>
    <dgm:pt modelId="{68E345F6-D452-4C9C-BB0F-C29F77E13301}" type="pres">
      <dgm:prSet presAssocID="{17F4893B-079D-42D4-8FA9-ADCF70799F12}" presName="Name0" presStyleCnt="0">
        <dgm:presLayoutVars>
          <dgm:dir/>
          <dgm:animLvl val="lvl"/>
          <dgm:resizeHandles val="exact"/>
        </dgm:presLayoutVars>
      </dgm:prSet>
      <dgm:spPr/>
    </dgm:pt>
    <dgm:pt modelId="{9533A7BD-EE40-4FE4-9467-AA3CA5E8EF78}" type="pres">
      <dgm:prSet presAssocID="{B0B72057-539C-4852-8B0B-E5CDDA35A1B2}" presName="boxAndChildren" presStyleCnt="0"/>
      <dgm:spPr/>
    </dgm:pt>
    <dgm:pt modelId="{AFAED945-7EA7-4A35-B1F7-C3B96C323CFB}" type="pres">
      <dgm:prSet presAssocID="{B0B72057-539C-4852-8B0B-E5CDDA35A1B2}" presName="parentTextBox" presStyleLbl="alignNode1" presStyleIdx="0" presStyleCnt="5"/>
      <dgm:spPr/>
    </dgm:pt>
    <dgm:pt modelId="{5AE216B5-5F4C-42E9-A762-320F601466DE}" type="pres">
      <dgm:prSet presAssocID="{B0B72057-539C-4852-8B0B-E5CDDA35A1B2}" presName="descendantBox" presStyleLbl="bgAccFollowNode1" presStyleIdx="0" presStyleCnt="5"/>
      <dgm:spPr/>
    </dgm:pt>
    <dgm:pt modelId="{6C7015DE-4DD8-4A54-97DC-F759F051B3B5}" type="pres">
      <dgm:prSet presAssocID="{929CDFFA-0030-4D88-A869-EE0F0993D884}" presName="sp" presStyleCnt="0"/>
      <dgm:spPr/>
    </dgm:pt>
    <dgm:pt modelId="{4997620A-2CA7-4F2D-B43C-F6F0EED54BB1}" type="pres">
      <dgm:prSet presAssocID="{A4907A77-F41C-433D-941F-3CE3915F6C5B}" presName="arrowAndChildren" presStyleCnt="0"/>
      <dgm:spPr/>
    </dgm:pt>
    <dgm:pt modelId="{3EACA8DE-BEA4-488E-900A-BAD9B4AA4AA3}" type="pres">
      <dgm:prSet presAssocID="{A4907A77-F41C-433D-941F-3CE3915F6C5B}" presName="parentTextArrow" presStyleLbl="node1" presStyleIdx="0" presStyleCnt="0"/>
      <dgm:spPr/>
    </dgm:pt>
    <dgm:pt modelId="{786F6D0D-2A27-43AE-95E9-CAD0084832D1}" type="pres">
      <dgm:prSet presAssocID="{A4907A77-F41C-433D-941F-3CE3915F6C5B}" presName="arrow" presStyleLbl="alignNode1" presStyleIdx="1" presStyleCnt="5"/>
      <dgm:spPr/>
    </dgm:pt>
    <dgm:pt modelId="{E006BCA2-E097-461F-A9AC-C4B2AB770286}" type="pres">
      <dgm:prSet presAssocID="{A4907A77-F41C-433D-941F-3CE3915F6C5B}" presName="descendantArrow" presStyleLbl="bgAccFollowNode1" presStyleIdx="1" presStyleCnt="5"/>
      <dgm:spPr/>
    </dgm:pt>
    <dgm:pt modelId="{1A8D8AA6-A242-4263-82DF-7ADC74095343}" type="pres">
      <dgm:prSet presAssocID="{6C4AA6D1-616A-4462-BCED-FF410891171A}" presName="sp" presStyleCnt="0"/>
      <dgm:spPr/>
    </dgm:pt>
    <dgm:pt modelId="{BE8EF884-61E3-4EB3-9AD3-A2A08ADAA7E6}" type="pres">
      <dgm:prSet presAssocID="{F781CEE4-351E-4DE6-A2BE-A148E2BE6A11}" presName="arrowAndChildren" presStyleCnt="0"/>
      <dgm:spPr/>
    </dgm:pt>
    <dgm:pt modelId="{17D75BB7-BB75-4988-97A8-6D5C82DDFA85}" type="pres">
      <dgm:prSet presAssocID="{F781CEE4-351E-4DE6-A2BE-A148E2BE6A11}" presName="parentTextArrow" presStyleLbl="node1" presStyleIdx="0" presStyleCnt="0"/>
      <dgm:spPr/>
    </dgm:pt>
    <dgm:pt modelId="{8E66816F-1241-44D3-968B-561D96CC75BA}" type="pres">
      <dgm:prSet presAssocID="{F781CEE4-351E-4DE6-A2BE-A148E2BE6A11}" presName="arrow" presStyleLbl="alignNode1" presStyleIdx="2" presStyleCnt="5"/>
      <dgm:spPr/>
    </dgm:pt>
    <dgm:pt modelId="{0CA55E89-E093-4898-B68F-FA493C0A3D16}" type="pres">
      <dgm:prSet presAssocID="{F781CEE4-351E-4DE6-A2BE-A148E2BE6A11}" presName="descendantArrow" presStyleLbl="bgAccFollowNode1" presStyleIdx="2" presStyleCnt="5"/>
      <dgm:spPr/>
    </dgm:pt>
    <dgm:pt modelId="{C1C41E88-FBD9-4243-90DC-B8B29D4A4E7C}" type="pres">
      <dgm:prSet presAssocID="{06665295-974D-44FC-A9BD-AF04428DEA33}" presName="sp" presStyleCnt="0"/>
      <dgm:spPr/>
    </dgm:pt>
    <dgm:pt modelId="{40E739C0-5731-48F8-AFCE-A2BFC60F68B7}" type="pres">
      <dgm:prSet presAssocID="{10FD427B-96BF-4FB7-83B9-90C33A9052C2}" presName="arrowAndChildren" presStyleCnt="0"/>
      <dgm:spPr/>
    </dgm:pt>
    <dgm:pt modelId="{A7D08403-124D-41FC-B8D5-3E48E3B3C0F3}" type="pres">
      <dgm:prSet presAssocID="{10FD427B-96BF-4FB7-83B9-90C33A9052C2}" presName="parentTextArrow" presStyleLbl="node1" presStyleIdx="0" presStyleCnt="0"/>
      <dgm:spPr/>
    </dgm:pt>
    <dgm:pt modelId="{0AAD1D63-E596-4E7C-8854-741D360E7E52}" type="pres">
      <dgm:prSet presAssocID="{10FD427B-96BF-4FB7-83B9-90C33A9052C2}" presName="arrow" presStyleLbl="alignNode1" presStyleIdx="3" presStyleCnt="5"/>
      <dgm:spPr/>
    </dgm:pt>
    <dgm:pt modelId="{849750E2-4843-406E-9624-D7DE6448B76F}" type="pres">
      <dgm:prSet presAssocID="{10FD427B-96BF-4FB7-83B9-90C33A9052C2}" presName="descendantArrow" presStyleLbl="bgAccFollowNode1" presStyleIdx="3" presStyleCnt="5"/>
      <dgm:spPr/>
    </dgm:pt>
    <dgm:pt modelId="{10FAD33B-2530-4099-AADB-89B0ABF20A26}" type="pres">
      <dgm:prSet presAssocID="{47758C72-7EAE-47FC-8393-5F35DBDCD071}" presName="sp" presStyleCnt="0"/>
      <dgm:spPr/>
    </dgm:pt>
    <dgm:pt modelId="{1956C313-6465-4D84-8EF9-B414DD3C6D1F}" type="pres">
      <dgm:prSet presAssocID="{4376C1F7-0024-4B80-BD42-35986A155B41}" presName="arrowAndChildren" presStyleCnt="0"/>
      <dgm:spPr/>
    </dgm:pt>
    <dgm:pt modelId="{5A85D79A-82B8-4626-9BDD-FE427FA50F8D}" type="pres">
      <dgm:prSet presAssocID="{4376C1F7-0024-4B80-BD42-35986A155B41}" presName="parentTextArrow" presStyleLbl="node1" presStyleIdx="0" presStyleCnt="0"/>
      <dgm:spPr/>
    </dgm:pt>
    <dgm:pt modelId="{3A72816A-2896-43DB-97B3-402663962CD3}" type="pres">
      <dgm:prSet presAssocID="{4376C1F7-0024-4B80-BD42-35986A155B41}" presName="arrow" presStyleLbl="alignNode1" presStyleIdx="4" presStyleCnt="5"/>
      <dgm:spPr/>
    </dgm:pt>
    <dgm:pt modelId="{402F365E-626C-4E88-9934-F7E442741308}" type="pres">
      <dgm:prSet presAssocID="{4376C1F7-0024-4B80-BD42-35986A155B41}" presName="descendantArrow" presStyleLbl="bgAccFollowNode1" presStyleIdx="4" presStyleCnt="5"/>
      <dgm:spPr/>
    </dgm:pt>
  </dgm:ptLst>
  <dgm:cxnLst>
    <dgm:cxn modelId="{5A45EA00-585B-45CF-9309-E831BACCBB52}" type="presOf" srcId="{10FD427B-96BF-4FB7-83B9-90C33A9052C2}" destId="{A7D08403-124D-41FC-B8D5-3E48E3B3C0F3}" srcOrd="0" destOrd="0" presId="urn:microsoft.com/office/officeart/2016/7/layout/VerticalDownArrowProcess"/>
    <dgm:cxn modelId="{4A8F1F04-896A-4A63-A983-F66CCD13536D}" type="presOf" srcId="{F781CEE4-351E-4DE6-A2BE-A148E2BE6A11}" destId="{17D75BB7-BB75-4988-97A8-6D5C82DDFA85}" srcOrd="0" destOrd="0" presId="urn:microsoft.com/office/officeart/2016/7/layout/VerticalDownArrowProcess"/>
    <dgm:cxn modelId="{A8EF6306-5975-4DCB-BAA5-ACAAAFA97670}" type="presOf" srcId="{17F4893B-079D-42D4-8FA9-ADCF70799F12}" destId="{68E345F6-D452-4C9C-BB0F-C29F77E13301}" srcOrd="0" destOrd="0" presId="urn:microsoft.com/office/officeart/2016/7/layout/VerticalDownArrowProcess"/>
    <dgm:cxn modelId="{55D53027-1511-4600-94DA-DB2C09304B8D}" srcId="{17F4893B-079D-42D4-8FA9-ADCF70799F12}" destId="{B0B72057-539C-4852-8B0B-E5CDDA35A1B2}" srcOrd="4" destOrd="0" parTransId="{8C9D7922-19D9-4AEB-B98D-7AC89E23E6CD}" sibTransId="{8A275235-CAD0-453F-A1C4-E95F12BB0493}"/>
    <dgm:cxn modelId="{D054DB2A-395F-418C-A76B-95D162828B68}" srcId="{17F4893B-079D-42D4-8FA9-ADCF70799F12}" destId="{F781CEE4-351E-4DE6-A2BE-A148E2BE6A11}" srcOrd="2" destOrd="0" parTransId="{17BD6698-9131-4346-8215-BA2BB5DEF999}" sibTransId="{6C4AA6D1-616A-4462-BCED-FF410891171A}"/>
    <dgm:cxn modelId="{ACEB2A39-03B7-46FD-B1A4-F938E0321D3A}" srcId="{4376C1F7-0024-4B80-BD42-35986A155B41}" destId="{6F87087B-D9B9-485E-A595-A7F5806F25B6}" srcOrd="0" destOrd="0" parTransId="{92E98703-E69D-4C25-9C48-90F3ACAE9086}" sibTransId="{81E6DAF5-760F-4FD0-BF92-3C9BBCE00F97}"/>
    <dgm:cxn modelId="{865D7360-6B48-4365-92B7-B16C0B49699A}" type="presOf" srcId="{4376C1F7-0024-4B80-BD42-35986A155B41}" destId="{5A85D79A-82B8-4626-9BDD-FE427FA50F8D}" srcOrd="0" destOrd="0" presId="urn:microsoft.com/office/officeart/2016/7/layout/VerticalDownArrowProcess"/>
    <dgm:cxn modelId="{4C43A071-A45B-4E37-AB72-48886CE6E3A2}" type="presOf" srcId="{10FD427B-96BF-4FB7-83B9-90C33A9052C2}" destId="{0AAD1D63-E596-4E7C-8854-741D360E7E52}" srcOrd="1" destOrd="0" presId="urn:microsoft.com/office/officeart/2016/7/layout/VerticalDownArrowProcess"/>
    <dgm:cxn modelId="{A1FC6D74-D56D-4EFD-B808-ACFC81813A94}" type="presOf" srcId="{A4907A77-F41C-433D-941F-3CE3915F6C5B}" destId="{786F6D0D-2A27-43AE-95E9-CAD0084832D1}" srcOrd="1" destOrd="0" presId="urn:microsoft.com/office/officeart/2016/7/layout/VerticalDownArrowProcess"/>
    <dgm:cxn modelId="{F888A158-6332-4C42-BA11-5DF45037C128}" srcId="{A4907A77-F41C-433D-941F-3CE3915F6C5B}" destId="{D217D2D3-6E89-4BA5-B94A-18F265544A3C}" srcOrd="0" destOrd="0" parTransId="{46FAA17A-6FD1-45CD-B64E-2EF13BC22751}" sibTransId="{178C29A1-AB20-4812-8058-CD39B1115EA2}"/>
    <dgm:cxn modelId="{06D5737C-998E-484D-B7A1-21581136C10E}" srcId="{17F4893B-079D-42D4-8FA9-ADCF70799F12}" destId="{10FD427B-96BF-4FB7-83B9-90C33A9052C2}" srcOrd="1" destOrd="0" parTransId="{B9036331-9CC8-4CF3-A227-CC3210643B5B}" sibTransId="{06665295-974D-44FC-A9BD-AF04428DEA33}"/>
    <dgm:cxn modelId="{8A20678E-58F3-436E-97D0-3D68644D07FE}" srcId="{17F4893B-079D-42D4-8FA9-ADCF70799F12}" destId="{A4907A77-F41C-433D-941F-3CE3915F6C5B}" srcOrd="3" destOrd="0" parTransId="{1BB71B3D-20BD-4418-991C-3381DD14920E}" sibTransId="{929CDFFA-0030-4D88-A869-EE0F0993D884}"/>
    <dgm:cxn modelId="{0E9A3592-89BC-44A6-AA34-8E9752B11C1C}" type="presOf" srcId="{F781CEE4-351E-4DE6-A2BE-A148E2BE6A11}" destId="{8E66816F-1241-44D3-968B-561D96CC75BA}" srcOrd="1" destOrd="0" presId="urn:microsoft.com/office/officeart/2016/7/layout/VerticalDownArrowProcess"/>
    <dgm:cxn modelId="{5A20919C-C865-47A3-81E0-FADADBB8AE15}" srcId="{10FD427B-96BF-4FB7-83B9-90C33A9052C2}" destId="{D2354A4D-1A38-48D5-88BD-1716543C994E}" srcOrd="0" destOrd="0" parTransId="{209E968A-9BAC-4143-BDAC-8A910D561FC7}" sibTransId="{69A5CF90-2C1A-4E12-ADDA-D949D71FB906}"/>
    <dgm:cxn modelId="{3EC172A4-B582-42D6-A1D1-953309CBA466}" type="presOf" srcId="{7F6C6B3E-2CDA-4D80-AAFD-A63A91B85346}" destId="{5AE216B5-5F4C-42E9-A762-320F601466DE}" srcOrd="0" destOrd="0" presId="urn:microsoft.com/office/officeart/2016/7/layout/VerticalDownArrowProcess"/>
    <dgm:cxn modelId="{CC723FB0-D98B-413E-A6A7-3EFB6752ACEF}" srcId="{B0B72057-539C-4852-8B0B-E5CDDA35A1B2}" destId="{7F6C6B3E-2CDA-4D80-AAFD-A63A91B85346}" srcOrd="0" destOrd="0" parTransId="{C74DDFB6-4AD0-41CD-8B0D-D06DF2F3D5B9}" sibTransId="{6B6B89DC-62F9-4D69-9A73-AFCC749C78F7}"/>
    <dgm:cxn modelId="{B11BD8B3-2A61-48DD-AE13-6F3D1413C5A3}" type="presOf" srcId="{D217D2D3-6E89-4BA5-B94A-18F265544A3C}" destId="{E006BCA2-E097-461F-A9AC-C4B2AB770286}" srcOrd="0" destOrd="0" presId="urn:microsoft.com/office/officeart/2016/7/layout/VerticalDownArrowProcess"/>
    <dgm:cxn modelId="{D01FC4B7-29E4-44C9-833F-7FFC0DA185F8}" type="presOf" srcId="{47C90EDE-9C40-4B8A-BD58-EADC83E3451E}" destId="{0CA55E89-E093-4898-B68F-FA493C0A3D16}" srcOrd="0" destOrd="0" presId="urn:microsoft.com/office/officeart/2016/7/layout/VerticalDownArrowProcess"/>
    <dgm:cxn modelId="{175472C1-864B-40BB-9A2B-E72D66FDF5F8}" srcId="{17F4893B-079D-42D4-8FA9-ADCF70799F12}" destId="{4376C1F7-0024-4B80-BD42-35986A155B41}" srcOrd="0" destOrd="0" parTransId="{50403FE2-51BD-4BD8-AAE6-DAA6C9192EBC}" sibTransId="{47758C72-7EAE-47FC-8393-5F35DBDCD071}"/>
    <dgm:cxn modelId="{758EE7C3-71D8-427A-88EE-DB838A9C7133}" type="presOf" srcId="{A4907A77-F41C-433D-941F-3CE3915F6C5B}" destId="{3EACA8DE-BEA4-488E-900A-BAD9B4AA4AA3}" srcOrd="0" destOrd="0" presId="urn:microsoft.com/office/officeart/2016/7/layout/VerticalDownArrowProcess"/>
    <dgm:cxn modelId="{1DACBCCF-35AB-4D26-B9C1-EDC58B90A782}" type="presOf" srcId="{4376C1F7-0024-4B80-BD42-35986A155B41}" destId="{3A72816A-2896-43DB-97B3-402663962CD3}" srcOrd="1" destOrd="0" presId="urn:microsoft.com/office/officeart/2016/7/layout/VerticalDownArrowProcess"/>
    <dgm:cxn modelId="{4BB824D5-40D5-4E9E-A4CC-C06AAD7EA69A}" srcId="{F781CEE4-351E-4DE6-A2BE-A148E2BE6A11}" destId="{47C90EDE-9C40-4B8A-BD58-EADC83E3451E}" srcOrd="0" destOrd="0" parTransId="{FA9A91DB-2480-489E-AB01-B08B640756F0}" sibTransId="{CFE4BDAA-4B11-4E94-90C3-D2F762024CEE}"/>
    <dgm:cxn modelId="{B4D39BEC-1990-419C-ABA0-D7A615DF172B}" type="presOf" srcId="{B0B72057-539C-4852-8B0B-E5CDDA35A1B2}" destId="{AFAED945-7EA7-4A35-B1F7-C3B96C323CFB}" srcOrd="0" destOrd="0" presId="urn:microsoft.com/office/officeart/2016/7/layout/VerticalDownArrowProcess"/>
    <dgm:cxn modelId="{5DD477ED-308C-4DD2-940D-7309708F040C}" type="presOf" srcId="{6F87087B-D9B9-485E-A595-A7F5806F25B6}" destId="{402F365E-626C-4E88-9934-F7E442741308}" srcOrd="0" destOrd="0" presId="urn:microsoft.com/office/officeart/2016/7/layout/VerticalDownArrowProcess"/>
    <dgm:cxn modelId="{43325EF9-F703-4DB3-B323-38D7B677A4DF}" type="presOf" srcId="{D2354A4D-1A38-48D5-88BD-1716543C994E}" destId="{849750E2-4843-406E-9624-D7DE6448B76F}" srcOrd="0" destOrd="0" presId="urn:microsoft.com/office/officeart/2016/7/layout/VerticalDownArrowProcess"/>
    <dgm:cxn modelId="{E632A20A-63C4-4D00-847D-B9042E61F024}" type="presParOf" srcId="{68E345F6-D452-4C9C-BB0F-C29F77E13301}" destId="{9533A7BD-EE40-4FE4-9467-AA3CA5E8EF78}" srcOrd="0" destOrd="0" presId="urn:microsoft.com/office/officeart/2016/7/layout/VerticalDownArrowProcess"/>
    <dgm:cxn modelId="{3BDA6C1C-D8C6-4955-B6C4-40FEFCD040ED}" type="presParOf" srcId="{9533A7BD-EE40-4FE4-9467-AA3CA5E8EF78}" destId="{AFAED945-7EA7-4A35-B1F7-C3B96C323CFB}" srcOrd="0" destOrd="0" presId="urn:microsoft.com/office/officeart/2016/7/layout/VerticalDownArrowProcess"/>
    <dgm:cxn modelId="{A99013E1-566F-4CCD-9D8B-360EB7C3F190}" type="presParOf" srcId="{9533A7BD-EE40-4FE4-9467-AA3CA5E8EF78}" destId="{5AE216B5-5F4C-42E9-A762-320F601466DE}" srcOrd="1" destOrd="0" presId="urn:microsoft.com/office/officeart/2016/7/layout/VerticalDownArrowProcess"/>
    <dgm:cxn modelId="{D70915B6-4089-41D0-B7EB-3F9C57C3559B}" type="presParOf" srcId="{68E345F6-D452-4C9C-BB0F-C29F77E13301}" destId="{6C7015DE-4DD8-4A54-97DC-F759F051B3B5}" srcOrd="1" destOrd="0" presId="urn:microsoft.com/office/officeart/2016/7/layout/VerticalDownArrowProcess"/>
    <dgm:cxn modelId="{77E0433F-17A7-4FB8-917A-6718A2DFF2EE}" type="presParOf" srcId="{68E345F6-D452-4C9C-BB0F-C29F77E13301}" destId="{4997620A-2CA7-4F2D-B43C-F6F0EED54BB1}" srcOrd="2" destOrd="0" presId="urn:microsoft.com/office/officeart/2016/7/layout/VerticalDownArrowProcess"/>
    <dgm:cxn modelId="{6F9C20B8-41D7-4827-B011-9B37BC12417D}" type="presParOf" srcId="{4997620A-2CA7-4F2D-B43C-F6F0EED54BB1}" destId="{3EACA8DE-BEA4-488E-900A-BAD9B4AA4AA3}" srcOrd="0" destOrd="0" presId="urn:microsoft.com/office/officeart/2016/7/layout/VerticalDownArrowProcess"/>
    <dgm:cxn modelId="{9D36D08B-D0F7-4963-A417-D96D89101C7F}" type="presParOf" srcId="{4997620A-2CA7-4F2D-B43C-F6F0EED54BB1}" destId="{786F6D0D-2A27-43AE-95E9-CAD0084832D1}" srcOrd="1" destOrd="0" presId="urn:microsoft.com/office/officeart/2016/7/layout/VerticalDownArrowProcess"/>
    <dgm:cxn modelId="{0638B9CD-7F25-48C6-A024-678C3E297AA1}" type="presParOf" srcId="{4997620A-2CA7-4F2D-B43C-F6F0EED54BB1}" destId="{E006BCA2-E097-461F-A9AC-C4B2AB770286}" srcOrd="2" destOrd="0" presId="urn:microsoft.com/office/officeart/2016/7/layout/VerticalDownArrowProcess"/>
    <dgm:cxn modelId="{3162A880-C727-4CE4-A94A-2FCAFA43E286}" type="presParOf" srcId="{68E345F6-D452-4C9C-BB0F-C29F77E13301}" destId="{1A8D8AA6-A242-4263-82DF-7ADC74095343}" srcOrd="3" destOrd="0" presId="urn:microsoft.com/office/officeart/2016/7/layout/VerticalDownArrowProcess"/>
    <dgm:cxn modelId="{762519EA-D416-4BE6-99A1-1657F9B05F60}" type="presParOf" srcId="{68E345F6-D452-4C9C-BB0F-C29F77E13301}" destId="{BE8EF884-61E3-4EB3-9AD3-A2A08ADAA7E6}" srcOrd="4" destOrd="0" presId="urn:microsoft.com/office/officeart/2016/7/layout/VerticalDownArrowProcess"/>
    <dgm:cxn modelId="{66602047-E307-4AA8-BFF7-4A834EEB23A2}" type="presParOf" srcId="{BE8EF884-61E3-4EB3-9AD3-A2A08ADAA7E6}" destId="{17D75BB7-BB75-4988-97A8-6D5C82DDFA85}" srcOrd="0" destOrd="0" presId="urn:microsoft.com/office/officeart/2016/7/layout/VerticalDownArrowProcess"/>
    <dgm:cxn modelId="{EF62FFE1-5B3F-444E-9F64-5E17E232006E}" type="presParOf" srcId="{BE8EF884-61E3-4EB3-9AD3-A2A08ADAA7E6}" destId="{8E66816F-1241-44D3-968B-561D96CC75BA}" srcOrd="1" destOrd="0" presId="urn:microsoft.com/office/officeart/2016/7/layout/VerticalDownArrowProcess"/>
    <dgm:cxn modelId="{05D71A2F-72E3-4B13-92E4-743A68C0F36B}" type="presParOf" srcId="{BE8EF884-61E3-4EB3-9AD3-A2A08ADAA7E6}" destId="{0CA55E89-E093-4898-B68F-FA493C0A3D16}" srcOrd="2" destOrd="0" presId="urn:microsoft.com/office/officeart/2016/7/layout/VerticalDownArrowProcess"/>
    <dgm:cxn modelId="{271D6ED7-15A1-4606-BBFB-615AA9D9B3D3}" type="presParOf" srcId="{68E345F6-D452-4C9C-BB0F-C29F77E13301}" destId="{C1C41E88-FBD9-4243-90DC-B8B29D4A4E7C}" srcOrd="5" destOrd="0" presId="urn:microsoft.com/office/officeart/2016/7/layout/VerticalDownArrowProcess"/>
    <dgm:cxn modelId="{A654D68D-78E2-4407-8AF3-B2845E2A5CE6}" type="presParOf" srcId="{68E345F6-D452-4C9C-BB0F-C29F77E13301}" destId="{40E739C0-5731-48F8-AFCE-A2BFC60F68B7}" srcOrd="6" destOrd="0" presId="urn:microsoft.com/office/officeart/2016/7/layout/VerticalDownArrowProcess"/>
    <dgm:cxn modelId="{0C16CF2E-D8D9-4B42-A461-0C819DBC9184}" type="presParOf" srcId="{40E739C0-5731-48F8-AFCE-A2BFC60F68B7}" destId="{A7D08403-124D-41FC-B8D5-3E48E3B3C0F3}" srcOrd="0" destOrd="0" presId="urn:microsoft.com/office/officeart/2016/7/layout/VerticalDownArrowProcess"/>
    <dgm:cxn modelId="{79D5D97C-09E4-48AD-B93B-5B955B9E2253}" type="presParOf" srcId="{40E739C0-5731-48F8-AFCE-A2BFC60F68B7}" destId="{0AAD1D63-E596-4E7C-8854-741D360E7E52}" srcOrd="1" destOrd="0" presId="urn:microsoft.com/office/officeart/2016/7/layout/VerticalDownArrowProcess"/>
    <dgm:cxn modelId="{6439AEFD-0ECD-4E6B-8EFD-0C44C10C5715}" type="presParOf" srcId="{40E739C0-5731-48F8-AFCE-A2BFC60F68B7}" destId="{849750E2-4843-406E-9624-D7DE6448B76F}" srcOrd="2" destOrd="0" presId="urn:microsoft.com/office/officeart/2016/7/layout/VerticalDownArrowProcess"/>
    <dgm:cxn modelId="{24A950D4-362F-4306-854E-ED8EB92CDEEE}" type="presParOf" srcId="{68E345F6-D452-4C9C-BB0F-C29F77E13301}" destId="{10FAD33B-2530-4099-AADB-89B0ABF20A26}" srcOrd="7" destOrd="0" presId="urn:microsoft.com/office/officeart/2016/7/layout/VerticalDownArrowProcess"/>
    <dgm:cxn modelId="{99293F97-49FF-44F6-A677-E08C96BF0D2D}" type="presParOf" srcId="{68E345F6-D452-4C9C-BB0F-C29F77E13301}" destId="{1956C313-6465-4D84-8EF9-B414DD3C6D1F}" srcOrd="8" destOrd="0" presId="urn:microsoft.com/office/officeart/2016/7/layout/VerticalDownArrowProcess"/>
    <dgm:cxn modelId="{F5550BA8-DDF0-4766-8ECB-C410C2877036}" type="presParOf" srcId="{1956C313-6465-4D84-8EF9-B414DD3C6D1F}" destId="{5A85D79A-82B8-4626-9BDD-FE427FA50F8D}" srcOrd="0" destOrd="0" presId="urn:microsoft.com/office/officeart/2016/7/layout/VerticalDownArrowProcess"/>
    <dgm:cxn modelId="{874093DD-B2B7-4690-B803-EC85BE9EA4CB}" type="presParOf" srcId="{1956C313-6465-4D84-8EF9-B414DD3C6D1F}" destId="{3A72816A-2896-43DB-97B3-402663962CD3}" srcOrd="1" destOrd="0" presId="urn:microsoft.com/office/officeart/2016/7/layout/VerticalDownArrowProcess"/>
    <dgm:cxn modelId="{BD8F66E6-0A21-448A-95FF-E9EA4DF9046D}" type="presParOf" srcId="{1956C313-6465-4D84-8EF9-B414DD3C6D1F}" destId="{402F365E-626C-4E88-9934-F7E442741308}"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615284-B835-4900-BB64-0ECD004311F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3F8C4A2-E86C-44C7-B65F-AAFD7EB3B5AB}">
      <dgm:prSet/>
      <dgm:spPr/>
      <dgm:t>
        <a:bodyPr/>
        <a:lstStyle/>
        <a:p>
          <a:pPr>
            <a:lnSpc>
              <a:spcPct val="100000"/>
            </a:lnSpc>
            <a:defRPr b="1"/>
          </a:pPr>
          <a:r>
            <a:rPr lang="en-US"/>
            <a:t>Sentiment Analysis</a:t>
          </a:r>
        </a:p>
      </dgm:t>
    </dgm:pt>
    <dgm:pt modelId="{0640EBB6-3AD6-45DE-A236-C0558BCBD1D2}" type="parTrans" cxnId="{27C417D2-F71B-41EF-88E5-19B21B47DDB4}">
      <dgm:prSet/>
      <dgm:spPr/>
      <dgm:t>
        <a:bodyPr/>
        <a:lstStyle/>
        <a:p>
          <a:endParaRPr lang="en-US"/>
        </a:p>
      </dgm:t>
    </dgm:pt>
    <dgm:pt modelId="{632DD7C3-CD0B-4833-9C5C-FCAD09A33CF3}" type="sibTrans" cxnId="{27C417D2-F71B-41EF-88E5-19B21B47DDB4}">
      <dgm:prSet/>
      <dgm:spPr/>
      <dgm:t>
        <a:bodyPr/>
        <a:lstStyle/>
        <a:p>
          <a:endParaRPr lang="en-US"/>
        </a:p>
      </dgm:t>
    </dgm:pt>
    <dgm:pt modelId="{B29D4362-C932-4B2D-967D-A7ADBA2FF915}">
      <dgm:prSet/>
      <dgm:spPr/>
      <dgm:t>
        <a:bodyPr/>
        <a:lstStyle/>
        <a:p>
          <a:pPr>
            <a:lnSpc>
              <a:spcPct val="100000"/>
            </a:lnSpc>
          </a:pPr>
          <a:r>
            <a:rPr lang="en-US" dirty="0"/>
            <a:t>Include sentiment from institutional traders: news, reports published by professional analyst</a:t>
          </a:r>
        </a:p>
      </dgm:t>
    </dgm:pt>
    <dgm:pt modelId="{B93B0836-127B-4B68-900D-5D1F2E6F38D1}" type="parTrans" cxnId="{C6709C9E-3367-40A8-8FE4-9D725E2677BE}">
      <dgm:prSet/>
      <dgm:spPr/>
      <dgm:t>
        <a:bodyPr/>
        <a:lstStyle/>
        <a:p>
          <a:endParaRPr lang="en-US"/>
        </a:p>
      </dgm:t>
    </dgm:pt>
    <dgm:pt modelId="{A179D0EC-E9E4-4CEC-8533-F6E90596F71C}" type="sibTrans" cxnId="{C6709C9E-3367-40A8-8FE4-9D725E2677BE}">
      <dgm:prSet/>
      <dgm:spPr/>
      <dgm:t>
        <a:bodyPr/>
        <a:lstStyle/>
        <a:p>
          <a:endParaRPr lang="en-US"/>
        </a:p>
      </dgm:t>
    </dgm:pt>
    <dgm:pt modelId="{A68B4BD6-EFD0-4A55-A894-A3B8497E6B31}">
      <dgm:prSet/>
      <dgm:spPr/>
      <dgm:t>
        <a:bodyPr/>
        <a:lstStyle/>
        <a:p>
          <a:pPr>
            <a:lnSpc>
              <a:spcPct val="100000"/>
            </a:lnSpc>
            <a:defRPr b="1"/>
          </a:pPr>
          <a:r>
            <a:rPr lang="en-US"/>
            <a:t>Stock Prediction</a:t>
          </a:r>
        </a:p>
      </dgm:t>
    </dgm:pt>
    <dgm:pt modelId="{6F1FE126-2171-458F-AAE6-10A6104BEE8F}" type="parTrans" cxnId="{A75FE8D1-8616-4802-89C7-3A442DEAF336}">
      <dgm:prSet/>
      <dgm:spPr/>
      <dgm:t>
        <a:bodyPr/>
        <a:lstStyle/>
        <a:p>
          <a:endParaRPr lang="en-US"/>
        </a:p>
      </dgm:t>
    </dgm:pt>
    <dgm:pt modelId="{B3EC95A9-CA84-4946-9835-14FF5A4437EA}" type="sibTrans" cxnId="{A75FE8D1-8616-4802-89C7-3A442DEAF336}">
      <dgm:prSet/>
      <dgm:spPr/>
      <dgm:t>
        <a:bodyPr/>
        <a:lstStyle/>
        <a:p>
          <a:endParaRPr lang="en-US"/>
        </a:p>
      </dgm:t>
    </dgm:pt>
    <dgm:pt modelId="{3BF86A3C-E151-4A66-9137-D3C10D62380D}">
      <dgm:prSet/>
      <dgm:spPr/>
      <dgm:t>
        <a:bodyPr/>
        <a:lstStyle/>
        <a:p>
          <a:pPr>
            <a:lnSpc>
              <a:spcPct val="100000"/>
            </a:lnSpc>
          </a:pPr>
          <a:r>
            <a:rPr lang="en-US" dirty="0"/>
            <a:t>Include a more diverse number of stocks/sectors: health sector, retail sector, etc.</a:t>
          </a:r>
        </a:p>
      </dgm:t>
    </dgm:pt>
    <dgm:pt modelId="{461DBFFE-AABE-42FC-BDD7-E76D5E8A0E04}" type="parTrans" cxnId="{E30107F9-8C76-4BAB-9265-A14B71911BD8}">
      <dgm:prSet/>
      <dgm:spPr/>
      <dgm:t>
        <a:bodyPr/>
        <a:lstStyle/>
        <a:p>
          <a:endParaRPr lang="en-US"/>
        </a:p>
      </dgm:t>
    </dgm:pt>
    <dgm:pt modelId="{3F61C644-7CD3-4177-B401-B84C3BFF5835}" type="sibTrans" cxnId="{E30107F9-8C76-4BAB-9265-A14B71911BD8}">
      <dgm:prSet/>
      <dgm:spPr/>
      <dgm:t>
        <a:bodyPr/>
        <a:lstStyle/>
        <a:p>
          <a:endParaRPr lang="en-US"/>
        </a:p>
      </dgm:t>
    </dgm:pt>
    <dgm:pt modelId="{1BE45C6B-437A-453C-90D1-0661D2CED961}">
      <dgm:prSet/>
      <dgm:spPr/>
      <dgm:t>
        <a:bodyPr/>
        <a:lstStyle/>
        <a:p>
          <a:pPr>
            <a:lnSpc>
              <a:spcPct val="100000"/>
            </a:lnSpc>
          </a:pPr>
          <a:r>
            <a:rPr lang="en-US" dirty="0"/>
            <a:t>Gather more financial data: Company performance (earning reports), economic indicator (unemployment rate), derivatives (Open Interest), etc.</a:t>
          </a:r>
        </a:p>
      </dgm:t>
    </dgm:pt>
    <dgm:pt modelId="{2402430E-74BE-4CFE-B045-E82BF5089CAA}" type="parTrans" cxnId="{D08609EC-0C3C-402C-ADD7-297B2CAE155C}">
      <dgm:prSet/>
      <dgm:spPr/>
      <dgm:t>
        <a:bodyPr/>
        <a:lstStyle/>
        <a:p>
          <a:endParaRPr lang="en-US"/>
        </a:p>
      </dgm:t>
    </dgm:pt>
    <dgm:pt modelId="{7BBF7E45-6655-461E-886F-7B3C82E4E62C}" type="sibTrans" cxnId="{D08609EC-0C3C-402C-ADD7-297B2CAE155C}">
      <dgm:prSet/>
      <dgm:spPr/>
      <dgm:t>
        <a:bodyPr/>
        <a:lstStyle/>
        <a:p>
          <a:endParaRPr lang="en-US"/>
        </a:p>
      </dgm:t>
    </dgm:pt>
    <dgm:pt modelId="{DA10DA16-4292-42B8-8449-08E35AF55997}">
      <dgm:prSet/>
      <dgm:spPr/>
      <dgm:t>
        <a:bodyPr/>
        <a:lstStyle/>
        <a:p>
          <a:pPr>
            <a:lnSpc>
              <a:spcPct val="100000"/>
            </a:lnSpc>
          </a:pPr>
          <a:r>
            <a:rPr lang="en-US" dirty="0"/>
            <a:t>Implement stock selection (finding the alpha)</a:t>
          </a:r>
        </a:p>
      </dgm:t>
    </dgm:pt>
    <dgm:pt modelId="{05ED5716-C5BE-4124-88CF-3199763C91C8}" type="parTrans" cxnId="{967FEFC9-02F2-4574-BB31-FBAA2E80DFFD}">
      <dgm:prSet/>
      <dgm:spPr/>
      <dgm:t>
        <a:bodyPr/>
        <a:lstStyle/>
        <a:p>
          <a:endParaRPr lang="en-US"/>
        </a:p>
      </dgm:t>
    </dgm:pt>
    <dgm:pt modelId="{0149B01F-C6C9-4D8A-A92E-7C3D938C4B4D}" type="sibTrans" cxnId="{967FEFC9-02F2-4574-BB31-FBAA2E80DFFD}">
      <dgm:prSet/>
      <dgm:spPr/>
      <dgm:t>
        <a:bodyPr/>
        <a:lstStyle/>
        <a:p>
          <a:endParaRPr lang="en-US"/>
        </a:p>
      </dgm:t>
    </dgm:pt>
    <dgm:pt modelId="{41ED9D21-46E0-4784-95FF-26CA84D16CC1}">
      <dgm:prSet/>
      <dgm:spPr/>
      <dgm:t>
        <a:bodyPr/>
        <a:lstStyle/>
        <a:p>
          <a:pPr>
            <a:lnSpc>
              <a:spcPct val="100000"/>
            </a:lnSpc>
          </a:pPr>
          <a:r>
            <a:rPr lang="en-US" dirty="0"/>
            <a:t>Utilize Portfolio Optimization</a:t>
          </a:r>
        </a:p>
      </dgm:t>
    </dgm:pt>
    <dgm:pt modelId="{9B7C78A1-8104-423E-8138-94C6C882BA65}" type="parTrans" cxnId="{FC15117B-0FAF-487C-B8CF-7512F2C382E7}">
      <dgm:prSet/>
      <dgm:spPr/>
      <dgm:t>
        <a:bodyPr/>
        <a:lstStyle/>
        <a:p>
          <a:endParaRPr lang="en-US"/>
        </a:p>
      </dgm:t>
    </dgm:pt>
    <dgm:pt modelId="{988AC5BE-F8EA-4E3F-9A46-3E30CCF6B4D6}" type="sibTrans" cxnId="{FC15117B-0FAF-487C-B8CF-7512F2C382E7}">
      <dgm:prSet/>
      <dgm:spPr/>
      <dgm:t>
        <a:bodyPr/>
        <a:lstStyle/>
        <a:p>
          <a:endParaRPr lang="en-US"/>
        </a:p>
      </dgm:t>
    </dgm:pt>
    <dgm:pt modelId="{A5B3D8FE-3E9E-440E-98F0-AE14430E62B4}">
      <dgm:prSet/>
      <dgm:spPr/>
      <dgm:t>
        <a:bodyPr/>
        <a:lstStyle/>
        <a:p>
          <a:pPr>
            <a:lnSpc>
              <a:spcPct val="100000"/>
            </a:lnSpc>
          </a:pPr>
          <a:r>
            <a:rPr lang="en-US" dirty="0"/>
            <a:t>Obtain larger datasets that (hopefully) represents the distribution of the population</a:t>
          </a:r>
        </a:p>
      </dgm:t>
    </dgm:pt>
    <dgm:pt modelId="{78A312CF-A65A-4858-96DB-869204B9FF73}" type="parTrans" cxnId="{DDD45DB8-7B39-4AE4-9509-9BA2635BC8CA}">
      <dgm:prSet/>
      <dgm:spPr/>
      <dgm:t>
        <a:bodyPr/>
        <a:lstStyle/>
        <a:p>
          <a:endParaRPr lang="en-US"/>
        </a:p>
      </dgm:t>
    </dgm:pt>
    <dgm:pt modelId="{2815563A-3A10-4481-BE62-FDDED9437547}" type="sibTrans" cxnId="{DDD45DB8-7B39-4AE4-9509-9BA2635BC8CA}">
      <dgm:prSet/>
      <dgm:spPr/>
      <dgm:t>
        <a:bodyPr/>
        <a:lstStyle/>
        <a:p>
          <a:endParaRPr lang="en-US"/>
        </a:p>
      </dgm:t>
    </dgm:pt>
    <dgm:pt modelId="{8FD232E7-870B-497B-BDD5-343382B28275}" type="pres">
      <dgm:prSet presAssocID="{77615284-B835-4900-BB64-0ECD004311F9}" presName="root" presStyleCnt="0">
        <dgm:presLayoutVars>
          <dgm:dir/>
          <dgm:resizeHandles val="exact"/>
        </dgm:presLayoutVars>
      </dgm:prSet>
      <dgm:spPr/>
    </dgm:pt>
    <dgm:pt modelId="{7009FCCC-BE0E-4FD3-976A-F9C5ACCB532F}" type="pres">
      <dgm:prSet presAssocID="{73F8C4A2-E86C-44C7-B65F-AAFD7EB3B5AB}" presName="compNode" presStyleCnt="0"/>
      <dgm:spPr/>
    </dgm:pt>
    <dgm:pt modelId="{741F0FF5-6799-4E0F-B956-9ABAF172D088}" type="pres">
      <dgm:prSet presAssocID="{73F8C4A2-E86C-44C7-B65F-AAFD7EB3B5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spaper"/>
        </a:ext>
      </dgm:extLst>
    </dgm:pt>
    <dgm:pt modelId="{70AF2D68-6DB9-48DF-83BD-A7D92FFE08E5}" type="pres">
      <dgm:prSet presAssocID="{73F8C4A2-E86C-44C7-B65F-AAFD7EB3B5AB}" presName="iconSpace" presStyleCnt="0"/>
      <dgm:spPr/>
    </dgm:pt>
    <dgm:pt modelId="{EC898F87-6757-4EA0-B5A2-222ECC7F1C94}" type="pres">
      <dgm:prSet presAssocID="{73F8C4A2-E86C-44C7-B65F-AAFD7EB3B5AB}" presName="parTx" presStyleLbl="revTx" presStyleIdx="0" presStyleCnt="4">
        <dgm:presLayoutVars>
          <dgm:chMax val="0"/>
          <dgm:chPref val="0"/>
        </dgm:presLayoutVars>
      </dgm:prSet>
      <dgm:spPr/>
    </dgm:pt>
    <dgm:pt modelId="{44848A3A-224A-49C0-8997-5969C4080374}" type="pres">
      <dgm:prSet presAssocID="{73F8C4A2-E86C-44C7-B65F-AAFD7EB3B5AB}" presName="txSpace" presStyleCnt="0"/>
      <dgm:spPr/>
    </dgm:pt>
    <dgm:pt modelId="{B2DF3FD2-C7A8-4585-9238-D415AB884C13}" type="pres">
      <dgm:prSet presAssocID="{73F8C4A2-E86C-44C7-B65F-AAFD7EB3B5AB}" presName="desTx" presStyleLbl="revTx" presStyleIdx="1" presStyleCnt="4">
        <dgm:presLayoutVars/>
      </dgm:prSet>
      <dgm:spPr/>
    </dgm:pt>
    <dgm:pt modelId="{BEEA0730-679A-4491-AFDB-A06B6C30D17F}" type="pres">
      <dgm:prSet presAssocID="{632DD7C3-CD0B-4833-9C5C-FCAD09A33CF3}" presName="sibTrans" presStyleCnt="0"/>
      <dgm:spPr/>
    </dgm:pt>
    <dgm:pt modelId="{957CB80D-848F-4FED-B4A7-DFA8CFDFA1DD}" type="pres">
      <dgm:prSet presAssocID="{A68B4BD6-EFD0-4A55-A894-A3B8497E6B31}" presName="compNode" presStyleCnt="0"/>
      <dgm:spPr/>
    </dgm:pt>
    <dgm:pt modelId="{723A101C-2105-4A30-B931-735170649757}" type="pres">
      <dgm:prSet presAssocID="{A68B4BD6-EFD0-4A55-A894-A3B8497E6B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C26C6327-2A4C-45A7-8C2E-BADCDEEF9D48}" type="pres">
      <dgm:prSet presAssocID="{A68B4BD6-EFD0-4A55-A894-A3B8497E6B31}" presName="iconSpace" presStyleCnt="0"/>
      <dgm:spPr/>
    </dgm:pt>
    <dgm:pt modelId="{029C6144-9ED3-46D8-B581-841DA4B0BFCC}" type="pres">
      <dgm:prSet presAssocID="{A68B4BD6-EFD0-4A55-A894-A3B8497E6B31}" presName="parTx" presStyleLbl="revTx" presStyleIdx="2" presStyleCnt="4">
        <dgm:presLayoutVars>
          <dgm:chMax val="0"/>
          <dgm:chPref val="0"/>
        </dgm:presLayoutVars>
      </dgm:prSet>
      <dgm:spPr/>
    </dgm:pt>
    <dgm:pt modelId="{19ADD0B8-267E-40F3-A033-0BE4FB0D62BC}" type="pres">
      <dgm:prSet presAssocID="{A68B4BD6-EFD0-4A55-A894-A3B8497E6B31}" presName="txSpace" presStyleCnt="0"/>
      <dgm:spPr/>
    </dgm:pt>
    <dgm:pt modelId="{EAF35B11-4BE8-4EB8-825F-5AED67565B83}" type="pres">
      <dgm:prSet presAssocID="{A68B4BD6-EFD0-4A55-A894-A3B8497E6B31}" presName="desTx" presStyleLbl="revTx" presStyleIdx="3" presStyleCnt="4">
        <dgm:presLayoutVars/>
      </dgm:prSet>
      <dgm:spPr/>
    </dgm:pt>
  </dgm:ptLst>
  <dgm:cxnLst>
    <dgm:cxn modelId="{DBE1621E-E767-4B5E-8B1A-BC02B509904C}" type="presOf" srcId="{41ED9D21-46E0-4784-95FF-26CA84D16CC1}" destId="{EAF35B11-4BE8-4EB8-825F-5AED67565B83}" srcOrd="0" destOrd="3" presId="urn:microsoft.com/office/officeart/2018/2/layout/IconLabelDescriptionList"/>
    <dgm:cxn modelId="{7274562A-6B6B-42A1-BF8E-B64FA5E21AA3}" type="presOf" srcId="{B29D4362-C932-4B2D-967D-A7ADBA2FF915}" destId="{B2DF3FD2-C7A8-4585-9238-D415AB884C13}" srcOrd="0" destOrd="0" presId="urn:microsoft.com/office/officeart/2018/2/layout/IconLabelDescriptionList"/>
    <dgm:cxn modelId="{3B86CB71-7FFF-4069-8CE4-50B02594BA69}" type="presOf" srcId="{A5B3D8FE-3E9E-440E-98F0-AE14430E62B4}" destId="{B2DF3FD2-C7A8-4585-9238-D415AB884C13}" srcOrd="0" destOrd="1" presId="urn:microsoft.com/office/officeart/2018/2/layout/IconLabelDescriptionList"/>
    <dgm:cxn modelId="{FC15117B-0FAF-487C-B8CF-7512F2C382E7}" srcId="{A68B4BD6-EFD0-4A55-A894-A3B8497E6B31}" destId="{41ED9D21-46E0-4784-95FF-26CA84D16CC1}" srcOrd="3" destOrd="0" parTransId="{9B7C78A1-8104-423E-8138-94C6C882BA65}" sibTransId="{988AC5BE-F8EA-4E3F-9A46-3E30CCF6B4D6}"/>
    <dgm:cxn modelId="{C6709C9E-3367-40A8-8FE4-9D725E2677BE}" srcId="{73F8C4A2-E86C-44C7-B65F-AAFD7EB3B5AB}" destId="{B29D4362-C932-4B2D-967D-A7ADBA2FF915}" srcOrd="0" destOrd="0" parTransId="{B93B0836-127B-4B68-900D-5D1F2E6F38D1}" sibTransId="{A179D0EC-E9E4-4CEC-8533-F6E90596F71C}"/>
    <dgm:cxn modelId="{6886C69E-11FC-4A22-BA74-447D73126544}" type="presOf" srcId="{73F8C4A2-E86C-44C7-B65F-AAFD7EB3B5AB}" destId="{EC898F87-6757-4EA0-B5A2-222ECC7F1C94}" srcOrd="0" destOrd="0" presId="urn:microsoft.com/office/officeart/2018/2/layout/IconLabelDescriptionList"/>
    <dgm:cxn modelId="{DDD45DB8-7B39-4AE4-9509-9BA2635BC8CA}" srcId="{73F8C4A2-E86C-44C7-B65F-AAFD7EB3B5AB}" destId="{A5B3D8FE-3E9E-440E-98F0-AE14430E62B4}" srcOrd="1" destOrd="0" parTransId="{78A312CF-A65A-4858-96DB-869204B9FF73}" sibTransId="{2815563A-3A10-4481-BE62-FDDED9437547}"/>
    <dgm:cxn modelId="{FFD00DBC-A199-4A7B-B271-AC666AF754FC}" type="presOf" srcId="{DA10DA16-4292-42B8-8449-08E35AF55997}" destId="{EAF35B11-4BE8-4EB8-825F-5AED67565B83}" srcOrd="0" destOrd="2" presId="urn:microsoft.com/office/officeart/2018/2/layout/IconLabelDescriptionList"/>
    <dgm:cxn modelId="{967FEFC9-02F2-4574-BB31-FBAA2E80DFFD}" srcId="{A68B4BD6-EFD0-4A55-A894-A3B8497E6B31}" destId="{DA10DA16-4292-42B8-8449-08E35AF55997}" srcOrd="2" destOrd="0" parTransId="{05ED5716-C5BE-4124-88CF-3199763C91C8}" sibTransId="{0149B01F-C6C9-4D8A-A92E-7C3D938C4B4D}"/>
    <dgm:cxn modelId="{B6FF66D0-9091-48B1-9D58-39270E4380A3}" type="presOf" srcId="{3BF86A3C-E151-4A66-9137-D3C10D62380D}" destId="{EAF35B11-4BE8-4EB8-825F-5AED67565B83}" srcOrd="0" destOrd="0" presId="urn:microsoft.com/office/officeart/2018/2/layout/IconLabelDescriptionList"/>
    <dgm:cxn modelId="{706052D0-F65D-4156-8404-6B61AAD716C3}" type="presOf" srcId="{A68B4BD6-EFD0-4A55-A894-A3B8497E6B31}" destId="{029C6144-9ED3-46D8-B581-841DA4B0BFCC}" srcOrd="0" destOrd="0" presId="urn:microsoft.com/office/officeart/2018/2/layout/IconLabelDescriptionList"/>
    <dgm:cxn modelId="{A75FE8D1-8616-4802-89C7-3A442DEAF336}" srcId="{77615284-B835-4900-BB64-0ECD004311F9}" destId="{A68B4BD6-EFD0-4A55-A894-A3B8497E6B31}" srcOrd="1" destOrd="0" parTransId="{6F1FE126-2171-458F-AAE6-10A6104BEE8F}" sibTransId="{B3EC95A9-CA84-4946-9835-14FF5A4437EA}"/>
    <dgm:cxn modelId="{27C417D2-F71B-41EF-88E5-19B21B47DDB4}" srcId="{77615284-B835-4900-BB64-0ECD004311F9}" destId="{73F8C4A2-E86C-44C7-B65F-AAFD7EB3B5AB}" srcOrd="0" destOrd="0" parTransId="{0640EBB6-3AD6-45DE-A236-C0558BCBD1D2}" sibTransId="{632DD7C3-CD0B-4833-9C5C-FCAD09A33CF3}"/>
    <dgm:cxn modelId="{F0FCD1DD-12D1-4CFB-8885-CDFD5DEE7AEC}" type="presOf" srcId="{1BE45C6B-437A-453C-90D1-0661D2CED961}" destId="{EAF35B11-4BE8-4EB8-825F-5AED67565B83}" srcOrd="0" destOrd="1" presId="urn:microsoft.com/office/officeart/2018/2/layout/IconLabelDescriptionList"/>
    <dgm:cxn modelId="{C4B059E7-24C6-4A4D-A27D-B14488BB3C95}" type="presOf" srcId="{77615284-B835-4900-BB64-0ECD004311F9}" destId="{8FD232E7-870B-497B-BDD5-343382B28275}" srcOrd="0" destOrd="0" presId="urn:microsoft.com/office/officeart/2018/2/layout/IconLabelDescriptionList"/>
    <dgm:cxn modelId="{D08609EC-0C3C-402C-ADD7-297B2CAE155C}" srcId="{A68B4BD6-EFD0-4A55-A894-A3B8497E6B31}" destId="{1BE45C6B-437A-453C-90D1-0661D2CED961}" srcOrd="1" destOrd="0" parTransId="{2402430E-74BE-4CFE-B045-E82BF5089CAA}" sibTransId="{7BBF7E45-6655-461E-886F-7B3C82E4E62C}"/>
    <dgm:cxn modelId="{E30107F9-8C76-4BAB-9265-A14B71911BD8}" srcId="{A68B4BD6-EFD0-4A55-A894-A3B8497E6B31}" destId="{3BF86A3C-E151-4A66-9137-D3C10D62380D}" srcOrd="0" destOrd="0" parTransId="{461DBFFE-AABE-42FC-BDD7-E76D5E8A0E04}" sibTransId="{3F61C644-7CD3-4177-B401-B84C3BFF5835}"/>
    <dgm:cxn modelId="{690CFA73-FB70-424D-A6D1-9369C73DAAAE}" type="presParOf" srcId="{8FD232E7-870B-497B-BDD5-343382B28275}" destId="{7009FCCC-BE0E-4FD3-976A-F9C5ACCB532F}" srcOrd="0" destOrd="0" presId="urn:microsoft.com/office/officeart/2018/2/layout/IconLabelDescriptionList"/>
    <dgm:cxn modelId="{1A5D5254-EF1C-4490-B94B-A561FEB1CB3B}" type="presParOf" srcId="{7009FCCC-BE0E-4FD3-976A-F9C5ACCB532F}" destId="{741F0FF5-6799-4E0F-B956-9ABAF172D088}" srcOrd="0" destOrd="0" presId="urn:microsoft.com/office/officeart/2018/2/layout/IconLabelDescriptionList"/>
    <dgm:cxn modelId="{66A6C4CA-7057-4D51-8C15-FFFDD5CA5C30}" type="presParOf" srcId="{7009FCCC-BE0E-4FD3-976A-F9C5ACCB532F}" destId="{70AF2D68-6DB9-48DF-83BD-A7D92FFE08E5}" srcOrd="1" destOrd="0" presId="urn:microsoft.com/office/officeart/2018/2/layout/IconLabelDescriptionList"/>
    <dgm:cxn modelId="{886FAE39-0BB9-4E12-8CF5-F50E7FDA76B1}" type="presParOf" srcId="{7009FCCC-BE0E-4FD3-976A-F9C5ACCB532F}" destId="{EC898F87-6757-4EA0-B5A2-222ECC7F1C94}" srcOrd="2" destOrd="0" presId="urn:microsoft.com/office/officeart/2018/2/layout/IconLabelDescriptionList"/>
    <dgm:cxn modelId="{DBAA1AF7-2B41-48DE-909F-03AD87CD471D}" type="presParOf" srcId="{7009FCCC-BE0E-4FD3-976A-F9C5ACCB532F}" destId="{44848A3A-224A-49C0-8997-5969C4080374}" srcOrd="3" destOrd="0" presId="urn:microsoft.com/office/officeart/2018/2/layout/IconLabelDescriptionList"/>
    <dgm:cxn modelId="{E7AB9D48-F86F-4BDD-9AC6-C7CBFE268EC1}" type="presParOf" srcId="{7009FCCC-BE0E-4FD3-976A-F9C5ACCB532F}" destId="{B2DF3FD2-C7A8-4585-9238-D415AB884C13}" srcOrd="4" destOrd="0" presId="urn:microsoft.com/office/officeart/2018/2/layout/IconLabelDescriptionList"/>
    <dgm:cxn modelId="{C8EF049B-A132-4E14-91A5-379B8AEE40B1}" type="presParOf" srcId="{8FD232E7-870B-497B-BDD5-343382B28275}" destId="{BEEA0730-679A-4491-AFDB-A06B6C30D17F}" srcOrd="1" destOrd="0" presId="urn:microsoft.com/office/officeart/2018/2/layout/IconLabelDescriptionList"/>
    <dgm:cxn modelId="{CC257350-E0D1-41BA-AE00-2FA694699405}" type="presParOf" srcId="{8FD232E7-870B-497B-BDD5-343382B28275}" destId="{957CB80D-848F-4FED-B4A7-DFA8CFDFA1DD}" srcOrd="2" destOrd="0" presId="urn:microsoft.com/office/officeart/2018/2/layout/IconLabelDescriptionList"/>
    <dgm:cxn modelId="{D1B10D71-04A4-488E-A75B-14D3C25D8149}" type="presParOf" srcId="{957CB80D-848F-4FED-B4A7-DFA8CFDFA1DD}" destId="{723A101C-2105-4A30-B931-735170649757}" srcOrd="0" destOrd="0" presId="urn:microsoft.com/office/officeart/2018/2/layout/IconLabelDescriptionList"/>
    <dgm:cxn modelId="{F6B881E1-4D3A-4D5B-846B-F9EA61619CD8}" type="presParOf" srcId="{957CB80D-848F-4FED-B4A7-DFA8CFDFA1DD}" destId="{C26C6327-2A4C-45A7-8C2E-BADCDEEF9D48}" srcOrd="1" destOrd="0" presId="urn:microsoft.com/office/officeart/2018/2/layout/IconLabelDescriptionList"/>
    <dgm:cxn modelId="{C98FCF06-D245-4009-908A-AEC418A8A661}" type="presParOf" srcId="{957CB80D-848F-4FED-B4A7-DFA8CFDFA1DD}" destId="{029C6144-9ED3-46D8-B581-841DA4B0BFCC}" srcOrd="2" destOrd="0" presId="urn:microsoft.com/office/officeart/2018/2/layout/IconLabelDescriptionList"/>
    <dgm:cxn modelId="{A048B203-A717-44FD-93D8-976F4FA070E4}" type="presParOf" srcId="{957CB80D-848F-4FED-B4A7-DFA8CFDFA1DD}" destId="{19ADD0B8-267E-40F3-A033-0BE4FB0D62BC}" srcOrd="3" destOrd="0" presId="urn:microsoft.com/office/officeart/2018/2/layout/IconLabelDescriptionList"/>
    <dgm:cxn modelId="{5A22BCFC-B0FB-4A55-862B-8CB16A69BB25}" type="presParOf" srcId="{957CB80D-848F-4FED-B4A7-DFA8CFDFA1DD}" destId="{EAF35B11-4BE8-4EB8-825F-5AED67565B8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703AE-C60D-48F0-BCB2-9FE16DB1B6E5}">
      <dsp:nvSpPr>
        <dsp:cNvPr id="0" name=""/>
        <dsp:cNvSpPr/>
      </dsp:nvSpPr>
      <dsp:spPr>
        <a:xfrm>
          <a:off x="0" y="405024"/>
          <a:ext cx="5891471" cy="17199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37388" rIns="457244"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dirty="0"/>
            <a:t>Study the correlation between stock market and retail traders’ sentiment</a:t>
          </a:r>
        </a:p>
        <a:p>
          <a:pPr marL="228600" lvl="1" indent="-228600" algn="l" defTabSz="933450">
            <a:lnSpc>
              <a:spcPct val="100000"/>
            </a:lnSpc>
            <a:spcBef>
              <a:spcPct val="0"/>
            </a:spcBef>
            <a:spcAft>
              <a:spcPct val="15000"/>
            </a:spcAft>
            <a:buChar char="•"/>
          </a:pPr>
          <a:r>
            <a:rPr lang="en-US" sz="2100" kern="1200" dirty="0"/>
            <a:t>Build models to predict stock return</a:t>
          </a:r>
        </a:p>
      </dsp:txBody>
      <dsp:txXfrm>
        <a:off x="0" y="405024"/>
        <a:ext cx="5891471" cy="1719900"/>
      </dsp:txXfrm>
    </dsp:sp>
    <dsp:sp modelId="{3D78E7DC-E549-4121-9EC8-783C9EC0AC04}">
      <dsp:nvSpPr>
        <dsp:cNvPr id="0" name=""/>
        <dsp:cNvSpPr/>
      </dsp:nvSpPr>
      <dsp:spPr>
        <a:xfrm>
          <a:off x="294573" y="95064"/>
          <a:ext cx="4124029"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933450">
            <a:lnSpc>
              <a:spcPct val="100000"/>
            </a:lnSpc>
            <a:spcBef>
              <a:spcPct val="0"/>
            </a:spcBef>
            <a:spcAft>
              <a:spcPct val="35000"/>
            </a:spcAft>
            <a:buNone/>
          </a:pPr>
          <a:r>
            <a:rPr lang="en-US" sz="2100" kern="1200"/>
            <a:t>Similarities:</a:t>
          </a:r>
        </a:p>
      </dsp:txBody>
      <dsp:txXfrm>
        <a:off x="324835" y="125326"/>
        <a:ext cx="4063505" cy="559396"/>
      </dsp:txXfrm>
    </dsp:sp>
    <dsp:sp modelId="{1B0A7A31-21EB-4189-8994-DEC93D450867}">
      <dsp:nvSpPr>
        <dsp:cNvPr id="0" name=""/>
        <dsp:cNvSpPr/>
      </dsp:nvSpPr>
      <dsp:spPr>
        <a:xfrm>
          <a:off x="0" y="2548284"/>
          <a:ext cx="5891471" cy="2513700"/>
        </a:xfrm>
        <a:prstGeom prst="rect">
          <a:avLst/>
        </a:prstGeom>
        <a:solidFill>
          <a:schemeClr val="lt1">
            <a:alpha val="90000"/>
            <a:hueOff val="0"/>
            <a:satOff val="0"/>
            <a:lumOff val="0"/>
            <a:alphaOff val="0"/>
          </a:schemeClr>
        </a:solidFill>
        <a:ln w="12700" cap="flat" cmpd="sng" algn="ctr">
          <a:solidFill>
            <a:schemeClr val="accent2">
              <a:hueOff val="-1525302"/>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37388" rIns="457244"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dirty="0"/>
            <a:t>Implement a dynamic approach to make short to mid term (one week) prediction </a:t>
          </a:r>
        </a:p>
        <a:p>
          <a:pPr marL="228600" lvl="1" indent="-228600" algn="l" defTabSz="933450">
            <a:lnSpc>
              <a:spcPct val="100000"/>
            </a:lnSpc>
            <a:spcBef>
              <a:spcPct val="0"/>
            </a:spcBef>
            <a:spcAft>
              <a:spcPct val="15000"/>
            </a:spcAft>
            <a:buChar char="•"/>
          </a:pPr>
          <a:r>
            <a:rPr lang="en-US" sz="2100" kern="1200" dirty="0"/>
            <a:t>Focus on both loss and gain</a:t>
          </a:r>
        </a:p>
        <a:p>
          <a:pPr marL="228600" lvl="1" indent="-228600" algn="l" defTabSz="933450">
            <a:lnSpc>
              <a:spcPct val="100000"/>
            </a:lnSpc>
            <a:spcBef>
              <a:spcPct val="0"/>
            </a:spcBef>
            <a:spcAft>
              <a:spcPct val="15000"/>
            </a:spcAft>
            <a:buChar char="•"/>
          </a:pPr>
          <a:r>
            <a:rPr lang="en-US" sz="2100" kern="1200" dirty="0"/>
            <a:t>Incorporate sentiment analysis into model</a:t>
          </a:r>
        </a:p>
      </dsp:txBody>
      <dsp:txXfrm>
        <a:off x="0" y="2548284"/>
        <a:ext cx="5891471" cy="2513700"/>
      </dsp:txXfrm>
    </dsp:sp>
    <dsp:sp modelId="{F27E2B59-372A-402C-B697-3DE712A58854}">
      <dsp:nvSpPr>
        <dsp:cNvPr id="0" name=""/>
        <dsp:cNvSpPr/>
      </dsp:nvSpPr>
      <dsp:spPr>
        <a:xfrm>
          <a:off x="294573" y="2238324"/>
          <a:ext cx="4124029" cy="619920"/>
        </a:xfrm>
        <a:prstGeom prst="roundRect">
          <a:avLst/>
        </a:prstGeom>
        <a:solidFill>
          <a:schemeClr val="accent2">
            <a:hueOff val="-152530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933450">
            <a:lnSpc>
              <a:spcPct val="100000"/>
            </a:lnSpc>
            <a:spcBef>
              <a:spcPct val="0"/>
            </a:spcBef>
            <a:spcAft>
              <a:spcPct val="35000"/>
            </a:spcAft>
            <a:buNone/>
          </a:pPr>
          <a:r>
            <a:rPr lang="en-US" sz="2100" kern="1200"/>
            <a:t>Uniqueness</a:t>
          </a:r>
        </a:p>
      </dsp:txBody>
      <dsp:txXfrm>
        <a:off x="324835" y="2268586"/>
        <a:ext cx="4063505"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86CF1-2072-42F0-BCE0-914E74EE6D33}">
      <dsp:nvSpPr>
        <dsp:cNvPr id="0" name=""/>
        <dsp:cNvSpPr/>
      </dsp:nvSpPr>
      <dsp:spPr>
        <a:xfrm>
          <a:off x="0" y="838020"/>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1EE60F-2821-4F87-98D9-59CDB0BCB6F7}">
      <dsp:nvSpPr>
        <dsp:cNvPr id="0" name=""/>
        <dsp:cNvSpPr/>
      </dsp:nvSpPr>
      <dsp:spPr>
        <a:xfrm>
          <a:off x="468002" y="1186121"/>
          <a:ext cx="850913" cy="850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B540AC-436C-4460-A4C7-6FA0DE6679E7}">
      <dsp:nvSpPr>
        <dsp:cNvPr id="0" name=""/>
        <dsp:cNvSpPr/>
      </dsp:nvSpPr>
      <dsp:spPr>
        <a:xfrm>
          <a:off x="1786917" y="838020"/>
          <a:ext cx="3203063"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977900">
            <a:lnSpc>
              <a:spcPct val="100000"/>
            </a:lnSpc>
            <a:spcBef>
              <a:spcPct val="0"/>
            </a:spcBef>
            <a:spcAft>
              <a:spcPct val="35000"/>
            </a:spcAft>
            <a:buNone/>
          </a:pPr>
          <a:r>
            <a:rPr lang="en-US" sz="2200" kern="1200" dirty="0"/>
            <a:t>Construct models to capture buying and selling signal</a:t>
          </a:r>
        </a:p>
      </dsp:txBody>
      <dsp:txXfrm>
        <a:off x="1786917" y="838020"/>
        <a:ext cx="3203063" cy="1547114"/>
      </dsp:txXfrm>
    </dsp:sp>
    <dsp:sp modelId="{B9F9C750-C5FA-424B-91B7-6E26661FE142}">
      <dsp:nvSpPr>
        <dsp:cNvPr id="0" name=""/>
        <dsp:cNvSpPr/>
      </dsp:nvSpPr>
      <dsp:spPr>
        <a:xfrm>
          <a:off x="4989980" y="838020"/>
          <a:ext cx="2127937"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711200">
            <a:lnSpc>
              <a:spcPct val="100000"/>
            </a:lnSpc>
            <a:spcBef>
              <a:spcPct val="0"/>
            </a:spcBef>
            <a:spcAft>
              <a:spcPct val="35000"/>
            </a:spcAft>
            <a:buNone/>
          </a:pPr>
          <a:r>
            <a:rPr lang="en-US" sz="1600" kern="1200" dirty="0"/>
            <a:t>Time series modeling</a:t>
          </a:r>
        </a:p>
        <a:p>
          <a:pPr marL="0" lvl="0" indent="0" algn="l" defTabSz="711200">
            <a:lnSpc>
              <a:spcPct val="100000"/>
            </a:lnSpc>
            <a:spcBef>
              <a:spcPct val="0"/>
            </a:spcBef>
            <a:spcAft>
              <a:spcPct val="35000"/>
            </a:spcAft>
            <a:buNone/>
          </a:pPr>
          <a:r>
            <a:rPr lang="en-US" sz="1600" kern="1200" dirty="0"/>
            <a:t>Dynamic decision making</a:t>
          </a:r>
        </a:p>
      </dsp:txBody>
      <dsp:txXfrm>
        <a:off x="4989980" y="838020"/>
        <a:ext cx="2127937" cy="1547114"/>
      </dsp:txXfrm>
    </dsp:sp>
    <dsp:sp modelId="{E541CD7E-3771-4130-ACEF-6B941838B6F5}">
      <dsp:nvSpPr>
        <dsp:cNvPr id="0" name=""/>
        <dsp:cNvSpPr/>
      </dsp:nvSpPr>
      <dsp:spPr>
        <a:xfrm>
          <a:off x="0" y="2771913"/>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76274-7A25-420F-85AC-6F98D7C9368E}">
      <dsp:nvSpPr>
        <dsp:cNvPr id="0" name=""/>
        <dsp:cNvSpPr/>
      </dsp:nvSpPr>
      <dsp:spPr>
        <a:xfrm>
          <a:off x="468002" y="3120014"/>
          <a:ext cx="850913" cy="850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4B622-1C87-4F4A-B292-1823CF35D469}">
      <dsp:nvSpPr>
        <dsp:cNvPr id="0" name=""/>
        <dsp:cNvSpPr/>
      </dsp:nvSpPr>
      <dsp:spPr>
        <a:xfrm>
          <a:off x="1786917" y="2771913"/>
          <a:ext cx="3203063"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977900">
            <a:lnSpc>
              <a:spcPct val="100000"/>
            </a:lnSpc>
            <a:spcBef>
              <a:spcPct val="0"/>
            </a:spcBef>
            <a:spcAft>
              <a:spcPct val="35000"/>
            </a:spcAft>
            <a:buNone/>
          </a:pPr>
          <a:r>
            <a:rPr lang="en-US" sz="2200" kern="1200" dirty="0"/>
            <a:t>Implement sentiment analysis of retail trader and study their impact</a:t>
          </a:r>
        </a:p>
      </dsp:txBody>
      <dsp:txXfrm>
        <a:off x="1786917" y="2771913"/>
        <a:ext cx="3203063" cy="1547114"/>
      </dsp:txXfrm>
    </dsp:sp>
    <dsp:sp modelId="{D989E9BD-753D-4A8A-BE43-10BCB6382F25}">
      <dsp:nvSpPr>
        <dsp:cNvPr id="0" name=""/>
        <dsp:cNvSpPr/>
      </dsp:nvSpPr>
      <dsp:spPr>
        <a:xfrm>
          <a:off x="4989980" y="2771913"/>
          <a:ext cx="2127937"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711200">
            <a:lnSpc>
              <a:spcPct val="100000"/>
            </a:lnSpc>
            <a:spcBef>
              <a:spcPct val="0"/>
            </a:spcBef>
            <a:spcAft>
              <a:spcPct val="35000"/>
            </a:spcAft>
            <a:buNone/>
          </a:pPr>
          <a:r>
            <a:rPr lang="en-US" sz="1600" kern="1200" dirty="0"/>
            <a:t>Entity matching</a:t>
          </a:r>
        </a:p>
        <a:p>
          <a:pPr marL="0" lvl="0" indent="0" algn="l" defTabSz="711200">
            <a:lnSpc>
              <a:spcPct val="100000"/>
            </a:lnSpc>
            <a:spcBef>
              <a:spcPct val="0"/>
            </a:spcBef>
            <a:spcAft>
              <a:spcPct val="35000"/>
            </a:spcAft>
            <a:buNone/>
          </a:pPr>
          <a:r>
            <a:rPr lang="en-US" sz="1600" kern="1200" dirty="0"/>
            <a:t>Sentiment analysis</a:t>
          </a:r>
        </a:p>
      </dsp:txBody>
      <dsp:txXfrm>
        <a:off x="4989980" y="2771913"/>
        <a:ext cx="2127937" cy="15471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ED945-7EA7-4A35-B1F7-C3B96C323CFB}">
      <dsp:nvSpPr>
        <dsp:cNvPr id="0" name=""/>
        <dsp:cNvSpPr/>
      </dsp:nvSpPr>
      <dsp:spPr>
        <a:xfrm>
          <a:off x="0" y="4428114"/>
          <a:ext cx="1472867" cy="7264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Dynamic Decision Making</a:t>
          </a:r>
        </a:p>
      </dsp:txBody>
      <dsp:txXfrm>
        <a:off x="0" y="4428114"/>
        <a:ext cx="1472867" cy="726469"/>
      </dsp:txXfrm>
    </dsp:sp>
    <dsp:sp modelId="{5AE216B5-5F4C-42E9-A762-320F601466DE}">
      <dsp:nvSpPr>
        <dsp:cNvPr id="0" name=""/>
        <dsp:cNvSpPr/>
      </dsp:nvSpPr>
      <dsp:spPr>
        <a:xfrm>
          <a:off x="1472867" y="4428114"/>
          <a:ext cx="4418603" cy="7264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Make decision based on the distribution of returns of past “</a:t>
          </a:r>
          <a:r>
            <a:rPr lang="en-US" sz="1300" kern="1200" dirty="0" err="1"/>
            <a:t>Window_size</a:t>
          </a:r>
          <a:r>
            <a:rPr lang="en-US" sz="1300" kern="1200" dirty="0"/>
            <a:t>” days</a:t>
          </a:r>
        </a:p>
      </dsp:txBody>
      <dsp:txXfrm>
        <a:off x="1472867" y="4428114"/>
        <a:ext cx="4418603" cy="726469"/>
      </dsp:txXfrm>
    </dsp:sp>
    <dsp:sp modelId="{786F6D0D-2A27-43AE-95E9-CAD0084832D1}">
      <dsp:nvSpPr>
        <dsp:cNvPr id="0" name=""/>
        <dsp:cNvSpPr/>
      </dsp:nvSpPr>
      <dsp:spPr>
        <a:xfrm rot="10800000">
          <a:off x="0" y="3321702"/>
          <a:ext cx="1472867" cy="1117309"/>
        </a:xfrm>
        <a:prstGeom prst="upArrowCallout">
          <a:avLst>
            <a:gd name="adj1" fmla="val 5000"/>
            <a:gd name="adj2" fmla="val 10000"/>
            <a:gd name="adj3" fmla="val 15000"/>
            <a:gd name="adj4" fmla="val 64977"/>
          </a:avLst>
        </a:prstGeom>
        <a:solidFill>
          <a:schemeClr val="accent5">
            <a:hueOff val="-381339"/>
            <a:satOff val="105"/>
            <a:lumOff val="-1765"/>
            <a:alphaOff val="0"/>
          </a:schemeClr>
        </a:solidFill>
        <a:ln w="12700" cap="flat" cmpd="sng" algn="ctr">
          <a:solidFill>
            <a:schemeClr val="accent5">
              <a:hueOff val="-381339"/>
              <a:satOff val="10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Hyperparameter tunning</a:t>
          </a:r>
        </a:p>
      </dsp:txBody>
      <dsp:txXfrm rot="-10800000">
        <a:off x="0" y="3321702"/>
        <a:ext cx="1472867" cy="726251"/>
      </dsp:txXfrm>
    </dsp:sp>
    <dsp:sp modelId="{E006BCA2-E097-461F-A9AC-C4B2AB770286}">
      <dsp:nvSpPr>
        <dsp:cNvPr id="0" name=""/>
        <dsp:cNvSpPr/>
      </dsp:nvSpPr>
      <dsp:spPr>
        <a:xfrm>
          <a:off x="1472867" y="3321702"/>
          <a:ext cx="4418603" cy="726251"/>
        </a:xfrm>
        <a:prstGeom prst="rect">
          <a:avLst/>
        </a:prstGeom>
        <a:solidFill>
          <a:schemeClr val="accent5">
            <a:tint val="40000"/>
            <a:alpha val="90000"/>
            <a:hueOff val="-466409"/>
            <a:satOff val="-2081"/>
            <a:lumOff val="-354"/>
            <a:alphaOff val="0"/>
          </a:schemeClr>
        </a:solidFill>
        <a:ln w="12700" cap="flat" cmpd="sng" algn="ctr">
          <a:solidFill>
            <a:schemeClr val="accent5">
              <a:tint val="40000"/>
              <a:alpha val="90000"/>
              <a:hueOff val="-466409"/>
              <a:satOff val="-2081"/>
              <a:lumOff val="-3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err="1"/>
            <a:t>Optuna</a:t>
          </a:r>
          <a:r>
            <a:rPr lang="en-US" sz="1300" kern="1200" dirty="0"/>
            <a:t>, </a:t>
          </a:r>
          <a:r>
            <a:rPr lang="en-US" altLang="zh-CN" sz="1300" kern="1200" dirty="0"/>
            <a:t>A hyperparameter optimization framework</a:t>
          </a:r>
          <a:endParaRPr lang="en-US" sz="1300" kern="1200" dirty="0"/>
        </a:p>
      </dsp:txBody>
      <dsp:txXfrm>
        <a:off x="1472867" y="3321702"/>
        <a:ext cx="4418603" cy="726251"/>
      </dsp:txXfrm>
    </dsp:sp>
    <dsp:sp modelId="{8E66816F-1241-44D3-968B-561D96CC75BA}">
      <dsp:nvSpPr>
        <dsp:cNvPr id="0" name=""/>
        <dsp:cNvSpPr/>
      </dsp:nvSpPr>
      <dsp:spPr>
        <a:xfrm rot="10800000">
          <a:off x="0" y="2215289"/>
          <a:ext cx="1472867" cy="1117309"/>
        </a:xfrm>
        <a:prstGeom prst="upArrowCallout">
          <a:avLst>
            <a:gd name="adj1" fmla="val 5000"/>
            <a:gd name="adj2" fmla="val 10000"/>
            <a:gd name="adj3" fmla="val 15000"/>
            <a:gd name="adj4" fmla="val 64977"/>
          </a:avLst>
        </a:prstGeom>
        <a:solidFill>
          <a:schemeClr val="accent5">
            <a:hueOff val="-762678"/>
            <a:satOff val="209"/>
            <a:lumOff val="-3529"/>
            <a:alphaOff val="0"/>
          </a:schemeClr>
        </a:solidFill>
        <a:ln w="12700" cap="flat" cmpd="sng" algn="ctr">
          <a:solidFill>
            <a:schemeClr val="accent5">
              <a:hueOff val="-762678"/>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Window Size Selection</a:t>
          </a:r>
        </a:p>
      </dsp:txBody>
      <dsp:txXfrm rot="-10800000">
        <a:off x="0" y="2215289"/>
        <a:ext cx="1472867" cy="726251"/>
      </dsp:txXfrm>
    </dsp:sp>
    <dsp:sp modelId="{0CA55E89-E093-4898-B68F-FA493C0A3D16}">
      <dsp:nvSpPr>
        <dsp:cNvPr id="0" name=""/>
        <dsp:cNvSpPr/>
      </dsp:nvSpPr>
      <dsp:spPr>
        <a:xfrm>
          <a:off x="1472867" y="2215289"/>
          <a:ext cx="4418603" cy="726251"/>
        </a:xfrm>
        <a:prstGeom prst="rect">
          <a:avLst/>
        </a:prstGeom>
        <a:solidFill>
          <a:schemeClr val="accent5">
            <a:tint val="40000"/>
            <a:alpha val="90000"/>
            <a:hueOff val="-932817"/>
            <a:satOff val="-4162"/>
            <a:lumOff val="-708"/>
            <a:alphaOff val="0"/>
          </a:schemeClr>
        </a:solidFill>
        <a:ln w="12700" cap="flat" cmpd="sng" algn="ctr">
          <a:solidFill>
            <a:schemeClr val="accent5">
              <a:tint val="40000"/>
              <a:alpha val="90000"/>
              <a:hueOff val="-932817"/>
              <a:satOff val="-4162"/>
              <a:lumOff val="-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Data used to train the model</a:t>
          </a:r>
        </a:p>
      </dsp:txBody>
      <dsp:txXfrm>
        <a:off x="1472867" y="2215289"/>
        <a:ext cx="4418603" cy="726251"/>
      </dsp:txXfrm>
    </dsp:sp>
    <dsp:sp modelId="{0AAD1D63-E596-4E7C-8854-741D360E7E52}">
      <dsp:nvSpPr>
        <dsp:cNvPr id="0" name=""/>
        <dsp:cNvSpPr/>
      </dsp:nvSpPr>
      <dsp:spPr>
        <a:xfrm rot="10800000">
          <a:off x="0" y="1108877"/>
          <a:ext cx="1472867" cy="1117309"/>
        </a:xfrm>
        <a:prstGeom prst="upArrowCallout">
          <a:avLst>
            <a:gd name="adj1" fmla="val 5000"/>
            <a:gd name="adj2" fmla="val 10000"/>
            <a:gd name="adj3" fmla="val 15000"/>
            <a:gd name="adj4" fmla="val 64977"/>
          </a:avLst>
        </a:prstGeom>
        <a:solidFill>
          <a:schemeClr val="accent5">
            <a:hueOff val="-1144017"/>
            <a:satOff val="314"/>
            <a:lumOff val="-5294"/>
            <a:alphaOff val="0"/>
          </a:schemeClr>
        </a:solidFill>
        <a:ln w="12700" cap="flat" cmpd="sng" algn="ctr">
          <a:solidFill>
            <a:schemeClr val="accent5">
              <a:hueOff val="-1144017"/>
              <a:satOff val="314"/>
              <a:lumOff val="-5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Feature Selection </a:t>
          </a:r>
        </a:p>
      </dsp:txBody>
      <dsp:txXfrm rot="-10800000">
        <a:off x="0" y="1108877"/>
        <a:ext cx="1472867" cy="726251"/>
      </dsp:txXfrm>
    </dsp:sp>
    <dsp:sp modelId="{849750E2-4843-406E-9624-D7DE6448B76F}">
      <dsp:nvSpPr>
        <dsp:cNvPr id="0" name=""/>
        <dsp:cNvSpPr/>
      </dsp:nvSpPr>
      <dsp:spPr>
        <a:xfrm>
          <a:off x="1472867" y="1108877"/>
          <a:ext cx="4418603" cy="726251"/>
        </a:xfrm>
        <a:prstGeom prst="rect">
          <a:avLst/>
        </a:prstGeom>
        <a:solidFill>
          <a:schemeClr val="accent5">
            <a:tint val="40000"/>
            <a:alpha val="90000"/>
            <a:hueOff val="-1399226"/>
            <a:satOff val="-6244"/>
            <a:lumOff val="-1063"/>
            <a:alphaOff val="0"/>
          </a:schemeClr>
        </a:solidFill>
        <a:ln w="12700" cap="flat" cmpd="sng" algn="ctr">
          <a:solidFill>
            <a:schemeClr val="accent5">
              <a:tint val="40000"/>
              <a:alpha val="90000"/>
              <a:hueOff val="-1399226"/>
              <a:satOff val="-6244"/>
              <a:lumOff val="-10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a:t>Stationary vs Nonstationary data</a:t>
          </a:r>
          <a:endParaRPr lang="en-US" sz="1300" kern="1200" dirty="0"/>
        </a:p>
      </dsp:txBody>
      <dsp:txXfrm>
        <a:off x="1472867" y="1108877"/>
        <a:ext cx="4418603" cy="726251"/>
      </dsp:txXfrm>
    </dsp:sp>
    <dsp:sp modelId="{3A72816A-2896-43DB-97B3-402663962CD3}">
      <dsp:nvSpPr>
        <dsp:cNvPr id="0" name=""/>
        <dsp:cNvSpPr/>
      </dsp:nvSpPr>
      <dsp:spPr>
        <a:xfrm rot="10800000">
          <a:off x="0" y="2465"/>
          <a:ext cx="1472867" cy="1117309"/>
        </a:xfrm>
        <a:prstGeom prst="upArrowCallout">
          <a:avLst>
            <a:gd name="adj1" fmla="val 5000"/>
            <a:gd name="adj2" fmla="val 10000"/>
            <a:gd name="adj3" fmla="val 15000"/>
            <a:gd name="adj4" fmla="val 64977"/>
          </a:avLst>
        </a:prstGeom>
        <a:solidFill>
          <a:schemeClr val="accent5">
            <a:hueOff val="-1525356"/>
            <a:satOff val="418"/>
            <a:lumOff val="-7058"/>
            <a:alphaOff val="0"/>
          </a:schemeClr>
        </a:solidFill>
        <a:ln w="12700" cap="flat" cmpd="sng" algn="ctr">
          <a:solidFill>
            <a:schemeClr val="accent5">
              <a:hueOff val="-1525356"/>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Objective:</a:t>
          </a:r>
        </a:p>
      </dsp:txBody>
      <dsp:txXfrm rot="-10800000">
        <a:off x="0" y="2465"/>
        <a:ext cx="1472867" cy="726251"/>
      </dsp:txXfrm>
    </dsp:sp>
    <dsp:sp modelId="{402F365E-626C-4E88-9934-F7E442741308}">
      <dsp:nvSpPr>
        <dsp:cNvPr id="0" name=""/>
        <dsp:cNvSpPr/>
      </dsp:nvSpPr>
      <dsp:spPr>
        <a:xfrm>
          <a:off x="1472867" y="2465"/>
          <a:ext cx="4418603" cy="726251"/>
        </a:xfrm>
        <a:prstGeom prst="rect">
          <a:avLst/>
        </a:prstGeom>
        <a:solidFill>
          <a:schemeClr val="accent5">
            <a:tint val="40000"/>
            <a:alpha val="90000"/>
            <a:hueOff val="-1865634"/>
            <a:satOff val="-8325"/>
            <a:lumOff val="-1417"/>
            <a:alphaOff val="0"/>
          </a:schemeClr>
        </a:solidFill>
        <a:ln w="12700" cap="flat" cmpd="sng" algn="ctr">
          <a:solidFill>
            <a:schemeClr val="accent5">
              <a:tint val="40000"/>
              <a:alpha val="90000"/>
              <a:hueOff val="-1865634"/>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a:t>Price Vs. Return </a:t>
          </a:r>
          <a:endParaRPr lang="en-US" sz="1300" kern="1200" dirty="0"/>
        </a:p>
      </dsp:txBody>
      <dsp:txXfrm>
        <a:off x="1472867" y="2465"/>
        <a:ext cx="4418603" cy="7262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F0FF5-6799-4E0F-B956-9ABAF172D088}">
      <dsp:nvSpPr>
        <dsp:cNvPr id="0" name=""/>
        <dsp:cNvSpPr/>
      </dsp:nvSpPr>
      <dsp:spPr>
        <a:xfrm>
          <a:off x="640408" y="0"/>
          <a:ext cx="1509048" cy="1265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898F87-6757-4EA0-B5A2-222ECC7F1C94}">
      <dsp:nvSpPr>
        <dsp:cNvPr id="0" name=""/>
        <dsp:cNvSpPr/>
      </dsp:nvSpPr>
      <dsp:spPr>
        <a:xfrm>
          <a:off x="640408" y="1384327"/>
          <a:ext cx="4311566" cy="542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kern="1200"/>
            <a:t>Sentiment Analysis</a:t>
          </a:r>
        </a:p>
      </dsp:txBody>
      <dsp:txXfrm>
        <a:off x="640408" y="1384327"/>
        <a:ext cx="4311566" cy="542464"/>
      </dsp:txXfrm>
    </dsp:sp>
    <dsp:sp modelId="{B2DF3FD2-C7A8-4585-9238-D415AB884C13}">
      <dsp:nvSpPr>
        <dsp:cNvPr id="0" name=""/>
        <dsp:cNvSpPr/>
      </dsp:nvSpPr>
      <dsp:spPr>
        <a:xfrm>
          <a:off x="640408" y="1981943"/>
          <a:ext cx="4311566" cy="1308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Include sentiment from institutional traders: news, reports published by professional analyst</a:t>
          </a:r>
        </a:p>
        <a:p>
          <a:pPr marL="0" lvl="0" indent="0" algn="l" defTabSz="755650">
            <a:lnSpc>
              <a:spcPct val="100000"/>
            </a:lnSpc>
            <a:spcBef>
              <a:spcPct val="0"/>
            </a:spcBef>
            <a:spcAft>
              <a:spcPct val="35000"/>
            </a:spcAft>
            <a:buNone/>
          </a:pPr>
          <a:r>
            <a:rPr lang="en-US" sz="1700" kern="1200" dirty="0"/>
            <a:t>Obtain larger datasets that (hopefully) represents the distribution of the population</a:t>
          </a:r>
        </a:p>
      </dsp:txBody>
      <dsp:txXfrm>
        <a:off x="640408" y="1981943"/>
        <a:ext cx="4311566" cy="1308944"/>
      </dsp:txXfrm>
    </dsp:sp>
    <dsp:sp modelId="{723A101C-2105-4A30-B931-735170649757}">
      <dsp:nvSpPr>
        <dsp:cNvPr id="0" name=""/>
        <dsp:cNvSpPr/>
      </dsp:nvSpPr>
      <dsp:spPr>
        <a:xfrm>
          <a:off x="5706499" y="0"/>
          <a:ext cx="1509048" cy="1265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9C6144-9ED3-46D8-B581-841DA4B0BFCC}">
      <dsp:nvSpPr>
        <dsp:cNvPr id="0" name=""/>
        <dsp:cNvSpPr/>
      </dsp:nvSpPr>
      <dsp:spPr>
        <a:xfrm>
          <a:off x="5706499" y="1384327"/>
          <a:ext cx="4311566" cy="542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kern="1200"/>
            <a:t>Stock Prediction</a:t>
          </a:r>
        </a:p>
      </dsp:txBody>
      <dsp:txXfrm>
        <a:off x="5706499" y="1384327"/>
        <a:ext cx="4311566" cy="542464"/>
      </dsp:txXfrm>
    </dsp:sp>
    <dsp:sp modelId="{EAF35B11-4BE8-4EB8-825F-5AED67565B83}">
      <dsp:nvSpPr>
        <dsp:cNvPr id="0" name=""/>
        <dsp:cNvSpPr/>
      </dsp:nvSpPr>
      <dsp:spPr>
        <a:xfrm>
          <a:off x="5706499" y="1981943"/>
          <a:ext cx="4311566" cy="1308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Include a more diverse number of stocks/sectors: health sector, retail sector, etc.</a:t>
          </a:r>
        </a:p>
        <a:p>
          <a:pPr marL="0" lvl="0" indent="0" algn="l" defTabSz="755650">
            <a:lnSpc>
              <a:spcPct val="100000"/>
            </a:lnSpc>
            <a:spcBef>
              <a:spcPct val="0"/>
            </a:spcBef>
            <a:spcAft>
              <a:spcPct val="35000"/>
            </a:spcAft>
            <a:buNone/>
          </a:pPr>
          <a:r>
            <a:rPr lang="en-US" sz="1700" kern="1200" dirty="0"/>
            <a:t>Gather more financial data: Company performance (earning reports), economic indicator (unemployment rate), derivatives (Open Interest), etc.</a:t>
          </a:r>
        </a:p>
        <a:p>
          <a:pPr marL="0" lvl="0" indent="0" algn="l" defTabSz="755650">
            <a:lnSpc>
              <a:spcPct val="100000"/>
            </a:lnSpc>
            <a:spcBef>
              <a:spcPct val="0"/>
            </a:spcBef>
            <a:spcAft>
              <a:spcPct val="35000"/>
            </a:spcAft>
            <a:buNone/>
          </a:pPr>
          <a:r>
            <a:rPr lang="en-US" sz="1700" kern="1200" dirty="0"/>
            <a:t>Implement stock selection (finding the alpha)</a:t>
          </a:r>
        </a:p>
        <a:p>
          <a:pPr marL="0" lvl="0" indent="0" algn="l" defTabSz="755650">
            <a:lnSpc>
              <a:spcPct val="100000"/>
            </a:lnSpc>
            <a:spcBef>
              <a:spcPct val="0"/>
            </a:spcBef>
            <a:spcAft>
              <a:spcPct val="35000"/>
            </a:spcAft>
            <a:buNone/>
          </a:pPr>
          <a:r>
            <a:rPr lang="en-US" sz="1700" kern="1200" dirty="0"/>
            <a:t>Utilize Portfolio Optimization</a:t>
          </a:r>
        </a:p>
      </dsp:txBody>
      <dsp:txXfrm>
        <a:off x="5706499" y="1981943"/>
        <a:ext cx="4311566" cy="13089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t>2023/11/30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t>‹#›</a:t>
            </a:fld>
            <a:endParaRPr lang="zh-CN" altLang="en-US"/>
          </a:p>
        </p:txBody>
      </p:sp>
    </p:spTree>
    <p:extLst>
      <p:ext uri="{BB962C8B-B14F-4D97-AF65-F5344CB8AC3E}">
        <p14:creationId xmlns:p14="http://schemas.microsoft.com/office/powerpoint/2010/main" val="4254430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a:t>
            </a:fld>
            <a:endParaRPr lang="zh-CN" altLang="en-US"/>
          </a:p>
        </p:txBody>
      </p:sp>
    </p:spTree>
    <p:extLst>
      <p:ext uri="{BB962C8B-B14F-4D97-AF65-F5344CB8AC3E}">
        <p14:creationId xmlns:p14="http://schemas.microsoft.com/office/powerpoint/2010/main" val="641922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13</a:t>
            </a:fld>
            <a:endParaRPr lang="zh-CN" altLang="en-US"/>
          </a:p>
        </p:txBody>
      </p:sp>
    </p:spTree>
    <p:extLst>
      <p:ext uri="{BB962C8B-B14F-4D97-AF65-F5344CB8AC3E}">
        <p14:creationId xmlns:p14="http://schemas.microsoft.com/office/powerpoint/2010/main" val="3074327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15</a:t>
            </a:fld>
            <a:endParaRPr lang="zh-CN" altLang="en-US"/>
          </a:p>
        </p:txBody>
      </p:sp>
    </p:spTree>
    <p:extLst>
      <p:ext uri="{BB962C8B-B14F-4D97-AF65-F5344CB8AC3E}">
        <p14:creationId xmlns:p14="http://schemas.microsoft.com/office/powerpoint/2010/main" val="3348039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2</a:t>
            </a:fld>
            <a:endParaRPr lang="zh-CN" altLang="en-US"/>
          </a:p>
        </p:txBody>
      </p:sp>
    </p:spTree>
    <p:extLst>
      <p:ext uri="{BB962C8B-B14F-4D97-AF65-F5344CB8AC3E}">
        <p14:creationId xmlns:p14="http://schemas.microsoft.com/office/powerpoint/2010/main" val="371549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3</a:t>
            </a:fld>
            <a:endParaRPr lang="zh-CN" altLang="en-US"/>
          </a:p>
        </p:txBody>
      </p:sp>
    </p:spTree>
    <p:extLst>
      <p:ext uri="{BB962C8B-B14F-4D97-AF65-F5344CB8AC3E}">
        <p14:creationId xmlns:p14="http://schemas.microsoft.com/office/powerpoint/2010/main" val="3597644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5</a:t>
            </a:fld>
            <a:endParaRPr lang="zh-CN" altLang="en-US"/>
          </a:p>
        </p:txBody>
      </p:sp>
    </p:spTree>
    <p:extLst>
      <p:ext uri="{BB962C8B-B14F-4D97-AF65-F5344CB8AC3E}">
        <p14:creationId xmlns:p14="http://schemas.microsoft.com/office/powerpoint/2010/main" val="3821889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6</a:t>
            </a:fld>
            <a:endParaRPr lang="zh-CN" altLang="en-US"/>
          </a:p>
        </p:txBody>
      </p:sp>
    </p:spTree>
    <p:extLst>
      <p:ext uri="{BB962C8B-B14F-4D97-AF65-F5344CB8AC3E}">
        <p14:creationId xmlns:p14="http://schemas.microsoft.com/office/powerpoint/2010/main" val="2818884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7</a:t>
            </a:fld>
            <a:endParaRPr lang="zh-CN" altLang="en-US"/>
          </a:p>
        </p:txBody>
      </p:sp>
    </p:spTree>
    <p:extLst>
      <p:ext uri="{BB962C8B-B14F-4D97-AF65-F5344CB8AC3E}">
        <p14:creationId xmlns:p14="http://schemas.microsoft.com/office/powerpoint/2010/main" val="2062523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8</a:t>
            </a:fld>
            <a:endParaRPr lang="zh-CN" altLang="en-US"/>
          </a:p>
        </p:txBody>
      </p:sp>
    </p:spTree>
    <p:extLst>
      <p:ext uri="{BB962C8B-B14F-4D97-AF65-F5344CB8AC3E}">
        <p14:creationId xmlns:p14="http://schemas.microsoft.com/office/powerpoint/2010/main" val="1993755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9</a:t>
            </a:fld>
            <a:endParaRPr lang="zh-CN" altLang="en-US"/>
          </a:p>
        </p:txBody>
      </p:sp>
    </p:spTree>
    <p:extLst>
      <p:ext uri="{BB962C8B-B14F-4D97-AF65-F5344CB8AC3E}">
        <p14:creationId xmlns:p14="http://schemas.microsoft.com/office/powerpoint/2010/main" val="1004382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12</a:t>
            </a:fld>
            <a:endParaRPr lang="zh-CN" altLang="en-US"/>
          </a:p>
        </p:txBody>
      </p:sp>
    </p:spTree>
    <p:extLst>
      <p:ext uri="{BB962C8B-B14F-4D97-AF65-F5344CB8AC3E}">
        <p14:creationId xmlns:p14="http://schemas.microsoft.com/office/powerpoint/2010/main" val="732048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11/30/2023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21165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11/30/2023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8224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11/30/2023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5229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11/30/2023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5436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11/30/2023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5858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11/30/2023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822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11/30/2023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4141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11/30/2023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8501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11/30/2023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507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11/30/2023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4178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11/30/2023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627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11/30/2023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9530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GameStop_short_squeez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a:extLst>
              <a:ext uri="{FF2B5EF4-FFF2-40B4-BE49-F238E27FC236}">
                <a16:creationId xmlns:a16="http://schemas.microsoft.com/office/drawing/2014/main" id="{E55F848B-19FC-A492-33D3-C9A64092C437}"/>
              </a:ext>
            </a:extLst>
          </p:cNvPr>
          <p:cNvPicPr>
            <a:picLocks noChangeAspect="1"/>
          </p:cNvPicPr>
          <p:nvPr/>
        </p:nvPicPr>
        <p:blipFill rotWithShape="1">
          <a:blip r:embed="rId3">
            <a:alphaModFix amt="40000"/>
          </a:blip>
          <a:srcRect t="1500" r="-1" b="14208"/>
          <a:stretch/>
        </p:blipFill>
        <p:spPr>
          <a:xfrm>
            <a:off x="-1526" y="10"/>
            <a:ext cx="12188951" cy="6857990"/>
          </a:xfrm>
          <a:prstGeom prst="rect">
            <a:avLst/>
          </a:prstGeom>
        </p:spPr>
      </p:pic>
      <p:grpSp>
        <p:nvGrpSpPr>
          <p:cNvPr id="22"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23" name="Oval 2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8973243-9354-FD22-3123-7498864524B6}"/>
              </a:ext>
            </a:extLst>
          </p:cNvPr>
          <p:cNvSpPr>
            <a:spLocks noGrp="1"/>
          </p:cNvSpPr>
          <p:nvPr>
            <p:ph type="ctrTitle"/>
          </p:nvPr>
        </p:nvSpPr>
        <p:spPr>
          <a:xfrm>
            <a:off x="2562606" y="1122363"/>
            <a:ext cx="7063739" cy="2387600"/>
          </a:xfrm>
        </p:spPr>
        <p:txBody>
          <a:bodyPr>
            <a:normAutofit/>
          </a:bodyPr>
          <a:lstStyle/>
          <a:p>
            <a:r>
              <a:rPr lang="en-US" altLang="zh-CN" dirty="0">
                <a:solidFill>
                  <a:srgbClr val="FFFFFF"/>
                </a:solidFill>
                <a:latin typeface="Segoe UI" panose="020B0502040204020203" pitchFamily="34" charset="0"/>
                <a:ea typeface="DengXian" panose="02010600030101010101" pitchFamily="2" charset="-122"/>
              </a:rPr>
              <a:t>Exploring Stock Movements</a:t>
            </a:r>
            <a:endParaRPr lang="zh-CN" altLang="en-US" dirty="0">
              <a:solidFill>
                <a:srgbClr val="FFFFFF"/>
              </a:solidFill>
              <a:latin typeface="Segoe UI" panose="020B0502040204020203" pitchFamily="34" charset="0"/>
              <a:ea typeface="DengXian" panose="02010600030101010101" pitchFamily="2" charset="-122"/>
            </a:endParaRPr>
          </a:p>
        </p:txBody>
      </p:sp>
      <p:sp>
        <p:nvSpPr>
          <p:cNvPr id="3" name="Subtitle 2">
            <a:extLst>
              <a:ext uri="{FF2B5EF4-FFF2-40B4-BE49-F238E27FC236}">
                <a16:creationId xmlns:a16="http://schemas.microsoft.com/office/drawing/2014/main" id="{45EC5D4E-B8FA-2CAA-1C7C-F609CA9B0185}"/>
              </a:ext>
            </a:extLst>
          </p:cNvPr>
          <p:cNvSpPr>
            <a:spLocks noGrp="1"/>
          </p:cNvSpPr>
          <p:nvPr>
            <p:ph type="subTitle" idx="1"/>
          </p:nvPr>
        </p:nvSpPr>
        <p:spPr>
          <a:xfrm>
            <a:off x="2562606" y="3602038"/>
            <a:ext cx="7063739" cy="1655762"/>
          </a:xfrm>
        </p:spPr>
        <p:txBody>
          <a:bodyPr>
            <a:normAutofit/>
          </a:bodyPr>
          <a:lstStyle/>
          <a:p>
            <a:r>
              <a:rPr lang="en-US" altLang="zh-CN" dirty="0">
                <a:solidFill>
                  <a:srgbClr val="FFFFFF"/>
                </a:solidFill>
                <a:latin typeface="Segoe UI" panose="020B0502040204020203" pitchFamily="34" charset="0"/>
                <a:ea typeface="DengXian" panose="02010600030101010101" pitchFamily="2" charset="-122"/>
              </a:rPr>
              <a:t>By </a:t>
            </a:r>
            <a:r>
              <a:rPr lang="en-US" altLang="zh-CN" dirty="0" err="1">
                <a:solidFill>
                  <a:srgbClr val="FFFFFF"/>
                </a:solidFill>
                <a:latin typeface="Segoe UI" panose="020B0502040204020203" pitchFamily="34" charset="0"/>
                <a:ea typeface="DengXian" panose="02010600030101010101" pitchFamily="2" charset="-122"/>
              </a:rPr>
              <a:t>Haozhe</a:t>
            </a:r>
            <a:r>
              <a:rPr lang="en-US" altLang="zh-CN" dirty="0">
                <a:solidFill>
                  <a:srgbClr val="FFFFFF"/>
                </a:solidFill>
                <a:latin typeface="Segoe UI" panose="020B0502040204020203" pitchFamily="34" charset="0"/>
                <a:ea typeface="DengXian" panose="02010600030101010101" pitchFamily="2" charset="-122"/>
              </a:rPr>
              <a:t> Zeng &amp; </a:t>
            </a:r>
            <a:r>
              <a:rPr lang="en-US" altLang="zh-CN" dirty="0" err="1">
                <a:solidFill>
                  <a:srgbClr val="FFFFFF"/>
                </a:solidFill>
                <a:latin typeface="Segoe UI" panose="020B0502040204020203" pitchFamily="34" charset="0"/>
                <a:ea typeface="DengXian" panose="02010600030101010101" pitchFamily="2" charset="-122"/>
              </a:rPr>
              <a:t>Zixiao</a:t>
            </a:r>
            <a:r>
              <a:rPr lang="en-US" altLang="zh-CN" dirty="0">
                <a:solidFill>
                  <a:srgbClr val="FFFFFF"/>
                </a:solidFill>
                <a:latin typeface="Segoe UI" panose="020B0502040204020203" pitchFamily="34" charset="0"/>
                <a:ea typeface="DengXian" panose="02010600030101010101" pitchFamily="2" charset="-122"/>
              </a:rPr>
              <a:t> Wang</a:t>
            </a:r>
            <a:endParaRPr lang="zh-CN" altLang="en-US" dirty="0">
              <a:solidFill>
                <a:srgbClr val="FFFFFF"/>
              </a:solidFill>
              <a:latin typeface="Segoe UI" panose="020B0502040204020203" pitchFamily="34" charset="0"/>
              <a:ea typeface="DengXian" panose="02010600030101010101" pitchFamily="2" charset="-122"/>
            </a:endParaRPr>
          </a:p>
        </p:txBody>
      </p:sp>
    </p:spTree>
    <p:extLst>
      <p:ext uri="{BB962C8B-B14F-4D97-AF65-F5344CB8AC3E}">
        <p14:creationId xmlns:p14="http://schemas.microsoft.com/office/powerpoint/2010/main" val="269126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F219-0294-6CBF-D4BE-59DCFA2A7FA3}"/>
              </a:ext>
            </a:extLst>
          </p:cNvPr>
          <p:cNvSpPr>
            <a:spLocks noGrp="1"/>
          </p:cNvSpPr>
          <p:nvPr>
            <p:ph type="title"/>
          </p:nvPr>
        </p:nvSpPr>
        <p:spPr/>
        <p:txBody>
          <a:bodyPr>
            <a:normAutofit/>
          </a:bodyPr>
          <a:lstStyle/>
          <a:p>
            <a:r>
              <a:rPr lang="en-US" altLang="zh-CN" dirty="0"/>
              <a:t>Tesla</a:t>
            </a:r>
            <a:endParaRPr lang="zh-CN" altLang="en-US" dirty="0"/>
          </a:p>
        </p:txBody>
      </p:sp>
      <p:pic>
        <p:nvPicPr>
          <p:cNvPr id="11" name="Content Placeholder 10">
            <a:extLst>
              <a:ext uri="{FF2B5EF4-FFF2-40B4-BE49-F238E27FC236}">
                <a16:creationId xmlns:a16="http://schemas.microsoft.com/office/drawing/2014/main" id="{2EF54C17-874D-E9A1-B5EE-778EAB732062}"/>
              </a:ext>
            </a:extLst>
          </p:cNvPr>
          <p:cNvPicPr>
            <a:picLocks noGrp="1" noChangeAspect="1"/>
          </p:cNvPicPr>
          <p:nvPr>
            <p:ph idx="1"/>
          </p:nvPr>
        </p:nvPicPr>
        <p:blipFill>
          <a:blip r:embed="rId2"/>
          <a:stretch>
            <a:fillRect/>
          </a:stretch>
        </p:blipFill>
        <p:spPr>
          <a:xfrm>
            <a:off x="777875" y="1980157"/>
            <a:ext cx="10658475" cy="4042274"/>
          </a:xfrm>
          <a:prstGeom prst="rect">
            <a:avLst/>
          </a:prstGeom>
        </p:spPr>
      </p:pic>
    </p:spTree>
    <p:extLst>
      <p:ext uri="{BB962C8B-B14F-4D97-AF65-F5344CB8AC3E}">
        <p14:creationId xmlns:p14="http://schemas.microsoft.com/office/powerpoint/2010/main" val="3256832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042A13-EF87-1612-92F5-1634CDD126D1}"/>
              </a:ext>
            </a:extLst>
          </p:cNvPr>
          <p:cNvPicPr>
            <a:picLocks noChangeAspect="1"/>
          </p:cNvPicPr>
          <p:nvPr/>
        </p:nvPicPr>
        <p:blipFill>
          <a:blip r:embed="rId2"/>
          <a:stretch>
            <a:fillRect/>
          </a:stretch>
        </p:blipFill>
        <p:spPr>
          <a:xfrm>
            <a:off x="1333500" y="38100"/>
            <a:ext cx="9525000" cy="6781800"/>
          </a:xfrm>
          <a:prstGeom prst="rect">
            <a:avLst/>
          </a:prstGeom>
        </p:spPr>
      </p:pic>
    </p:spTree>
    <p:extLst>
      <p:ext uri="{BB962C8B-B14F-4D97-AF65-F5344CB8AC3E}">
        <p14:creationId xmlns:p14="http://schemas.microsoft.com/office/powerpoint/2010/main" val="1024775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6B6ECA-FCA2-6606-4914-43E957E02B02}"/>
              </a:ext>
            </a:extLst>
          </p:cNvPr>
          <p:cNvPicPr>
            <a:picLocks noChangeAspect="1"/>
          </p:cNvPicPr>
          <p:nvPr/>
        </p:nvPicPr>
        <p:blipFill>
          <a:blip r:embed="rId3"/>
          <a:stretch>
            <a:fillRect/>
          </a:stretch>
        </p:blipFill>
        <p:spPr>
          <a:xfrm>
            <a:off x="0" y="408963"/>
            <a:ext cx="12192000" cy="6040073"/>
          </a:xfrm>
          <a:prstGeom prst="rect">
            <a:avLst/>
          </a:prstGeom>
        </p:spPr>
      </p:pic>
    </p:spTree>
    <p:extLst>
      <p:ext uri="{BB962C8B-B14F-4D97-AF65-F5344CB8AC3E}">
        <p14:creationId xmlns:p14="http://schemas.microsoft.com/office/powerpoint/2010/main" val="67805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739BF-52FC-4875-B392-4044CC04F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AA1CAD8-1CD4-40E6-B88B-9D4FF5C3D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5" name="decorative circles">
            <a:extLst>
              <a:ext uri="{FF2B5EF4-FFF2-40B4-BE49-F238E27FC236}">
                <a16:creationId xmlns:a16="http://schemas.microsoft.com/office/drawing/2014/main" id="{0D65577D-83CF-47FA-954E-60C70AFDBB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2361" y="253193"/>
            <a:ext cx="11801644" cy="6229550"/>
            <a:chOff x="162361" y="253193"/>
            <a:chExt cx="11801644" cy="6229550"/>
          </a:xfrm>
        </p:grpSpPr>
        <p:sp>
          <p:nvSpPr>
            <p:cNvPr id="26" name="Oval 25">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0642C2E-FD82-320E-1723-C3A24BCA4D56}"/>
              </a:ext>
            </a:extLst>
          </p:cNvPr>
          <p:cNvSpPr>
            <a:spLocks noGrp="1"/>
          </p:cNvSpPr>
          <p:nvPr>
            <p:ph type="title"/>
          </p:nvPr>
        </p:nvSpPr>
        <p:spPr>
          <a:xfrm>
            <a:off x="770878" y="952023"/>
            <a:ext cx="10773422" cy="1797530"/>
          </a:xfrm>
        </p:spPr>
        <p:txBody>
          <a:bodyPr anchor="t">
            <a:normAutofit/>
          </a:bodyPr>
          <a:lstStyle/>
          <a:p>
            <a:r>
              <a:rPr lang="en-US" sz="4400" dirty="0">
                <a:latin typeface="Segoe UI" panose="020B0502040204020203" pitchFamily="34" charset="0"/>
                <a:ea typeface="DengXian" panose="02010600030101010101" pitchFamily="2" charset="-122"/>
              </a:rPr>
              <a:t>What can we do better</a:t>
            </a:r>
          </a:p>
        </p:txBody>
      </p:sp>
      <p:graphicFrame>
        <p:nvGraphicFramePr>
          <p:cNvPr id="33" name="Content Placeholder 2">
            <a:extLst>
              <a:ext uri="{FF2B5EF4-FFF2-40B4-BE49-F238E27FC236}">
                <a16:creationId xmlns:a16="http://schemas.microsoft.com/office/drawing/2014/main" id="{90900FF4-3B82-6ED4-FB40-8E4A46BD78C4}"/>
              </a:ext>
            </a:extLst>
          </p:cNvPr>
          <p:cNvGraphicFramePr>
            <a:graphicFrameLocks noGrp="1"/>
          </p:cNvGraphicFramePr>
          <p:nvPr>
            <p:ph idx="1"/>
            <p:extLst>
              <p:ext uri="{D42A27DB-BD31-4B8C-83A1-F6EECF244321}">
                <p14:modId xmlns:p14="http://schemas.microsoft.com/office/powerpoint/2010/main" val="3709284288"/>
              </p:ext>
            </p:extLst>
          </p:nvPr>
        </p:nvGraphicFramePr>
        <p:xfrm>
          <a:off x="639551" y="1850788"/>
          <a:ext cx="10658475" cy="3290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2056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 name="Oval 50">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2" name="Freeform: Shape 61">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Oval 63">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7" name="Rectangle 6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gnifying glass and question mark">
            <a:extLst>
              <a:ext uri="{FF2B5EF4-FFF2-40B4-BE49-F238E27FC236}">
                <a16:creationId xmlns:a16="http://schemas.microsoft.com/office/drawing/2014/main" id="{1C189D2D-CEB9-04EB-B310-1395DB68F1D3}"/>
              </a:ext>
            </a:extLst>
          </p:cNvPr>
          <p:cNvPicPr>
            <a:picLocks noChangeAspect="1"/>
          </p:cNvPicPr>
          <p:nvPr/>
        </p:nvPicPr>
        <p:blipFill rotWithShape="1">
          <a:blip r:embed="rId2">
            <a:alphaModFix/>
          </a:blip>
          <a:srcRect/>
          <a:stretch/>
        </p:blipFill>
        <p:spPr>
          <a:xfrm>
            <a:off x="20" y="10"/>
            <a:ext cx="12191980" cy="6857990"/>
          </a:xfrm>
          <a:prstGeom prst="rect">
            <a:avLst/>
          </a:prstGeom>
        </p:spPr>
      </p:pic>
      <p:sp>
        <p:nvSpPr>
          <p:cNvPr id="69" name="Freeform: Shape 68">
            <a:extLst>
              <a:ext uri="{FF2B5EF4-FFF2-40B4-BE49-F238E27FC236}">
                <a16:creationId xmlns:a16="http://schemas.microsoft.com/office/drawing/2014/main" id="{36C5C053-F6BB-464B-BDD2-9D811A24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315D1CC-8D02-4016-AD7A-097E77AA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CB84D5D-9C64-4481-B8AD-C109F7DB3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1A9D26D-082A-4101-8D75-863B7B7AB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A0FE0BA4-FE6E-4B91-9A1B-E373720B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0E6F154-6DA5-4544-8945-8AF8DE20A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558ED7-8ED9-4B7F-8138-C5B8A0EC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3E9F88F-5950-42B0-B9A3-898F9183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30A51E-4145-B848-B7C0-750F73549FB7}"/>
              </a:ext>
            </a:extLst>
          </p:cNvPr>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altLang="zh-CN" sz="6000">
                <a:solidFill>
                  <a:srgbClr val="FFFFFF"/>
                </a:solidFill>
                <a:latin typeface="Segoe UI" panose="020B0502040204020203" pitchFamily="34" charset="0"/>
                <a:ea typeface="DengXian" panose="02010600030101010101" pitchFamily="2" charset="-122"/>
              </a:rPr>
              <a:t>Q&amp;A</a:t>
            </a:r>
          </a:p>
        </p:txBody>
      </p:sp>
    </p:spTree>
    <p:extLst>
      <p:ext uri="{BB962C8B-B14F-4D97-AF65-F5344CB8AC3E}">
        <p14:creationId xmlns:p14="http://schemas.microsoft.com/office/powerpoint/2010/main" val="331198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1" name="Picture 30">
            <a:extLst>
              <a:ext uri="{FF2B5EF4-FFF2-40B4-BE49-F238E27FC236}">
                <a16:creationId xmlns:a16="http://schemas.microsoft.com/office/drawing/2014/main" id="{BFCB8596-9009-256C-F3A8-CEE1369C82E7}"/>
              </a:ext>
            </a:extLst>
          </p:cNvPr>
          <p:cNvPicPr>
            <a:picLocks noChangeAspect="1"/>
          </p:cNvPicPr>
          <p:nvPr/>
        </p:nvPicPr>
        <p:blipFill rotWithShape="1">
          <a:blip r:embed="rId3">
            <a:alphaModFix/>
          </a:blip>
          <a:srcRect t="29670" r="-1" b="-1"/>
          <a:stretch/>
        </p:blipFill>
        <p:spPr>
          <a:xfrm>
            <a:off x="1524" y="10"/>
            <a:ext cx="12188952" cy="6857990"/>
          </a:xfrm>
          <a:prstGeom prst="rect">
            <a:avLst/>
          </a:prstGeom>
        </p:spPr>
      </p:pic>
      <p:sp>
        <p:nvSpPr>
          <p:cNvPr id="48" name="Rectangle 4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6FD4B2-1DB6-D3CC-CBAF-76B4CC06BF38}"/>
              </a:ext>
            </a:extLst>
          </p:cNvPr>
          <p:cNvSpPr>
            <a:spLocks noGrp="1"/>
          </p:cNvSpPr>
          <p:nvPr>
            <p:ph type="ctrTitle"/>
          </p:nvPr>
        </p:nvSpPr>
        <p:spPr>
          <a:xfrm>
            <a:off x="777240" y="565846"/>
            <a:ext cx="4887458" cy="3610622"/>
          </a:xfrm>
        </p:spPr>
        <p:txBody>
          <a:bodyPr anchor="b">
            <a:normAutofit/>
          </a:bodyPr>
          <a:lstStyle/>
          <a:p>
            <a:pPr algn="l"/>
            <a:r>
              <a:rPr lang="en-US" altLang="zh-CN" sz="6000">
                <a:solidFill>
                  <a:srgbClr val="FFFFFF"/>
                </a:solidFill>
                <a:latin typeface="Segoe UI" panose="020B0502040204020203" pitchFamily="34" charset="0"/>
                <a:ea typeface="DengXian" panose="02010600030101010101" pitchFamily="2" charset="-122"/>
              </a:rPr>
              <a:t>Thank you!</a:t>
            </a:r>
            <a:endParaRPr lang="zh-CN" altLang="en-US" sz="6000" dirty="0">
              <a:solidFill>
                <a:srgbClr val="FFFFFF"/>
              </a:solidFill>
              <a:latin typeface="Segoe UI" panose="020B0502040204020203" pitchFamily="34" charset="0"/>
              <a:ea typeface="DengXian" panose="02010600030101010101" pitchFamily="2" charset="-122"/>
            </a:endParaRPr>
          </a:p>
        </p:txBody>
      </p:sp>
      <p:grpSp>
        <p:nvGrpSpPr>
          <p:cNvPr id="50" name="Group 49">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51" name="Oval 50">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947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D0C7BAC-A9A7-4A90-8672-2EBEC5D6C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596CC8E-63AE-4FBB-B170-725D8CC84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289DC598-60E9-2D79-1259-CEDB667A8BAE}"/>
              </a:ext>
            </a:extLst>
          </p:cNvPr>
          <p:cNvSpPr>
            <a:spLocks noGrp="1"/>
          </p:cNvSpPr>
          <p:nvPr>
            <p:ph type="title"/>
          </p:nvPr>
        </p:nvSpPr>
        <p:spPr>
          <a:xfrm>
            <a:off x="777239" y="777240"/>
            <a:ext cx="6168331" cy="2493876"/>
          </a:xfrm>
        </p:spPr>
        <p:txBody>
          <a:bodyPr anchor="b">
            <a:normAutofit/>
          </a:bodyPr>
          <a:lstStyle/>
          <a:p>
            <a:r>
              <a:rPr lang="en-US" sz="4400" dirty="0">
                <a:latin typeface="Segoe UI" panose="020B0502040204020203" pitchFamily="34" charset="0"/>
                <a:ea typeface="DengXian" panose="02010600030101010101" pitchFamily="2" charset="-122"/>
              </a:rPr>
              <a:t>Motivations</a:t>
            </a:r>
          </a:p>
        </p:txBody>
      </p:sp>
      <p:sp>
        <p:nvSpPr>
          <p:cNvPr id="7" name="Content Placeholder 6">
            <a:extLst>
              <a:ext uri="{FF2B5EF4-FFF2-40B4-BE49-F238E27FC236}">
                <a16:creationId xmlns:a16="http://schemas.microsoft.com/office/drawing/2014/main" id="{11A80505-0D6D-92B3-597A-5A7ED9F6D149}"/>
              </a:ext>
            </a:extLst>
          </p:cNvPr>
          <p:cNvSpPr>
            <a:spLocks noGrp="1"/>
          </p:cNvSpPr>
          <p:nvPr>
            <p:ph idx="1"/>
          </p:nvPr>
        </p:nvSpPr>
        <p:spPr>
          <a:xfrm>
            <a:off x="777239" y="3428999"/>
            <a:ext cx="6168331" cy="2747963"/>
          </a:xfrm>
        </p:spPr>
        <p:txBody>
          <a:bodyPr anchor="t">
            <a:normAutofit/>
          </a:bodyPr>
          <a:lstStyle/>
          <a:p>
            <a:r>
              <a:rPr lang="en-US" altLang="zh-CN" sz="1800" dirty="0">
                <a:latin typeface="Segoe UI" panose="020B0502040204020203" pitchFamily="34" charset="0"/>
                <a:ea typeface="DengXian" panose="02010600030101010101" pitchFamily="2" charset="-122"/>
              </a:rPr>
              <a:t>Digitization of trading platforms</a:t>
            </a:r>
          </a:p>
          <a:p>
            <a:pPr lvl="1"/>
            <a:r>
              <a:rPr lang="en-US" altLang="zh-CN" sz="1600" dirty="0">
                <a:latin typeface="Segoe UI" panose="020B0502040204020203" pitchFamily="34" charset="0"/>
                <a:ea typeface="DengXian" panose="02010600030101010101" pitchFamily="2" charset="-122"/>
              </a:rPr>
              <a:t>The relentless rise of retail trading</a:t>
            </a:r>
          </a:p>
          <a:p>
            <a:pPr lvl="1"/>
            <a:r>
              <a:rPr lang="en-US" altLang="zh-CN" dirty="0">
                <a:latin typeface="Segoe UI" panose="020B0502040204020203" pitchFamily="34" charset="0"/>
                <a:ea typeface="DengXian" panose="02010600030101010101" pitchFamily="2" charset="-122"/>
                <a:hlinkClick r:id="rId3"/>
              </a:rPr>
              <a:t>GameStop short squeeze</a:t>
            </a:r>
            <a:endParaRPr lang="en-US" altLang="zh-CN" dirty="0">
              <a:latin typeface="Segoe UI" panose="020B0502040204020203" pitchFamily="34" charset="0"/>
              <a:ea typeface="DengXian" panose="02010600030101010101" pitchFamily="2" charset="-122"/>
            </a:endParaRPr>
          </a:p>
          <a:p>
            <a:endParaRPr lang="en-US" altLang="zh-CN" sz="1800" dirty="0">
              <a:latin typeface="Segoe UI" panose="020B0502040204020203" pitchFamily="34" charset="0"/>
              <a:ea typeface="DengXian" panose="02010600030101010101" pitchFamily="2" charset="-122"/>
            </a:endParaRPr>
          </a:p>
          <a:p>
            <a:pPr lvl="1"/>
            <a:endParaRPr lang="en-US" altLang="zh-CN" dirty="0">
              <a:latin typeface="Segoe UI" panose="020B0502040204020203" pitchFamily="34" charset="0"/>
              <a:ea typeface="DengXian" panose="02010600030101010101" pitchFamily="2" charset="-122"/>
            </a:endParaRPr>
          </a:p>
          <a:p>
            <a:pPr lvl="1"/>
            <a:endParaRPr lang="zh-CN" altLang="en-US" dirty="0">
              <a:latin typeface="Segoe UI" panose="020B0502040204020203" pitchFamily="34" charset="0"/>
              <a:ea typeface="DengXian" panose="02010600030101010101" pitchFamily="2" charset="-122"/>
            </a:endParaRPr>
          </a:p>
        </p:txBody>
      </p:sp>
      <p:grpSp>
        <p:nvGrpSpPr>
          <p:cNvPr id="39" name="decorative circles">
            <a:extLst>
              <a:ext uri="{FF2B5EF4-FFF2-40B4-BE49-F238E27FC236}">
                <a16:creationId xmlns:a16="http://schemas.microsoft.com/office/drawing/2014/main" id="{844DB1CD-B507-4DAC-B2EA-076521D31A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2461" y="220046"/>
            <a:ext cx="3455469" cy="4723381"/>
            <a:chOff x="8132461" y="220046"/>
            <a:chExt cx="3455469" cy="4723381"/>
          </a:xfrm>
        </p:grpSpPr>
        <p:sp>
          <p:nvSpPr>
            <p:cNvPr id="18" name="Oval 17">
              <a:extLst>
                <a:ext uri="{FF2B5EF4-FFF2-40B4-BE49-F238E27FC236}">
                  <a16:creationId xmlns:a16="http://schemas.microsoft.com/office/drawing/2014/main" id="{118375C6-0D3C-4E5F-94B3-7EF5BAF06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59FFDA2-3384-4F42-90FE-F082B0578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7BA1C62-77DC-4AFA-A864-2FCD22EE6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6170D3A-AB46-45E9-84C7-F7612F207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D7FF505-A555-4D6E-87E1-2179E753B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9E4792C-A3A6-40F9-B0F4-505095EE6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96FEDACF-8985-78EB-4818-0EB39B16BEE1}"/>
              </a:ext>
            </a:extLst>
          </p:cNvPr>
          <p:cNvPicPr>
            <a:picLocks noChangeAspect="1"/>
          </p:cNvPicPr>
          <p:nvPr/>
        </p:nvPicPr>
        <p:blipFill rotWithShape="1">
          <a:blip r:embed="rId4">
            <a:extLst>
              <a:ext uri="{28A0092B-C50C-407E-A947-70E740481C1C}">
                <a14:useLocalDpi xmlns:a14="http://schemas.microsoft.com/office/drawing/2010/main" val="0"/>
              </a:ext>
            </a:extLst>
          </a:blip>
          <a:srcRect r="-3" b="-3"/>
          <a:stretch/>
        </p:blipFill>
        <p:spPr>
          <a:xfrm>
            <a:off x="6980165" y="353676"/>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8" name="Picture 7">
            <a:extLst>
              <a:ext uri="{FF2B5EF4-FFF2-40B4-BE49-F238E27FC236}">
                <a16:creationId xmlns:a16="http://schemas.microsoft.com/office/drawing/2014/main" id="{FAE67FE9-130C-E481-174E-6A5730FD4630}"/>
              </a:ext>
            </a:extLst>
          </p:cNvPr>
          <p:cNvPicPr>
            <a:picLocks noChangeAspect="1"/>
          </p:cNvPicPr>
          <p:nvPr/>
        </p:nvPicPr>
        <p:blipFill rotWithShape="1">
          <a:blip r:embed="rId5"/>
          <a:srcRect l="39760" r="4" b="4"/>
          <a:stretch/>
        </p:blipFill>
        <p:spPr>
          <a:xfrm>
            <a:off x="9023024" y="3769720"/>
            <a:ext cx="3166539" cy="3088280"/>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a:extLst>
              <a:ext uri="{FF2B5EF4-FFF2-40B4-BE49-F238E27FC236}">
                <a16:creationId xmlns:a16="http://schemas.microsoft.com/office/drawing/2014/main" id="{2EF84B81-5421-8899-428A-FD44B903FB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0669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2663A72-E771-41D4-96AA-28C1B2172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164F59-4B09-4DB4-A99F-97C71DE46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E0A0EAF5-65B1-160E-6DDF-518A0ACBEDD6}"/>
              </a:ext>
            </a:extLst>
          </p:cNvPr>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DengXian" panose="02010600030101010101" pitchFamily="2" charset="-122"/>
              </a:rPr>
              <a:t>Related Works</a:t>
            </a:r>
          </a:p>
        </p:txBody>
      </p:sp>
      <p:sp>
        <p:nvSpPr>
          <p:cNvPr id="24" name="Freeform: Shape 23">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25" name="decorative circles">
            <a:extLst>
              <a:ext uri="{FF2B5EF4-FFF2-40B4-BE49-F238E27FC236}">
                <a16:creationId xmlns:a16="http://schemas.microsoft.com/office/drawing/2014/main" id="{C2C078FA-5775-45CB-A8F3-53B3F1AD2B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99808"/>
            <a:ext cx="1668948" cy="6421669"/>
            <a:chOff x="9951383" y="299808"/>
            <a:chExt cx="1668948" cy="6421669"/>
          </a:xfrm>
        </p:grpSpPr>
        <p:sp>
          <p:nvSpPr>
            <p:cNvPr id="26" name="Oval 2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Content Placeholder 2">
            <a:extLst>
              <a:ext uri="{FF2B5EF4-FFF2-40B4-BE49-F238E27FC236}">
                <a16:creationId xmlns:a16="http://schemas.microsoft.com/office/drawing/2014/main" id="{0D49B7B1-0032-5CD2-6448-5DB7E4A055D5}"/>
              </a:ext>
            </a:extLst>
          </p:cNvPr>
          <p:cNvGraphicFramePr>
            <a:graphicFrameLocks noGrp="1"/>
          </p:cNvGraphicFramePr>
          <p:nvPr>
            <p:ph idx="1"/>
            <p:extLst>
              <p:ext uri="{D42A27DB-BD31-4B8C-83A1-F6EECF244321}">
                <p14:modId xmlns:p14="http://schemas.microsoft.com/office/powerpoint/2010/main" val="2788398172"/>
              </p:ext>
            </p:extLst>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947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F85D90D8-26DA-FEEF-A999-BD923D3FDA92}"/>
              </a:ext>
            </a:extLst>
          </p:cNvPr>
          <p:cNvGrpSpPr/>
          <p:nvPr/>
        </p:nvGrpSpPr>
        <p:grpSpPr>
          <a:xfrm>
            <a:off x="378069" y="1233297"/>
            <a:ext cx="11435861" cy="4994353"/>
            <a:chOff x="418446" y="993342"/>
            <a:chExt cx="11628895" cy="5082038"/>
          </a:xfrm>
        </p:grpSpPr>
        <p:sp>
          <p:nvSpPr>
            <p:cNvPr id="7" name="TextBox 6">
              <a:extLst>
                <a:ext uri="{FF2B5EF4-FFF2-40B4-BE49-F238E27FC236}">
                  <a16:creationId xmlns:a16="http://schemas.microsoft.com/office/drawing/2014/main" id="{AED7C3B8-F8CE-11AA-04A8-4CB0CC0D4601}"/>
                </a:ext>
              </a:extLst>
            </p:cNvPr>
            <p:cNvSpPr txBox="1"/>
            <p:nvPr/>
          </p:nvSpPr>
          <p:spPr>
            <a:xfrm>
              <a:off x="4542475" y="993342"/>
              <a:ext cx="1796890" cy="404626"/>
            </a:xfrm>
            <a:prstGeom prst="rect">
              <a:avLst/>
            </a:prstGeom>
            <a:noFill/>
          </p:spPr>
          <p:txBody>
            <a:bodyPr wrap="square" rtlCol="0">
              <a:noAutofit/>
            </a:bodyPr>
            <a:lstStyle/>
            <a:p>
              <a:endParaRPr lang="zh-CN" altLang="en-US" sz="1200" dirty="0"/>
            </a:p>
          </p:txBody>
        </p:sp>
        <p:sp>
          <p:nvSpPr>
            <p:cNvPr id="10" name="TextBox 9">
              <a:extLst>
                <a:ext uri="{FF2B5EF4-FFF2-40B4-BE49-F238E27FC236}">
                  <a16:creationId xmlns:a16="http://schemas.microsoft.com/office/drawing/2014/main" id="{622C73FF-9784-73E7-CDC8-07DD10E4D635}"/>
                </a:ext>
              </a:extLst>
            </p:cNvPr>
            <p:cNvSpPr txBox="1"/>
            <p:nvPr/>
          </p:nvSpPr>
          <p:spPr>
            <a:xfrm>
              <a:off x="4632920" y="1017897"/>
              <a:ext cx="1796890" cy="404626"/>
            </a:xfrm>
            <a:prstGeom prst="rect">
              <a:avLst/>
            </a:prstGeom>
            <a:noFill/>
          </p:spPr>
          <p:txBody>
            <a:bodyPr wrap="square" rtlCol="0">
              <a:noAutofit/>
            </a:bodyPr>
            <a:lstStyle/>
            <a:p>
              <a:r>
                <a:rPr lang="en-US" altLang="zh-CN" sz="1200" dirty="0">
                  <a:latin typeface="Segoe UI" panose="020B0502040204020203" pitchFamily="34" charset="0"/>
                  <a:ea typeface="DengXian" panose="02010600030101010101" pitchFamily="2" charset="-122"/>
                </a:rPr>
                <a:t>Cleaning, Entity Matching,</a:t>
              </a:r>
              <a:r>
                <a:rPr lang="zh-CN" altLang="en-US" sz="1200" dirty="0">
                  <a:latin typeface="Segoe UI" panose="020B0502040204020203" pitchFamily="34" charset="0"/>
                  <a:ea typeface="DengXian" panose="02010600030101010101" pitchFamily="2" charset="-122"/>
                </a:rPr>
                <a:t> </a:t>
              </a:r>
              <a:r>
                <a:rPr lang="en-US" altLang="zh-CN" sz="1200" dirty="0">
                  <a:latin typeface="Segoe UI" panose="020B0502040204020203" pitchFamily="34" charset="0"/>
                  <a:ea typeface="DengXian" panose="02010600030101010101" pitchFamily="2" charset="-122"/>
                </a:rPr>
                <a:t>Merging, etc.</a:t>
              </a:r>
              <a:endParaRPr lang="zh-CN" altLang="en-US" sz="1200" dirty="0">
                <a:latin typeface="Segoe UI" panose="020B0502040204020203" pitchFamily="34" charset="0"/>
                <a:ea typeface="DengXian" panose="02010600030101010101" pitchFamily="2" charset="-122"/>
              </a:endParaRPr>
            </a:p>
          </p:txBody>
        </p:sp>
        <p:sp>
          <p:nvSpPr>
            <p:cNvPr id="17" name="TextBox 16">
              <a:extLst>
                <a:ext uri="{FF2B5EF4-FFF2-40B4-BE49-F238E27FC236}">
                  <a16:creationId xmlns:a16="http://schemas.microsoft.com/office/drawing/2014/main" id="{B47F0692-071C-1D18-CAAB-3D8BCAD2ED69}"/>
                </a:ext>
              </a:extLst>
            </p:cNvPr>
            <p:cNvSpPr txBox="1"/>
            <p:nvPr/>
          </p:nvSpPr>
          <p:spPr>
            <a:xfrm>
              <a:off x="4632920" y="2868923"/>
              <a:ext cx="1796890" cy="404626"/>
            </a:xfrm>
            <a:prstGeom prst="rect">
              <a:avLst/>
            </a:prstGeom>
            <a:noFill/>
          </p:spPr>
          <p:txBody>
            <a:bodyPr wrap="square" rtlCol="0">
              <a:noAutofit/>
            </a:bodyPr>
            <a:lstStyle/>
            <a:p>
              <a:r>
                <a:rPr lang="en-US" altLang="zh-CN" sz="1200" dirty="0">
                  <a:latin typeface="Segoe UI" panose="020B0502040204020203" pitchFamily="34" charset="0"/>
                  <a:ea typeface="DengXian" panose="02010600030101010101" pitchFamily="2" charset="-122"/>
                </a:rPr>
                <a:t>Processing, Indicators Calculating, etc.</a:t>
              </a:r>
              <a:endParaRPr lang="zh-CN" altLang="en-US" sz="1200" dirty="0">
                <a:latin typeface="Segoe UI" panose="020B0502040204020203" pitchFamily="34" charset="0"/>
                <a:ea typeface="DengXian" panose="02010600030101010101" pitchFamily="2" charset="-122"/>
              </a:endParaRPr>
            </a:p>
          </p:txBody>
        </p:sp>
        <p:sp>
          <p:nvSpPr>
            <p:cNvPr id="25" name="TextBox 24">
              <a:extLst>
                <a:ext uri="{FF2B5EF4-FFF2-40B4-BE49-F238E27FC236}">
                  <a16:creationId xmlns:a16="http://schemas.microsoft.com/office/drawing/2014/main" id="{E160AAFD-ACCC-969E-CB3D-118AEC18AF88}"/>
                </a:ext>
              </a:extLst>
            </p:cNvPr>
            <p:cNvSpPr txBox="1"/>
            <p:nvPr/>
          </p:nvSpPr>
          <p:spPr>
            <a:xfrm>
              <a:off x="8582270" y="2317812"/>
              <a:ext cx="1796890" cy="461665"/>
            </a:xfrm>
            <a:prstGeom prst="rect">
              <a:avLst/>
            </a:prstGeom>
            <a:noFill/>
          </p:spPr>
          <p:txBody>
            <a:bodyPr wrap="square" rtlCol="0">
              <a:spAutoFit/>
            </a:bodyPr>
            <a:lstStyle/>
            <a:p>
              <a:pPr algn="ctr"/>
              <a:r>
                <a:rPr lang="en-US" altLang="zh-CN" sz="1200" dirty="0">
                  <a:latin typeface="Segoe UI" panose="020B0502040204020203" pitchFamily="34" charset="0"/>
                  <a:ea typeface="DengXian" panose="02010600030101010101" pitchFamily="2" charset="-122"/>
                </a:rPr>
                <a:t>Quantify/Normalize Data</a:t>
              </a:r>
              <a:endParaRPr lang="zh-CN" altLang="en-US" sz="1200" dirty="0">
                <a:latin typeface="Segoe UI" panose="020B0502040204020203" pitchFamily="34" charset="0"/>
                <a:ea typeface="DengXian" panose="02010600030101010101" pitchFamily="2" charset="-122"/>
              </a:endParaRPr>
            </a:p>
          </p:txBody>
        </p:sp>
        <p:sp>
          <p:nvSpPr>
            <p:cNvPr id="26" name="Arrow: Curved Left 25">
              <a:extLst>
                <a:ext uri="{FF2B5EF4-FFF2-40B4-BE49-F238E27FC236}">
                  <a16:creationId xmlns:a16="http://schemas.microsoft.com/office/drawing/2014/main" id="{01095CC8-6A8A-62C7-0591-81E20118E21B}"/>
                </a:ext>
              </a:extLst>
            </p:cNvPr>
            <p:cNvSpPr/>
            <p:nvPr/>
          </p:nvSpPr>
          <p:spPr>
            <a:xfrm>
              <a:off x="10641839" y="3197321"/>
              <a:ext cx="1405502" cy="2421387"/>
            </a:xfrm>
            <a:prstGeom prst="curvedLeftArrow">
              <a:avLst/>
            </a:prstGeom>
            <a:gradFill>
              <a:gsLst>
                <a:gs pos="0">
                  <a:srgbClr val="704DC3"/>
                </a:gs>
                <a:gs pos="10000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Segoe UI" panose="020B0502040204020203" pitchFamily="34" charset="0"/>
                  <a:ea typeface="DengXian" panose="02010600030101010101" pitchFamily="2" charset="-122"/>
                </a:rPr>
                <a:t>Buy/Sell Decision</a:t>
              </a:r>
              <a:endParaRPr lang="zh-CN" altLang="en-US" sz="1200" dirty="0">
                <a:solidFill>
                  <a:schemeClr val="tx1"/>
                </a:solidFill>
                <a:latin typeface="Segoe UI" panose="020B0502040204020203" pitchFamily="34" charset="0"/>
                <a:ea typeface="DengXian" panose="02010600030101010101" pitchFamily="2" charset="-122"/>
              </a:endParaRPr>
            </a:p>
          </p:txBody>
        </p:sp>
        <p:cxnSp>
          <p:nvCxnSpPr>
            <p:cNvPr id="11" name="Straight Arrow Connector 10">
              <a:extLst>
                <a:ext uri="{FF2B5EF4-FFF2-40B4-BE49-F238E27FC236}">
                  <a16:creationId xmlns:a16="http://schemas.microsoft.com/office/drawing/2014/main" id="{0BA4213E-366D-4065-7D23-E46E6AE05B2C}"/>
                </a:ext>
              </a:extLst>
            </p:cNvPr>
            <p:cNvCxnSpPr>
              <a:cxnSpLocks/>
              <a:stCxn id="28" idx="3"/>
              <a:endCxn id="39" idx="1"/>
            </p:cNvCxnSpPr>
            <p:nvPr/>
          </p:nvCxnSpPr>
          <p:spPr>
            <a:xfrm>
              <a:off x="4513654" y="1515410"/>
              <a:ext cx="20066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097250-78A1-EEF6-F1DC-1019A5E9C09F}"/>
                </a:ext>
              </a:extLst>
            </p:cNvPr>
            <p:cNvCxnSpPr>
              <a:cxnSpLocks/>
              <a:stCxn id="30" idx="3"/>
              <a:endCxn id="46" idx="1"/>
            </p:cNvCxnSpPr>
            <p:nvPr/>
          </p:nvCxnSpPr>
          <p:spPr>
            <a:xfrm>
              <a:off x="4542475" y="3366436"/>
              <a:ext cx="19777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945F95B-8724-814F-122F-F0EAE34CAA64}"/>
                </a:ext>
              </a:extLst>
            </p:cNvPr>
            <p:cNvGrpSpPr/>
            <p:nvPr/>
          </p:nvGrpSpPr>
          <p:grpSpPr>
            <a:xfrm>
              <a:off x="418446" y="1220210"/>
              <a:ext cx="4124029" cy="590400"/>
              <a:chOff x="294573" y="55824"/>
              <a:chExt cx="4124029" cy="590400"/>
            </a:xfrm>
          </p:grpSpPr>
          <p:sp>
            <p:nvSpPr>
              <p:cNvPr id="27" name="Rectangle: Rounded Corners 26">
                <a:extLst>
                  <a:ext uri="{FF2B5EF4-FFF2-40B4-BE49-F238E27FC236}">
                    <a16:creationId xmlns:a16="http://schemas.microsoft.com/office/drawing/2014/main" id="{1D7B95E3-C21B-0EC1-1A62-0686B4417347}"/>
                  </a:ext>
                </a:extLst>
              </p:cNvPr>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28" name="Rectangle: Rounded Corners 4">
                <a:extLst>
                  <a:ext uri="{FF2B5EF4-FFF2-40B4-BE49-F238E27FC236}">
                    <a16:creationId xmlns:a16="http://schemas.microsoft.com/office/drawing/2014/main" id="{4EE18B8B-1CA0-13CD-23A1-19D2869A591B}"/>
                  </a:ext>
                </a:extLst>
              </p:cNvPr>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DengXian" panose="02010600030101010101" pitchFamily="2" charset="-122"/>
                  </a:rPr>
                  <a:t>Posts from Twitter and Reddit</a:t>
                </a:r>
                <a:endParaRPr lang="zh-CN" altLang="en-US" dirty="0">
                  <a:latin typeface="Segoe UI" panose="020B0502040204020203" pitchFamily="34" charset="0"/>
                  <a:ea typeface="DengXian" panose="02010600030101010101" pitchFamily="2" charset="-122"/>
                </a:endParaRPr>
              </a:p>
            </p:txBody>
          </p:sp>
        </p:grpSp>
        <p:grpSp>
          <p:nvGrpSpPr>
            <p:cNvPr id="29" name="Group 28">
              <a:extLst>
                <a:ext uri="{FF2B5EF4-FFF2-40B4-BE49-F238E27FC236}">
                  <a16:creationId xmlns:a16="http://schemas.microsoft.com/office/drawing/2014/main" id="{9DFC95DA-82AC-CC43-2E94-7DCE70E79159}"/>
                </a:ext>
              </a:extLst>
            </p:cNvPr>
            <p:cNvGrpSpPr/>
            <p:nvPr/>
          </p:nvGrpSpPr>
          <p:grpSpPr>
            <a:xfrm>
              <a:off x="418446" y="3071236"/>
              <a:ext cx="4124029" cy="590400"/>
              <a:chOff x="294573" y="2601024"/>
              <a:chExt cx="4124029" cy="590400"/>
            </a:xfrm>
          </p:grpSpPr>
          <p:sp>
            <p:nvSpPr>
              <p:cNvPr id="30" name="Rectangle: Rounded Corners 29">
                <a:extLst>
                  <a:ext uri="{FF2B5EF4-FFF2-40B4-BE49-F238E27FC236}">
                    <a16:creationId xmlns:a16="http://schemas.microsoft.com/office/drawing/2014/main" id="{D8A4A26E-89BA-ABB6-CF10-44C8447BAE4C}"/>
                  </a:ext>
                </a:extLst>
              </p:cNvPr>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8"/>
                  <a:lumOff val="7058"/>
                  <a:alphaOff val="0"/>
                </a:schemeClr>
              </a:fillRef>
              <a:effectRef idx="0">
                <a:schemeClr val="accent2">
                  <a:hueOff val="-1525302"/>
                  <a:satOff val="-418"/>
                  <a:lumOff val="7058"/>
                  <a:alphaOff val="0"/>
                </a:schemeClr>
              </a:effectRef>
              <a:fontRef idx="minor">
                <a:schemeClr val="lt1"/>
              </a:fontRef>
            </p:style>
            <p:txBody>
              <a:bodyPr/>
              <a:lstStyle/>
              <a:p>
                <a:endParaRPr lang="en-US"/>
              </a:p>
            </p:txBody>
          </p:sp>
          <p:sp>
            <p:nvSpPr>
              <p:cNvPr id="31" name="Rectangle: Rounded Corners 4">
                <a:extLst>
                  <a:ext uri="{FF2B5EF4-FFF2-40B4-BE49-F238E27FC236}">
                    <a16:creationId xmlns:a16="http://schemas.microsoft.com/office/drawing/2014/main" id="{0C9AB627-06CC-6666-35FF-9A96465949DC}"/>
                  </a:ext>
                </a:extLst>
              </p:cNvPr>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DengXian" panose="02010600030101010101" pitchFamily="2" charset="-122"/>
                  </a:rPr>
                  <a:t>Stock data: Price, Volume, etc.</a:t>
                </a:r>
                <a:endParaRPr lang="zh-CN" altLang="en-US" sz="2000" dirty="0">
                  <a:latin typeface="Segoe UI" panose="020B0502040204020203" pitchFamily="34" charset="0"/>
                  <a:ea typeface="DengXian" panose="02010600030101010101" pitchFamily="2" charset="-122"/>
                </a:endParaRPr>
              </a:p>
            </p:txBody>
          </p:sp>
        </p:grpSp>
        <p:grpSp>
          <p:nvGrpSpPr>
            <p:cNvPr id="38" name="Group 37">
              <a:extLst>
                <a:ext uri="{FF2B5EF4-FFF2-40B4-BE49-F238E27FC236}">
                  <a16:creationId xmlns:a16="http://schemas.microsoft.com/office/drawing/2014/main" id="{9176D826-27F9-93E6-DB0C-3BF024B4D1D8}"/>
                </a:ext>
              </a:extLst>
            </p:cNvPr>
            <p:cNvGrpSpPr/>
            <p:nvPr/>
          </p:nvGrpSpPr>
          <p:grpSpPr>
            <a:xfrm>
              <a:off x="6520256" y="1220210"/>
              <a:ext cx="4124029" cy="590400"/>
              <a:chOff x="294573" y="55824"/>
              <a:chExt cx="4124029" cy="590400"/>
            </a:xfrm>
          </p:grpSpPr>
          <p:sp>
            <p:nvSpPr>
              <p:cNvPr id="39" name="Rectangle: Rounded Corners 38">
                <a:extLst>
                  <a:ext uri="{FF2B5EF4-FFF2-40B4-BE49-F238E27FC236}">
                    <a16:creationId xmlns:a16="http://schemas.microsoft.com/office/drawing/2014/main" id="{3EDDF19B-AF08-9CF8-8017-A02753F70F32}"/>
                  </a:ext>
                </a:extLst>
              </p:cNvPr>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40" name="Rectangle: Rounded Corners 4">
                <a:extLst>
                  <a:ext uri="{FF2B5EF4-FFF2-40B4-BE49-F238E27FC236}">
                    <a16:creationId xmlns:a16="http://schemas.microsoft.com/office/drawing/2014/main" id="{1369E530-E15D-8E00-D496-288B477F23FC}"/>
                  </a:ext>
                </a:extLst>
              </p:cNvPr>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DengXian" panose="02010600030101010101" pitchFamily="2" charset="-122"/>
                  </a:rPr>
                  <a:t>Sentiment Labeling</a:t>
                </a:r>
                <a:endParaRPr lang="zh-CN" altLang="en-US" dirty="0">
                  <a:latin typeface="Segoe UI" panose="020B0502040204020203" pitchFamily="34" charset="0"/>
                  <a:ea typeface="DengXian" panose="02010600030101010101" pitchFamily="2" charset="-122"/>
                </a:endParaRPr>
              </a:p>
            </p:txBody>
          </p:sp>
        </p:grpSp>
        <p:grpSp>
          <p:nvGrpSpPr>
            <p:cNvPr id="45" name="Group 44">
              <a:extLst>
                <a:ext uri="{FF2B5EF4-FFF2-40B4-BE49-F238E27FC236}">
                  <a16:creationId xmlns:a16="http://schemas.microsoft.com/office/drawing/2014/main" id="{DCC5137E-FE54-1797-DE6C-819BCA13663E}"/>
                </a:ext>
              </a:extLst>
            </p:cNvPr>
            <p:cNvGrpSpPr/>
            <p:nvPr/>
          </p:nvGrpSpPr>
          <p:grpSpPr>
            <a:xfrm>
              <a:off x="6520256" y="3071236"/>
              <a:ext cx="4124029" cy="590400"/>
              <a:chOff x="294573" y="2601024"/>
              <a:chExt cx="4124029" cy="590400"/>
            </a:xfrm>
          </p:grpSpPr>
          <p:sp>
            <p:nvSpPr>
              <p:cNvPr id="46" name="Rectangle: Rounded Corners 45">
                <a:extLst>
                  <a:ext uri="{FF2B5EF4-FFF2-40B4-BE49-F238E27FC236}">
                    <a16:creationId xmlns:a16="http://schemas.microsoft.com/office/drawing/2014/main" id="{55E5079D-E56A-7DCE-E849-32EA67B80317}"/>
                  </a:ext>
                </a:extLst>
              </p:cNvPr>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8"/>
                  <a:lumOff val="7058"/>
                  <a:alphaOff val="0"/>
                </a:schemeClr>
              </a:fillRef>
              <a:effectRef idx="0">
                <a:schemeClr val="accent2">
                  <a:hueOff val="-1525302"/>
                  <a:satOff val="-418"/>
                  <a:lumOff val="7058"/>
                  <a:alphaOff val="0"/>
                </a:schemeClr>
              </a:effectRef>
              <a:fontRef idx="minor">
                <a:schemeClr val="lt1"/>
              </a:fontRef>
            </p:style>
            <p:txBody>
              <a:bodyPr/>
              <a:lstStyle/>
              <a:p>
                <a:endParaRPr lang="en-US"/>
              </a:p>
            </p:txBody>
          </p:sp>
          <p:sp>
            <p:nvSpPr>
              <p:cNvPr id="47" name="Rectangle: Rounded Corners 4">
                <a:extLst>
                  <a:ext uri="{FF2B5EF4-FFF2-40B4-BE49-F238E27FC236}">
                    <a16:creationId xmlns:a16="http://schemas.microsoft.com/office/drawing/2014/main" id="{C9FD0D27-FD39-4B8D-4A9F-ADA1CD27B68E}"/>
                  </a:ext>
                </a:extLst>
              </p:cNvPr>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DengXian" panose="02010600030101010101" pitchFamily="2" charset="-122"/>
                  </a:rPr>
                  <a:t>Time Series Modeling</a:t>
                </a:r>
                <a:endParaRPr lang="zh-CN" altLang="en-US" sz="2000" dirty="0">
                  <a:latin typeface="Segoe UI" panose="020B0502040204020203" pitchFamily="34" charset="0"/>
                  <a:ea typeface="DengXian" panose="02010600030101010101" pitchFamily="2" charset="-122"/>
                </a:endParaRPr>
              </a:p>
            </p:txBody>
          </p:sp>
        </p:grpSp>
        <p:sp>
          <p:nvSpPr>
            <p:cNvPr id="51" name="Oval 50">
              <a:extLst>
                <a:ext uri="{FF2B5EF4-FFF2-40B4-BE49-F238E27FC236}">
                  <a16:creationId xmlns:a16="http://schemas.microsoft.com/office/drawing/2014/main" id="{2A0C9215-4D00-407A-13E1-7651057EEDAB}"/>
                </a:ext>
              </a:extLst>
            </p:cNvPr>
            <p:cNvSpPr/>
            <p:nvPr/>
          </p:nvSpPr>
          <p:spPr>
            <a:xfrm>
              <a:off x="8778701" y="4408014"/>
              <a:ext cx="1737391" cy="1667366"/>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rmAutofit/>
            </a:bodyPr>
            <a:lstStyle/>
            <a:p>
              <a:pPr algn="ctr" defTabSz="913765"/>
              <a:r>
                <a:rPr lang="en-US" altLang="zh-CN" sz="2400" b="1" dirty="0">
                  <a:solidFill>
                    <a:schemeClr val="tx1"/>
                  </a:solidFill>
                  <a:latin typeface="Segoe UI" panose="020B0502040204020203" pitchFamily="34" charset="0"/>
                  <a:ea typeface="DengXian" panose="02010600030101010101" pitchFamily="2" charset="-122"/>
                </a:rPr>
                <a:t>Portfolio</a:t>
              </a:r>
            </a:p>
          </p:txBody>
        </p:sp>
        <p:sp>
          <p:nvSpPr>
            <p:cNvPr id="52" name="Arrow: Down 51">
              <a:extLst>
                <a:ext uri="{FF2B5EF4-FFF2-40B4-BE49-F238E27FC236}">
                  <a16:creationId xmlns:a16="http://schemas.microsoft.com/office/drawing/2014/main" id="{B4DB743C-7CD0-F1AC-DF18-518CF7BBA2E5}"/>
                </a:ext>
              </a:extLst>
            </p:cNvPr>
            <p:cNvSpPr/>
            <p:nvPr/>
          </p:nvSpPr>
          <p:spPr>
            <a:xfrm>
              <a:off x="8339239" y="1875074"/>
              <a:ext cx="305170" cy="1131698"/>
            </a:xfrm>
            <a:prstGeom prst="downArrow">
              <a:avLst/>
            </a:prstGeom>
            <a:gradFill>
              <a:gsLst>
                <a:gs pos="100000">
                  <a:srgbClr val="704DC3"/>
                </a:gs>
                <a:gs pos="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264775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9" name="Freeform: Shape 118">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20"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21" name="Oval 120">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6F981CD-8EFA-4F8B-F122-5F300AFE3D31}"/>
              </a:ext>
            </a:extLst>
          </p:cNvPr>
          <p:cNvSpPr>
            <a:spLocks noGrp="1"/>
          </p:cNvSpPr>
          <p:nvPr>
            <p:ph type="title"/>
          </p:nvPr>
        </p:nvSpPr>
        <p:spPr>
          <a:xfrm>
            <a:off x="770878" y="952022"/>
            <a:ext cx="2862591" cy="5157049"/>
          </a:xfrm>
        </p:spPr>
        <p:txBody>
          <a:bodyPr anchor="ctr">
            <a:normAutofit/>
          </a:bodyPr>
          <a:lstStyle/>
          <a:p>
            <a:r>
              <a:rPr lang="en-US" altLang="zh-CN" sz="4400" dirty="0">
                <a:latin typeface="Segoe UI" panose="020B0502040204020203" pitchFamily="34" charset="0"/>
                <a:ea typeface="DengXian" panose="02010600030101010101" pitchFamily="2" charset="-122"/>
              </a:rPr>
              <a:t>Problems to solve</a:t>
            </a:r>
            <a:endParaRPr lang="zh-CN" altLang="en-US" sz="4400" dirty="0">
              <a:latin typeface="Segoe UI" panose="020B0502040204020203" pitchFamily="34" charset="0"/>
              <a:ea typeface="DengXian" panose="02010600030101010101" pitchFamily="2" charset="-122"/>
            </a:endParaRPr>
          </a:p>
        </p:txBody>
      </p:sp>
      <p:graphicFrame>
        <p:nvGraphicFramePr>
          <p:cNvPr id="127" name="Content Placeholder 2">
            <a:extLst>
              <a:ext uri="{FF2B5EF4-FFF2-40B4-BE49-F238E27FC236}">
                <a16:creationId xmlns:a16="http://schemas.microsoft.com/office/drawing/2014/main" id="{A3361961-0EFC-53A1-1D87-5FB93ED1897D}"/>
              </a:ext>
            </a:extLst>
          </p:cNvPr>
          <p:cNvGraphicFramePr>
            <a:graphicFrameLocks noGrp="1"/>
          </p:cNvGraphicFramePr>
          <p:nvPr>
            <p:ph idx="1"/>
            <p:extLst>
              <p:ext uri="{D42A27DB-BD31-4B8C-83A1-F6EECF244321}">
                <p14:modId xmlns:p14="http://schemas.microsoft.com/office/powerpoint/2010/main" val="351797044"/>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82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628D-A37F-9D14-C17F-80A7A46772BA}"/>
              </a:ext>
            </a:extLst>
          </p:cNvPr>
          <p:cNvSpPr>
            <a:spLocks noGrp="1"/>
          </p:cNvSpPr>
          <p:nvPr>
            <p:ph type="title"/>
          </p:nvPr>
        </p:nvSpPr>
        <p:spPr/>
        <p:txBody>
          <a:bodyPr/>
          <a:lstStyle/>
          <a:p>
            <a:r>
              <a:rPr lang="en-US" dirty="0">
                <a:latin typeface="Segoe UI" panose="020B0502040204020203" pitchFamily="34" charset="0"/>
                <a:ea typeface="DengXian" panose="02010600030101010101" pitchFamily="2" charset="-122"/>
              </a:rPr>
              <a:t>Sentiment Analysis</a:t>
            </a:r>
          </a:p>
        </p:txBody>
      </p:sp>
      <p:sp>
        <p:nvSpPr>
          <p:cNvPr id="3" name="Content Placeholder 2">
            <a:extLst>
              <a:ext uri="{FF2B5EF4-FFF2-40B4-BE49-F238E27FC236}">
                <a16:creationId xmlns:a16="http://schemas.microsoft.com/office/drawing/2014/main" id="{AC840179-B26B-2956-E4A1-F5978D63E1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602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2F53-41E7-F537-FA40-23142D9BA81E}"/>
              </a:ext>
            </a:extLst>
          </p:cNvPr>
          <p:cNvSpPr>
            <a:spLocks noGrp="1"/>
          </p:cNvSpPr>
          <p:nvPr>
            <p:ph type="title"/>
          </p:nvPr>
        </p:nvSpPr>
        <p:spPr/>
        <p:txBody>
          <a:bodyPr>
            <a:normAutofit fontScale="90000"/>
          </a:bodyPr>
          <a:lstStyle/>
          <a:p>
            <a:r>
              <a:rPr lang="en-US" dirty="0">
                <a:latin typeface="Segoe UI" panose="020B0502040204020203" pitchFamily="34" charset="0"/>
                <a:ea typeface="DengXian" panose="02010600030101010101" pitchFamily="2" charset="-122"/>
              </a:rPr>
              <a:t>What we have for sentiment analysis</a:t>
            </a:r>
          </a:p>
        </p:txBody>
      </p:sp>
      <p:sp>
        <p:nvSpPr>
          <p:cNvPr id="3" name="Content Placeholder 2">
            <a:extLst>
              <a:ext uri="{FF2B5EF4-FFF2-40B4-BE49-F238E27FC236}">
                <a16:creationId xmlns:a16="http://schemas.microsoft.com/office/drawing/2014/main" id="{4BC32640-8089-20EF-8904-42BC8471F10C}"/>
              </a:ext>
            </a:extLst>
          </p:cNvPr>
          <p:cNvSpPr>
            <a:spLocks noGrp="1"/>
          </p:cNvSpPr>
          <p:nvPr>
            <p:ph idx="1"/>
          </p:nvPr>
        </p:nvSpPr>
        <p:spPr/>
        <p:txBody>
          <a:bodyPr/>
          <a:lstStyle/>
          <a:p>
            <a:pPr lvl="1"/>
            <a:endParaRPr lang="en-US" dirty="0"/>
          </a:p>
        </p:txBody>
      </p:sp>
    </p:spTree>
    <p:extLst>
      <p:ext uri="{BB962C8B-B14F-4D97-AF65-F5344CB8AC3E}">
        <p14:creationId xmlns:p14="http://schemas.microsoft.com/office/powerpoint/2010/main" val="154992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4A2F325-2C27-78B6-6139-FEE02451926A}"/>
              </a:ext>
            </a:extLst>
          </p:cNvPr>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DengXian" panose="02010600030101010101" pitchFamily="2" charset="-122"/>
              </a:rPr>
              <a:t>Trading Signal Detection</a:t>
            </a:r>
          </a:p>
        </p:txBody>
      </p:sp>
      <p:grpSp>
        <p:nvGrpSpPr>
          <p:cNvPr id="13" name="Decorative Circles">
            <a:extLst>
              <a:ext uri="{FF2B5EF4-FFF2-40B4-BE49-F238E27FC236}">
                <a16:creationId xmlns:a16="http://schemas.microsoft.com/office/drawing/2014/main" id="{9215E110-AB5D-437B-9906-4A431F695E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53192"/>
            <a:ext cx="2260285" cy="6604807"/>
            <a:chOff x="9951383" y="253192"/>
            <a:chExt cx="2260285" cy="6604807"/>
          </a:xfrm>
        </p:grpSpPr>
        <p:sp>
          <p:nvSpPr>
            <p:cNvPr id="60" name="Oval 59">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Content Placeholder 2">
            <a:extLst>
              <a:ext uri="{FF2B5EF4-FFF2-40B4-BE49-F238E27FC236}">
                <a16:creationId xmlns:a16="http://schemas.microsoft.com/office/drawing/2014/main" id="{9914D4C5-7D21-36DE-1653-9FEEA1BF941D}"/>
              </a:ext>
            </a:extLst>
          </p:cNvPr>
          <p:cNvGraphicFramePr>
            <a:graphicFrameLocks noGrp="1"/>
          </p:cNvGraphicFramePr>
          <p:nvPr>
            <p:ph idx="1"/>
            <p:extLst>
              <p:ext uri="{D42A27DB-BD31-4B8C-83A1-F6EECF244321}">
                <p14:modId xmlns:p14="http://schemas.microsoft.com/office/powerpoint/2010/main" val="2392335772"/>
              </p:ext>
            </p:extLst>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295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7C5A-652F-9093-FC44-BCD72C6595F0}"/>
              </a:ext>
            </a:extLst>
          </p:cNvPr>
          <p:cNvSpPr>
            <a:spLocks noGrp="1"/>
          </p:cNvSpPr>
          <p:nvPr>
            <p:ph type="title"/>
          </p:nvPr>
        </p:nvSpPr>
        <p:spPr>
          <a:xfrm>
            <a:off x="9619763" y="2766218"/>
            <a:ext cx="10658475" cy="1325563"/>
          </a:xfrm>
        </p:spPr>
        <p:txBody>
          <a:bodyPr vert="horz" lIns="91440" tIns="45720" rIns="91440" bIns="45720" rtlCol="0" anchor="b">
            <a:normAutofit/>
          </a:bodyPr>
          <a:lstStyle/>
          <a:p>
            <a:r>
              <a:rPr lang="en-US" dirty="0"/>
              <a:t>Tesla</a:t>
            </a:r>
          </a:p>
        </p:txBody>
      </p:sp>
      <p:pic>
        <p:nvPicPr>
          <p:cNvPr id="8" name="Content Placeholder 4">
            <a:extLst>
              <a:ext uri="{FF2B5EF4-FFF2-40B4-BE49-F238E27FC236}">
                <a16:creationId xmlns:a16="http://schemas.microsoft.com/office/drawing/2014/main" id="{B07652A1-631E-5818-7F6C-2BA5A29E2DED}"/>
              </a:ext>
            </a:extLst>
          </p:cNvPr>
          <p:cNvPicPr>
            <a:picLocks noGrp="1" noChangeAspect="1"/>
          </p:cNvPicPr>
          <p:nvPr>
            <p:ph idx="1"/>
          </p:nvPr>
        </p:nvPicPr>
        <p:blipFill>
          <a:blip r:embed="rId3"/>
          <a:stretch>
            <a:fillRect/>
          </a:stretch>
        </p:blipFill>
        <p:spPr>
          <a:xfrm>
            <a:off x="90483" y="-48532"/>
            <a:ext cx="9529280" cy="6784848"/>
          </a:xfrm>
        </p:spPr>
      </p:pic>
    </p:spTree>
    <p:extLst>
      <p:ext uri="{BB962C8B-B14F-4D97-AF65-F5344CB8AC3E}">
        <p14:creationId xmlns:p14="http://schemas.microsoft.com/office/powerpoint/2010/main" val="3813925949"/>
      </p:ext>
    </p:extLst>
  </p:cSld>
  <p:clrMapOvr>
    <a:masterClrMapping/>
  </p:clrMapOvr>
</p:sld>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font">
      <a:majorFont>
        <a:latin typeface="Segoe UI"/>
        <a:ea typeface="DengXian"/>
        <a:cs typeface=""/>
      </a:majorFont>
      <a:minorFont>
        <a:latin typeface="Segoe UI"/>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7">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 dockstate="right" visibility="0" width="525" row="8">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4A313786-994D-4B5A-8BDF-E48752DD9435}">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033033E-B9D6-40FC-AEB6-2710583A23BD}">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95E61655-7DBD-4EF0-B5DC-9BDD1BDC3813}">
  <we:reference id="wa200006000" version="1.0.7.0" store="en-US" storeType="OMEX"/>
  <we:alternateReferences>
    <we:reference id="WA200006000" version="1.0.7.0" store="WA20000600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367</TotalTime>
  <Words>312</Words>
  <Application>Microsoft Office PowerPoint</Application>
  <PresentationFormat>Widescreen</PresentationFormat>
  <Paragraphs>68</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AvenirNext LT Pro Medium</vt:lpstr>
      <vt:lpstr>等线</vt:lpstr>
      <vt:lpstr>Arial</vt:lpstr>
      <vt:lpstr>Segoe UI</vt:lpstr>
      <vt:lpstr>ConfettiVTI</vt:lpstr>
      <vt:lpstr>Exploring Stock Movements</vt:lpstr>
      <vt:lpstr>Motivations</vt:lpstr>
      <vt:lpstr>Related Works</vt:lpstr>
      <vt:lpstr>PowerPoint Presentation</vt:lpstr>
      <vt:lpstr>Problems to solve</vt:lpstr>
      <vt:lpstr>Sentiment Analysis</vt:lpstr>
      <vt:lpstr>What we have for sentiment analysis</vt:lpstr>
      <vt:lpstr>Trading Signal Detection</vt:lpstr>
      <vt:lpstr>Tesla</vt:lpstr>
      <vt:lpstr>Tesla</vt:lpstr>
      <vt:lpstr>PowerPoint Presentation</vt:lpstr>
      <vt:lpstr>PowerPoint Presentation</vt:lpstr>
      <vt:lpstr>What can we do better</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Howard Zeng</cp:lastModifiedBy>
  <cp:revision>10</cp:revision>
  <dcterms:created xsi:type="dcterms:W3CDTF">2023-11-28T17:46:02Z</dcterms:created>
  <dcterms:modified xsi:type="dcterms:W3CDTF">2023-11-30T05:30:52Z</dcterms:modified>
</cp:coreProperties>
</file>