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4" r:id="rId3"/>
    <p:sldId id="257" r:id="rId4"/>
    <p:sldId id="263" r:id="rId5"/>
    <p:sldId id="270" r:id="rId6"/>
    <p:sldId id="258" r:id="rId7"/>
    <p:sldId id="260" r:id="rId8"/>
    <p:sldId id="282" r:id="rId9"/>
    <p:sldId id="283" r:id="rId10"/>
    <p:sldId id="284" r:id="rId11"/>
    <p:sldId id="259" r:id="rId12"/>
    <p:sldId id="271" r:id="rId13"/>
    <p:sldId id="272" r:id="rId14"/>
    <p:sldId id="265" r:id="rId15"/>
    <p:sldId id="262" r:id="rId16"/>
    <p:sldId id="268" r:id="rId17"/>
    <p:sldId id="26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custSel delSld modSld">
      <pc:chgData name="Howard Zeng" userId="b3a49412108e13ba" providerId="LiveId" clId="{BCC94F81-CC70-406E-BFFC-3B9E7FA9D0DE}" dt="2023-11-30T16:53:05.150" v="243"/>
      <pc:docMkLst>
        <pc:docMk/>
      </pc:docMkLst>
      <pc:sldChg chg="modSp mod modAnim">
        <pc:chgData name="Howard Zeng" userId="b3a49412108e13ba" providerId="LiveId" clId="{BCC94F81-CC70-406E-BFFC-3B9E7FA9D0DE}" dt="2023-11-30T16:48:30.162" v="36" actId="20577"/>
        <pc:sldMkLst>
          <pc:docMk/>
          <pc:sldMk cId="0" sldId="256"/>
        </pc:sldMkLst>
        <pc:spChg chg="mod">
          <ac:chgData name="Howard Zeng" userId="b3a49412108e13ba" providerId="LiveId" clId="{BCC94F81-CC70-406E-BFFC-3B9E7FA9D0DE}" dt="2023-11-30T16:48:28.017" v="35" actId="20577"/>
          <ac:spMkLst>
            <pc:docMk/>
            <pc:sldMk cId="0" sldId="256"/>
            <ac:spMk id="2" creationId="{00000000-0000-0000-0000-000000000000}"/>
          </ac:spMkLst>
        </pc:spChg>
        <pc:spChg chg="mod">
          <ac:chgData name="Howard Zeng" userId="b3a49412108e13ba" providerId="LiveId" clId="{BCC94F81-CC70-406E-BFFC-3B9E7FA9D0DE}" dt="2023-11-30T16:48:30.162" v="36" actId="20577"/>
          <ac:spMkLst>
            <pc:docMk/>
            <pc:sldMk cId="0" sldId="256"/>
            <ac:spMk id="3" creationId="{00000000-0000-0000-0000-000000000000}"/>
          </ac:spMkLst>
        </pc:spChg>
      </pc:sldChg>
      <pc:sldChg chg="modSp mod">
        <pc:chgData name="Howard Zeng" userId="b3a49412108e13ba" providerId="LiveId" clId="{BCC94F81-CC70-406E-BFFC-3B9E7FA9D0DE}" dt="2023-11-30T16:48:52.827" v="88" actId="20577"/>
        <pc:sldMkLst>
          <pc:docMk/>
          <pc:sldMk cId="0" sldId="257"/>
        </pc:sldMkLst>
        <pc:spChg chg="mod">
          <ac:chgData name="Howard Zeng" userId="b3a49412108e13ba" providerId="LiveId" clId="{BCC94F81-CC70-406E-BFFC-3B9E7FA9D0DE}" dt="2023-11-30T16:48:52.827" v="88" actId="20577"/>
          <ac:spMkLst>
            <pc:docMk/>
            <pc:sldMk cId="0" sldId="257"/>
            <ac:spMk id="7" creationId="{00000000-0000-0000-0000-000000000000}"/>
          </ac:spMkLst>
        </pc:spChg>
      </pc:sldChg>
      <pc:sldChg chg="modSp">
        <pc:chgData name="Howard Zeng" userId="b3a49412108e13ba" providerId="LiveId" clId="{BCC94F81-CC70-406E-BFFC-3B9E7FA9D0DE}" dt="2023-11-30T16:50:45.205" v="225" actId="20577"/>
        <pc:sldMkLst>
          <pc:docMk/>
          <pc:sldMk cId="0" sldId="259"/>
        </pc:sldMkLst>
        <pc:graphicFrameChg chg="mod">
          <ac:chgData name="Howard Zeng" userId="b3a49412108e13ba" providerId="LiveId" clId="{BCC94F81-CC70-406E-BFFC-3B9E7FA9D0DE}" dt="2023-11-30T16:50:45.205" v="225" actId="20577"/>
          <ac:graphicFrameMkLst>
            <pc:docMk/>
            <pc:sldMk cId="0" sldId="259"/>
            <ac:graphicFrameMk id="5" creationId="{00000000-0000-0000-0000-000000000000}"/>
          </ac:graphicFrameMkLst>
        </pc:graphicFrameChg>
      </pc:sldChg>
      <pc:sldChg chg="del">
        <pc:chgData name="Howard Zeng" userId="b3a49412108e13ba" providerId="LiveId" clId="{BCC94F81-CC70-406E-BFFC-3B9E7FA9D0DE}" dt="2023-11-30T16:48:58.889" v="89" actId="2696"/>
        <pc:sldMkLst>
          <pc:docMk/>
          <pc:sldMk cId="0" sldId="261"/>
        </pc:sldMkLst>
      </pc:sldChg>
      <pc:sldChg chg="modSp mod">
        <pc:chgData name="Howard Zeng" userId="b3a49412108e13ba" providerId="LiveId" clId="{BCC94F81-CC70-406E-BFFC-3B9E7FA9D0DE}" dt="2023-11-30T16:53:05.150" v="243"/>
        <pc:sldMkLst>
          <pc:docMk/>
          <pc:sldMk cId="0" sldId="262"/>
        </pc:sldMkLst>
        <pc:spChg chg="mod">
          <ac:chgData name="Howard Zeng" userId="b3a49412108e13ba" providerId="LiveId" clId="{BCC94F81-CC70-406E-BFFC-3B9E7FA9D0DE}" dt="2023-11-30T16:51:11.257" v="232" actId="1076"/>
          <ac:spMkLst>
            <pc:docMk/>
            <pc:sldMk cId="0" sldId="262"/>
            <ac:spMk id="2" creationId="{00000000-0000-0000-0000-000000000000}"/>
          </ac:spMkLst>
        </pc:spChg>
        <pc:graphicFrameChg chg="mod">
          <ac:chgData name="Howard Zeng" userId="b3a49412108e13ba" providerId="LiveId" clId="{BCC94F81-CC70-406E-BFFC-3B9E7FA9D0DE}" dt="2023-11-30T16:53:05.150" v="243"/>
          <ac:graphicFrameMkLst>
            <pc:docMk/>
            <pc:sldMk cId="0" sldId="262"/>
            <ac:graphicFrameMk id="33" creationId="{00000000-0000-0000-0000-000000000000}"/>
          </ac:graphicFrameMkLst>
        </pc:graphicFrameChg>
      </pc:sldChg>
      <pc:sldChg chg="modSp mod">
        <pc:chgData name="Howard Zeng" userId="b3a49412108e13ba" providerId="LiveId" clId="{BCC94F81-CC70-406E-BFFC-3B9E7FA9D0DE}" dt="2023-11-30T16:48:02.531" v="32"/>
        <pc:sldMkLst>
          <pc:docMk/>
          <pc:sldMk cId="0" sldId="264"/>
        </pc:sldMkLst>
        <pc:spChg chg="mod">
          <ac:chgData name="Howard Zeng" userId="b3a49412108e13ba" providerId="LiveId" clId="{BCC94F81-CC70-406E-BFFC-3B9E7FA9D0DE}" dt="2023-11-30T16:47:09.971" v="30" actId="20577"/>
          <ac:spMkLst>
            <pc:docMk/>
            <pc:sldMk cId="0" sldId="264"/>
            <ac:spMk id="2" creationId="{00000000-0000-0000-0000-000000000000}"/>
          </ac:spMkLst>
        </pc:spChg>
        <pc:graphicFrameChg chg="mod">
          <ac:chgData name="Howard Zeng" userId="b3a49412108e13ba" providerId="LiveId" clId="{BCC94F81-CC70-406E-BFFC-3B9E7FA9D0DE}" dt="2023-11-30T16:48:02.531" v="32"/>
          <ac:graphicFrameMkLst>
            <pc:docMk/>
            <pc:sldMk cId="0" sldId="264"/>
            <ac:graphicFrameMk id="127"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retail trader sentiment analysis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real-time detection of buy/sell signals</a:t>
          </a:r>
          <a:endParaRPr lang="en-US"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pPr>
          <a:r>
            <a:rPr lang="en-US" dirty="0"/>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dirty="0"/>
            <a:t>Incorporate insights from institutional traders 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lnSpc>
              <a:spcPct val="100000"/>
            </a:lnSpc>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broader range of stocks 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a:t>Enrich our financial datasets with comprehensive company performance metrics, key economic indicators, and derivatives data to bolster predictive accuracy</a:t>
          </a:r>
          <a:endParaRPr lang="en-US" sz="1200"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stock selection framework 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a:t>Employ advanced portfolio optimization 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dirty="0"/>
            <a:t>Broaden dataset acquisition 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retail trader sentiment analysis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real-time detection of buy/sell signals</a:t>
          </a:r>
          <a:endParaRPr lang="en-US" sz="2500"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405024"/>
          <a:ext cx="5891471"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Study the correlation between stock market and retail traders’ sentiment</a:t>
          </a:r>
        </a:p>
        <a:p>
          <a:pPr marL="228600" lvl="1" indent="-228600" algn="l" defTabSz="933450">
            <a:lnSpc>
              <a:spcPct val="100000"/>
            </a:lnSpc>
            <a:spcBef>
              <a:spcPct val="0"/>
            </a:spcBef>
            <a:spcAft>
              <a:spcPct val="15000"/>
            </a:spcAft>
            <a:buChar char="•"/>
          </a:pPr>
          <a:r>
            <a:rPr lang="en-US" sz="2100" kern="1200" dirty="0"/>
            <a:t>Build models to predict stock return</a:t>
          </a:r>
        </a:p>
      </dsp:txBody>
      <dsp:txXfrm>
        <a:off x="0" y="405024"/>
        <a:ext cx="5891471" cy="1719900"/>
      </dsp:txXfrm>
    </dsp:sp>
    <dsp:sp modelId="{3D78E7DC-E549-4121-9EC8-783C9EC0AC04}">
      <dsp:nvSpPr>
        <dsp:cNvPr id="0" name=""/>
        <dsp:cNvSpPr/>
      </dsp:nvSpPr>
      <dsp:spPr>
        <a:xfrm>
          <a:off x="294573" y="95064"/>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Similarities:</a:t>
          </a:r>
        </a:p>
      </dsp:txBody>
      <dsp:txXfrm>
        <a:off x="324835" y="125326"/>
        <a:ext cx="4063505" cy="559396"/>
      </dsp:txXfrm>
    </dsp:sp>
    <dsp:sp modelId="{1B0A7A31-21EB-4189-8994-DEC93D450867}">
      <dsp:nvSpPr>
        <dsp:cNvPr id="0" name=""/>
        <dsp:cNvSpPr/>
      </dsp:nvSpPr>
      <dsp:spPr>
        <a:xfrm>
          <a:off x="0" y="2548284"/>
          <a:ext cx="5891471" cy="25137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Implement a dynamic approach to make short to mid term (one week) prediction </a:t>
          </a:r>
        </a:p>
        <a:p>
          <a:pPr marL="228600" lvl="1" indent="-228600" algn="l" defTabSz="933450">
            <a:lnSpc>
              <a:spcPct val="100000"/>
            </a:lnSpc>
            <a:spcBef>
              <a:spcPct val="0"/>
            </a:spcBef>
            <a:spcAft>
              <a:spcPct val="15000"/>
            </a:spcAft>
            <a:buChar char="•"/>
          </a:pPr>
          <a:r>
            <a:rPr lang="en-US" sz="2100" kern="1200" dirty="0"/>
            <a:t>Focus on both loss and gain</a:t>
          </a:r>
        </a:p>
        <a:p>
          <a:pPr marL="228600" lvl="1" indent="-228600" algn="l" defTabSz="933450">
            <a:lnSpc>
              <a:spcPct val="100000"/>
            </a:lnSpc>
            <a:spcBef>
              <a:spcPct val="0"/>
            </a:spcBef>
            <a:spcAft>
              <a:spcPct val="15000"/>
            </a:spcAft>
            <a:buChar char="•"/>
          </a:pPr>
          <a:r>
            <a:rPr lang="en-US" sz="2100" kern="1200" dirty="0"/>
            <a:t>Incorporate sentiment analysis into model</a:t>
          </a:r>
        </a:p>
      </dsp:txBody>
      <dsp:txXfrm>
        <a:off x="0" y="2548284"/>
        <a:ext cx="5891471" cy="2513700"/>
      </dsp:txXfrm>
    </dsp:sp>
    <dsp:sp modelId="{F27E2B59-372A-402C-B697-3DE712A58854}">
      <dsp:nvSpPr>
        <dsp:cNvPr id="0" name=""/>
        <dsp:cNvSpPr/>
      </dsp:nvSpPr>
      <dsp:spPr>
        <a:xfrm>
          <a:off x="294573" y="2238324"/>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Uniqueness</a:t>
          </a:r>
        </a:p>
      </dsp:txBody>
      <dsp:txXfrm>
        <a:off x="324835" y="2268586"/>
        <a:ext cx="406350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Normalization, Lagged Data (MA 200), Indicators</a:t>
          </a:r>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Return (Stationary) Vs. Price (Nonstationary)</a:t>
          </a:r>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bwMode="white">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pPr>
          <a:r>
            <a:rPr lang="en-US" sz="3400" kern="1200" dirty="0"/>
            <a:t>Sentiment Analysis</a:t>
          </a:r>
        </a:p>
      </dsp:txBody>
      <dsp:txXfrm>
        <a:off x="640408" y="1482611"/>
        <a:ext cx="4311566" cy="580978"/>
      </dsp:txXfrm>
    </dsp:sp>
    <dsp:sp modelId="{B2DF3FD2-C7A8-4585-9238-D415AB884C13}">
      <dsp:nvSpPr>
        <dsp:cNvPr id="0" name=""/>
        <dsp:cNvSpPr/>
      </dsp:nvSpPr>
      <dsp:spPr bwMode="white">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Incorporate insights from institutional traders 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kern="1200" dirty="0"/>
            <a:t>Broaden dataset acquisition 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bwMode="white">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pPr>
          <a:r>
            <a:rPr lang="en-US" sz="3400" kern="1200"/>
            <a:t>Stock Prediction</a:t>
          </a:r>
        </a:p>
      </dsp:txBody>
      <dsp:txXfrm>
        <a:off x="5706499" y="1482611"/>
        <a:ext cx="4311566" cy="580978"/>
      </dsp:txXfrm>
    </dsp:sp>
    <dsp:sp modelId="{EAF35B11-4BE8-4EB8-825F-5AED67565B83}">
      <dsp:nvSpPr>
        <dsp:cNvPr id="0" name=""/>
        <dsp:cNvSpPr/>
      </dsp:nvSpPr>
      <dsp:spPr bwMode="white">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broader range of stocks 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a:t>Enrich our financial datasets with comprehensive company performance metrics, key economic indicators, and derivatives data to bolster predictive accuracy</a:t>
          </a:r>
          <a:endParaRPr lang="en-US" sz="1200" kern="1200" dirty="0"/>
        </a:p>
        <a:p>
          <a:pPr marL="0" lvl="0" indent="0" algn="l" defTabSz="533400">
            <a:lnSpc>
              <a:spcPct val="100000"/>
            </a:lnSpc>
            <a:spcBef>
              <a:spcPct val="0"/>
            </a:spcBef>
            <a:spcAft>
              <a:spcPct val="35000"/>
            </a:spcAft>
            <a:buNone/>
          </a:pPr>
          <a:r>
            <a:rPr lang="en-US" sz="1200" b="0" i="0" kern="1200" dirty="0"/>
            <a:t>Develop a robust stock selection framework 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a:t>Employ advanced portfolio optimization 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extLst>
              <p:ext uri="{D42A27DB-BD31-4B8C-83A1-F6EECF244321}">
                <p14:modId xmlns:p14="http://schemas.microsoft.com/office/powerpoint/2010/main" val="3774609615"/>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08963"/>
            <a:ext cx="12192000" cy="6040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779017"/>
            <a:ext cx="10773422" cy="578197"/>
          </a:xfrm>
        </p:spPr>
        <p:txBody>
          <a:bodyPr anchor="t">
            <a:normAutofit fontScale="90000"/>
          </a:bodyPr>
          <a:lstStyle/>
          <a:p>
            <a:r>
              <a:rPr lang="en-US" sz="44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1803191594"/>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23658922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p>
          <a:p>
            <a:pPr lvl="1"/>
            <a:r>
              <a:rPr lang="en-US" altLang="zh-CN" sz="1600" dirty="0">
                <a:latin typeface="Segoe UI" panose="020B0502040204020203" pitchFamily="34" charset="0"/>
                <a:ea typeface="等线" panose="02010600030101010101" pitchFamily="2" charset="-122"/>
              </a:rPr>
              <a:t>The relentless rise of retail trading</a:t>
            </a:r>
          </a:p>
          <a:p>
            <a:pPr lvl="1"/>
            <a:r>
              <a:rPr lang="en-US" altLang="zh-CN" dirty="0">
                <a:latin typeface="Segoe UI" panose="020B0502040204020203" pitchFamily="34" charset="0"/>
                <a:ea typeface="等线" panose="02010600030101010101" pitchFamily="2" charset="-122"/>
                <a:hlinkClick r:id="rId3"/>
              </a:rPr>
              <a:t>GameStop short squeeze</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Personal interest in Equity Trading</a:t>
            </a:r>
          </a:p>
          <a:p>
            <a:endParaRPr lang="en-US" altLang="zh-CN" sz="1800"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3" b="-3"/>
          <a:stretch>
            <a:fillRect/>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5"/>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2"/>
            <a:chExt cx="11628895" cy="5082038"/>
          </a:xfrm>
        </p:grpSpPr>
        <p:sp>
          <p:nvSpPr>
            <p:cNvPr id="7" name="TextBox 6"/>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等线" panose="02010600030101010101" pitchFamily="2" charset="-122"/>
                </a:rPr>
                <a:t>Buy/Sell Decision</a:t>
              </a:r>
              <a:endParaRPr lang="zh-CN" altLang="en-US" sz="1200"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29"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6"/>
              <a:ext cx="4124029"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56" y="1220210"/>
              <a:ext cx="4124029"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56" y="3071236"/>
              <a:ext cx="4124029"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01" y="4408014"/>
              <a:ext cx="1737391" cy="166736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p>
        </p:txBody>
      </p:sp>
      <p:pic>
        <p:nvPicPr>
          <p:cNvPr id="4" name="内容占位符 3" descr="BERTForSequence"/>
          <p:cNvPicPr>
            <a:picLocks noGrp="1" noChangeAspect="1"/>
          </p:cNvPicPr>
          <p:nvPr>
            <p:ph idx="1"/>
          </p:nvPr>
        </p:nvPicPr>
        <p:blipFill>
          <a:blip r:embed="rId3"/>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r>
              <a:rPr lang="zh-CN" altLang="en-US" sz="1400"/>
              <a:t>DatasetDict({</a:t>
            </a:r>
          </a:p>
          <a:p>
            <a:r>
              <a:rPr lang="zh-CN" altLang="en-US" sz="1400"/>
              <a:t>    train: Dataset({</a:t>
            </a:r>
          </a:p>
          <a:p>
            <a:r>
              <a:rPr lang="zh-CN" altLang="en-US" sz="1400"/>
              <a:t>        features: ['text', 'label', 'input_ids', 'token_type_ids', 'attention_mask'],</a:t>
            </a:r>
          </a:p>
          <a:p>
            <a:r>
              <a:rPr lang="zh-CN" altLang="en-US" sz="1400"/>
              <a:t>        num_rows: 8925</a:t>
            </a:r>
          </a:p>
          <a:p>
            <a:r>
              <a:rPr lang="zh-CN" altLang="en-US" sz="1400"/>
              <a:t>    })</a:t>
            </a:r>
          </a:p>
          <a:p>
            <a:r>
              <a:rPr lang="zh-CN" altLang="en-US" sz="1400"/>
              <a:t>    validation: Dataset({</a:t>
            </a:r>
          </a:p>
          <a:p>
            <a:r>
              <a:rPr lang="zh-CN" altLang="en-US" sz="1400"/>
              <a:t>        features: ['text', 'label', 'input_ids', 'token_type_ids', 'attention_mask'],</a:t>
            </a:r>
          </a:p>
          <a:p>
            <a:r>
              <a:rPr lang="zh-CN" altLang="en-US" sz="1400"/>
              <a:t>        num_rows: 2232</a:t>
            </a:r>
          </a:p>
          <a:p>
            <a:r>
              <a:rPr lang="zh-CN" altLang="en-US" sz="1400"/>
              <a:t>    })</a:t>
            </a:r>
          </a:p>
          <a:p>
            <a:r>
              <a:rPr lang="zh-CN" altLang="en-US" sz="1400"/>
              <a:t>    test: Dataset({</a:t>
            </a:r>
          </a:p>
          <a:p>
            <a:r>
              <a:rPr lang="zh-CN" altLang="en-US" sz="1400"/>
              <a:t>        features: ['text', 'label', 'input_ids', 'token_type_ids', 'attention_mask'],</a:t>
            </a:r>
          </a:p>
          <a:p>
            <a:r>
              <a:rPr lang="zh-CN" altLang="en-US" sz="1400"/>
              <a:t>        num_rows: </a:t>
            </a:r>
            <a:r>
              <a:rPr lang="en-US" altLang="zh-CN" sz="1400"/>
              <a:t>876</a:t>
            </a:r>
            <a:endParaRPr lang="zh-CN" altLang="en-US" sz="1400"/>
          </a:p>
          <a:p>
            <a:r>
              <a:rPr lang="zh-CN" altLang="en-US" sz="1400"/>
              <a:t>    })</a:t>
            </a:r>
          </a:p>
          <a:p>
            <a:r>
              <a:rPr lang="zh-CN" altLang="en-US" sz="1400"/>
              <a:t>    Tweet_filtered_TSLA: Dataset({</a:t>
            </a:r>
          </a:p>
          <a:p>
            <a:r>
              <a:rPr lang="zh-CN" altLang="en-US" sz="1400"/>
              <a:t>        features: ['date', 'text', 'stock'],</a:t>
            </a:r>
          </a:p>
          <a:p>
            <a:r>
              <a:rPr lang="zh-CN" altLang="en-US" sz="1400"/>
              <a:t>        num_rows: 1123262</a:t>
            </a:r>
          </a:p>
          <a:p>
            <a:r>
              <a:rPr lang="zh-CN" altLang="en-US" sz="1400"/>
              <a:t>    })</a:t>
            </a:r>
          </a:p>
          <a:p>
            <a:r>
              <a:rPr lang="zh-CN" altLang="en-US" sz="1400"/>
              <a:t>    stock_tweets_filtered_TSLA: Dataset({</a:t>
            </a:r>
          </a:p>
          <a:p>
            <a:r>
              <a:rPr lang="zh-CN" altLang="en-US" sz="1400"/>
              <a:t>        features: ['date', 'text', 'stock'],</a:t>
            </a:r>
          </a:p>
          <a:p>
            <a:r>
              <a:rPr lang="zh-CN" altLang="en-US" sz="1400"/>
              <a:t>        num_rows: 37422</a:t>
            </a:r>
          </a:p>
          <a:p>
            <a:r>
              <a:rPr lang="zh-CN" altLang="en-US" sz="1400"/>
              <a:t>    })</a:t>
            </a:r>
          </a:p>
          <a:p>
            <a:r>
              <a:rPr lang="zh-CN" altLang="en-US" sz="1400"/>
              <a:t>    tweets_remaining_filtered_TSLA: Dataset({</a:t>
            </a:r>
          </a:p>
          <a:p>
            <a:r>
              <a:rPr lang="zh-CN" altLang="en-US" sz="1400"/>
              <a:t>        features: ['date', 'text', 'stock'],</a:t>
            </a:r>
          </a:p>
          <a:p>
            <a:r>
              <a:rPr lang="zh-CN" altLang="en-US" sz="1400"/>
              <a:t>        num_rows: 60836</a:t>
            </a:r>
          </a:p>
          <a:p>
            <a:r>
              <a:rPr lang="zh-CN" altLang="en-US" sz="1400"/>
              <a:t>    }) </a:t>
            </a:r>
          </a:p>
          <a:p>
            <a:r>
              <a:rPr lang="zh-CN" altLang="en-US" sz="14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4"/>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Testing</a:t>
            </a:r>
          </a:p>
        </p:txBody>
      </p:sp>
      <p:pic>
        <p:nvPicPr>
          <p:cNvPr id="4" name="内容占位符 3" descr="output"/>
          <p:cNvPicPr>
            <a:picLocks noGrp="1" noChangeAspect="1"/>
          </p:cNvPicPr>
          <p:nvPr>
            <p:ph idx="1"/>
          </p:nvPr>
        </p:nvPicPr>
        <p:blipFill>
          <a:blip r:embed="rId2"/>
          <a:stretch>
            <a:fillRect/>
          </a:stretch>
        </p:blipFill>
        <p:spPr>
          <a:xfrm>
            <a:off x="777240" y="2752090"/>
            <a:ext cx="4559300" cy="3843020"/>
          </a:xfrm>
          <a:prstGeom prst="rect">
            <a:avLst/>
          </a:prstGeom>
        </p:spPr>
      </p:pic>
      <p:pic>
        <p:nvPicPr>
          <p:cNvPr id="8" name="图片 7" descr="df337673-3082-4b9e-970c-8484c68a6a53"/>
          <p:cNvPicPr>
            <a:picLocks noChangeAspect="1"/>
          </p:cNvPicPr>
          <p:nvPr/>
        </p:nvPicPr>
        <p:blipFill>
          <a:blip r:embed="rId3"/>
          <a:stretch>
            <a:fillRect/>
          </a:stretch>
        </p:blipFill>
        <p:spPr>
          <a:xfrm>
            <a:off x="2605405" y="1421765"/>
            <a:ext cx="6981190" cy="1330325"/>
          </a:xfrm>
          <a:prstGeom prst="rect">
            <a:avLst/>
          </a:prstGeom>
        </p:spPr>
      </p:pic>
      <p:pic>
        <p:nvPicPr>
          <p:cNvPr id="9" name="图片 8" descr="output"/>
          <p:cNvPicPr>
            <a:picLocks noChangeAspect="1"/>
          </p:cNvPicPr>
          <p:nvPr/>
        </p:nvPicPr>
        <p:blipFill>
          <a:blip r:embed="rId4"/>
          <a:stretch>
            <a:fillRect/>
          </a:stretch>
        </p:blipFill>
        <p:spPr>
          <a:xfrm>
            <a:off x="6593840" y="2752090"/>
            <a:ext cx="4947920" cy="3917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574</Words>
  <Application>Microsoft Office PowerPoint</Application>
  <PresentationFormat>Widescreen</PresentationFormat>
  <Paragraphs>93</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Sentiment Analysis</vt:lpstr>
      <vt:lpstr>Training</vt:lpstr>
      <vt:lpstr>Testing</vt:lpstr>
      <vt:lpstr>Predictions</vt:lpstr>
      <vt:lpstr>Predictions</vt:lpstr>
      <vt:lpstr>Trading Signal Detection</vt:lpstr>
      <vt:lpstr>Tesla</vt:lpstr>
      <vt:lpstr>PowerPoint Presentation</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14</cp:revision>
  <dcterms:created xsi:type="dcterms:W3CDTF">2023-11-28T17:46:00Z</dcterms:created>
  <dcterms:modified xsi:type="dcterms:W3CDTF">2023-11-30T16:53:10Z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DFAD4584C311464E9775DCFC6537AC99_12</vt:lpwstr>
  </property>
  <property fmtid="{D5CDD505-2E9C-101B-9397-08002B2CF9AE}" pid="3" name="KSOProductBuildVer">
    <vt:lpwstr>2052-12.1.0.15990</vt:lpwstr>
  </property>
</Properties>
</file>