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4" r:id="rId3"/>
    <p:sldId id="257" r:id="rId4"/>
    <p:sldId id="263" r:id="rId5"/>
    <p:sldId id="270" r:id="rId6"/>
    <p:sldId id="258" r:id="rId7"/>
    <p:sldId id="260" r:id="rId8"/>
    <p:sldId id="282" r:id="rId9"/>
    <p:sldId id="283" r:id="rId10"/>
    <p:sldId id="284" r:id="rId11"/>
    <p:sldId id="259" r:id="rId12"/>
    <p:sldId id="271" r:id="rId13"/>
    <p:sldId id="272" r:id="rId14"/>
    <p:sldId id="262" r:id="rId15"/>
    <p:sldId id="268" r:id="rId16"/>
    <p:sldId id="26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03BB1"/>
    <a:srgbClr val="CDA3DD"/>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delSld modSld sldOrd">
      <pc:chgData name="Howard Zeng" userId="b3a49412108e13ba" providerId="LiveId" clId="{BCC94F81-CC70-406E-BFFC-3B9E7FA9D0DE}" dt="2023-11-30T18:29:58.496" v="485" actId="12"/>
      <pc:docMkLst>
        <pc:docMk/>
      </pc:docMkLst>
      <pc:sldChg chg="modSp mod">
        <pc:chgData name="Howard Zeng" userId="b3a49412108e13ba" providerId="LiveId" clId="{BCC94F81-CC70-406E-BFFC-3B9E7FA9D0DE}" dt="2023-11-30T17:53:15.127" v="19" actId="1076"/>
        <pc:sldMkLst>
          <pc:docMk/>
          <pc:sldMk cId="0" sldId="257"/>
        </pc:sldMkLst>
        <pc:spChg chg="mod">
          <ac:chgData name="Howard Zeng" userId="b3a49412108e13ba" providerId="LiveId" clId="{BCC94F81-CC70-406E-BFFC-3B9E7FA9D0DE}" dt="2023-11-30T17:53:04.200" v="18" actId="12789"/>
          <ac:spMkLst>
            <pc:docMk/>
            <pc:sldMk cId="0" sldId="257"/>
            <ac:spMk id="7" creationId="{00000000-0000-0000-0000-000000000000}"/>
          </ac:spMkLst>
        </pc:spChg>
        <pc:picChg chg="mod">
          <ac:chgData name="Howard Zeng" userId="b3a49412108e13ba" providerId="LiveId" clId="{BCC94F81-CC70-406E-BFFC-3B9E7FA9D0DE}" dt="2023-11-30T17:53:15.127" v="19" actId="1076"/>
          <ac:picMkLst>
            <pc:docMk/>
            <pc:sldMk cId="0" sldId="257"/>
            <ac:picMk id="5" creationId="{00000000-0000-0000-0000-000000000000}"/>
          </ac:picMkLst>
        </pc:picChg>
      </pc:sldChg>
      <pc:sldChg chg="modSp mod">
        <pc:chgData name="Howard Zeng" userId="b3a49412108e13ba" providerId="LiveId" clId="{BCC94F81-CC70-406E-BFFC-3B9E7FA9D0DE}" dt="2023-11-30T18:29:58.496" v="485" actId="12"/>
        <pc:sldMkLst>
          <pc:docMk/>
          <pc:sldMk cId="0" sldId="258"/>
        </pc:sldMkLst>
        <pc:spChg chg="mod">
          <ac:chgData name="Howard Zeng" userId="b3a49412108e13ba" providerId="LiveId" clId="{BCC94F81-CC70-406E-BFFC-3B9E7FA9D0DE}" dt="2023-11-30T18:29:58.496" v="485" actId="12"/>
          <ac:spMkLst>
            <pc:docMk/>
            <pc:sldMk cId="0" sldId="258"/>
            <ac:spMk id="5" creationId="{00000000-0000-0000-0000-000000000000}"/>
          </ac:spMkLst>
        </pc:spChg>
      </pc:sldChg>
      <pc:sldChg chg="modSp mod">
        <pc:chgData name="Howard Zeng" userId="b3a49412108e13ba" providerId="LiveId" clId="{BCC94F81-CC70-406E-BFFC-3B9E7FA9D0DE}" dt="2023-11-30T17:52:27.415" v="11" actId="20577"/>
        <pc:sldMkLst>
          <pc:docMk/>
          <pc:sldMk cId="0" sldId="262"/>
        </pc:sldMkLst>
        <pc:spChg chg="mod">
          <ac:chgData name="Howard Zeng" userId="b3a49412108e13ba" providerId="LiveId" clId="{BCC94F81-CC70-406E-BFFC-3B9E7FA9D0DE}" dt="2023-11-30T17:51:44.108" v="2" actId="1076"/>
          <ac:spMkLst>
            <pc:docMk/>
            <pc:sldMk cId="0" sldId="262"/>
            <ac:spMk id="2" creationId="{00000000-0000-0000-0000-000000000000}"/>
          </ac:spMkLst>
        </pc:spChg>
        <pc:graphicFrameChg chg="mod">
          <ac:chgData name="Howard Zeng" userId="b3a49412108e13ba" providerId="LiveId" clId="{BCC94F81-CC70-406E-BFFC-3B9E7FA9D0DE}" dt="2023-11-30T17:52:27.415" v="11" actId="20577"/>
          <ac:graphicFrameMkLst>
            <pc:docMk/>
            <pc:sldMk cId="0" sldId="262"/>
            <ac:graphicFrameMk id="33" creationId="{00000000-0000-0000-0000-000000000000}"/>
          </ac:graphicFrameMkLst>
        </pc:graphicFrameChg>
      </pc:sldChg>
      <pc:sldChg chg="modSp">
        <pc:chgData name="Howard Zeng" userId="b3a49412108e13ba" providerId="LiveId" clId="{BCC94F81-CC70-406E-BFFC-3B9E7FA9D0DE}" dt="2023-11-30T17:55:21.461" v="36" actId="115"/>
        <pc:sldMkLst>
          <pc:docMk/>
          <pc:sldMk cId="0" sldId="263"/>
        </pc:sldMkLst>
        <pc:graphicFrameChg chg="mod">
          <ac:chgData name="Howard Zeng" userId="b3a49412108e13ba" providerId="LiveId" clId="{BCC94F81-CC70-406E-BFFC-3B9E7FA9D0DE}" dt="2023-11-30T17:55:21.461" v="36" actId="115"/>
          <ac:graphicFrameMkLst>
            <pc:docMk/>
            <pc:sldMk cId="0" sldId="263"/>
            <ac:graphicFrameMk id="31" creationId="{00000000-0000-0000-0000-000000000000}"/>
          </ac:graphicFrameMkLst>
        </pc:graphicFrameChg>
      </pc:sldChg>
      <pc:sldChg chg="modSp">
        <pc:chgData name="Howard Zeng" userId="b3a49412108e13ba" providerId="LiveId" clId="{BCC94F81-CC70-406E-BFFC-3B9E7FA9D0DE}" dt="2023-11-30T17:54:49.328" v="25" actId="113"/>
        <pc:sldMkLst>
          <pc:docMk/>
          <pc:sldMk cId="0" sldId="264"/>
        </pc:sldMkLst>
        <pc:graphicFrameChg chg="mod">
          <ac:chgData name="Howard Zeng" userId="b3a49412108e13ba" providerId="LiveId" clId="{BCC94F81-CC70-406E-BFFC-3B9E7FA9D0DE}" dt="2023-11-30T17:54:49.328" v="25" actId="113"/>
          <ac:graphicFrameMkLst>
            <pc:docMk/>
            <pc:sldMk cId="0" sldId="264"/>
            <ac:graphicFrameMk id="127" creationId="{00000000-0000-0000-0000-000000000000}"/>
          </ac:graphicFrameMkLst>
        </pc:graphicFrameChg>
      </pc:sldChg>
      <pc:sldChg chg="addSp delSp modSp mod">
        <pc:chgData name="Howard Zeng" userId="b3a49412108e13ba" providerId="LiveId" clId="{BCC94F81-CC70-406E-BFFC-3B9E7FA9D0DE}" dt="2023-11-30T18:17:49.678" v="89" actId="1076"/>
        <pc:sldMkLst>
          <pc:docMk/>
          <pc:sldMk cId="0" sldId="268"/>
        </pc:sldMkLst>
        <pc:spChg chg="add del mod">
          <ac:chgData name="Howard Zeng" userId="b3a49412108e13ba" providerId="LiveId" clId="{BCC94F81-CC70-406E-BFFC-3B9E7FA9D0DE}" dt="2023-11-30T18:17:49.678" v="89" actId="1076"/>
          <ac:spMkLst>
            <pc:docMk/>
            <pc:sldMk cId="0" sldId="268"/>
            <ac:spMk id="5" creationId="{E7FF8482-3DFD-69BB-0D0B-F6D86DCB4CFB}"/>
          </ac:spMkLst>
        </pc:spChg>
      </pc:sldChg>
      <pc:sldChg chg="modSp mod">
        <pc:chgData name="Howard Zeng" userId="b3a49412108e13ba" providerId="LiveId" clId="{BCC94F81-CC70-406E-BFFC-3B9E7FA9D0DE}" dt="2023-11-30T18:17:36.270" v="67" actId="115"/>
        <pc:sldMkLst>
          <pc:docMk/>
          <pc:sldMk cId="0" sldId="270"/>
        </pc:sldMkLst>
        <pc:spChg chg="mod">
          <ac:chgData name="Howard Zeng" userId="b3a49412108e13ba" providerId="LiveId" clId="{BCC94F81-CC70-406E-BFFC-3B9E7FA9D0DE}" dt="2023-11-30T18:17:36.270" v="67" actId="115"/>
          <ac:spMkLst>
            <pc:docMk/>
            <pc:sldMk cId="0" sldId="270"/>
            <ac:spMk id="26" creationId="{00000000-0000-0000-0000-000000000000}"/>
          </ac:spMkLst>
        </pc:spChg>
      </pc:sldChg>
      <pc:sldChg chg="addSp delSp modSp mod">
        <pc:chgData name="Howard Zeng" userId="b3a49412108e13ba" providerId="LiveId" clId="{BCC94F81-CC70-406E-BFFC-3B9E7FA9D0DE}" dt="2023-11-30T18:24:11.717" v="109" actId="242"/>
        <pc:sldMkLst>
          <pc:docMk/>
          <pc:sldMk cId="0" sldId="282"/>
        </pc:sldMkLst>
        <pc:graphicFrameChg chg="add del modGraphic">
          <ac:chgData name="Howard Zeng" userId="b3a49412108e13ba" providerId="LiveId" clId="{BCC94F81-CC70-406E-BFFC-3B9E7FA9D0DE}" dt="2023-11-30T18:24:11.717" v="109" actId="242"/>
          <ac:graphicFrameMkLst>
            <pc:docMk/>
            <pc:sldMk cId="0" sldId="282"/>
            <ac:graphicFrameMk id="5" creationId="{00000000-0000-0000-0000-000000000000}"/>
          </ac:graphicFrameMkLst>
        </pc:graphicFrameChg>
      </pc:sldChg>
      <pc:sldChg chg="modSp add del mod ord">
        <pc:chgData name="Howard Zeng" userId="b3a49412108e13ba" providerId="LiveId" clId="{BCC94F81-CC70-406E-BFFC-3B9E7FA9D0DE}" dt="2023-11-30T18:17:40.369" v="88" actId="2696"/>
        <pc:sldMkLst>
          <pc:docMk/>
          <pc:sldMk cId="0" sldId="285"/>
        </pc:sldMkLst>
        <pc:spChg chg="mod">
          <ac:chgData name="Howard Zeng" userId="b3a49412108e13ba" providerId="LiveId" clId="{BCC94F81-CC70-406E-BFFC-3B9E7FA9D0DE}" dt="2023-11-30T18:17:36.325" v="69" actId="21"/>
          <ac:spMkLst>
            <pc:docMk/>
            <pc:sldMk cId="0" sldId="28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en.wikipedia.org/wiki/GameStop_short_squeeze"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a:t>
          </a:r>
          <a:r>
            <a:rPr lang="en-US" altLang="zh-CN" b="1" dirty="0"/>
            <a:t>retail trader sentiment analysis</a:t>
          </a:r>
          <a:r>
            <a:rPr lang="en-US" altLang="zh-CN" dirty="0"/>
            <a:t>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a:t>
          </a:r>
          <a:r>
            <a:rPr lang="en-US" altLang="zh-CN" b="1" dirty="0"/>
            <a:t>real-time detection of buy/sell signals</a:t>
          </a:r>
          <a:endParaRPr lang="en-US" b="1"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27001-992F-4888-9910-06FC10A60E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DF96F64-2925-452F-A853-2C610DC35E08}">
      <dgm:prSet/>
      <dgm:spPr/>
      <dgm:t>
        <a:bodyPr/>
        <a:lstStyle/>
        <a:p>
          <a:pPr>
            <a:lnSpc>
              <a:spcPct val="100000"/>
            </a:lnSpc>
            <a:defRPr b="1"/>
          </a:pPr>
          <a:r>
            <a:rPr lang="en-US"/>
            <a:t>Digitization of trading platforms</a:t>
          </a:r>
        </a:p>
      </dgm:t>
    </dgm:pt>
    <dgm:pt modelId="{D5F47617-1A68-4906-BF89-CB3EFD9F9FF6}" type="parTrans" cxnId="{A4DA3AFE-8A60-445E-90E2-A4734EE15657}">
      <dgm:prSet/>
      <dgm:spPr/>
      <dgm:t>
        <a:bodyPr/>
        <a:lstStyle/>
        <a:p>
          <a:endParaRPr lang="en-US"/>
        </a:p>
      </dgm:t>
    </dgm:pt>
    <dgm:pt modelId="{544EA505-36FB-4A68-A9EF-4B3F4F564DE5}" type="sibTrans" cxnId="{A4DA3AFE-8A60-445E-90E2-A4734EE15657}">
      <dgm:prSet/>
      <dgm:spPr/>
      <dgm:t>
        <a:bodyPr/>
        <a:lstStyle/>
        <a:p>
          <a:endParaRPr lang="en-US"/>
        </a:p>
      </dgm:t>
    </dgm:pt>
    <dgm:pt modelId="{50EFC24A-3274-4661-94F6-D4E8EBD31390}">
      <dgm:prSet/>
      <dgm:spPr/>
      <dgm:t>
        <a:bodyPr/>
        <a:lstStyle/>
        <a:p>
          <a:pPr>
            <a:lnSpc>
              <a:spcPct val="100000"/>
            </a:lnSpc>
          </a:pPr>
          <a:r>
            <a:rPr lang="en-US"/>
            <a:t>The relentless rise of retail trading</a:t>
          </a:r>
        </a:p>
      </dgm:t>
    </dgm:pt>
    <dgm:pt modelId="{48C10ADD-32EA-466F-9765-78D34514A6B5}" type="parTrans" cxnId="{B776F199-BCAA-4B04-8EC1-664E17EE9A36}">
      <dgm:prSet/>
      <dgm:spPr/>
      <dgm:t>
        <a:bodyPr/>
        <a:lstStyle/>
        <a:p>
          <a:endParaRPr lang="en-US"/>
        </a:p>
      </dgm:t>
    </dgm:pt>
    <dgm:pt modelId="{C0769AFA-EB31-4CA3-BA82-3CBF9CFD426D}" type="sibTrans" cxnId="{B776F199-BCAA-4B04-8EC1-664E17EE9A36}">
      <dgm:prSet/>
      <dgm:spPr/>
      <dgm:t>
        <a:bodyPr/>
        <a:lstStyle/>
        <a:p>
          <a:endParaRPr lang="en-US"/>
        </a:p>
      </dgm:t>
    </dgm:pt>
    <dgm:pt modelId="{1AE48D69-CD4C-442B-99DF-6AF0B7371146}">
      <dgm:prSet/>
      <dgm:spPr/>
      <dgm:t>
        <a:bodyPr/>
        <a:lstStyle/>
        <a:p>
          <a:pPr>
            <a:lnSpc>
              <a:spcPct val="100000"/>
            </a:lnSpc>
          </a:pPr>
          <a:r>
            <a:rPr lang="en-US">
              <a:hlinkClick xmlns:r="http://schemas.openxmlformats.org/officeDocument/2006/relationships" r:id="rId1"/>
            </a:rPr>
            <a:t>GameStop short squeeze</a:t>
          </a:r>
          <a:endParaRPr lang="en-US"/>
        </a:p>
      </dgm:t>
    </dgm:pt>
    <dgm:pt modelId="{0018D07F-0743-43D5-A4A1-2B43449D6AE6}" type="parTrans" cxnId="{1E23675B-2196-4508-AC86-B6CDC120CF2C}">
      <dgm:prSet/>
      <dgm:spPr/>
      <dgm:t>
        <a:bodyPr/>
        <a:lstStyle/>
        <a:p>
          <a:endParaRPr lang="en-US"/>
        </a:p>
      </dgm:t>
    </dgm:pt>
    <dgm:pt modelId="{DE138FF9-0870-4D3D-8C25-A1ADD4EB1B60}" type="sibTrans" cxnId="{1E23675B-2196-4508-AC86-B6CDC120CF2C}">
      <dgm:prSet/>
      <dgm:spPr/>
      <dgm:t>
        <a:bodyPr/>
        <a:lstStyle/>
        <a:p>
          <a:endParaRPr lang="en-US"/>
        </a:p>
      </dgm:t>
    </dgm:pt>
    <dgm:pt modelId="{F7B592F3-5A0E-4E50-B465-E9CC03DE8C35}">
      <dgm:prSet/>
      <dgm:spPr/>
      <dgm:t>
        <a:bodyPr/>
        <a:lstStyle/>
        <a:p>
          <a:pPr>
            <a:lnSpc>
              <a:spcPct val="100000"/>
            </a:lnSpc>
            <a:defRPr b="1"/>
          </a:pPr>
          <a:r>
            <a:rPr lang="en-US"/>
            <a:t>Personal interest in Equity Trading</a:t>
          </a:r>
        </a:p>
      </dgm:t>
    </dgm:pt>
    <dgm:pt modelId="{DDC1EC74-0F98-4580-B027-456111C7FC77}" type="parTrans" cxnId="{2A120149-18AB-4F2A-8BBD-3E1156D8BC74}">
      <dgm:prSet/>
      <dgm:spPr/>
      <dgm:t>
        <a:bodyPr/>
        <a:lstStyle/>
        <a:p>
          <a:endParaRPr lang="en-US"/>
        </a:p>
      </dgm:t>
    </dgm:pt>
    <dgm:pt modelId="{D257BC13-EABE-4C8D-B9E5-5FFEB7FF7DBA}" type="sibTrans" cxnId="{2A120149-18AB-4F2A-8BBD-3E1156D8BC74}">
      <dgm:prSet/>
      <dgm:spPr/>
      <dgm:t>
        <a:bodyPr/>
        <a:lstStyle/>
        <a:p>
          <a:endParaRPr lang="en-US"/>
        </a:p>
      </dgm:t>
    </dgm:pt>
    <dgm:pt modelId="{CFC1660A-393A-4761-A2B3-FF52A3A1B74F}" type="pres">
      <dgm:prSet presAssocID="{7D027001-992F-4888-9910-06FC10A60E84}" presName="root" presStyleCnt="0">
        <dgm:presLayoutVars>
          <dgm:dir/>
          <dgm:resizeHandles val="exact"/>
        </dgm:presLayoutVars>
      </dgm:prSet>
      <dgm:spPr/>
    </dgm:pt>
    <dgm:pt modelId="{B1478F7E-DF2B-45EA-87B2-C4435523D88B}" type="pres">
      <dgm:prSet presAssocID="{CDF96F64-2925-452F-A853-2C610DC35E08}" presName="compNode" presStyleCnt="0"/>
      <dgm:spPr/>
    </dgm:pt>
    <dgm:pt modelId="{AA03EA54-D343-4E8C-899E-7A30A6815E3A}" type="pres">
      <dgm:prSet presAssocID="{CDF96F64-2925-452F-A853-2C610DC35E0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mart Phone"/>
        </a:ext>
      </dgm:extLst>
    </dgm:pt>
    <dgm:pt modelId="{745EA45F-8AE5-4889-8CFC-575316355FCB}" type="pres">
      <dgm:prSet presAssocID="{CDF96F64-2925-452F-A853-2C610DC35E08}" presName="iconSpace" presStyleCnt="0"/>
      <dgm:spPr/>
    </dgm:pt>
    <dgm:pt modelId="{FF1D014D-CFD1-4CF3-A566-12F64A9CFCB2}" type="pres">
      <dgm:prSet presAssocID="{CDF96F64-2925-452F-A853-2C610DC35E08}" presName="parTx" presStyleLbl="revTx" presStyleIdx="0" presStyleCnt="4">
        <dgm:presLayoutVars>
          <dgm:chMax val="0"/>
          <dgm:chPref val="0"/>
        </dgm:presLayoutVars>
      </dgm:prSet>
      <dgm:spPr/>
    </dgm:pt>
    <dgm:pt modelId="{07F67460-D1BA-47A2-A8BD-B0D8D8C835D0}" type="pres">
      <dgm:prSet presAssocID="{CDF96F64-2925-452F-A853-2C610DC35E08}" presName="txSpace" presStyleCnt="0"/>
      <dgm:spPr/>
    </dgm:pt>
    <dgm:pt modelId="{70BE63D0-6771-41B2-8869-DB68C8EF13CD}" type="pres">
      <dgm:prSet presAssocID="{CDF96F64-2925-452F-A853-2C610DC35E08}" presName="desTx" presStyleLbl="revTx" presStyleIdx="1" presStyleCnt="4">
        <dgm:presLayoutVars/>
      </dgm:prSet>
      <dgm:spPr/>
    </dgm:pt>
    <dgm:pt modelId="{2F20ADC1-D1FB-4958-B361-AB158830C27F}" type="pres">
      <dgm:prSet presAssocID="{544EA505-36FB-4A68-A9EF-4B3F4F564DE5}" presName="sibTrans" presStyleCnt="0"/>
      <dgm:spPr/>
    </dgm:pt>
    <dgm:pt modelId="{F4A17445-6D12-4733-8361-D47AB878A7DA}" type="pres">
      <dgm:prSet presAssocID="{F7B592F3-5A0E-4E50-B465-E9CC03DE8C35}" presName="compNode" presStyleCnt="0"/>
      <dgm:spPr/>
    </dgm:pt>
    <dgm:pt modelId="{A19CAC82-19E9-45A4-86EF-68832A2DCF66}" type="pres">
      <dgm:prSet presAssocID="{F7B592F3-5A0E-4E50-B465-E9CC03DE8C3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Money"/>
        </a:ext>
      </dgm:extLst>
    </dgm:pt>
    <dgm:pt modelId="{13C54C69-E933-489F-8180-112D807549F0}" type="pres">
      <dgm:prSet presAssocID="{F7B592F3-5A0E-4E50-B465-E9CC03DE8C35}" presName="iconSpace" presStyleCnt="0"/>
      <dgm:spPr/>
    </dgm:pt>
    <dgm:pt modelId="{4A6E92B9-FE19-404C-8DDA-96957746BAC8}" type="pres">
      <dgm:prSet presAssocID="{F7B592F3-5A0E-4E50-B465-E9CC03DE8C35}" presName="parTx" presStyleLbl="revTx" presStyleIdx="2" presStyleCnt="4">
        <dgm:presLayoutVars>
          <dgm:chMax val="0"/>
          <dgm:chPref val="0"/>
        </dgm:presLayoutVars>
      </dgm:prSet>
      <dgm:spPr/>
    </dgm:pt>
    <dgm:pt modelId="{7B627B1B-C44D-4117-B5D1-4035B4B9C80D}" type="pres">
      <dgm:prSet presAssocID="{F7B592F3-5A0E-4E50-B465-E9CC03DE8C35}" presName="txSpace" presStyleCnt="0"/>
      <dgm:spPr/>
    </dgm:pt>
    <dgm:pt modelId="{10FD0CD0-41FB-401A-8675-9D7E851566BB}" type="pres">
      <dgm:prSet presAssocID="{F7B592F3-5A0E-4E50-B465-E9CC03DE8C35}" presName="desTx" presStyleLbl="revTx" presStyleIdx="3" presStyleCnt="4">
        <dgm:presLayoutVars/>
      </dgm:prSet>
      <dgm:spPr/>
    </dgm:pt>
  </dgm:ptLst>
  <dgm:cxnLst>
    <dgm:cxn modelId="{764F5635-E8B0-48CD-918F-9E5891CFA467}" type="presOf" srcId="{1AE48D69-CD4C-442B-99DF-6AF0B7371146}" destId="{70BE63D0-6771-41B2-8869-DB68C8EF13CD}" srcOrd="0" destOrd="1" presId="urn:microsoft.com/office/officeart/2018/5/layout/CenteredIconLabelDescriptionList"/>
    <dgm:cxn modelId="{B75CA43B-9634-4B4C-B6EE-8E5DDC4B77C6}" type="presOf" srcId="{F7B592F3-5A0E-4E50-B465-E9CC03DE8C35}" destId="{4A6E92B9-FE19-404C-8DDA-96957746BAC8}" srcOrd="0" destOrd="0" presId="urn:microsoft.com/office/officeart/2018/5/layout/CenteredIconLabelDescriptionList"/>
    <dgm:cxn modelId="{1E23675B-2196-4508-AC86-B6CDC120CF2C}" srcId="{CDF96F64-2925-452F-A853-2C610DC35E08}" destId="{1AE48D69-CD4C-442B-99DF-6AF0B7371146}" srcOrd="1" destOrd="0" parTransId="{0018D07F-0743-43D5-A4A1-2B43449D6AE6}" sibTransId="{DE138FF9-0870-4D3D-8C25-A1ADD4EB1B60}"/>
    <dgm:cxn modelId="{FEA40E47-7A35-48A1-ABA3-B0DDF53DD04A}" type="presOf" srcId="{7D027001-992F-4888-9910-06FC10A60E84}" destId="{CFC1660A-393A-4761-A2B3-FF52A3A1B74F}" srcOrd="0" destOrd="0" presId="urn:microsoft.com/office/officeart/2018/5/layout/CenteredIconLabelDescriptionList"/>
    <dgm:cxn modelId="{F9127768-D97F-4542-BCCA-341C319B131D}" type="presOf" srcId="{CDF96F64-2925-452F-A853-2C610DC35E08}" destId="{FF1D014D-CFD1-4CF3-A566-12F64A9CFCB2}" srcOrd="0" destOrd="0" presId="urn:microsoft.com/office/officeart/2018/5/layout/CenteredIconLabelDescriptionList"/>
    <dgm:cxn modelId="{2A120149-18AB-4F2A-8BBD-3E1156D8BC74}" srcId="{7D027001-992F-4888-9910-06FC10A60E84}" destId="{F7B592F3-5A0E-4E50-B465-E9CC03DE8C35}" srcOrd="1" destOrd="0" parTransId="{DDC1EC74-0F98-4580-B027-456111C7FC77}" sibTransId="{D257BC13-EABE-4C8D-B9E5-5FFEB7FF7DBA}"/>
    <dgm:cxn modelId="{B776F199-BCAA-4B04-8EC1-664E17EE9A36}" srcId="{CDF96F64-2925-452F-A853-2C610DC35E08}" destId="{50EFC24A-3274-4661-94F6-D4E8EBD31390}" srcOrd="0" destOrd="0" parTransId="{48C10ADD-32EA-466F-9765-78D34514A6B5}" sibTransId="{C0769AFA-EB31-4CA3-BA82-3CBF9CFD426D}"/>
    <dgm:cxn modelId="{511816EC-DA2B-4925-9E83-6A1E70F68120}" type="presOf" srcId="{50EFC24A-3274-4661-94F6-D4E8EBD31390}" destId="{70BE63D0-6771-41B2-8869-DB68C8EF13CD}" srcOrd="0" destOrd="0" presId="urn:microsoft.com/office/officeart/2018/5/layout/CenteredIconLabelDescriptionList"/>
    <dgm:cxn modelId="{A4DA3AFE-8A60-445E-90E2-A4734EE15657}" srcId="{7D027001-992F-4888-9910-06FC10A60E84}" destId="{CDF96F64-2925-452F-A853-2C610DC35E08}" srcOrd="0" destOrd="0" parTransId="{D5F47617-1A68-4906-BF89-CB3EFD9F9FF6}" sibTransId="{544EA505-36FB-4A68-A9EF-4B3F4F564DE5}"/>
    <dgm:cxn modelId="{663C474C-5F4E-4DFD-A9EE-B18F6D6F01AD}" type="presParOf" srcId="{CFC1660A-393A-4761-A2B3-FF52A3A1B74F}" destId="{B1478F7E-DF2B-45EA-87B2-C4435523D88B}" srcOrd="0" destOrd="0" presId="urn:microsoft.com/office/officeart/2018/5/layout/CenteredIconLabelDescriptionList"/>
    <dgm:cxn modelId="{851EF964-58D1-4E6B-B58A-83253DC57467}" type="presParOf" srcId="{B1478F7E-DF2B-45EA-87B2-C4435523D88B}" destId="{AA03EA54-D343-4E8C-899E-7A30A6815E3A}" srcOrd="0" destOrd="0" presId="urn:microsoft.com/office/officeart/2018/5/layout/CenteredIconLabelDescriptionList"/>
    <dgm:cxn modelId="{BA2C42EF-F014-4FB8-BF76-A4762A8A76D2}" type="presParOf" srcId="{B1478F7E-DF2B-45EA-87B2-C4435523D88B}" destId="{745EA45F-8AE5-4889-8CFC-575316355FCB}" srcOrd="1" destOrd="0" presId="urn:microsoft.com/office/officeart/2018/5/layout/CenteredIconLabelDescriptionList"/>
    <dgm:cxn modelId="{32EC9886-B527-49C9-998A-09AE8BDF798A}" type="presParOf" srcId="{B1478F7E-DF2B-45EA-87B2-C4435523D88B}" destId="{FF1D014D-CFD1-4CF3-A566-12F64A9CFCB2}" srcOrd="2" destOrd="0" presId="urn:microsoft.com/office/officeart/2018/5/layout/CenteredIconLabelDescriptionList"/>
    <dgm:cxn modelId="{BCC902CF-78F5-4B5D-A494-D9A209BB7BF4}" type="presParOf" srcId="{B1478F7E-DF2B-45EA-87B2-C4435523D88B}" destId="{07F67460-D1BA-47A2-A8BD-B0D8D8C835D0}" srcOrd="3" destOrd="0" presId="urn:microsoft.com/office/officeart/2018/5/layout/CenteredIconLabelDescriptionList"/>
    <dgm:cxn modelId="{6D83DB1C-8964-490A-8949-1E1FCBF064C8}" type="presParOf" srcId="{B1478F7E-DF2B-45EA-87B2-C4435523D88B}" destId="{70BE63D0-6771-41B2-8869-DB68C8EF13CD}" srcOrd="4" destOrd="0" presId="urn:microsoft.com/office/officeart/2018/5/layout/CenteredIconLabelDescriptionList"/>
    <dgm:cxn modelId="{E9331650-EACF-4AE8-BBE2-36B2E8A2866E}" type="presParOf" srcId="{CFC1660A-393A-4761-A2B3-FF52A3A1B74F}" destId="{2F20ADC1-D1FB-4958-B361-AB158830C27F}" srcOrd="1" destOrd="0" presId="urn:microsoft.com/office/officeart/2018/5/layout/CenteredIconLabelDescriptionList"/>
    <dgm:cxn modelId="{D526BFD7-4F1B-4E77-9E7C-9FED1AD87F46}" type="presParOf" srcId="{CFC1660A-393A-4761-A2B3-FF52A3A1B74F}" destId="{F4A17445-6D12-4733-8361-D47AB878A7DA}" srcOrd="2" destOrd="0" presId="urn:microsoft.com/office/officeart/2018/5/layout/CenteredIconLabelDescriptionList"/>
    <dgm:cxn modelId="{F38B075F-BBAD-4EF2-B1C7-EDFA51583FBC}" type="presParOf" srcId="{F4A17445-6D12-4733-8361-D47AB878A7DA}" destId="{A19CAC82-19E9-45A4-86EF-68832A2DCF66}" srcOrd="0" destOrd="0" presId="urn:microsoft.com/office/officeart/2018/5/layout/CenteredIconLabelDescriptionList"/>
    <dgm:cxn modelId="{A15C8AF8-A851-49E1-BB39-F028E1DD9424}" type="presParOf" srcId="{F4A17445-6D12-4733-8361-D47AB878A7DA}" destId="{13C54C69-E933-489F-8180-112D807549F0}" srcOrd="1" destOrd="0" presId="urn:microsoft.com/office/officeart/2018/5/layout/CenteredIconLabelDescriptionList"/>
    <dgm:cxn modelId="{931CD049-4489-41FA-88BE-D15BF2013E8C}" type="presParOf" srcId="{F4A17445-6D12-4733-8361-D47AB878A7DA}" destId="{4A6E92B9-FE19-404C-8DDA-96957746BAC8}" srcOrd="2" destOrd="0" presId="urn:microsoft.com/office/officeart/2018/5/layout/CenteredIconLabelDescriptionList"/>
    <dgm:cxn modelId="{3D386C70-8E0C-4E24-A6C5-316610900F65}" type="presParOf" srcId="{F4A17445-6D12-4733-8361-D47AB878A7DA}" destId="{7B627B1B-C44D-4117-B5D1-4035B4B9C80D}" srcOrd="3" destOrd="0" presId="urn:microsoft.com/office/officeart/2018/5/layout/CenteredIconLabelDescriptionList"/>
    <dgm:cxn modelId="{B0A7FFD7-98D5-47D3-A247-FD596D258277}" type="presParOf" srcId="{F4A17445-6D12-4733-8361-D47AB878A7DA}" destId="{10FD0CD0-41FB-401A-8675-9D7E851566B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a:t>
          </a:r>
          <a:r>
            <a:rPr lang="en-US" b="1" u="sng" dirty="0"/>
            <a:t>correlation</a:t>
          </a:r>
          <a:r>
            <a:rPr lang="en-US" dirty="0"/>
            <a:t>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a:t>
          </a:r>
          <a:r>
            <a:rPr lang="en-US" b="1" u="sng" dirty="0"/>
            <a:t>predict</a:t>
          </a:r>
          <a:r>
            <a:rPr lang="en-US" dirty="0"/>
            <a: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a:t>
          </a:r>
          <a:r>
            <a:rPr lang="en-US" b="1" u="sng" dirty="0"/>
            <a:t>dynamic approach </a:t>
          </a:r>
          <a:r>
            <a:rPr lang="en-US" dirty="0"/>
            <a:t>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a:t>
          </a:r>
          <a:r>
            <a:rPr lang="en-US" b="1" u="sng" dirty="0"/>
            <a:t>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a:t>
          </a:r>
          <a:r>
            <a:rPr lang="en-US" b="1" u="sng" dirty="0"/>
            <a:t>sentiment analysis </a:t>
          </a:r>
          <a:r>
            <a:rPr lang="en-US" dirty="0"/>
            <a:t>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a:t>Sentiment Analysis</a:t>
          </a:r>
          <a:endParaRPr lang="en-US" sz="3000" dirty="0"/>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b="1" dirty="0"/>
            <a:t>Incorporate insights from institutional traders </a:t>
          </a:r>
          <a:r>
            <a:rPr lang="en-US" altLang="zh-CN" sz="1200" dirty="0"/>
            <a:t>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custT="1"/>
      <dgm:spPr/>
      <dgm:t>
        <a:bodyPr/>
        <a:lstStyle/>
        <a:p>
          <a:pPr>
            <a:lnSpc>
              <a:spcPct val="100000"/>
            </a:lnSpc>
          </a:pPr>
          <a:r>
            <a:rPr lang="en-US" sz="3000"/>
            <a:t>Stock Prediction</a:t>
          </a:r>
          <a:endParaRPr lang="en-US" sz="3000" dirty="0"/>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a:t>
          </a:r>
          <a:r>
            <a:rPr lang="en-US" altLang="zh-CN" sz="1200" b="1" dirty="0"/>
            <a:t>broader range of stocks </a:t>
          </a:r>
          <a:r>
            <a:rPr lang="en-US" altLang="zh-CN" sz="1200" dirty="0"/>
            <a:t>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a:t>
          </a:r>
          <a:r>
            <a:rPr lang="en-US" sz="1200" b="1" i="0" dirty="0"/>
            <a:t>company performance metrics, key economic indicators, and derivatives data to bolster predictive accuracy</a:t>
          </a:r>
          <a:endParaRPr lang="en-US" sz="1200" b="1"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a:t>
          </a:r>
          <a:r>
            <a:rPr lang="en-US" sz="1200" b="1" i="0" dirty="0"/>
            <a:t>stock selection framework </a:t>
          </a:r>
          <a:r>
            <a:rPr lang="en-US" sz="1200" b="0" i="0" dirty="0"/>
            <a:t>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dirty="0"/>
            <a:t>Employ advanced </a:t>
          </a:r>
          <a:r>
            <a:rPr lang="en-US" sz="1200" b="1" i="0" dirty="0"/>
            <a:t>portfolio optimization </a:t>
          </a:r>
          <a:r>
            <a:rPr lang="en-US" sz="1200" b="0" i="0" dirty="0"/>
            <a:t>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b="1" dirty="0"/>
            <a:t>Broaden dataset acquisition </a:t>
          </a:r>
          <a:r>
            <a:rPr lang="en-US" altLang="zh-CN" sz="1200" dirty="0"/>
            <a:t>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C25AAD53-B14D-44A2-9E49-BC3834809BAE}" type="presOf" srcId="{73F8C4A2-E86C-44C7-B65F-AAFD7EB3B5AB}" destId="{EC898F87-6757-4EA0-B5A2-222ECC7F1C94}" srcOrd="0" destOrd="0" presId="urn:microsoft.com/office/officeart/2018/2/layout/IconLabelDescriptionList"/>
    <dgm:cxn modelId="{9EF90274-0FF1-4CEE-874A-20548873BBF4}"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6E733D83-5BEF-4EC3-A42B-B737532AAF94}" type="presOf" srcId="{3BF86A3C-E151-4A66-9137-D3C10D62380D}" destId="{EAF35B11-4BE8-4EB8-825F-5AED67565B83}" srcOrd="0" destOrd="0" presId="urn:microsoft.com/office/officeart/2018/2/layout/IconLabelDescriptionList"/>
    <dgm:cxn modelId="{D334B986-3054-485C-B09F-3A2801649A9A}" type="presOf" srcId="{41ED9D21-46E0-4784-95FF-26CA84D16CC1}" destId="{EAF35B11-4BE8-4EB8-825F-5AED67565B83}" srcOrd="0" destOrd="3" presId="urn:microsoft.com/office/officeart/2018/2/layout/IconLabelDescriptionList"/>
    <dgm:cxn modelId="{9349D48D-9B16-45A4-97EA-C8D0DA376F0E}" type="presOf" srcId="{B29D4362-C932-4B2D-967D-A7ADBA2FF915}" destId="{B2DF3FD2-C7A8-4585-9238-D415AB884C13}" srcOrd="0" destOrd="0" presId="urn:microsoft.com/office/officeart/2018/2/layout/IconLabelDescriptionList"/>
    <dgm:cxn modelId="{C6709C9E-3367-40A8-8FE4-9D725E2677BE}" srcId="{73F8C4A2-E86C-44C7-B65F-AAFD7EB3B5AB}" destId="{B29D4362-C932-4B2D-967D-A7ADBA2FF915}" srcOrd="0" destOrd="0" parTransId="{B93B0836-127B-4B68-900D-5D1F2E6F38D1}" sibTransId="{A179D0EC-E9E4-4CEC-8533-F6E90596F71C}"/>
    <dgm:cxn modelId="{C7EC4EAC-521C-493B-BB13-E59088C91F88}" type="presOf" srcId="{77615284-B835-4900-BB64-0ECD004311F9}" destId="{8FD232E7-870B-497B-BDD5-343382B28275}"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967FEFC9-02F2-4574-BB31-FBAA2E80DFFD}" srcId="{A68B4BD6-EFD0-4A55-A894-A3B8497E6B31}" destId="{DA10DA16-4292-42B8-8449-08E35AF55997}" srcOrd="2" destOrd="0" parTransId="{05ED5716-C5BE-4124-88CF-3199763C91C8}" sibTransId="{0149B01F-C6C9-4D8A-A92E-7C3D938C4B4D}"/>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A53ED1D3-AF49-429E-9D99-F7E6E374625B}" type="presOf" srcId="{A68B4BD6-EFD0-4A55-A894-A3B8497E6B31}" destId="{029C6144-9ED3-46D8-B581-841DA4B0BFCC}" srcOrd="0" destOrd="0" presId="urn:microsoft.com/office/officeart/2018/2/layout/IconLabelDescriptionList"/>
    <dgm:cxn modelId="{7EF8F0D6-E68B-4F61-81BC-7A7A22C21E9D}" type="presOf" srcId="{1BE45C6B-437A-453C-90D1-0661D2CED961}" destId="{EAF35B11-4BE8-4EB8-825F-5AED67565B83}" srcOrd="0" destOrd="1" presId="urn:microsoft.com/office/officeart/2018/2/layout/IconLabelDescriptionList"/>
    <dgm:cxn modelId="{74B08ADA-85A7-4CAF-B340-1E6E70213BB9}" type="presOf" srcId="{DA10DA16-4292-42B8-8449-08E35AF55997}" destId="{EAF35B11-4BE8-4EB8-825F-5AED67565B83}" srcOrd="0" destOrd="2"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20B27112-476A-4E8D-88FB-36A8416D4B69}" type="presParOf" srcId="{8FD232E7-870B-497B-BDD5-343382B28275}" destId="{7009FCCC-BE0E-4FD3-976A-F9C5ACCB532F}" srcOrd="0" destOrd="0" presId="urn:microsoft.com/office/officeart/2018/2/layout/IconLabelDescriptionList"/>
    <dgm:cxn modelId="{2EEBABA2-BF7C-4A89-B3D1-3E27244041BE}" type="presParOf" srcId="{7009FCCC-BE0E-4FD3-976A-F9C5ACCB532F}" destId="{741F0FF5-6799-4E0F-B956-9ABAF172D088}" srcOrd="0" destOrd="0" presId="urn:microsoft.com/office/officeart/2018/2/layout/IconLabelDescriptionList"/>
    <dgm:cxn modelId="{2E5C86AD-54B6-4E7A-905F-5C20B2E97D65}" type="presParOf" srcId="{7009FCCC-BE0E-4FD3-976A-F9C5ACCB532F}" destId="{70AF2D68-6DB9-48DF-83BD-A7D92FFE08E5}" srcOrd="1" destOrd="0" presId="urn:microsoft.com/office/officeart/2018/2/layout/IconLabelDescriptionList"/>
    <dgm:cxn modelId="{6B7276AE-FC8D-4ADA-B961-3E797D962C7F}" type="presParOf" srcId="{7009FCCC-BE0E-4FD3-976A-F9C5ACCB532F}" destId="{EC898F87-6757-4EA0-B5A2-222ECC7F1C94}" srcOrd="2" destOrd="0" presId="urn:microsoft.com/office/officeart/2018/2/layout/IconLabelDescriptionList"/>
    <dgm:cxn modelId="{2D0E6DCF-3BD3-41B9-B122-1EC71BFA5BFA}" type="presParOf" srcId="{7009FCCC-BE0E-4FD3-976A-F9C5ACCB532F}" destId="{44848A3A-224A-49C0-8997-5969C4080374}" srcOrd="3" destOrd="0" presId="urn:microsoft.com/office/officeart/2018/2/layout/IconLabelDescriptionList"/>
    <dgm:cxn modelId="{F214390D-612C-4D7D-A877-D50DAE5D23FC}" type="presParOf" srcId="{7009FCCC-BE0E-4FD3-976A-F9C5ACCB532F}" destId="{B2DF3FD2-C7A8-4585-9238-D415AB884C13}" srcOrd="4" destOrd="0" presId="urn:microsoft.com/office/officeart/2018/2/layout/IconLabelDescriptionList"/>
    <dgm:cxn modelId="{8CB08715-3F41-4ECF-B176-8EA131FCC4E8}" type="presParOf" srcId="{8FD232E7-870B-497B-BDD5-343382B28275}" destId="{BEEA0730-679A-4491-AFDB-A06B6C30D17F}" srcOrd="1" destOrd="0" presId="urn:microsoft.com/office/officeart/2018/2/layout/IconLabelDescriptionList"/>
    <dgm:cxn modelId="{254A9A46-5803-4514-9E4D-AADFA6EA959F}" type="presParOf" srcId="{8FD232E7-870B-497B-BDD5-343382B28275}" destId="{957CB80D-848F-4FED-B4A7-DFA8CFDFA1DD}" srcOrd="2" destOrd="0" presId="urn:microsoft.com/office/officeart/2018/2/layout/IconLabelDescriptionList"/>
    <dgm:cxn modelId="{62658442-611A-4C98-8BA3-1398B13FE641}" type="presParOf" srcId="{957CB80D-848F-4FED-B4A7-DFA8CFDFA1DD}" destId="{723A101C-2105-4A30-B931-735170649757}" srcOrd="0" destOrd="0" presId="urn:microsoft.com/office/officeart/2018/2/layout/IconLabelDescriptionList"/>
    <dgm:cxn modelId="{21FE0ABD-235D-4ED2-9625-8F1FF65485BB}" type="presParOf" srcId="{957CB80D-848F-4FED-B4A7-DFA8CFDFA1DD}" destId="{C26C6327-2A4C-45A7-8C2E-BADCDEEF9D48}" srcOrd="1" destOrd="0" presId="urn:microsoft.com/office/officeart/2018/2/layout/IconLabelDescriptionList"/>
    <dgm:cxn modelId="{68A5FCA1-32D2-4061-BBED-0A7900C695D8}" type="presParOf" srcId="{957CB80D-848F-4FED-B4A7-DFA8CFDFA1DD}" destId="{029C6144-9ED3-46D8-B581-841DA4B0BFCC}" srcOrd="2" destOrd="0" presId="urn:microsoft.com/office/officeart/2018/2/layout/IconLabelDescriptionList"/>
    <dgm:cxn modelId="{9413E07C-83F3-4ED6-BFFF-0CD5A07AA29B}" type="presParOf" srcId="{957CB80D-848F-4FED-B4A7-DFA8CFDFA1DD}" destId="{19ADD0B8-267E-40F3-A033-0BE4FB0D62BC}" srcOrd="3" destOrd="0" presId="urn:microsoft.com/office/officeart/2018/2/layout/IconLabelDescriptionList"/>
    <dgm:cxn modelId="{CF0BC1E4-9150-4683-BBE3-A1DA7426C9C4}"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a:t>
          </a:r>
          <a:r>
            <a:rPr lang="en-US" altLang="zh-CN" sz="2500" b="1" kern="1200" dirty="0"/>
            <a:t>retail trader sentiment analysis</a:t>
          </a:r>
          <a:r>
            <a:rPr lang="en-US" altLang="zh-CN" sz="2500" kern="1200" dirty="0"/>
            <a:t>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bwMode="white">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a:t>
          </a:r>
          <a:r>
            <a:rPr lang="en-US" altLang="zh-CN" sz="2500" b="1" kern="1200" dirty="0"/>
            <a:t>real-time detection of buy/sell signals</a:t>
          </a:r>
          <a:endParaRPr lang="en-US" sz="2500" b="1"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3EA54-D343-4E8C-899E-7A30A6815E3A}">
      <dsp:nvSpPr>
        <dsp:cNvPr id="0" name=""/>
        <dsp:cNvSpPr/>
      </dsp:nvSpPr>
      <dsp:spPr>
        <a:xfrm>
          <a:off x="924589" y="346130"/>
          <a:ext cx="991281" cy="991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D014D-CFD1-4CF3-A566-12F64A9CFCB2}">
      <dsp:nvSpPr>
        <dsp:cNvPr id="0" name=""/>
        <dsp:cNvSpPr/>
      </dsp:nvSpPr>
      <dsp:spPr>
        <a:xfrm>
          <a:off x="4113"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Digitization of trading platforms</a:t>
          </a:r>
        </a:p>
      </dsp:txBody>
      <dsp:txXfrm>
        <a:off x="4113" y="1425806"/>
        <a:ext cx="2832231" cy="477939"/>
      </dsp:txXfrm>
    </dsp:sp>
    <dsp:sp modelId="{70BE63D0-6771-41B2-8869-DB68C8EF13CD}">
      <dsp:nvSpPr>
        <dsp:cNvPr id="0" name=""/>
        <dsp:cNvSpPr/>
      </dsp:nvSpPr>
      <dsp:spPr>
        <a:xfrm>
          <a:off x="4113"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relentless rise of retail trading</a:t>
          </a:r>
        </a:p>
        <a:p>
          <a:pPr marL="0" lvl="0" indent="0" algn="ctr" defTabSz="488950">
            <a:lnSpc>
              <a:spcPct val="100000"/>
            </a:lnSpc>
            <a:spcBef>
              <a:spcPct val="0"/>
            </a:spcBef>
            <a:spcAft>
              <a:spcPct val="35000"/>
            </a:spcAft>
            <a:buNone/>
          </a:pPr>
          <a:r>
            <a:rPr lang="en-US" sz="1100" kern="1200">
              <a:hlinkClick xmlns:r="http://schemas.openxmlformats.org/officeDocument/2006/relationships" r:id="rId3"/>
            </a:rPr>
            <a:t>GameStop short squeeze</a:t>
          </a:r>
          <a:endParaRPr lang="en-US" sz="1100" kern="1200"/>
        </a:p>
      </dsp:txBody>
      <dsp:txXfrm>
        <a:off x="4113" y="1944859"/>
        <a:ext cx="2832231" cy="456972"/>
      </dsp:txXfrm>
    </dsp:sp>
    <dsp:sp modelId="{A19CAC82-19E9-45A4-86EF-68832A2DCF66}">
      <dsp:nvSpPr>
        <dsp:cNvPr id="0" name=""/>
        <dsp:cNvSpPr/>
      </dsp:nvSpPr>
      <dsp:spPr>
        <a:xfrm>
          <a:off x="4252460" y="346130"/>
          <a:ext cx="991281" cy="9912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E92B9-FE19-404C-8DDA-96957746BAC8}">
      <dsp:nvSpPr>
        <dsp:cNvPr id="0" name=""/>
        <dsp:cNvSpPr/>
      </dsp:nvSpPr>
      <dsp:spPr>
        <a:xfrm>
          <a:off x="3331985"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Personal interest in Equity Trading</a:t>
          </a:r>
        </a:p>
      </dsp:txBody>
      <dsp:txXfrm>
        <a:off x="3331985" y="1425806"/>
        <a:ext cx="2832231" cy="477939"/>
      </dsp:txXfrm>
    </dsp:sp>
    <dsp:sp modelId="{10FD0CD0-41FB-401A-8675-9D7E851566BB}">
      <dsp:nvSpPr>
        <dsp:cNvPr id="0" name=""/>
        <dsp:cNvSpPr/>
      </dsp:nvSpPr>
      <dsp:spPr>
        <a:xfrm>
          <a:off x="3331985"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508524"/>
          <a:ext cx="5891471"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Study the </a:t>
          </a:r>
          <a:r>
            <a:rPr lang="en-US" sz="2000" b="1" u="sng" kern="1200" dirty="0"/>
            <a:t>correlation</a:t>
          </a:r>
          <a:r>
            <a:rPr lang="en-US" sz="2000" kern="1200" dirty="0"/>
            <a:t> between stock market and retail traders’ sentiment</a:t>
          </a:r>
        </a:p>
        <a:p>
          <a:pPr marL="228600" lvl="1" indent="-228600" algn="l" defTabSz="889000">
            <a:lnSpc>
              <a:spcPct val="100000"/>
            </a:lnSpc>
            <a:spcBef>
              <a:spcPct val="0"/>
            </a:spcBef>
            <a:spcAft>
              <a:spcPct val="15000"/>
            </a:spcAft>
            <a:buChar char="•"/>
          </a:pPr>
          <a:r>
            <a:rPr lang="en-US" sz="2000" kern="1200" dirty="0"/>
            <a:t>Build models to </a:t>
          </a:r>
          <a:r>
            <a:rPr lang="en-US" sz="2000" b="1" u="sng" kern="1200" dirty="0"/>
            <a:t>predict</a:t>
          </a:r>
          <a:r>
            <a:rPr lang="en-US" sz="2000" kern="1200" dirty="0"/>
            <a:t> stock return</a:t>
          </a:r>
        </a:p>
      </dsp:txBody>
      <dsp:txXfrm>
        <a:off x="0" y="508524"/>
        <a:ext cx="5891471" cy="1638000"/>
      </dsp:txXfrm>
    </dsp:sp>
    <dsp:sp modelId="{3D78E7DC-E549-4121-9EC8-783C9EC0AC04}">
      <dsp:nvSpPr>
        <dsp:cNvPr id="0" name=""/>
        <dsp:cNvSpPr/>
      </dsp:nvSpPr>
      <dsp:spPr>
        <a:xfrm>
          <a:off x="294573" y="213324"/>
          <a:ext cx="412402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Similarities:</a:t>
          </a:r>
        </a:p>
      </dsp:txBody>
      <dsp:txXfrm>
        <a:off x="323394" y="242145"/>
        <a:ext cx="4066387" cy="532758"/>
      </dsp:txXfrm>
    </dsp:sp>
    <dsp:sp modelId="{1B0A7A31-21EB-4189-8994-DEC93D450867}">
      <dsp:nvSpPr>
        <dsp:cNvPr id="0" name=""/>
        <dsp:cNvSpPr/>
      </dsp:nvSpPr>
      <dsp:spPr>
        <a:xfrm>
          <a:off x="0" y="2549724"/>
          <a:ext cx="5891471" cy="23940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Implement a </a:t>
          </a:r>
          <a:r>
            <a:rPr lang="en-US" sz="2000" b="1" u="sng" kern="1200" dirty="0"/>
            <a:t>dynamic approach </a:t>
          </a:r>
          <a:r>
            <a:rPr lang="en-US" sz="2000" kern="1200" dirty="0"/>
            <a:t>to make short to mid term (one week) prediction </a:t>
          </a:r>
        </a:p>
        <a:p>
          <a:pPr marL="228600" lvl="1" indent="-228600" algn="l" defTabSz="889000">
            <a:lnSpc>
              <a:spcPct val="100000"/>
            </a:lnSpc>
            <a:spcBef>
              <a:spcPct val="0"/>
            </a:spcBef>
            <a:spcAft>
              <a:spcPct val="15000"/>
            </a:spcAft>
            <a:buChar char="•"/>
          </a:pPr>
          <a:r>
            <a:rPr lang="en-US" sz="2000" kern="1200" dirty="0"/>
            <a:t>Focus on both loss and </a:t>
          </a:r>
          <a:r>
            <a:rPr lang="en-US" sz="2000" b="1" u="sng" kern="1200" dirty="0"/>
            <a:t>gain</a:t>
          </a:r>
        </a:p>
        <a:p>
          <a:pPr marL="228600" lvl="1" indent="-228600" algn="l" defTabSz="889000">
            <a:lnSpc>
              <a:spcPct val="100000"/>
            </a:lnSpc>
            <a:spcBef>
              <a:spcPct val="0"/>
            </a:spcBef>
            <a:spcAft>
              <a:spcPct val="15000"/>
            </a:spcAft>
            <a:buChar char="•"/>
          </a:pPr>
          <a:r>
            <a:rPr lang="en-US" sz="2000" kern="1200" dirty="0"/>
            <a:t>Incorporate </a:t>
          </a:r>
          <a:r>
            <a:rPr lang="en-US" sz="2000" b="1" u="sng" kern="1200" dirty="0"/>
            <a:t>sentiment analysis </a:t>
          </a:r>
          <a:r>
            <a:rPr lang="en-US" sz="2000" kern="1200" dirty="0"/>
            <a:t>into model</a:t>
          </a:r>
        </a:p>
      </dsp:txBody>
      <dsp:txXfrm>
        <a:off x="0" y="2549724"/>
        <a:ext cx="5891471" cy="2394000"/>
      </dsp:txXfrm>
    </dsp:sp>
    <dsp:sp modelId="{F27E2B59-372A-402C-B697-3DE712A58854}">
      <dsp:nvSpPr>
        <dsp:cNvPr id="0" name=""/>
        <dsp:cNvSpPr/>
      </dsp:nvSpPr>
      <dsp:spPr>
        <a:xfrm>
          <a:off x="294573" y="2254524"/>
          <a:ext cx="4124029" cy="59040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Uniqueness</a:t>
          </a:r>
        </a:p>
      </dsp:txBody>
      <dsp:txXfrm>
        <a:off x="323394" y="2283345"/>
        <a:ext cx="4066387"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Normalization, Lagged Data (MA 200), Indicators</a:t>
          </a:r>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Return (Stationary) Vs. Price (Nonstationary)</a:t>
          </a:r>
        </a:p>
      </dsp:txBody>
      <dsp:txXfrm>
        <a:off x="1472867" y="2465"/>
        <a:ext cx="4418603" cy="726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Sentiment Analysis</a:t>
          </a:r>
          <a:endParaRPr lang="en-US" sz="3000" kern="1200" dirty="0"/>
        </a:p>
      </dsp:txBody>
      <dsp:txXfrm>
        <a:off x="640408" y="1482611"/>
        <a:ext cx="4311566" cy="580978"/>
      </dsp:txXfrm>
    </dsp:sp>
    <dsp:sp modelId="{B2DF3FD2-C7A8-4585-9238-D415AB884C13}">
      <dsp:nvSpPr>
        <dsp:cNvPr id="0" name=""/>
        <dsp:cNvSpPr/>
      </dsp:nvSpPr>
      <dsp:spPr>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b="1" kern="1200" dirty="0"/>
            <a:t>Incorporate insights from institutional traders </a:t>
          </a:r>
          <a:r>
            <a:rPr lang="en-US" altLang="zh-CN" sz="1200" kern="1200" dirty="0"/>
            <a:t>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b="1" kern="1200" dirty="0"/>
            <a:t>Broaden dataset acquisition </a:t>
          </a:r>
          <a:r>
            <a:rPr lang="en-US" altLang="zh-CN" sz="1200" kern="1200" dirty="0"/>
            <a:t>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Stock Prediction</a:t>
          </a:r>
          <a:endParaRPr lang="en-US" sz="3000" kern="1200" dirty="0"/>
        </a:p>
      </dsp:txBody>
      <dsp:txXfrm>
        <a:off x="5706499" y="1482611"/>
        <a:ext cx="4311566" cy="580978"/>
      </dsp:txXfrm>
    </dsp:sp>
    <dsp:sp modelId="{EAF35B11-4BE8-4EB8-825F-5AED67565B83}">
      <dsp:nvSpPr>
        <dsp:cNvPr id="0" name=""/>
        <dsp:cNvSpPr/>
      </dsp:nvSpPr>
      <dsp:spPr>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a:t>
          </a:r>
          <a:r>
            <a:rPr lang="en-US" altLang="zh-CN" sz="1200" b="1" kern="1200" dirty="0"/>
            <a:t>broader range of stocks </a:t>
          </a:r>
          <a:r>
            <a:rPr lang="en-US" altLang="zh-CN" sz="1200" kern="1200" dirty="0"/>
            <a:t>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dirty="0"/>
            <a:t>Enrich our financial datasets with comprehensive </a:t>
          </a:r>
          <a:r>
            <a:rPr lang="en-US" sz="1200" b="1" i="0" kern="1200" dirty="0"/>
            <a:t>company performance metrics, key economic indicators, and derivatives data to bolster predictive accuracy</a:t>
          </a:r>
          <a:endParaRPr lang="en-US" sz="1200" b="1" kern="1200" dirty="0"/>
        </a:p>
        <a:p>
          <a:pPr marL="0" lvl="0" indent="0" algn="l" defTabSz="533400">
            <a:lnSpc>
              <a:spcPct val="100000"/>
            </a:lnSpc>
            <a:spcBef>
              <a:spcPct val="0"/>
            </a:spcBef>
            <a:spcAft>
              <a:spcPct val="35000"/>
            </a:spcAft>
            <a:buNone/>
          </a:pPr>
          <a:r>
            <a:rPr lang="en-US" sz="1200" b="0" i="0" kern="1200" dirty="0"/>
            <a:t>Develop a robust </a:t>
          </a:r>
          <a:r>
            <a:rPr lang="en-US" sz="1200" b="1" i="0" kern="1200" dirty="0"/>
            <a:t>stock selection framework </a:t>
          </a:r>
          <a:r>
            <a:rPr lang="en-US" sz="1200" b="0" i="0" kern="1200" dirty="0"/>
            <a:t>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dirty="0"/>
            <a:t>Employ advanced </a:t>
          </a:r>
          <a:r>
            <a:rPr lang="en-US" sz="1200" b="1" i="0" kern="1200" dirty="0"/>
            <a:t>portfolio optimization </a:t>
          </a:r>
          <a:r>
            <a:rPr lang="en-US" sz="1200" b="0" i="0" kern="1200" dirty="0"/>
            <a:t>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498539"/>
            <a:ext cx="10773422" cy="578197"/>
          </a:xfrm>
        </p:spPr>
        <p:txBody>
          <a:bodyPr anchor="t">
            <a:noAutofit/>
          </a:bodyPr>
          <a:lstStyle/>
          <a:p>
            <a:r>
              <a:rPr lang="en-US" sz="32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655745380"/>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
        <p:nvSpPr>
          <p:cNvPr id="5" name="TextBox 4">
            <a:extLst>
              <a:ext uri="{FF2B5EF4-FFF2-40B4-BE49-F238E27FC236}">
                <a16:creationId xmlns:a16="http://schemas.microsoft.com/office/drawing/2014/main" id="{E7FF8482-3DFD-69BB-0D0B-F6D86DCB4CFB}"/>
              </a:ext>
            </a:extLst>
          </p:cNvPr>
          <p:cNvSpPr txBox="1"/>
          <p:nvPr/>
        </p:nvSpPr>
        <p:spPr>
          <a:xfrm>
            <a:off x="489238" y="3089226"/>
            <a:ext cx="6139542" cy="369332"/>
          </a:xfrm>
          <a:prstGeom prst="rect">
            <a:avLst/>
          </a:prstGeom>
          <a:noFill/>
        </p:spPr>
        <p:txBody>
          <a:bodyPr wrap="square">
            <a:spAutoFit/>
          </a:bodyPr>
          <a:lstStyle/>
          <a:p>
            <a:r>
              <a:rPr lang="en-US" altLang="zh-CN" sz="1800" dirty="0">
                <a:solidFill>
                  <a:srgbClr val="903BB1"/>
                </a:solidFill>
                <a:hlinkClick r:id="rId3">
                  <a:extLst>
                    <a:ext uri="{A12FA001-AC4F-418D-AE19-62706E023703}">
                      <ahyp:hlinkClr xmlns:ahyp="http://schemas.microsoft.com/office/drawing/2018/hyperlinkcolor" val="tx"/>
                    </a:ext>
                  </a:extLst>
                </a:hlinkClick>
              </a:rPr>
              <a:t>http://127.0.0.1:5000/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4256762882"/>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graphicFrame>
        <p:nvGraphicFramePr>
          <p:cNvPr id="46" name="Content Placeholder 6">
            <a:extLst>
              <a:ext uri="{FF2B5EF4-FFF2-40B4-BE49-F238E27FC236}">
                <a16:creationId xmlns:a16="http://schemas.microsoft.com/office/drawing/2014/main" id="{3719AA1B-4618-2D57-FB42-6563AF2C24FD}"/>
              </a:ext>
            </a:extLst>
          </p:cNvPr>
          <p:cNvGraphicFramePr>
            <a:graphicFrameLocks noGrp="1"/>
          </p:cNvGraphicFramePr>
          <p:nvPr>
            <p:ph idx="1"/>
          </p:nvPr>
        </p:nvGraphicFramePr>
        <p:xfrm>
          <a:off x="777239" y="3428999"/>
          <a:ext cx="6168331" cy="2747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8" cstate="print">
            <a:extLst>
              <a:ext uri="{28A0092B-C50C-407E-A947-70E740481C1C}">
                <a14:useLocalDpi xmlns:a14="http://schemas.microsoft.com/office/drawing/2010/main" val="0"/>
              </a:ext>
            </a:extLst>
          </a:blip>
          <a:srcRect r="-3" b="-3"/>
          <a:stretch>
            <a:fillRect/>
          </a:stretch>
        </p:blipFill>
        <p:spPr>
          <a:xfrm>
            <a:off x="6945570" y="31420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9"/>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extLst>
              <p:ext uri="{D42A27DB-BD31-4B8C-83A1-F6EECF244321}">
                <p14:modId xmlns:p14="http://schemas.microsoft.com/office/powerpoint/2010/main" val="49476674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u="sng" dirty="0">
                  <a:solidFill>
                    <a:schemeClr val="tx1"/>
                  </a:solidFill>
                  <a:latin typeface="Segoe UI" panose="020B0502040204020203" pitchFamily="34" charset="0"/>
                  <a:ea typeface="等线" panose="02010600030101010101" pitchFamily="2" charset="-122"/>
                </a:rPr>
                <a:t>Buy/Sell Decision</a:t>
              </a:r>
              <a:endParaRPr lang="zh-CN" altLang="en-US" sz="1200" b="1" u="sng"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a:solidFill>
                  <a:schemeClr val="tx1"/>
                </a:solidFill>
                <a:latin typeface="+mj-lt"/>
                <a:ea typeface="+mj-ea"/>
                <a:cs typeface="+mj-cs"/>
              </a:rPr>
              <a:t>Sentiment Analysis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1200"/>
              <a:t>Train: </a:t>
            </a:r>
          </a:p>
          <a:p>
            <a:pPr marL="742950" lvl="1" indent="-228600">
              <a:lnSpc>
                <a:spcPct val="90000"/>
              </a:lnSpc>
              <a:spcAft>
                <a:spcPts val="600"/>
              </a:spcAft>
              <a:buFont typeface="Arial" panose="020B0604020202020204" pitchFamily="34" charset="0"/>
              <a:buChar char="•"/>
            </a:pPr>
            <a:r>
              <a:rPr lang="en-US" altLang="zh-CN" sz="1200"/>
              <a:t>features: ['text', 'label', 'input_ids', 'token_type_ids', 'attention_mask’],</a:t>
            </a:r>
          </a:p>
          <a:p>
            <a:pPr marL="742950" lvl="1" indent="-228600">
              <a:lnSpc>
                <a:spcPct val="90000"/>
              </a:lnSpc>
              <a:spcAft>
                <a:spcPts val="600"/>
              </a:spcAft>
              <a:buFont typeface="Arial" panose="020B0604020202020204" pitchFamily="34" charset="0"/>
              <a:buChar char="•"/>
            </a:pPr>
            <a:r>
              <a:rPr lang="en-US" altLang="zh-CN" sz="1200"/>
              <a:t>Number of rows:: 8925</a:t>
            </a:r>
          </a:p>
          <a:p>
            <a:pPr marL="285750" indent="-228600">
              <a:lnSpc>
                <a:spcPct val="90000"/>
              </a:lnSpc>
              <a:spcAft>
                <a:spcPts val="600"/>
              </a:spcAft>
              <a:buFont typeface="Arial" panose="020B0604020202020204" pitchFamily="34" charset="0"/>
              <a:buChar char="•"/>
            </a:pPr>
            <a:r>
              <a:rPr lang="en-US" altLang="zh-CN" sz="1200"/>
              <a:t>Test:</a:t>
            </a:r>
          </a:p>
          <a:p>
            <a:pPr marL="742950" lvl="1" indent="-228600">
              <a:lnSpc>
                <a:spcPct val="90000"/>
              </a:lnSpc>
              <a:spcAft>
                <a:spcPts val="600"/>
              </a:spcAft>
              <a:buFont typeface="Arial" panose="020B0604020202020204" pitchFamily="34" charset="0"/>
              <a:buChar char="•"/>
            </a:pPr>
            <a:r>
              <a:rPr lang="en-US" altLang="zh-CN" sz="1200"/>
              <a:t>Number of rows: 2232</a:t>
            </a:r>
          </a:p>
          <a:p>
            <a:pPr marL="285750" indent="-228600">
              <a:lnSpc>
                <a:spcPct val="90000"/>
              </a:lnSpc>
              <a:spcAft>
                <a:spcPts val="600"/>
              </a:spcAft>
              <a:buFont typeface="Arial" panose="020B0604020202020204" pitchFamily="34" charset="0"/>
              <a:buChar char="•"/>
            </a:pPr>
            <a:r>
              <a:rPr lang="en-US" altLang="zh-CN" sz="1200"/>
              <a:t>Validation:</a:t>
            </a:r>
          </a:p>
          <a:p>
            <a:pPr marL="742950" lvl="1" indent="-228600">
              <a:lnSpc>
                <a:spcPct val="90000"/>
              </a:lnSpc>
              <a:spcAft>
                <a:spcPts val="600"/>
              </a:spcAft>
              <a:buFont typeface="Arial" panose="020B0604020202020204" pitchFamily="34" charset="0"/>
              <a:buChar char="•"/>
            </a:pPr>
            <a:r>
              <a:rPr lang="en-US" altLang="zh-CN" sz="1200"/>
              <a:t>Number of rows: 876</a:t>
            </a:r>
          </a:p>
          <a:p>
            <a:pPr marL="285750" indent="-228600">
              <a:lnSpc>
                <a:spcPct val="90000"/>
              </a:lnSpc>
              <a:spcAft>
                <a:spcPts val="600"/>
              </a:spcAft>
              <a:buFont typeface="Arial" panose="020B0604020202020204" pitchFamily="34" charset="0"/>
              <a:buChar char="•"/>
            </a:pPr>
            <a:r>
              <a:rPr lang="en-US" altLang="zh-CN" sz="1200"/>
              <a:t>Target (post about Tesla for example)</a:t>
            </a:r>
          </a:p>
          <a:p>
            <a:pPr marL="742950" lvl="1" indent="-228600">
              <a:lnSpc>
                <a:spcPct val="90000"/>
              </a:lnSpc>
              <a:spcAft>
                <a:spcPts val="600"/>
              </a:spcAft>
              <a:buFont typeface="Arial" panose="020B0604020202020204" pitchFamily="34" charset="0"/>
              <a:buChar char="•"/>
            </a:pPr>
            <a:r>
              <a:rPr lang="en-US" altLang="zh-CN" sz="1200"/>
              <a:t>Number of rows:</a:t>
            </a:r>
          </a:p>
          <a:p>
            <a:pPr marL="1257300" lvl="2" indent="-228600">
              <a:lnSpc>
                <a:spcPct val="90000"/>
              </a:lnSpc>
              <a:spcAft>
                <a:spcPts val="600"/>
              </a:spcAft>
              <a:buFont typeface="Arial" panose="020B0604020202020204" pitchFamily="34" charset="0"/>
              <a:buChar char="•"/>
            </a:pPr>
            <a:r>
              <a:rPr lang="en-US" altLang="zh-CN" sz="1200"/>
              <a:t>Dataset 1: 1123262</a:t>
            </a:r>
          </a:p>
          <a:p>
            <a:pPr marL="1257300" lvl="2" indent="-228600">
              <a:lnSpc>
                <a:spcPct val="90000"/>
              </a:lnSpc>
              <a:spcAft>
                <a:spcPts val="600"/>
              </a:spcAft>
              <a:buFont typeface="Arial" panose="020B0604020202020204" pitchFamily="34" charset="0"/>
              <a:buChar char="•"/>
            </a:pPr>
            <a:r>
              <a:rPr lang="en-US" altLang="zh-CN" sz="1200"/>
              <a:t>Dataset 2: 37422</a:t>
            </a:r>
          </a:p>
          <a:p>
            <a:pPr marL="1257300" lvl="2" indent="-228600">
              <a:lnSpc>
                <a:spcPct val="90000"/>
              </a:lnSpc>
              <a:spcAft>
                <a:spcPts val="600"/>
              </a:spcAft>
              <a:buFont typeface="Arial" panose="020B0604020202020204" pitchFamily="34" charset="0"/>
              <a:buChar char="•"/>
            </a:pPr>
            <a:r>
              <a:rPr lang="en-US" altLang="zh-CN" sz="1200"/>
              <a:t>Dataset 3: 60836</a:t>
            </a:r>
          </a:p>
        </p:txBody>
      </p:sp>
      <p:pic>
        <p:nvPicPr>
          <p:cNvPr id="4" name="内容占位符 3" descr="BERTForSequence"/>
          <p:cNvPicPr>
            <a:picLocks noGrp="1" noChangeAspect="1"/>
          </p:cNvPicPr>
          <p:nvPr>
            <p:ph idx="1"/>
          </p:nvPr>
        </p:nvPicPr>
        <p:blipFill>
          <a:blip r:embed="rId3"/>
          <a:stretch>
            <a:fillRect/>
          </a:stretch>
        </p:blipFill>
        <p:spPr>
          <a:xfrm>
            <a:off x="4654296" y="676142"/>
            <a:ext cx="6903720" cy="55057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p:cNvSpPr>
            <a:spLocks noGrp="1"/>
          </p:cNvSpPr>
          <p:nvPr>
            <p:ph type="title"/>
          </p:nvPr>
        </p:nvSpPr>
        <p:spPr>
          <a:xfrm>
            <a:off x="497973" y="393380"/>
            <a:ext cx="7655427" cy="739881"/>
          </a:xfrm>
        </p:spPr>
        <p:txBody>
          <a:bodyPr vert="horz" lIns="91440" tIns="45720" rIns="91440" bIns="45720" rtlCol="0" anchor="b">
            <a:normAutofit/>
          </a:bodyPr>
          <a:lstStyle/>
          <a:p>
            <a:r>
              <a:rPr lang="en-US" sz="3600">
                <a:solidFill>
                  <a:schemeClr val="tx1"/>
                </a:solidFill>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1524000" y="2562975"/>
            <a:ext cx="4483510" cy="2914280"/>
          </a:xfrm>
          <a:prstGeom prst="rect">
            <a:avLst/>
          </a:prstGeom>
        </p:spPr>
      </p:pic>
      <p:pic>
        <p:nvPicPr>
          <p:cNvPr id="5" name="图片 4" descr="ef7330c3-1768-4d18-9684-6ad0fe20beb7"/>
          <p:cNvPicPr>
            <a:picLocks noChangeAspect="1"/>
          </p:cNvPicPr>
          <p:nvPr/>
        </p:nvPicPr>
        <p:blipFill>
          <a:blip r:embed="rId4"/>
          <a:stretch>
            <a:fillRect/>
          </a:stretch>
        </p:blipFill>
        <p:spPr>
          <a:xfrm>
            <a:off x="6204156" y="2585392"/>
            <a:ext cx="4483510" cy="2869445"/>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188069" y="381935"/>
            <a:ext cx="9356106" cy="1200329"/>
          </a:xfrm>
        </p:spPr>
        <p:txBody>
          <a:bodyPr anchor="t">
            <a:normAutofit/>
          </a:bodyPr>
          <a:lstStyle/>
          <a:p>
            <a:r>
              <a:rPr lang="en-US" altLang="zh-CN" sz="8000"/>
              <a:t>Testing</a:t>
            </a:r>
          </a:p>
        </p:txBody>
      </p:sp>
      <p:grpSp>
        <p:nvGrpSpPr>
          <p:cNvPr id="12" name="Group 1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内容占位符 3" descr="output"/>
          <p:cNvPicPr>
            <a:picLocks noChangeAspect="1"/>
          </p:cNvPicPr>
          <p:nvPr/>
        </p:nvPicPr>
        <p:blipFill>
          <a:blip r:embed="rId2"/>
          <a:stretch>
            <a:fillRect/>
          </a:stretch>
        </p:blipFill>
        <p:spPr>
          <a:xfrm>
            <a:off x="3966902" y="1825625"/>
            <a:ext cx="3780523" cy="3186592"/>
          </a:xfrm>
          <a:prstGeom prst="rect">
            <a:avLst/>
          </a:prstGeom>
        </p:spPr>
      </p:pic>
      <p:graphicFrame>
        <p:nvGraphicFramePr>
          <p:cNvPr id="5" name="表格 4"/>
          <p:cNvGraphicFramePr/>
          <p:nvPr>
            <p:extLst>
              <p:ext uri="{D42A27DB-BD31-4B8C-83A1-F6EECF244321}">
                <p14:modId xmlns:p14="http://schemas.microsoft.com/office/powerpoint/2010/main" val="499876983"/>
              </p:ext>
            </p:extLst>
          </p:nvPr>
        </p:nvGraphicFramePr>
        <p:xfrm>
          <a:off x="2733230" y="5076190"/>
          <a:ext cx="7556500" cy="1379220"/>
        </p:xfrm>
        <a:graphic>
          <a:graphicData uri="http://schemas.openxmlformats.org/drawingml/2006/table">
            <a:tbl>
              <a:tblPr firstRow="1" firstCol="1" bandCol="1">
                <a:tableStyleId>{925E4801-1C38-4D77-9120-7DF1187F9086}</a:tableStyleId>
              </a:tblPr>
              <a:tblGrid>
                <a:gridCol w="1865630">
                  <a:extLst>
                    <a:ext uri="{9D8B030D-6E8A-4147-A177-3AD203B41FA5}">
                      <a16:colId xmlns:a16="http://schemas.microsoft.com/office/drawing/2014/main" val="20000"/>
                    </a:ext>
                  </a:extLst>
                </a:gridCol>
                <a:gridCol w="115697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511300">
                  <a:extLst>
                    <a:ext uri="{9D8B030D-6E8A-4147-A177-3AD203B41FA5}">
                      <a16:colId xmlns:a16="http://schemas.microsoft.com/office/drawing/2014/main" val="20004"/>
                    </a:ext>
                  </a:extLst>
                </a:gridCol>
              </a:tblGrid>
              <a:tr h="369570">
                <a:tc>
                  <a:txBody>
                    <a:bodyPr/>
                    <a:lstStyle/>
                    <a:p>
                      <a:pPr algn="ctr">
                        <a:buNone/>
                      </a:pPr>
                      <a:endParaRPr lang="zh-CN" altLang="en-US"/>
                    </a:p>
                  </a:txBody>
                  <a:tcPr anchor="ctr"/>
                </a:tc>
                <a:tc>
                  <a:txBody>
                    <a:bodyPr/>
                    <a:lstStyle/>
                    <a:p>
                      <a:pPr algn="ctr">
                        <a:buNone/>
                      </a:pPr>
                      <a:r>
                        <a:rPr lang="en-US" altLang="zh-CN"/>
                        <a:t>Precision</a:t>
                      </a:r>
                    </a:p>
                  </a:txBody>
                  <a:tcPr anchor="ctr"/>
                </a:tc>
                <a:tc>
                  <a:txBody>
                    <a:bodyPr/>
                    <a:lstStyle/>
                    <a:p>
                      <a:pPr algn="ctr">
                        <a:buNone/>
                      </a:pPr>
                      <a:r>
                        <a:rPr lang="en-US" altLang="zh-CN"/>
                        <a:t>Recall</a:t>
                      </a:r>
                    </a:p>
                  </a:txBody>
                  <a:tcPr anchor="ctr"/>
                </a:tc>
                <a:tc>
                  <a:txBody>
                    <a:bodyPr/>
                    <a:lstStyle/>
                    <a:p>
                      <a:pPr algn="ctr">
                        <a:buNone/>
                      </a:pPr>
                      <a:r>
                        <a:rPr lang="en-US" altLang="zh-CN"/>
                        <a:t>F1-score</a:t>
                      </a:r>
                    </a:p>
                  </a:txBody>
                  <a:tcPr anchor="ctr"/>
                </a:tc>
                <a:tc>
                  <a:txBody>
                    <a:bodyPr/>
                    <a:lstStyle/>
                    <a:p>
                      <a:pPr algn="ctr">
                        <a:buNone/>
                      </a:pPr>
                      <a:r>
                        <a:rPr lang="en-US" altLang="zh-CN"/>
                        <a:t>Support</a:t>
                      </a:r>
                    </a:p>
                  </a:txBody>
                  <a:tcPr anchor="ctr"/>
                </a:tc>
                <a:extLst>
                  <a:ext uri="{0D108BD9-81ED-4DB2-BD59-A6C34878D82A}">
                    <a16:rowId xmlns:a16="http://schemas.microsoft.com/office/drawing/2014/main" val="10000"/>
                  </a:ext>
                </a:extLst>
              </a:tr>
              <a:tr h="369570">
                <a:tc>
                  <a:txBody>
                    <a:bodyPr/>
                    <a:lstStyle/>
                    <a:p>
                      <a:pPr algn="ctr">
                        <a:buNone/>
                      </a:pPr>
                      <a:r>
                        <a:rPr lang="en-US" altLang="zh-CN"/>
                        <a:t>Accuracy</a:t>
                      </a:r>
                    </a:p>
                  </a:txBody>
                  <a:tcPr anchor="ctr"/>
                </a:tc>
                <a:tc>
                  <a:txBody>
                    <a:bodyPr/>
                    <a:lstStyle/>
                    <a:p>
                      <a:pPr algn="ctr">
                        <a:buNone/>
                      </a:pPr>
                      <a:endParaRPr lang="zh-CN" altLang="en-US"/>
                    </a:p>
                  </a:txBody>
                  <a:tcPr anchor="ctr"/>
                </a:tc>
                <a:tc>
                  <a:txBody>
                    <a:bodyPr/>
                    <a:lstStyle/>
                    <a:p>
                      <a:pPr algn="ctr">
                        <a:buNone/>
                      </a:pPr>
                      <a:endParaRPr lang="en-US" altLang="zh-CN"/>
                    </a:p>
                  </a:txBody>
                  <a:tcPr anchor="ctr"/>
                </a:tc>
                <a:tc>
                  <a:txBody>
                    <a:bodyPr/>
                    <a:lstStyle/>
                    <a:p>
                      <a:pPr algn="ctr">
                        <a:buNone/>
                      </a:pPr>
                      <a:r>
                        <a:rPr lang="en-US" altLang="zh-CN"/>
                        <a:t>0.76</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3"/>
                  </a:ext>
                </a:extLst>
              </a:tr>
              <a:tr h="640080">
                <a:tc>
                  <a:txBody>
                    <a:bodyPr/>
                    <a:lstStyle/>
                    <a:p>
                      <a:pPr algn="ctr">
                        <a:buNone/>
                      </a:pPr>
                      <a:r>
                        <a:rPr lang="en-US" altLang="zh-CN"/>
                        <a:t>Weighted avg</a:t>
                      </a:r>
                    </a:p>
                  </a:txBody>
                  <a:tcPr anchor="ctr"/>
                </a:tc>
                <a:tc>
                  <a:txBody>
                    <a:bodyPr/>
                    <a:lstStyle/>
                    <a:p>
                      <a:pPr algn="ctr">
                        <a:buNone/>
                      </a:pPr>
                      <a:r>
                        <a:rPr lang="en-US" altLang="zh-CN"/>
                        <a:t>0.76</a:t>
                      </a:r>
                    </a:p>
                  </a:txBody>
                  <a:tcPr anchor="ctr"/>
                </a:tc>
                <a:tc>
                  <a:txBody>
                    <a:bodyPr/>
                    <a:lstStyle/>
                    <a:p>
                      <a:pPr algn="ctr">
                        <a:buNone/>
                      </a:pPr>
                      <a:r>
                        <a:rPr lang="en-US" altLang="zh-CN"/>
                        <a:t>0.76</a:t>
                      </a:r>
                    </a:p>
                  </a:txBody>
                  <a:tcPr anchor="ctr"/>
                </a:tc>
                <a:tc>
                  <a:txBody>
                    <a:bodyPr/>
                    <a:lstStyle/>
                    <a:p>
                      <a:pPr algn="ctr">
                        <a:buNone/>
                      </a:pPr>
                      <a:r>
                        <a:rPr lang="en-US" altLang="zh-CN"/>
                        <a:t>0.75</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445</Words>
  <Application>Microsoft Office PowerPoint</Application>
  <PresentationFormat>Widescreen</PresentationFormat>
  <Paragraphs>90</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AvenirNext LT Pro Medium</vt:lpstr>
      <vt:lpstr>等线</vt:lpstr>
      <vt:lpstr>Arial</vt:lpstr>
      <vt:lpstr>Segoe UI</vt:lpstr>
      <vt:lpstr>ConfettiVTI</vt:lpstr>
      <vt:lpstr>Analyzing Retail Sentiment &amp; Detecting Trading Signals</vt:lpstr>
      <vt:lpstr>Dual Objectives</vt:lpstr>
      <vt:lpstr>Motivations</vt:lpstr>
      <vt:lpstr>Related Works</vt:lpstr>
      <vt:lpstr>PowerPoint Presentation</vt:lpstr>
      <vt:lpstr>Sentiment Analysis</vt:lpstr>
      <vt:lpstr>Training</vt:lpstr>
      <vt:lpstr>Testing</vt:lpstr>
      <vt:lpstr>Predictions</vt:lpstr>
      <vt:lpstr>Predictions</vt:lpstr>
      <vt:lpstr>Trading Signal Detection</vt:lpstr>
      <vt:lpstr>Tesla</vt:lpstr>
      <vt:lpstr>PowerPoint Presentation</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16</cp:revision>
  <dcterms:created xsi:type="dcterms:W3CDTF">2023-11-28T17:46:00Z</dcterms:created>
  <dcterms:modified xsi:type="dcterms:W3CDTF">2023-11-30T18:47:45Z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