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
      <p:font typeface="Caveat"/>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Caveat-regular.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Cave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Roboto"/>
                <a:ea typeface="Roboto"/>
                <a:cs typeface="Roboto"/>
                <a:sym typeface="Roboto"/>
              </a:defRPr>
            </a:lvl1pPr>
            <a:lvl2pPr lvl="1" algn="r">
              <a:spcBef>
                <a:spcPts val="0"/>
              </a:spcBef>
              <a:buNone/>
              <a:defRPr sz="1000">
                <a:solidFill>
                  <a:schemeClr val="dk1"/>
                </a:solidFill>
                <a:latin typeface="Roboto"/>
                <a:ea typeface="Roboto"/>
                <a:cs typeface="Roboto"/>
                <a:sym typeface="Roboto"/>
              </a:defRPr>
            </a:lvl2pPr>
            <a:lvl3pPr lvl="2" algn="r">
              <a:spcBef>
                <a:spcPts val="0"/>
              </a:spcBef>
              <a:buNone/>
              <a:defRPr sz="1000">
                <a:solidFill>
                  <a:schemeClr val="dk1"/>
                </a:solidFill>
                <a:latin typeface="Roboto"/>
                <a:ea typeface="Roboto"/>
                <a:cs typeface="Roboto"/>
                <a:sym typeface="Roboto"/>
              </a:defRPr>
            </a:lvl3pPr>
            <a:lvl4pPr lvl="3" algn="r">
              <a:spcBef>
                <a:spcPts val="0"/>
              </a:spcBef>
              <a:buNone/>
              <a:defRPr sz="1000">
                <a:solidFill>
                  <a:schemeClr val="dk1"/>
                </a:solidFill>
                <a:latin typeface="Roboto"/>
                <a:ea typeface="Roboto"/>
                <a:cs typeface="Roboto"/>
                <a:sym typeface="Roboto"/>
              </a:defRPr>
            </a:lvl4pPr>
            <a:lvl5pPr lvl="4" algn="r">
              <a:spcBef>
                <a:spcPts val="0"/>
              </a:spcBef>
              <a:buNone/>
              <a:defRPr sz="1000">
                <a:solidFill>
                  <a:schemeClr val="dk1"/>
                </a:solidFill>
                <a:latin typeface="Roboto"/>
                <a:ea typeface="Roboto"/>
                <a:cs typeface="Roboto"/>
                <a:sym typeface="Roboto"/>
              </a:defRPr>
            </a:lvl5pPr>
            <a:lvl6pPr lvl="5" algn="r">
              <a:spcBef>
                <a:spcPts val="0"/>
              </a:spcBef>
              <a:buNone/>
              <a:defRPr sz="1000">
                <a:solidFill>
                  <a:schemeClr val="dk1"/>
                </a:solidFill>
                <a:latin typeface="Roboto"/>
                <a:ea typeface="Roboto"/>
                <a:cs typeface="Roboto"/>
                <a:sym typeface="Roboto"/>
              </a:defRPr>
            </a:lvl6pPr>
            <a:lvl7pPr lvl="6" algn="r">
              <a:spcBef>
                <a:spcPts val="0"/>
              </a:spcBef>
              <a:buNone/>
              <a:defRPr sz="1000">
                <a:solidFill>
                  <a:schemeClr val="dk1"/>
                </a:solidFill>
                <a:latin typeface="Roboto"/>
                <a:ea typeface="Roboto"/>
                <a:cs typeface="Roboto"/>
                <a:sym typeface="Roboto"/>
              </a:defRPr>
            </a:lvl7pPr>
            <a:lvl8pPr lvl="7" algn="r">
              <a:spcBef>
                <a:spcPts val="0"/>
              </a:spcBef>
              <a:buNone/>
              <a:defRPr sz="1000">
                <a:solidFill>
                  <a:schemeClr val="dk1"/>
                </a:solidFill>
                <a:latin typeface="Roboto"/>
                <a:ea typeface="Roboto"/>
                <a:cs typeface="Roboto"/>
                <a:sym typeface="Roboto"/>
              </a:defRPr>
            </a:lvl8pPr>
            <a:lvl9pPr lvl="8" algn="r">
              <a:spcBef>
                <a:spcPts val="0"/>
              </a:spcBef>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2" name="Shape 62"/>
        <p:cNvGrpSpPr/>
        <p:nvPr/>
      </p:nvGrpSpPr>
      <p:grpSpPr>
        <a:xfrm>
          <a:off x="0" y="0"/>
          <a:ext cx="0" cy="0"/>
          <a:chOff x="0" y="0"/>
          <a:chExt cx="0" cy="0"/>
        </a:xfrm>
      </p:grpSpPr>
      <p:sp>
        <p:nvSpPr>
          <p:cNvPr id="63" name="Shape 6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Advise</a:t>
            </a:r>
            <a:r>
              <a:rPr lang="en">
                <a:latin typeface="Caveat"/>
                <a:ea typeface="Caveat"/>
                <a:cs typeface="Caveat"/>
                <a:sym typeface="Caveat"/>
              </a:rPr>
              <a:t>Me</a:t>
            </a:r>
            <a:endParaRPr>
              <a:latin typeface="Caveat"/>
              <a:ea typeface="Caveat"/>
              <a:cs typeface="Caveat"/>
              <a:sym typeface="Caveat"/>
            </a:endParaRPr>
          </a:p>
        </p:txBody>
      </p:sp>
      <p:sp>
        <p:nvSpPr>
          <p:cNvPr id="64" name="Shape 6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A3E657"/>
                </a:solidFill>
              </a:rPr>
              <a:t>Advising made easy</a:t>
            </a:r>
            <a:endParaRPr>
              <a:solidFill>
                <a:srgbClr val="A3E65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Advise</a:t>
            </a:r>
            <a:r>
              <a:rPr lang="en">
                <a:latin typeface="Caveat"/>
                <a:ea typeface="Caveat"/>
                <a:cs typeface="Caveat"/>
                <a:sym typeface="Caveat"/>
              </a:rPr>
              <a:t>Me</a:t>
            </a:r>
            <a:endParaRPr>
              <a:latin typeface="Caveat"/>
              <a:ea typeface="Caveat"/>
              <a:cs typeface="Caveat"/>
              <a:sym typeface="Caveat"/>
            </a:endParaRPr>
          </a:p>
        </p:txBody>
      </p:sp>
      <p:sp>
        <p:nvSpPr>
          <p:cNvPr id="70" name="Shape 7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Advising system designed to help students graduate on time.</a:t>
            </a:r>
            <a:endParaRPr/>
          </a:p>
          <a:p>
            <a:pPr indent="-342900" lvl="0" marL="457200" rtl="0">
              <a:spcBef>
                <a:spcPts val="0"/>
              </a:spcBef>
              <a:spcAft>
                <a:spcPts val="0"/>
              </a:spcAft>
              <a:buSzPts val="1800"/>
              <a:buChar char="●"/>
            </a:pPr>
            <a:r>
              <a:rPr lang="en"/>
              <a:t>Recommends classes that are relevant to the students major and prioritizes classes that meet multiple requirements</a:t>
            </a:r>
            <a:endParaRPr/>
          </a:p>
          <a:p>
            <a:pPr indent="-342900" lvl="0" marL="457200" rtl="0">
              <a:spcBef>
                <a:spcPts val="0"/>
              </a:spcBef>
              <a:spcAft>
                <a:spcPts val="0"/>
              </a:spcAft>
              <a:buSzPts val="1800"/>
              <a:buChar char="●"/>
            </a:pPr>
            <a:r>
              <a:rPr lang="en"/>
              <a:t>Generates a recommended schedule by day and time</a:t>
            </a:r>
            <a:endParaRPr/>
          </a:p>
          <a:p>
            <a:pPr indent="-342900" lvl="0" marL="457200" rtl="0">
              <a:spcBef>
                <a:spcPts val="0"/>
              </a:spcBef>
              <a:spcAft>
                <a:spcPts val="0"/>
              </a:spcAft>
              <a:buSzPts val="1800"/>
              <a:buChar char="●"/>
            </a:pPr>
            <a:r>
              <a:rPr lang="en"/>
              <a:t>Determines what classes offered by one’s current institution would be accepted by another.</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p:nvPr/>
        </p:nvSpPr>
        <p:spPr>
          <a:xfrm>
            <a:off x="671850" y="1353550"/>
            <a:ext cx="1363500" cy="36396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Use Case Analysis  </a:t>
            </a:r>
            <a:endParaRPr/>
          </a:p>
        </p:txBody>
      </p:sp>
      <p:sp>
        <p:nvSpPr>
          <p:cNvPr id="77" name="Shape 77"/>
          <p:cNvSpPr/>
          <p:nvPr/>
        </p:nvSpPr>
        <p:spPr>
          <a:xfrm>
            <a:off x="1644450" y="1351550"/>
            <a:ext cx="6276300" cy="3639600"/>
          </a:xfrm>
          <a:prstGeom prst="rect">
            <a:avLst/>
          </a:prstGeom>
          <a:solidFill>
            <a:srgbClr val="6FA8D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2185725" y="1453750"/>
            <a:ext cx="1203300" cy="641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Register</a:t>
            </a:r>
            <a:endParaRPr/>
          </a:p>
        </p:txBody>
      </p:sp>
      <p:sp>
        <p:nvSpPr>
          <p:cNvPr id="79" name="Shape 79"/>
          <p:cNvSpPr/>
          <p:nvPr/>
        </p:nvSpPr>
        <p:spPr>
          <a:xfrm>
            <a:off x="2185725" y="4251250"/>
            <a:ext cx="1203300" cy="641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Sign-In</a:t>
            </a:r>
            <a:endParaRPr/>
          </a:p>
        </p:txBody>
      </p:sp>
      <p:sp>
        <p:nvSpPr>
          <p:cNvPr id="80" name="Shape 80"/>
          <p:cNvSpPr/>
          <p:nvPr/>
        </p:nvSpPr>
        <p:spPr>
          <a:xfrm>
            <a:off x="6509100" y="2850500"/>
            <a:ext cx="1203300" cy="641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Look Ahead</a:t>
            </a:r>
            <a:endParaRPr/>
          </a:p>
        </p:txBody>
      </p:sp>
      <p:sp>
        <p:nvSpPr>
          <p:cNvPr id="81" name="Shape 81"/>
          <p:cNvSpPr/>
          <p:nvPr/>
        </p:nvSpPr>
        <p:spPr>
          <a:xfrm>
            <a:off x="6509100" y="2035300"/>
            <a:ext cx="1203300" cy="641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View</a:t>
            </a:r>
            <a:endParaRPr sz="700"/>
          </a:p>
          <a:p>
            <a:pPr indent="0" lvl="0" marL="0" rtl="0" algn="ctr">
              <a:spcBef>
                <a:spcPts val="0"/>
              </a:spcBef>
              <a:spcAft>
                <a:spcPts val="0"/>
              </a:spcAft>
              <a:buNone/>
            </a:pPr>
            <a:r>
              <a:rPr lang="en" sz="700"/>
              <a:t>Recommended</a:t>
            </a:r>
            <a:endParaRPr sz="700"/>
          </a:p>
          <a:p>
            <a:pPr indent="0" lvl="0" marL="0" rtl="0" algn="ctr">
              <a:spcBef>
                <a:spcPts val="0"/>
              </a:spcBef>
              <a:spcAft>
                <a:spcPts val="0"/>
              </a:spcAft>
              <a:buNone/>
            </a:pPr>
            <a:r>
              <a:rPr lang="en" sz="700"/>
              <a:t>Classes</a:t>
            </a:r>
            <a:endParaRPr sz="700"/>
          </a:p>
        </p:txBody>
      </p:sp>
      <p:sp>
        <p:nvSpPr>
          <p:cNvPr id="82" name="Shape 82"/>
          <p:cNvSpPr/>
          <p:nvPr/>
        </p:nvSpPr>
        <p:spPr>
          <a:xfrm>
            <a:off x="4868775" y="2035300"/>
            <a:ext cx="1203300" cy="641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View Schedule</a:t>
            </a:r>
            <a:endParaRPr sz="1200"/>
          </a:p>
        </p:txBody>
      </p:sp>
      <p:sp>
        <p:nvSpPr>
          <p:cNvPr id="83" name="Shape 83"/>
          <p:cNvSpPr/>
          <p:nvPr/>
        </p:nvSpPr>
        <p:spPr>
          <a:xfrm>
            <a:off x="3228450" y="3669700"/>
            <a:ext cx="1203300" cy="641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Email</a:t>
            </a:r>
            <a:endParaRPr/>
          </a:p>
          <a:p>
            <a:pPr indent="0" lvl="0" marL="0" rtl="0" algn="ctr">
              <a:spcBef>
                <a:spcPts val="0"/>
              </a:spcBef>
              <a:spcAft>
                <a:spcPts val="0"/>
              </a:spcAft>
              <a:buNone/>
            </a:pPr>
            <a:r>
              <a:rPr lang="en"/>
              <a:t>Advisor</a:t>
            </a:r>
            <a:endParaRPr/>
          </a:p>
        </p:txBody>
      </p:sp>
      <p:sp>
        <p:nvSpPr>
          <p:cNvPr id="84" name="Shape 84"/>
          <p:cNvSpPr/>
          <p:nvPr/>
        </p:nvSpPr>
        <p:spPr>
          <a:xfrm>
            <a:off x="3228450" y="2852488"/>
            <a:ext cx="1203300" cy="641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Look-up</a:t>
            </a:r>
            <a:endParaRPr sz="1200"/>
          </a:p>
          <a:p>
            <a:pPr indent="0" lvl="0" marL="0" rtl="0" algn="ctr">
              <a:spcBef>
                <a:spcPts val="0"/>
              </a:spcBef>
              <a:spcAft>
                <a:spcPts val="0"/>
              </a:spcAft>
              <a:buNone/>
            </a:pPr>
            <a:r>
              <a:rPr lang="en" sz="1200"/>
              <a:t>Transfer Credit</a:t>
            </a:r>
            <a:endParaRPr sz="1200"/>
          </a:p>
        </p:txBody>
      </p:sp>
      <p:sp>
        <p:nvSpPr>
          <p:cNvPr id="85" name="Shape 85"/>
          <p:cNvSpPr/>
          <p:nvPr/>
        </p:nvSpPr>
        <p:spPr>
          <a:xfrm>
            <a:off x="3228450" y="2035300"/>
            <a:ext cx="1203300" cy="641700"/>
          </a:xfrm>
          <a:prstGeom prst="ellipse">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Set</a:t>
            </a:r>
            <a:endParaRPr sz="900"/>
          </a:p>
          <a:p>
            <a:pPr indent="0" lvl="0" marL="0" rtl="0" algn="ctr">
              <a:spcBef>
                <a:spcPts val="0"/>
              </a:spcBef>
              <a:spcAft>
                <a:spcPts val="0"/>
              </a:spcAft>
              <a:buNone/>
            </a:pPr>
            <a:r>
              <a:rPr lang="en" sz="900"/>
              <a:t>Preferences</a:t>
            </a:r>
            <a:endParaRPr sz="900"/>
          </a:p>
        </p:txBody>
      </p:sp>
      <p:cxnSp>
        <p:nvCxnSpPr>
          <p:cNvPr id="86" name="Shape 86"/>
          <p:cNvCxnSpPr/>
          <p:nvPr/>
        </p:nvCxnSpPr>
        <p:spPr>
          <a:xfrm>
            <a:off x="4431750" y="2446400"/>
            <a:ext cx="437100" cy="0"/>
          </a:xfrm>
          <a:prstGeom prst="straightConnector1">
            <a:avLst/>
          </a:prstGeom>
          <a:noFill/>
          <a:ln cap="flat" cmpd="sng" w="9525">
            <a:solidFill>
              <a:schemeClr val="dk2"/>
            </a:solidFill>
            <a:prstDash val="solid"/>
            <a:round/>
            <a:headEnd len="med" w="med" type="none"/>
            <a:tailEnd len="med" w="med" type="triangle"/>
          </a:ln>
        </p:spPr>
      </p:cxnSp>
      <p:cxnSp>
        <p:nvCxnSpPr>
          <p:cNvPr id="87" name="Shape 87"/>
          <p:cNvCxnSpPr>
            <a:stCxn id="82" idx="6"/>
            <a:endCxn id="81" idx="2"/>
          </p:cNvCxnSpPr>
          <p:nvPr/>
        </p:nvCxnSpPr>
        <p:spPr>
          <a:xfrm>
            <a:off x="6072075" y="2356150"/>
            <a:ext cx="437100" cy="0"/>
          </a:xfrm>
          <a:prstGeom prst="straightConnector1">
            <a:avLst/>
          </a:prstGeom>
          <a:noFill/>
          <a:ln cap="flat" cmpd="sng" w="9525">
            <a:solidFill>
              <a:schemeClr val="dk2"/>
            </a:solidFill>
            <a:prstDash val="solid"/>
            <a:round/>
            <a:headEnd len="med" w="med" type="none"/>
            <a:tailEnd len="med" w="med" type="triangle"/>
          </a:ln>
        </p:spPr>
      </p:cxnSp>
      <p:cxnSp>
        <p:nvCxnSpPr>
          <p:cNvPr id="88" name="Shape 88"/>
          <p:cNvCxnSpPr>
            <a:stCxn id="82" idx="5"/>
            <a:endCxn id="80" idx="1"/>
          </p:cNvCxnSpPr>
          <p:nvPr/>
        </p:nvCxnSpPr>
        <p:spPr>
          <a:xfrm>
            <a:off x="5895856" y="2583025"/>
            <a:ext cx="789600" cy="361500"/>
          </a:xfrm>
          <a:prstGeom prst="straightConnector1">
            <a:avLst/>
          </a:prstGeom>
          <a:noFill/>
          <a:ln cap="flat" cmpd="sng" w="9525">
            <a:solidFill>
              <a:schemeClr val="dk2"/>
            </a:solidFill>
            <a:prstDash val="solid"/>
            <a:round/>
            <a:headEnd len="med" w="med" type="none"/>
            <a:tailEnd len="med" w="med" type="triangle"/>
          </a:ln>
        </p:spPr>
      </p:cxnSp>
      <p:cxnSp>
        <p:nvCxnSpPr>
          <p:cNvPr id="89" name="Shape 89"/>
          <p:cNvCxnSpPr/>
          <p:nvPr/>
        </p:nvCxnSpPr>
        <p:spPr>
          <a:xfrm rot="10800000">
            <a:off x="4431750" y="2285975"/>
            <a:ext cx="437100" cy="0"/>
          </a:xfrm>
          <a:prstGeom prst="straightConnector1">
            <a:avLst/>
          </a:prstGeom>
          <a:noFill/>
          <a:ln cap="flat" cmpd="sng" w="9525">
            <a:solidFill>
              <a:schemeClr val="dk2"/>
            </a:solidFill>
            <a:prstDash val="solid"/>
            <a:round/>
            <a:headEnd len="med" w="med" type="none"/>
            <a:tailEnd len="med" w="med" type="triangle"/>
          </a:ln>
        </p:spPr>
      </p:cxnSp>
      <p:sp>
        <p:nvSpPr>
          <p:cNvPr id="90" name="Shape 90"/>
          <p:cNvSpPr/>
          <p:nvPr/>
        </p:nvSpPr>
        <p:spPr>
          <a:xfrm>
            <a:off x="902400" y="2356150"/>
            <a:ext cx="501300" cy="494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91" name="Shape 91"/>
          <p:cNvCxnSpPr>
            <a:stCxn id="90" idx="4"/>
          </p:cNvCxnSpPr>
          <p:nvPr/>
        </p:nvCxnSpPr>
        <p:spPr>
          <a:xfrm>
            <a:off x="1153050" y="2850550"/>
            <a:ext cx="0" cy="706800"/>
          </a:xfrm>
          <a:prstGeom prst="straightConnector1">
            <a:avLst/>
          </a:prstGeom>
          <a:noFill/>
          <a:ln cap="flat" cmpd="sng" w="28575">
            <a:solidFill>
              <a:schemeClr val="dk2"/>
            </a:solidFill>
            <a:prstDash val="solid"/>
            <a:round/>
            <a:headEnd len="med" w="med" type="none"/>
            <a:tailEnd len="med" w="med" type="none"/>
          </a:ln>
        </p:spPr>
      </p:cxnSp>
      <p:cxnSp>
        <p:nvCxnSpPr>
          <p:cNvPr id="92" name="Shape 92"/>
          <p:cNvCxnSpPr/>
          <p:nvPr/>
        </p:nvCxnSpPr>
        <p:spPr>
          <a:xfrm flipH="1">
            <a:off x="922325" y="3547300"/>
            <a:ext cx="230700" cy="561600"/>
          </a:xfrm>
          <a:prstGeom prst="straightConnector1">
            <a:avLst/>
          </a:prstGeom>
          <a:noFill/>
          <a:ln cap="flat" cmpd="sng" w="28575">
            <a:solidFill>
              <a:schemeClr val="dk2"/>
            </a:solidFill>
            <a:prstDash val="solid"/>
            <a:round/>
            <a:headEnd len="med" w="med" type="none"/>
            <a:tailEnd len="med" w="med" type="none"/>
          </a:ln>
        </p:spPr>
      </p:cxnSp>
      <p:cxnSp>
        <p:nvCxnSpPr>
          <p:cNvPr id="93" name="Shape 93"/>
          <p:cNvCxnSpPr/>
          <p:nvPr/>
        </p:nvCxnSpPr>
        <p:spPr>
          <a:xfrm>
            <a:off x="1153025" y="3547300"/>
            <a:ext cx="240600" cy="561600"/>
          </a:xfrm>
          <a:prstGeom prst="straightConnector1">
            <a:avLst/>
          </a:prstGeom>
          <a:noFill/>
          <a:ln cap="flat" cmpd="sng" w="28575">
            <a:solidFill>
              <a:schemeClr val="dk2"/>
            </a:solidFill>
            <a:prstDash val="solid"/>
            <a:round/>
            <a:headEnd len="med" w="med" type="none"/>
            <a:tailEnd len="med" w="med" type="none"/>
          </a:ln>
        </p:spPr>
      </p:cxnSp>
      <p:cxnSp>
        <p:nvCxnSpPr>
          <p:cNvPr id="94" name="Shape 94"/>
          <p:cNvCxnSpPr/>
          <p:nvPr/>
        </p:nvCxnSpPr>
        <p:spPr>
          <a:xfrm>
            <a:off x="792075" y="2905625"/>
            <a:ext cx="802200" cy="10200"/>
          </a:xfrm>
          <a:prstGeom prst="straightConnector1">
            <a:avLst/>
          </a:prstGeom>
          <a:noFill/>
          <a:ln cap="flat" cmpd="sng" w="28575">
            <a:solidFill>
              <a:schemeClr val="dk2"/>
            </a:solidFill>
            <a:prstDash val="solid"/>
            <a:round/>
            <a:headEnd len="med" w="med" type="none"/>
            <a:tailEnd len="med" w="med" type="none"/>
          </a:ln>
        </p:spPr>
      </p:cxnSp>
      <p:cxnSp>
        <p:nvCxnSpPr>
          <p:cNvPr id="95" name="Shape 95"/>
          <p:cNvCxnSpPr>
            <a:stCxn id="96" idx="6"/>
            <a:endCxn id="78" idx="3"/>
          </p:cNvCxnSpPr>
          <p:nvPr/>
        </p:nvCxnSpPr>
        <p:spPr>
          <a:xfrm flipH="1" rot="10800000">
            <a:off x="1644344" y="2001475"/>
            <a:ext cx="717600" cy="1169700"/>
          </a:xfrm>
          <a:prstGeom prst="straightConnector1">
            <a:avLst/>
          </a:prstGeom>
          <a:noFill/>
          <a:ln cap="flat" cmpd="sng" w="9525">
            <a:solidFill>
              <a:schemeClr val="dk2"/>
            </a:solidFill>
            <a:prstDash val="solid"/>
            <a:round/>
            <a:headEnd len="med" w="med" type="none"/>
            <a:tailEnd len="med" w="med" type="triangle"/>
          </a:ln>
        </p:spPr>
      </p:cxnSp>
      <p:cxnSp>
        <p:nvCxnSpPr>
          <p:cNvPr id="97" name="Shape 97"/>
          <p:cNvCxnSpPr>
            <a:stCxn id="96" idx="6"/>
            <a:endCxn id="85" idx="2"/>
          </p:cNvCxnSpPr>
          <p:nvPr/>
        </p:nvCxnSpPr>
        <p:spPr>
          <a:xfrm flipH="1" rot="10800000">
            <a:off x="1644450" y="2356150"/>
            <a:ext cx="1584000" cy="815100"/>
          </a:xfrm>
          <a:prstGeom prst="straightConnector1">
            <a:avLst/>
          </a:prstGeom>
          <a:noFill/>
          <a:ln cap="flat" cmpd="sng" w="9525">
            <a:solidFill>
              <a:schemeClr val="dk2"/>
            </a:solidFill>
            <a:prstDash val="solid"/>
            <a:round/>
            <a:headEnd len="med" w="med" type="none"/>
            <a:tailEnd len="med" w="med" type="triangle"/>
          </a:ln>
        </p:spPr>
      </p:cxnSp>
      <p:cxnSp>
        <p:nvCxnSpPr>
          <p:cNvPr id="98" name="Shape 98"/>
          <p:cNvCxnSpPr>
            <a:stCxn id="96" idx="6"/>
            <a:endCxn id="84" idx="2"/>
          </p:cNvCxnSpPr>
          <p:nvPr/>
        </p:nvCxnSpPr>
        <p:spPr>
          <a:xfrm>
            <a:off x="1644450" y="3171238"/>
            <a:ext cx="1584000" cy="2100"/>
          </a:xfrm>
          <a:prstGeom prst="straightConnector1">
            <a:avLst/>
          </a:prstGeom>
          <a:noFill/>
          <a:ln cap="flat" cmpd="sng" w="9525">
            <a:solidFill>
              <a:schemeClr val="dk2"/>
            </a:solidFill>
            <a:prstDash val="solid"/>
            <a:round/>
            <a:headEnd len="med" w="med" type="none"/>
            <a:tailEnd len="med" w="med" type="triangle"/>
          </a:ln>
        </p:spPr>
      </p:cxnSp>
      <p:cxnSp>
        <p:nvCxnSpPr>
          <p:cNvPr id="99" name="Shape 99"/>
          <p:cNvCxnSpPr>
            <a:stCxn id="96" idx="6"/>
            <a:endCxn id="83" idx="2"/>
          </p:cNvCxnSpPr>
          <p:nvPr/>
        </p:nvCxnSpPr>
        <p:spPr>
          <a:xfrm>
            <a:off x="1644450" y="3171250"/>
            <a:ext cx="1584000" cy="819300"/>
          </a:xfrm>
          <a:prstGeom prst="straightConnector1">
            <a:avLst/>
          </a:prstGeom>
          <a:noFill/>
          <a:ln cap="flat" cmpd="sng" w="9525">
            <a:solidFill>
              <a:schemeClr val="dk2"/>
            </a:solidFill>
            <a:prstDash val="solid"/>
            <a:round/>
            <a:headEnd len="med" w="med" type="none"/>
            <a:tailEnd len="med" w="med" type="triangle"/>
          </a:ln>
        </p:spPr>
      </p:cxnSp>
      <p:cxnSp>
        <p:nvCxnSpPr>
          <p:cNvPr id="100" name="Shape 100"/>
          <p:cNvCxnSpPr>
            <a:endCxn id="79" idx="1"/>
          </p:cNvCxnSpPr>
          <p:nvPr/>
        </p:nvCxnSpPr>
        <p:spPr>
          <a:xfrm>
            <a:off x="1644344" y="3171325"/>
            <a:ext cx="717600" cy="1173900"/>
          </a:xfrm>
          <a:prstGeom prst="straightConnector1">
            <a:avLst/>
          </a:prstGeom>
          <a:noFill/>
          <a:ln cap="flat" cmpd="sng" w="9525">
            <a:solidFill>
              <a:schemeClr val="dk2"/>
            </a:solidFill>
            <a:prstDash val="solid"/>
            <a:round/>
            <a:headEnd len="med" w="med" type="none"/>
            <a:tailEnd len="med" w="med" type="triangle"/>
          </a:ln>
        </p:spPr>
      </p:cxnSp>
      <p:sp>
        <p:nvSpPr>
          <p:cNvPr id="101" name="Shape 101"/>
          <p:cNvSpPr txBox="1"/>
          <p:nvPr/>
        </p:nvSpPr>
        <p:spPr>
          <a:xfrm>
            <a:off x="670650" y="1351550"/>
            <a:ext cx="964800" cy="36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t>User</a:t>
            </a:r>
            <a:endParaRPr sz="1800"/>
          </a:p>
        </p:txBody>
      </p:sp>
      <p:sp>
        <p:nvSpPr>
          <p:cNvPr id="102" name="Shape 102"/>
          <p:cNvSpPr txBox="1"/>
          <p:nvPr/>
        </p:nvSpPr>
        <p:spPr>
          <a:xfrm rot="-3546408">
            <a:off x="1266003" y="2242267"/>
            <a:ext cx="1253313" cy="227922"/>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(new user)</a:t>
            </a:r>
            <a:endParaRPr/>
          </a:p>
        </p:txBody>
      </p:sp>
      <p:sp>
        <p:nvSpPr>
          <p:cNvPr id="103" name="Shape 103"/>
          <p:cNvSpPr txBox="1"/>
          <p:nvPr/>
        </p:nvSpPr>
        <p:spPr>
          <a:xfrm rot="3582598">
            <a:off x="1351081" y="3915453"/>
            <a:ext cx="1583933" cy="250474"/>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(returning)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87900" y="16127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Detailed Designs and Controls</a:t>
            </a:r>
            <a:endParaRPr/>
          </a:p>
        </p:txBody>
      </p:sp>
      <p:sp>
        <p:nvSpPr>
          <p:cNvPr id="109" name="Shape 10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10" name="Shape 110"/>
          <p:cNvPicPr preferRelativeResize="0"/>
          <p:nvPr/>
        </p:nvPicPr>
        <p:blipFill>
          <a:blip r:embed="rId3">
            <a:alphaModFix/>
          </a:blip>
          <a:stretch>
            <a:fillRect/>
          </a:stretch>
        </p:blipFill>
        <p:spPr>
          <a:xfrm>
            <a:off x="387900" y="914950"/>
            <a:ext cx="6882250" cy="398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Systems/Algorithm Analysis</a:t>
            </a:r>
            <a:endParaRPr/>
          </a:p>
        </p:txBody>
      </p:sp>
      <p:sp>
        <p:nvSpPr>
          <p:cNvPr id="116" name="Shape 1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Sorts are expected to be stable even in the given limited resources, while Python uses an interpreter thanks to the nature of the Python language. Plus the number of classes to sort are expected to be in the hundreds. These are the reasons why, for now, the system use either a Merge Sort or the more complex and less memory intensive Block Sort </a:t>
            </a:r>
            <a:r>
              <a:rPr lang="en"/>
              <a:t>bringing the time complexity of sorting to n log n. </a:t>
            </a:r>
            <a:endParaRPr/>
          </a:p>
          <a:p>
            <a:pPr indent="0" lvl="0" marL="0">
              <a:spcBef>
                <a:spcPts val="1600"/>
              </a:spcBef>
              <a:spcAft>
                <a:spcPts val="0"/>
              </a:spcAft>
              <a:buNone/>
            </a:pPr>
            <a:r>
              <a:rPr lang="en"/>
              <a:t>Hash table is the system’s search algorithm</a:t>
            </a:r>
            <a:r>
              <a:rPr lang="en"/>
              <a:t> because it is deemed the most simple and effective of the search algorithms for this project, and it is also far easier to fix compared to binary search. </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Dictionary</a:t>
            </a:r>
            <a:endParaRPr/>
          </a:p>
        </p:txBody>
      </p:sp>
      <p:sp>
        <p:nvSpPr>
          <p:cNvPr id="122" name="Shape 122"/>
          <p:cNvSpPr txBox="1"/>
          <p:nvPr>
            <p:ph idx="1" type="body"/>
          </p:nvPr>
        </p:nvSpPr>
        <p:spPr>
          <a:xfrm>
            <a:off x="387900" y="1489825"/>
            <a:ext cx="8368200" cy="3564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Raw Data </a:t>
            </a:r>
            <a:endParaRPr/>
          </a:p>
          <a:p>
            <a:pPr indent="-317500" lvl="1" marL="914400" rtl="0">
              <a:spcBef>
                <a:spcPts val="0"/>
              </a:spcBef>
              <a:spcAft>
                <a:spcPts val="0"/>
              </a:spcAft>
              <a:buSzPts val="1400"/>
              <a:buChar char="○"/>
            </a:pPr>
            <a:r>
              <a:rPr lang="en"/>
              <a:t>Data about offered classes pulled directly from the school, is not yet formatted to be used by the system</a:t>
            </a:r>
            <a:endParaRPr/>
          </a:p>
          <a:p>
            <a:pPr indent="-317500" lvl="1" marL="914400" rtl="0">
              <a:spcBef>
                <a:spcPts val="0"/>
              </a:spcBef>
              <a:spcAft>
                <a:spcPts val="0"/>
              </a:spcAft>
              <a:buSzPts val="1400"/>
              <a:buChar char="○"/>
            </a:pPr>
            <a:r>
              <a:rPr lang="en"/>
              <a:t>Data about what classes are required for a major</a:t>
            </a:r>
            <a:endParaRPr/>
          </a:p>
          <a:p>
            <a:pPr indent="-317500" lvl="1" marL="914400" rtl="0">
              <a:spcBef>
                <a:spcPts val="0"/>
              </a:spcBef>
              <a:spcAft>
                <a:spcPts val="0"/>
              </a:spcAft>
              <a:buSzPts val="1400"/>
              <a:buChar char="○"/>
            </a:pPr>
            <a:r>
              <a:rPr lang="en"/>
              <a:t>Data concerning what courses are accepted as transfer credits</a:t>
            </a:r>
            <a:endParaRPr/>
          </a:p>
          <a:p>
            <a:pPr indent="-342900" lvl="0" marL="457200" rtl="0">
              <a:spcBef>
                <a:spcPts val="0"/>
              </a:spcBef>
              <a:spcAft>
                <a:spcPts val="0"/>
              </a:spcAft>
              <a:buSzPts val="1800"/>
              <a:buChar char="●"/>
            </a:pPr>
            <a:r>
              <a:rPr lang="en"/>
              <a:t>Course Data</a:t>
            </a:r>
            <a:endParaRPr/>
          </a:p>
          <a:p>
            <a:pPr indent="-317500" lvl="1" marL="914400" rtl="0">
              <a:spcBef>
                <a:spcPts val="0"/>
              </a:spcBef>
              <a:spcAft>
                <a:spcPts val="0"/>
              </a:spcAft>
              <a:buSzPts val="1400"/>
              <a:buChar char="○"/>
            </a:pPr>
            <a:r>
              <a:rPr lang="en"/>
              <a:t>This is the raw course data, but cleaned up for use by the system.</a:t>
            </a:r>
            <a:endParaRPr/>
          </a:p>
          <a:p>
            <a:pPr indent="-342900" lvl="0" marL="457200" rtl="0">
              <a:spcBef>
                <a:spcPts val="0"/>
              </a:spcBef>
              <a:spcAft>
                <a:spcPts val="0"/>
              </a:spcAft>
              <a:buSzPts val="1800"/>
              <a:buChar char="●"/>
            </a:pPr>
            <a:r>
              <a:rPr lang="en"/>
              <a:t>Required Courses by Major</a:t>
            </a:r>
            <a:endParaRPr/>
          </a:p>
          <a:p>
            <a:pPr indent="-317500" lvl="1" marL="914400" rtl="0">
              <a:spcBef>
                <a:spcPts val="0"/>
              </a:spcBef>
              <a:spcAft>
                <a:spcPts val="0"/>
              </a:spcAft>
              <a:buSzPts val="1400"/>
              <a:buChar char="○"/>
            </a:pPr>
            <a:r>
              <a:rPr lang="en"/>
              <a:t>Formatted raw major data, able to be used by the system</a:t>
            </a:r>
            <a:endParaRPr/>
          </a:p>
          <a:p>
            <a:pPr indent="-342900" lvl="0" marL="457200" rtl="0">
              <a:spcBef>
                <a:spcPts val="0"/>
              </a:spcBef>
              <a:spcAft>
                <a:spcPts val="0"/>
              </a:spcAft>
              <a:buSzPts val="1800"/>
              <a:buChar char="●"/>
            </a:pPr>
            <a:r>
              <a:rPr lang="en"/>
              <a:t>Transfer Data</a:t>
            </a:r>
            <a:endParaRPr/>
          </a:p>
          <a:p>
            <a:pPr indent="-317500" lvl="1" marL="914400" rtl="0">
              <a:spcBef>
                <a:spcPts val="0"/>
              </a:spcBef>
              <a:spcAft>
                <a:spcPts val="0"/>
              </a:spcAft>
              <a:buSzPts val="1400"/>
              <a:buChar char="○"/>
            </a:pPr>
            <a:r>
              <a:rPr lang="en"/>
              <a:t>Raw transfer data, but formatted for use by the system</a:t>
            </a:r>
            <a:endParaRPr/>
          </a:p>
          <a:p>
            <a:pPr indent="-342900" lvl="0" marL="457200" rtl="0">
              <a:spcBef>
                <a:spcPts val="0"/>
              </a:spcBef>
              <a:spcAft>
                <a:spcPts val="0"/>
              </a:spcAft>
              <a:buSzPts val="1800"/>
              <a:buChar char="●"/>
            </a:pPr>
            <a:r>
              <a:rPr lang="en"/>
              <a:t>Student courses - What courses a student has taken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