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92608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1459" y="-763"/>
      </p:cViewPr>
      <p:guideLst>
        <p:guide orient="horz" pos="6912"/>
        <p:guide pos="9216"/>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4/17/2018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8773120" y="0"/>
            <a:ext cx="48768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endParaRPr lang="en-US" sz="4089" dirty="0"/>
          </a:p>
        </p:txBody>
      </p:sp>
      <p:sp>
        <p:nvSpPr>
          <p:cNvPr id="16" name="Rectangle 15"/>
          <p:cNvSpPr/>
          <p:nvPr userDrawn="1"/>
        </p:nvSpPr>
        <p:spPr>
          <a:xfrm>
            <a:off x="-2" y="0"/>
            <a:ext cx="48768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endParaRPr lang="en-US" sz="4089" dirty="0"/>
          </a:p>
        </p:txBody>
      </p:sp>
      <p:sp>
        <p:nvSpPr>
          <p:cNvPr id="17" name="Rectangle 16"/>
          <p:cNvSpPr/>
          <p:nvPr userDrawn="1"/>
        </p:nvSpPr>
        <p:spPr>
          <a:xfrm>
            <a:off x="0" y="0"/>
            <a:ext cx="292608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endParaRPr lang="en-US" sz="4089" dirty="0"/>
          </a:p>
        </p:txBody>
      </p:sp>
      <p:sp>
        <p:nvSpPr>
          <p:cNvPr id="18" name="Rectangle 17"/>
          <p:cNvSpPr/>
          <p:nvPr userDrawn="1"/>
        </p:nvSpPr>
        <p:spPr>
          <a:xfrm>
            <a:off x="0" y="19202400"/>
            <a:ext cx="292608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endParaRPr lang="en-US" sz="4089" dirty="0"/>
          </a:p>
        </p:txBody>
      </p:sp>
      <p:sp>
        <p:nvSpPr>
          <p:cNvPr id="11" name="Instructions"/>
          <p:cNvSpPr/>
          <p:nvPr userDrawn="1"/>
        </p:nvSpPr>
        <p:spPr>
          <a:xfrm>
            <a:off x="-6827520" y="0"/>
            <a:ext cx="63398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5" tIns="108825" rIns="108825" bIns="1088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143"/>
              </a:spcAft>
            </a:pPr>
            <a:r>
              <a:rPr lang="en-US" sz="4178" dirty="0">
                <a:solidFill>
                  <a:srgbClr val="7F7F7F"/>
                </a:solidFill>
                <a:latin typeface="Calibri" pitchFamily="34" charset="0"/>
                <a:cs typeface="Calibri" panose="020F0502020204030204" pitchFamily="34" charset="0"/>
              </a:rPr>
              <a:t>Poster Print Size:</a:t>
            </a:r>
            <a:endParaRPr sz="4178" dirty="0">
              <a:solidFill>
                <a:srgbClr val="7F7F7F"/>
              </a:solidFill>
              <a:latin typeface="Calibri" pitchFamily="34" charset="0"/>
              <a:cs typeface="Calibri" panose="020F0502020204030204" pitchFamily="34" charset="0"/>
            </a:endParaRPr>
          </a:p>
          <a:p>
            <a:pPr lvl="0">
              <a:spcBef>
                <a:spcPts val="0"/>
              </a:spcBef>
              <a:spcAft>
                <a:spcPts val="1143"/>
              </a:spcAft>
            </a:pPr>
            <a:r>
              <a:rPr lang="en-US" sz="2933"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143"/>
              </a:spcAft>
            </a:pPr>
            <a:r>
              <a:rPr lang="en-US" sz="4178" dirty="0">
                <a:solidFill>
                  <a:srgbClr val="7F7F7F"/>
                </a:solidFill>
                <a:latin typeface="Calibri" pitchFamily="34" charset="0"/>
                <a:cs typeface="Calibri" panose="020F0502020204030204" pitchFamily="34" charset="0"/>
              </a:rPr>
              <a:t>Placeholders</a:t>
            </a:r>
            <a:r>
              <a:rPr sz="4178" dirty="0">
                <a:solidFill>
                  <a:srgbClr val="7F7F7F"/>
                </a:solidFill>
                <a:latin typeface="Calibri" pitchFamily="34" charset="0"/>
                <a:cs typeface="Calibri" panose="020F0502020204030204" pitchFamily="34" charset="0"/>
              </a:rPr>
              <a:t>:</a:t>
            </a:r>
          </a:p>
          <a:p>
            <a:pPr lvl="0">
              <a:spcBef>
                <a:spcPts val="0"/>
              </a:spcBef>
              <a:spcAft>
                <a:spcPts val="1143"/>
              </a:spcAft>
            </a:pPr>
            <a:r>
              <a:rPr sz="2933" dirty="0">
                <a:solidFill>
                  <a:srgbClr val="7F7F7F"/>
                </a:solidFill>
                <a:latin typeface="Calibri" pitchFamily="34" charset="0"/>
                <a:cs typeface="Calibri" panose="020F0502020204030204" pitchFamily="34" charset="0"/>
              </a:rPr>
              <a:t>The </a:t>
            </a:r>
            <a:r>
              <a:rPr lang="en-US" sz="2933" dirty="0">
                <a:solidFill>
                  <a:srgbClr val="7F7F7F"/>
                </a:solidFill>
                <a:latin typeface="Calibri" pitchFamily="34" charset="0"/>
                <a:cs typeface="Calibri" panose="020F0502020204030204" pitchFamily="34" charset="0"/>
              </a:rPr>
              <a:t>various elements included</a:t>
            </a:r>
            <a:r>
              <a:rPr sz="2933" dirty="0">
                <a:solidFill>
                  <a:srgbClr val="7F7F7F"/>
                </a:solidFill>
                <a:latin typeface="Calibri" pitchFamily="34" charset="0"/>
                <a:cs typeface="Calibri" panose="020F0502020204030204" pitchFamily="34" charset="0"/>
              </a:rPr>
              <a:t> in this </a:t>
            </a:r>
            <a:r>
              <a:rPr lang="en-US" sz="2933" dirty="0">
                <a:solidFill>
                  <a:srgbClr val="7F7F7F"/>
                </a:solidFill>
                <a:latin typeface="Calibri" pitchFamily="34" charset="0"/>
                <a:cs typeface="Calibri" panose="020F0502020204030204" pitchFamily="34" charset="0"/>
              </a:rPr>
              <a:t>poster are ones</a:t>
            </a:r>
            <a:r>
              <a:rPr lang="en-US" sz="2933" baseline="0" dirty="0">
                <a:solidFill>
                  <a:srgbClr val="7F7F7F"/>
                </a:solidFill>
                <a:latin typeface="Calibri" pitchFamily="34" charset="0"/>
                <a:cs typeface="Calibri" panose="020F0502020204030204" pitchFamily="34" charset="0"/>
              </a:rPr>
              <a:t> we often see in medical, research, and scientific posters.</a:t>
            </a:r>
            <a:r>
              <a:rPr sz="2933" dirty="0">
                <a:solidFill>
                  <a:srgbClr val="7F7F7F"/>
                </a:solidFill>
                <a:latin typeface="Calibri" pitchFamily="34" charset="0"/>
                <a:cs typeface="Calibri" panose="020F0502020204030204" pitchFamily="34" charset="0"/>
              </a:rPr>
              <a:t> </a:t>
            </a:r>
            <a:r>
              <a:rPr lang="en-US" sz="2933" dirty="0">
                <a:solidFill>
                  <a:srgbClr val="7F7F7F"/>
                </a:solidFill>
                <a:latin typeface="Calibri" pitchFamily="34" charset="0"/>
                <a:cs typeface="Calibri" panose="020F0502020204030204" pitchFamily="34" charset="0"/>
              </a:rPr>
              <a:t>Feel</a:t>
            </a:r>
            <a:r>
              <a:rPr lang="en-US" sz="2933"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143"/>
              </a:spcAft>
            </a:pPr>
            <a:r>
              <a:rPr lang="en-US" sz="4178" dirty="0">
                <a:solidFill>
                  <a:srgbClr val="7F7F7F"/>
                </a:solidFill>
                <a:latin typeface="Calibri" pitchFamily="34" charset="0"/>
                <a:cs typeface="Calibri" panose="020F0502020204030204" pitchFamily="34" charset="0"/>
              </a:rPr>
              <a:t>Image</a:t>
            </a:r>
            <a:r>
              <a:rPr lang="en-US" sz="4178" baseline="0" dirty="0">
                <a:solidFill>
                  <a:srgbClr val="7F7F7F"/>
                </a:solidFill>
                <a:latin typeface="Calibri" pitchFamily="34" charset="0"/>
                <a:cs typeface="Calibri" panose="020F0502020204030204" pitchFamily="34" charset="0"/>
              </a:rPr>
              <a:t> Quality</a:t>
            </a:r>
            <a:r>
              <a:rPr lang="en-US" sz="4178" dirty="0">
                <a:solidFill>
                  <a:srgbClr val="7F7F7F"/>
                </a:solidFill>
                <a:latin typeface="Calibri" pitchFamily="34" charset="0"/>
                <a:cs typeface="Calibri" panose="020F0502020204030204" pitchFamily="34" charset="0"/>
              </a:rPr>
              <a:t>:</a:t>
            </a:r>
          </a:p>
          <a:p>
            <a:pPr lvl="0">
              <a:spcBef>
                <a:spcPts val="0"/>
              </a:spcBef>
              <a:spcAft>
                <a:spcPts val="1143"/>
              </a:spcAft>
            </a:pPr>
            <a:r>
              <a:rPr lang="en-US" sz="2933" dirty="0">
                <a:solidFill>
                  <a:srgbClr val="7F7F7F"/>
                </a:solidFill>
                <a:latin typeface="Calibri" pitchFamily="34" charset="0"/>
                <a:cs typeface="Calibri" panose="020F0502020204030204" pitchFamily="34" charset="0"/>
              </a:rPr>
              <a:t>You can place digital photos or logo art in your poster file by selecting the </a:t>
            </a:r>
            <a:r>
              <a:rPr lang="en-US" sz="2933" b="1" dirty="0">
                <a:solidFill>
                  <a:srgbClr val="7F7F7F"/>
                </a:solidFill>
                <a:latin typeface="Calibri" pitchFamily="34" charset="0"/>
                <a:cs typeface="Calibri" panose="020F0502020204030204" pitchFamily="34" charset="0"/>
              </a:rPr>
              <a:t>Insert, Picture</a:t>
            </a:r>
            <a:r>
              <a:rPr lang="en-US" sz="2933"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933" b="1" dirty="0">
                <a:solidFill>
                  <a:srgbClr val="7F7F7F"/>
                </a:solidFill>
                <a:latin typeface="Calibri" pitchFamily="34" charset="0"/>
                <a:cs typeface="Calibri" panose="020F0502020204030204" pitchFamily="34" charset="0"/>
              </a:rPr>
              <a:t>150-200 pixels per inch in their final printed size</a:t>
            </a:r>
            <a:r>
              <a:rPr lang="en-US" sz="2933" dirty="0">
                <a:solidFill>
                  <a:srgbClr val="7F7F7F"/>
                </a:solidFill>
                <a:latin typeface="Calibri" pitchFamily="34" charset="0"/>
                <a:cs typeface="Calibri" panose="020F0502020204030204" pitchFamily="34" charset="0"/>
              </a:rPr>
              <a:t>. For instance, a 1600 x 1200 pixel</a:t>
            </a:r>
            <a:r>
              <a:rPr lang="en-US" sz="2933" baseline="0" dirty="0">
                <a:solidFill>
                  <a:srgbClr val="7F7F7F"/>
                </a:solidFill>
                <a:latin typeface="Calibri" pitchFamily="34" charset="0"/>
                <a:cs typeface="Calibri" panose="020F0502020204030204" pitchFamily="34" charset="0"/>
              </a:rPr>
              <a:t> photo will usually look fine up to </a:t>
            </a:r>
            <a:r>
              <a:rPr lang="en-US" sz="2933" dirty="0">
                <a:solidFill>
                  <a:srgbClr val="7F7F7F"/>
                </a:solidFill>
                <a:latin typeface="Calibri" pitchFamily="34" charset="0"/>
                <a:cs typeface="Calibri" panose="020F0502020204030204" pitchFamily="34" charset="0"/>
              </a:rPr>
              <a:t>8“-10” wide on your printed poster.</a:t>
            </a:r>
          </a:p>
          <a:p>
            <a:pPr lvl="0">
              <a:spcBef>
                <a:spcPts val="0"/>
              </a:spcBef>
              <a:spcAft>
                <a:spcPts val="1143"/>
              </a:spcAft>
            </a:pPr>
            <a:r>
              <a:rPr lang="en-US" sz="2933"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143"/>
              </a:spcAft>
            </a:pPr>
            <a:r>
              <a:rPr lang="en-US" sz="2933"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143"/>
              </a:spcAft>
            </a:pPr>
            <a:br>
              <a:rPr lang="en-US" sz="2133" dirty="0">
                <a:solidFill>
                  <a:srgbClr val="7F7F7F"/>
                </a:solidFill>
                <a:latin typeface="Calibri" pitchFamily="34" charset="0"/>
                <a:cs typeface="Calibri" panose="020F0502020204030204" pitchFamily="34" charset="0"/>
              </a:rPr>
            </a:br>
            <a:r>
              <a:rPr lang="en-US" sz="2133"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9748480" y="0"/>
            <a:ext cx="633984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143"/>
                </a:spcAft>
              </a:pPr>
              <a:r>
                <a:rPr lang="en-US" sz="4178" dirty="0">
                  <a:solidFill>
                    <a:schemeClr val="bg1">
                      <a:lumMod val="50000"/>
                    </a:schemeClr>
                  </a:solidFill>
                  <a:latin typeface="Calibri" pitchFamily="34" charset="0"/>
                  <a:cs typeface="Calibri" panose="020F0502020204030204" pitchFamily="34" charset="0"/>
                </a:rPr>
                <a:t>Change</a:t>
              </a:r>
              <a:r>
                <a:rPr lang="en-US" sz="4178" baseline="0" dirty="0">
                  <a:solidFill>
                    <a:schemeClr val="bg1">
                      <a:lumMod val="50000"/>
                    </a:schemeClr>
                  </a:solidFill>
                  <a:latin typeface="Calibri" pitchFamily="34" charset="0"/>
                  <a:cs typeface="Calibri" panose="020F0502020204030204" pitchFamily="34" charset="0"/>
                </a:rPr>
                <a:t> Color Theme</a:t>
              </a:r>
              <a:r>
                <a:rPr lang="en-US" sz="4178" dirty="0">
                  <a:solidFill>
                    <a:schemeClr val="bg1">
                      <a:lumMod val="50000"/>
                    </a:schemeClr>
                  </a:solidFill>
                  <a:latin typeface="Calibri" pitchFamily="34" charset="0"/>
                  <a:cs typeface="Calibri" panose="020F0502020204030204" pitchFamily="34" charset="0"/>
                </a:rPr>
                <a:t>:</a:t>
              </a:r>
              <a:endParaRPr sz="4178"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r>
                <a:rPr lang="en-US" sz="2933"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933"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143"/>
                </a:spcAft>
              </a:pPr>
              <a:r>
                <a:rPr lang="en-US" sz="2933" baseline="0" dirty="0">
                  <a:solidFill>
                    <a:schemeClr val="bg1">
                      <a:lumMod val="50000"/>
                    </a:schemeClr>
                  </a:solidFill>
                  <a:latin typeface="Calibri" pitchFamily="34" charset="0"/>
                  <a:cs typeface="Calibri" panose="020F0502020204030204" pitchFamily="34" charset="0"/>
                </a:rPr>
                <a:t>To change the color theme, select the </a:t>
              </a:r>
              <a:r>
                <a:rPr lang="en-US" sz="2933" b="1" baseline="0" dirty="0">
                  <a:solidFill>
                    <a:schemeClr val="bg1">
                      <a:lumMod val="50000"/>
                    </a:schemeClr>
                  </a:solidFill>
                  <a:latin typeface="Calibri" pitchFamily="34" charset="0"/>
                  <a:cs typeface="Calibri" panose="020F0502020204030204" pitchFamily="34" charset="0"/>
                </a:rPr>
                <a:t>Design</a:t>
              </a:r>
              <a:r>
                <a:rPr lang="en-US" sz="2933" baseline="0" dirty="0">
                  <a:solidFill>
                    <a:schemeClr val="bg1">
                      <a:lumMod val="50000"/>
                    </a:schemeClr>
                  </a:solidFill>
                  <a:latin typeface="Calibri" pitchFamily="34" charset="0"/>
                  <a:cs typeface="Calibri" panose="020F0502020204030204" pitchFamily="34" charset="0"/>
                </a:rPr>
                <a:t> tab, then select the </a:t>
              </a:r>
              <a:r>
                <a:rPr lang="en-US" sz="2933" b="1" baseline="0" dirty="0">
                  <a:solidFill>
                    <a:schemeClr val="bg1">
                      <a:lumMod val="50000"/>
                    </a:schemeClr>
                  </a:solidFill>
                  <a:latin typeface="Calibri" pitchFamily="34" charset="0"/>
                  <a:cs typeface="Calibri" panose="020F0502020204030204" pitchFamily="34" charset="0"/>
                </a:rPr>
                <a:t>Colors</a:t>
              </a:r>
              <a:r>
                <a:rPr lang="en-US" sz="2933"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143"/>
                </a:spcAft>
              </a:pPr>
              <a:endParaRPr lang="en-US" sz="426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endParaRPr lang="en-US" sz="293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143"/>
                </a:spcAft>
              </a:pPr>
              <a:r>
                <a:rPr lang="en-US" sz="2933"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143"/>
                </a:spcAft>
              </a:pPr>
              <a:r>
                <a:rPr lang="en-US" sz="4178"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143"/>
                </a:spcAft>
              </a:pPr>
              <a:r>
                <a:rPr lang="en-US" sz="2933" dirty="0">
                  <a:solidFill>
                    <a:schemeClr val="bg1">
                      <a:lumMod val="50000"/>
                    </a:schemeClr>
                  </a:solidFill>
                  <a:latin typeface="Calibri" pitchFamily="34" charset="0"/>
                  <a:cs typeface="Calibri" panose="020F0502020204030204" pitchFamily="34" charset="0"/>
                </a:rPr>
                <a:t>Once your poster file is ready, visit</a:t>
              </a:r>
              <a:r>
                <a:rPr lang="en-US" sz="2933" baseline="0" dirty="0">
                  <a:solidFill>
                    <a:schemeClr val="bg1">
                      <a:lumMod val="50000"/>
                    </a:schemeClr>
                  </a:solidFill>
                  <a:latin typeface="Calibri" pitchFamily="34" charset="0"/>
                  <a:cs typeface="Calibri" panose="020F0502020204030204" pitchFamily="34" charset="0"/>
                </a:rPr>
                <a:t> </a:t>
              </a:r>
              <a:r>
                <a:rPr lang="en-US" sz="2933" b="1" baseline="0" dirty="0">
                  <a:solidFill>
                    <a:schemeClr val="bg1">
                      <a:lumMod val="50000"/>
                    </a:schemeClr>
                  </a:solidFill>
                  <a:latin typeface="Calibri" pitchFamily="34" charset="0"/>
                  <a:cs typeface="Calibri" panose="020F0502020204030204" pitchFamily="34" charset="0"/>
                </a:rPr>
                <a:t>www.genigraphics.com</a:t>
              </a:r>
              <a:r>
                <a:rPr lang="en-US" sz="2933"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143"/>
                </a:spcAft>
              </a:pPr>
              <a:r>
                <a:rPr lang="en-US" sz="2933"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933"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933" baseline="0" dirty="0">
                  <a:solidFill>
                    <a:schemeClr val="bg1">
                      <a:lumMod val="50000"/>
                    </a:schemeClr>
                  </a:solidFill>
                  <a:latin typeface="Calibri" pitchFamily="34" charset="0"/>
                  <a:cs typeface="Calibri" panose="020F0502020204030204" pitchFamily="34" charset="0"/>
                </a:rPr>
                <a:t>US and Canada:  1-800-790-4001</a:t>
              </a:r>
              <a:br>
                <a:rPr lang="en-US" sz="2933" baseline="0" dirty="0">
                  <a:solidFill>
                    <a:schemeClr val="bg1">
                      <a:lumMod val="50000"/>
                    </a:schemeClr>
                  </a:solidFill>
                  <a:latin typeface="Calibri" pitchFamily="34" charset="0"/>
                  <a:cs typeface="Calibri" panose="020F0502020204030204" pitchFamily="34" charset="0"/>
                </a:rPr>
              </a:br>
              <a:r>
                <a:rPr lang="en-US" sz="2933"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133" dirty="0">
                  <a:solidFill>
                    <a:schemeClr val="bg1">
                      <a:lumMod val="50000"/>
                    </a:schemeClr>
                  </a:solidFill>
                  <a:latin typeface="Calibri" pitchFamily="34" charset="0"/>
                  <a:cs typeface="Calibri" panose="020F0502020204030204" pitchFamily="34" charset="0"/>
                </a:rPr>
              </a:br>
              <a:r>
                <a:rPr lang="en-US" sz="2133"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451736" y="21677939"/>
            <a:ext cx="4708831"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878841"/>
            <a:ext cx="2633472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463040" y="5120643"/>
            <a:ext cx="2633472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63040" y="20340322"/>
            <a:ext cx="6827520" cy="1168400"/>
          </a:xfrm>
          <a:prstGeom prst="rect">
            <a:avLst/>
          </a:prstGeom>
        </p:spPr>
        <p:txBody>
          <a:bodyPr vert="horz" lIns="235061" tIns="117531" rIns="235061" bIns="117531" rtlCol="0" anchor="ctr"/>
          <a:lstStyle>
            <a:lvl1pPr algn="l">
              <a:defRPr sz="2844">
                <a:solidFill>
                  <a:schemeClr val="tx1">
                    <a:tint val="75000"/>
                  </a:schemeClr>
                </a:solidFill>
              </a:defRPr>
            </a:lvl1pPr>
          </a:lstStyle>
          <a:p>
            <a:fld id="{985D6BDF-9D0E-4E2B-85B8-D8F4790360C9}" type="datetimeFigureOut">
              <a:rPr lang="en-US" smtClean="0"/>
              <a:t>4/17/2018</a:t>
            </a:fld>
            <a:endParaRPr lang="en-US" dirty="0"/>
          </a:p>
        </p:txBody>
      </p:sp>
      <p:sp>
        <p:nvSpPr>
          <p:cNvPr id="5" name="Footer Placeholder 4"/>
          <p:cNvSpPr>
            <a:spLocks noGrp="1"/>
          </p:cNvSpPr>
          <p:nvPr>
            <p:ph type="ftr" sz="quarter" idx="3"/>
          </p:nvPr>
        </p:nvSpPr>
        <p:spPr>
          <a:xfrm>
            <a:off x="9997440" y="20340322"/>
            <a:ext cx="9265920" cy="1168400"/>
          </a:xfrm>
          <a:prstGeom prst="rect">
            <a:avLst/>
          </a:prstGeom>
        </p:spPr>
        <p:txBody>
          <a:bodyPr vert="horz" lIns="235061" tIns="117531" rIns="235061" bIns="117531" rtlCol="0" anchor="ctr"/>
          <a:lstStyle>
            <a:lvl1pPr algn="ctr">
              <a:defRPr sz="28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970240" y="20340322"/>
            <a:ext cx="6827520" cy="1168400"/>
          </a:xfrm>
          <a:prstGeom prst="rect">
            <a:avLst/>
          </a:prstGeom>
        </p:spPr>
        <p:txBody>
          <a:bodyPr vert="horz" lIns="235061" tIns="117531" rIns="235061" bIns="117531" rtlCol="0" anchor="ctr"/>
          <a:lstStyle>
            <a:lvl1pPr algn="r">
              <a:defRPr sz="284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089480" rtl="0" eaLnBrk="1" latinLnBrk="0" hangingPunct="1">
        <a:spcBef>
          <a:spcPct val="0"/>
        </a:spcBef>
        <a:buNone/>
        <a:defRPr sz="3733" kern="1200">
          <a:solidFill>
            <a:schemeClr val="tx1"/>
          </a:solidFill>
          <a:latin typeface="+mj-lt"/>
          <a:ea typeface="+mj-ea"/>
          <a:cs typeface="+mj-cs"/>
        </a:defRPr>
      </a:lvl1pPr>
    </p:titleStyle>
    <p:bodyStyle>
      <a:lvl1pPr marL="217655" indent="-217655" algn="l" defTabSz="2089480" rtl="0" eaLnBrk="1" latinLnBrk="0" hangingPunct="1">
        <a:spcBef>
          <a:spcPct val="20000"/>
        </a:spcBef>
        <a:buFont typeface="Arial" pitchFamily="34" charset="0"/>
        <a:buChar char="•"/>
        <a:defRPr sz="1689" kern="1200">
          <a:solidFill>
            <a:schemeClr val="tx1"/>
          </a:solidFill>
          <a:latin typeface="+mn-lt"/>
          <a:ea typeface="+mn-ea"/>
          <a:cs typeface="+mn-cs"/>
        </a:defRPr>
      </a:lvl1pPr>
      <a:lvl2pPr marL="435308" indent="-217655" algn="l" defTabSz="2089480" rtl="0" eaLnBrk="1" latinLnBrk="0" hangingPunct="1">
        <a:spcBef>
          <a:spcPct val="20000"/>
        </a:spcBef>
        <a:buFont typeface="Arial" pitchFamily="34" charset="0"/>
        <a:buChar char="–"/>
        <a:defRPr sz="1689" kern="1200">
          <a:solidFill>
            <a:schemeClr val="tx1"/>
          </a:solidFill>
          <a:latin typeface="+mn-lt"/>
          <a:ea typeface="+mn-ea"/>
          <a:cs typeface="+mn-cs"/>
        </a:defRPr>
      </a:lvl2pPr>
      <a:lvl3pPr marL="652963" indent="-217655" algn="l" defTabSz="2089480" rtl="0" eaLnBrk="1" latinLnBrk="0" hangingPunct="1">
        <a:spcBef>
          <a:spcPct val="20000"/>
        </a:spcBef>
        <a:buFont typeface="Arial" pitchFamily="34" charset="0"/>
        <a:buChar char="•"/>
        <a:defRPr sz="1689" kern="1200">
          <a:solidFill>
            <a:schemeClr val="tx1"/>
          </a:solidFill>
          <a:latin typeface="+mn-lt"/>
          <a:ea typeface="+mn-ea"/>
          <a:cs typeface="+mn-cs"/>
        </a:defRPr>
      </a:lvl3pPr>
      <a:lvl4pPr marL="870617" indent="-217655" algn="l" defTabSz="2089480" rtl="0" eaLnBrk="1" latinLnBrk="0" hangingPunct="1">
        <a:spcBef>
          <a:spcPct val="20000"/>
        </a:spcBef>
        <a:buFont typeface="Arial" pitchFamily="34" charset="0"/>
        <a:buChar char="–"/>
        <a:defRPr sz="1689" kern="1200">
          <a:solidFill>
            <a:schemeClr val="tx1"/>
          </a:solidFill>
          <a:latin typeface="+mn-lt"/>
          <a:ea typeface="+mn-ea"/>
          <a:cs typeface="+mn-cs"/>
        </a:defRPr>
      </a:lvl4pPr>
      <a:lvl5pPr marL="1088271" indent="-217655" algn="l" defTabSz="2089480" rtl="0" eaLnBrk="1" latinLnBrk="0" hangingPunct="1">
        <a:spcBef>
          <a:spcPct val="20000"/>
        </a:spcBef>
        <a:buFont typeface="Arial" pitchFamily="34" charset="0"/>
        <a:buChar char="»"/>
        <a:defRPr sz="1689" kern="1200">
          <a:solidFill>
            <a:schemeClr val="tx1"/>
          </a:solidFill>
          <a:latin typeface="+mn-lt"/>
          <a:ea typeface="+mn-ea"/>
          <a:cs typeface="+mn-cs"/>
        </a:defRPr>
      </a:lvl5pPr>
      <a:lvl6pPr marL="5746072" indent="-522371" algn="l" defTabSz="2089480" rtl="0" eaLnBrk="1" latinLnBrk="0" hangingPunct="1">
        <a:spcBef>
          <a:spcPct val="20000"/>
        </a:spcBef>
        <a:buFont typeface="Arial" pitchFamily="34" charset="0"/>
        <a:buChar char="•"/>
        <a:defRPr sz="4622" kern="1200">
          <a:solidFill>
            <a:schemeClr val="tx1"/>
          </a:solidFill>
          <a:latin typeface="+mn-lt"/>
          <a:ea typeface="+mn-ea"/>
          <a:cs typeface="+mn-cs"/>
        </a:defRPr>
      </a:lvl6pPr>
      <a:lvl7pPr marL="6790812" indent="-522371" algn="l" defTabSz="2089480" rtl="0" eaLnBrk="1" latinLnBrk="0" hangingPunct="1">
        <a:spcBef>
          <a:spcPct val="20000"/>
        </a:spcBef>
        <a:buFont typeface="Arial" pitchFamily="34" charset="0"/>
        <a:buChar char="•"/>
        <a:defRPr sz="4622" kern="1200">
          <a:solidFill>
            <a:schemeClr val="tx1"/>
          </a:solidFill>
          <a:latin typeface="+mn-lt"/>
          <a:ea typeface="+mn-ea"/>
          <a:cs typeface="+mn-cs"/>
        </a:defRPr>
      </a:lvl7pPr>
      <a:lvl8pPr marL="7835552" indent="-522371" algn="l" defTabSz="2089480" rtl="0" eaLnBrk="1" latinLnBrk="0" hangingPunct="1">
        <a:spcBef>
          <a:spcPct val="20000"/>
        </a:spcBef>
        <a:buFont typeface="Arial" pitchFamily="34" charset="0"/>
        <a:buChar char="•"/>
        <a:defRPr sz="4622" kern="1200">
          <a:solidFill>
            <a:schemeClr val="tx1"/>
          </a:solidFill>
          <a:latin typeface="+mn-lt"/>
          <a:ea typeface="+mn-ea"/>
          <a:cs typeface="+mn-cs"/>
        </a:defRPr>
      </a:lvl8pPr>
      <a:lvl9pPr marL="8880291" indent="-522371" algn="l" defTabSz="2089480" rtl="0" eaLnBrk="1" latinLnBrk="0" hangingPunct="1">
        <a:spcBef>
          <a:spcPct val="20000"/>
        </a:spcBef>
        <a:buFont typeface="Arial" pitchFamily="34" charset="0"/>
        <a:buChar char="•"/>
        <a:defRPr sz="4622" kern="1200">
          <a:solidFill>
            <a:schemeClr val="tx1"/>
          </a:solidFill>
          <a:latin typeface="+mn-lt"/>
          <a:ea typeface="+mn-ea"/>
          <a:cs typeface="+mn-cs"/>
        </a:defRPr>
      </a:lvl9pPr>
    </p:bodyStyle>
    <p:otherStyle>
      <a:defPPr>
        <a:defRPr lang="en-US"/>
      </a:defPPr>
      <a:lvl1pPr marL="0" algn="l" defTabSz="2089480" rtl="0" eaLnBrk="1" latinLnBrk="0" hangingPunct="1">
        <a:defRPr sz="4089" kern="1200">
          <a:solidFill>
            <a:schemeClr val="tx1"/>
          </a:solidFill>
          <a:latin typeface="+mn-lt"/>
          <a:ea typeface="+mn-ea"/>
          <a:cs typeface="+mn-cs"/>
        </a:defRPr>
      </a:lvl1pPr>
      <a:lvl2pPr marL="1044741" algn="l" defTabSz="2089480" rtl="0" eaLnBrk="1" latinLnBrk="0" hangingPunct="1">
        <a:defRPr sz="4089" kern="1200">
          <a:solidFill>
            <a:schemeClr val="tx1"/>
          </a:solidFill>
          <a:latin typeface="+mn-lt"/>
          <a:ea typeface="+mn-ea"/>
          <a:cs typeface="+mn-cs"/>
        </a:defRPr>
      </a:lvl2pPr>
      <a:lvl3pPr marL="2089480" algn="l" defTabSz="2089480" rtl="0" eaLnBrk="1" latinLnBrk="0" hangingPunct="1">
        <a:defRPr sz="4089" kern="1200">
          <a:solidFill>
            <a:schemeClr val="tx1"/>
          </a:solidFill>
          <a:latin typeface="+mn-lt"/>
          <a:ea typeface="+mn-ea"/>
          <a:cs typeface="+mn-cs"/>
        </a:defRPr>
      </a:lvl3pPr>
      <a:lvl4pPr marL="3134221" algn="l" defTabSz="2089480" rtl="0" eaLnBrk="1" latinLnBrk="0" hangingPunct="1">
        <a:defRPr sz="4089" kern="1200">
          <a:solidFill>
            <a:schemeClr val="tx1"/>
          </a:solidFill>
          <a:latin typeface="+mn-lt"/>
          <a:ea typeface="+mn-ea"/>
          <a:cs typeface="+mn-cs"/>
        </a:defRPr>
      </a:lvl4pPr>
      <a:lvl5pPr marL="4178962" algn="l" defTabSz="2089480" rtl="0" eaLnBrk="1" latinLnBrk="0" hangingPunct="1">
        <a:defRPr sz="4089" kern="1200">
          <a:solidFill>
            <a:schemeClr val="tx1"/>
          </a:solidFill>
          <a:latin typeface="+mn-lt"/>
          <a:ea typeface="+mn-ea"/>
          <a:cs typeface="+mn-cs"/>
        </a:defRPr>
      </a:lvl5pPr>
      <a:lvl6pPr marL="5223702" algn="l" defTabSz="2089480" rtl="0" eaLnBrk="1" latinLnBrk="0" hangingPunct="1">
        <a:defRPr sz="4089" kern="1200">
          <a:solidFill>
            <a:schemeClr val="tx1"/>
          </a:solidFill>
          <a:latin typeface="+mn-lt"/>
          <a:ea typeface="+mn-ea"/>
          <a:cs typeface="+mn-cs"/>
        </a:defRPr>
      </a:lvl6pPr>
      <a:lvl7pPr marL="6268440" algn="l" defTabSz="2089480" rtl="0" eaLnBrk="1" latinLnBrk="0" hangingPunct="1">
        <a:defRPr sz="4089" kern="1200">
          <a:solidFill>
            <a:schemeClr val="tx1"/>
          </a:solidFill>
          <a:latin typeface="+mn-lt"/>
          <a:ea typeface="+mn-ea"/>
          <a:cs typeface="+mn-cs"/>
        </a:defRPr>
      </a:lvl7pPr>
      <a:lvl8pPr marL="7313182" algn="l" defTabSz="2089480" rtl="0" eaLnBrk="1" latinLnBrk="0" hangingPunct="1">
        <a:defRPr sz="4089" kern="1200">
          <a:solidFill>
            <a:schemeClr val="tx1"/>
          </a:solidFill>
          <a:latin typeface="+mn-lt"/>
          <a:ea typeface="+mn-ea"/>
          <a:cs typeface="+mn-cs"/>
        </a:defRPr>
      </a:lvl8pPr>
      <a:lvl9pPr marL="8357922" algn="l" defTabSz="2089480" rtl="0" eaLnBrk="1" latinLnBrk="0" hangingPunct="1">
        <a:defRPr sz="40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657600" y="603918"/>
            <a:ext cx="21945600" cy="127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60" tIns="217649" rIns="87060" bIns="217649"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err="1">
                <a:solidFill>
                  <a:schemeClr val="accent3">
                    <a:lumMod val="20000"/>
                    <a:lumOff val="80000"/>
                  </a:schemeClr>
                </a:solidFill>
                <a:latin typeface="+mn-lt"/>
              </a:rPr>
              <a:t>AdviseMe</a:t>
            </a:r>
            <a:endParaRPr lang="en-US" sz="54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657600" y="1585499"/>
            <a:ext cx="21945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60" tIns="87060" rIns="87060" bIns="8706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89" dirty="0">
                <a:solidFill>
                  <a:schemeClr val="accent3">
                    <a:lumMod val="20000"/>
                    <a:lumOff val="80000"/>
                  </a:schemeClr>
                </a:solidFill>
                <a:latin typeface="+mn-lt"/>
              </a:rPr>
              <a:t>Howard </a:t>
            </a:r>
            <a:r>
              <a:rPr lang="en-US" sz="2489" dirty="0" err="1">
                <a:solidFill>
                  <a:schemeClr val="accent3">
                    <a:lumMod val="20000"/>
                    <a:lumOff val="80000"/>
                  </a:schemeClr>
                </a:solidFill>
                <a:latin typeface="+mn-lt"/>
              </a:rPr>
              <a:t>Aleshire</a:t>
            </a:r>
            <a:r>
              <a:rPr lang="en-US" sz="2489" dirty="0">
                <a:solidFill>
                  <a:schemeClr val="accent3">
                    <a:lumMod val="20000"/>
                    <a:lumOff val="80000"/>
                  </a:schemeClr>
                </a:solidFill>
                <a:latin typeface="+mn-lt"/>
              </a:rPr>
              <a:t>, Timothy Bell, </a:t>
            </a:r>
          </a:p>
          <a:p>
            <a:pPr algn="ctr" eaLnBrk="1" hangingPunct="1"/>
            <a:r>
              <a:rPr lang="en-US" sz="2489" dirty="0">
                <a:solidFill>
                  <a:schemeClr val="accent3">
                    <a:lumMod val="20000"/>
                    <a:lumOff val="80000"/>
                  </a:schemeClr>
                </a:solidFill>
                <a:latin typeface="+mn-lt"/>
              </a:rPr>
              <a:t>Philip Osborne, Trevor White</a:t>
            </a:r>
          </a:p>
        </p:txBody>
      </p:sp>
      <p:sp>
        <p:nvSpPr>
          <p:cNvPr id="26" name="TextBox 25"/>
          <p:cNvSpPr txBox="1"/>
          <p:nvPr/>
        </p:nvSpPr>
        <p:spPr>
          <a:xfrm>
            <a:off x="975358" y="20703670"/>
            <a:ext cx="13004800" cy="1300480"/>
          </a:xfrm>
          <a:prstGeom prst="rect">
            <a:avLst/>
          </a:prstGeom>
          <a:noFill/>
        </p:spPr>
        <p:txBody>
          <a:bodyPr wrap="square" lIns="43530" tIns="43530" rIns="43530" bIns="43530" numCol="1" spcCol="244855" rtlCol="0">
            <a:noAutofit/>
          </a:bodyPr>
          <a:lstStyle/>
          <a:p>
            <a:pPr marL="217655" indent="-217655">
              <a:buFont typeface="+mj-lt"/>
              <a:buAutoNum type="arabicPeriod"/>
            </a:pPr>
            <a:r>
              <a:rPr lang="en-US" sz="800" dirty="0"/>
              <a:t> The raw course data was generated using a program called </a:t>
            </a:r>
            <a:r>
              <a:rPr lang="en-US" sz="800" i="1" dirty="0"/>
              <a:t>HTML Table to CSV/Excel Converter</a:t>
            </a:r>
            <a:r>
              <a:rPr lang="en-US" sz="800" dirty="0"/>
              <a:t>: http://www.convertcsv.com/html-table-to-csv.htm  </a:t>
            </a:r>
          </a:p>
          <a:p>
            <a:pPr marL="217655" indent="-217655">
              <a:buFont typeface="+mj-lt"/>
              <a:buAutoNum type="arabicPeriod"/>
            </a:pPr>
            <a:endParaRPr lang="en-US" sz="800" dirty="0"/>
          </a:p>
        </p:txBody>
      </p:sp>
      <p:sp>
        <p:nvSpPr>
          <p:cNvPr id="27" name="TextBox 26"/>
          <p:cNvSpPr txBox="1"/>
          <p:nvPr/>
        </p:nvSpPr>
        <p:spPr>
          <a:xfrm>
            <a:off x="975360" y="20175352"/>
            <a:ext cx="1750930" cy="481639"/>
          </a:xfrm>
          <a:prstGeom prst="rect">
            <a:avLst/>
          </a:prstGeom>
          <a:noFill/>
        </p:spPr>
        <p:txBody>
          <a:bodyPr wrap="none" lIns="43530" tIns="21765" rIns="43530" bIns="21765" rtlCol="0">
            <a:spAutoFit/>
          </a:bodyPr>
          <a:lstStyle/>
          <a:p>
            <a:r>
              <a:rPr lang="en-US" sz="2844" b="1" dirty="0"/>
              <a:t>References</a:t>
            </a:r>
          </a:p>
        </p:txBody>
      </p:sp>
      <p:sp>
        <p:nvSpPr>
          <p:cNvPr id="10" name="Text Box 189"/>
          <p:cNvSpPr txBox="1">
            <a:spLocks noChangeArrowheads="1"/>
          </p:cNvSpPr>
          <p:nvPr/>
        </p:nvSpPr>
        <p:spPr bwMode="auto">
          <a:xfrm>
            <a:off x="975360" y="4470400"/>
            <a:ext cx="8778240" cy="2911826"/>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78" dirty="0">
                <a:latin typeface="Calibri" pitchFamily="34" charset="0"/>
              </a:rPr>
              <a:t>Advising for future semesters is not an easy process and many students have trouble, even with current advising systems. </a:t>
            </a:r>
            <a:r>
              <a:rPr lang="en-US" sz="1778" dirty="0" err="1">
                <a:latin typeface="Calibri" pitchFamily="34" charset="0"/>
              </a:rPr>
              <a:t>AdviseMe</a:t>
            </a:r>
            <a:r>
              <a:rPr lang="en-US" sz="1778" dirty="0">
                <a:latin typeface="Calibri" pitchFamily="34" charset="0"/>
              </a:rPr>
              <a:t> aims to simplify this process by providing students with an easy way to plan their schedules.</a:t>
            </a:r>
          </a:p>
          <a:p>
            <a:pPr eaLnBrk="1" hangingPunct="1"/>
            <a:endParaRPr lang="en-US" sz="1778" dirty="0">
              <a:latin typeface="Calibri" pitchFamily="34" charset="0"/>
            </a:endParaRPr>
          </a:p>
          <a:p>
            <a:pPr eaLnBrk="1" hangingPunct="1"/>
            <a:r>
              <a:rPr lang="en-US" sz="1778" dirty="0" err="1">
                <a:latin typeface="Calibri" pitchFamily="34" charset="0"/>
              </a:rPr>
              <a:t>AdviseME</a:t>
            </a:r>
            <a:r>
              <a:rPr lang="en-US" sz="1778" dirty="0">
                <a:latin typeface="Calibri" pitchFamily="34" charset="0"/>
              </a:rPr>
              <a:t> is an automated advising system that recommends classes and provides students with a schedule based on their desired parameters. The system will ensure that it only recommends classes that will be beneficial to the students major, allowing them to graduate in a timely manner. It is achieved using Python, and it provides advising for a Computer Science major at UNCG.</a:t>
            </a:r>
          </a:p>
          <a:p>
            <a:pPr eaLnBrk="1" hangingPunct="1"/>
            <a:endParaRPr lang="en-US" sz="1778" dirty="0">
              <a:latin typeface="Calibri" pitchFamily="34" charset="0"/>
            </a:endParaRPr>
          </a:p>
        </p:txBody>
      </p:sp>
      <p:sp>
        <p:nvSpPr>
          <p:cNvPr id="32" name="Rectangle 31"/>
          <p:cNvSpPr/>
          <p:nvPr/>
        </p:nvSpPr>
        <p:spPr>
          <a:xfrm>
            <a:off x="975360" y="4064000"/>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Introduction/Purpose</a:t>
            </a:r>
          </a:p>
        </p:txBody>
      </p:sp>
      <p:sp>
        <p:nvSpPr>
          <p:cNvPr id="33" name="Rectangle 32"/>
          <p:cNvSpPr/>
          <p:nvPr/>
        </p:nvSpPr>
        <p:spPr>
          <a:xfrm>
            <a:off x="975360" y="8255333"/>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Data Flow</a:t>
            </a:r>
          </a:p>
        </p:txBody>
      </p:sp>
      <p:sp>
        <p:nvSpPr>
          <p:cNvPr id="13" name="Text Box 192"/>
          <p:cNvSpPr txBox="1">
            <a:spLocks noChangeArrowheads="1"/>
          </p:cNvSpPr>
          <p:nvPr/>
        </p:nvSpPr>
        <p:spPr bwMode="auto">
          <a:xfrm>
            <a:off x="10241280" y="4470400"/>
            <a:ext cx="8778240" cy="1543824"/>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78" dirty="0">
                <a:latin typeface="Calibri" pitchFamily="34" charset="0"/>
              </a:rPr>
              <a:t>When a student uses the system for the first time they are required to register some information. In addition to a username and password, they must specify their institution, major (even though only computer science is implemented), and a list of courses completed so far. If the student is a freshman, then the last field would remain blank. The completed courses field will return a list of those courses (see Data Flow).</a:t>
            </a:r>
          </a:p>
        </p:txBody>
      </p:sp>
      <p:sp>
        <p:nvSpPr>
          <p:cNvPr id="34" name="Rectangle 33"/>
          <p:cNvSpPr/>
          <p:nvPr/>
        </p:nvSpPr>
        <p:spPr>
          <a:xfrm>
            <a:off x="10241280" y="4064000"/>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Login/Registration</a:t>
            </a:r>
          </a:p>
        </p:txBody>
      </p:sp>
      <p:sp>
        <p:nvSpPr>
          <p:cNvPr id="12" name="Text Box 191"/>
          <p:cNvSpPr txBox="1">
            <a:spLocks noChangeArrowheads="1"/>
          </p:cNvSpPr>
          <p:nvPr/>
        </p:nvSpPr>
        <p:spPr bwMode="auto">
          <a:xfrm>
            <a:off x="19507200" y="10490512"/>
            <a:ext cx="8778240" cy="2022480"/>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The Scheduling subsystem uses preferences set by the user to generate a schedule by day and time (pictures above). Preferences include available days, available times, and desired course marker. The system also allows the student to repeat the advising process and look ahead to the next semester. The Scheduling and Recommendation subsystems work in tandem to complete this by updating Student Courses (see Model 1) and repeating the recommendation process.</a:t>
            </a:r>
          </a:p>
        </p:txBody>
      </p:sp>
      <p:sp>
        <p:nvSpPr>
          <p:cNvPr id="35" name="Rectangle 34"/>
          <p:cNvSpPr/>
          <p:nvPr/>
        </p:nvSpPr>
        <p:spPr>
          <a:xfrm>
            <a:off x="19507200" y="10084112"/>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Scheduling</a:t>
            </a:r>
          </a:p>
        </p:txBody>
      </p:sp>
      <p:sp>
        <p:nvSpPr>
          <p:cNvPr id="14" name="Text Box 193"/>
          <p:cNvSpPr txBox="1">
            <a:spLocks noChangeArrowheads="1"/>
          </p:cNvSpPr>
          <p:nvPr/>
        </p:nvSpPr>
        <p:spPr bwMode="auto">
          <a:xfrm>
            <a:off x="19507201" y="14594670"/>
            <a:ext cx="8778240" cy="1714703"/>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The Transfer subsystem allows the user to select a different university and view a list of the classes that they’ve completed that transfer to said university. The subsystem uses the Transfer Data and the student object created by the Login/Register subsystem. It is implemented as such:</a:t>
            </a:r>
          </a:p>
          <a:p>
            <a:pPr algn="ctr" eaLnBrk="1" hangingPunct="1"/>
            <a:r>
              <a:rPr lang="en-US" sz="2000" dirty="0">
                <a:latin typeface="Calibri" pitchFamily="34" charset="0"/>
              </a:rPr>
              <a:t>university1(courses) n (university2(transfer(university1)) n recommended)</a:t>
            </a:r>
          </a:p>
        </p:txBody>
      </p:sp>
      <p:sp>
        <p:nvSpPr>
          <p:cNvPr id="36" name="Rectangle 35"/>
          <p:cNvSpPr/>
          <p:nvPr/>
        </p:nvSpPr>
        <p:spPr>
          <a:xfrm>
            <a:off x="19507200" y="14185742"/>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Transfer</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447358282"/>
              </p:ext>
            </p:extLst>
          </p:nvPr>
        </p:nvGraphicFramePr>
        <p:xfrm>
          <a:off x="10174776" y="17333562"/>
          <a:ext cx="18110664" cy="1601758"/>
        </p:xfrm>
        <a:graphic>
          <a:graphicData uri="http://schemas.openxmlformats.org/drawingml/2006/table">
            <a:tbl>
              <a:tblPr firstRow="1" bandRow="1">
                <a:tableStyleId>{F5AB1C69-6EDB-4FF4-983F-18BD219EF322}</a:tableStyleId>
              </a:tblPr>
              <a:tblGrid>
                <a:gridCol w="721824">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057400">
                  <a:extLst>
                    <a:ext uri="{9D8B030D-6E8A-4147-A177-3AD203B41FA5}">
                      <a16:colId xmlns:a16="http://schemas.microsoft.com/office/drawing/2014/main" val="3844453303"/>
                    </a:ext>
                  </a:extLst>
                </a:gridCol>
                <a:gridCol w="1447800">
                  <a:extLst>
                    <a:ext uri="{9D8B030D-6E8A-4147-A177-3AD203B41FA5}">
                      <a16:colId xmlns:a16="http://schemas.microsoft.com/office/drawing/2014/main" val="3355258925"/>
                    </a:ext>
                  </a:extLst>
                </a:gridCol>
                <a:gridCol w="914400">
                  <a:extLst>
                    <a:ext uri="{9D8B030D-6E8A-4147-A177-3AD203B41FA5}">
                      <a16:colId xmlns:a16="http://schemas.microsoft.com/office/drawing/2014/main" val="1386695953"/>
                    </a:ext>
                  </a:extLst>
                </a:gridCol>
                <a:gridCol w="1676400">
                  <a:extLst>
                    <a:ext uri="{9D8B030D-6E8A-4147-A177-3AD203B41FA5}">
                      <a16:colId xmlns:a16="http://schemas.microsoft.com/office/drawing/2014/main" val="244031416"/>
                    </a:ext>
                  </a:extLst>
                </a:gridCol>
                <a:gridCol w="1219200">
                  <a:extLst>
                    <a:ext uri="{9D8B030D-6E8A-4147-A177-3AD203B41FA5}">
                      <a16:colId xmlns:a16="http://schemas.microsoft.com/office/drawing/2014/main" val="1149062106"/>
                    </a:ext>
                  </a:extLst>
                </a:gridCol>
                <a:gridCol w="1752600">
                  <a:extLst>
                    <a:ext uri="{9D8B030D-6E8A-4147-A177-3AD203B41FA5}">
                      <a16:colId xmlns:a16="http://schemas.microsoft.com/office/drawing/2014/main" val="618417428"/>
                    </a:ext>
                  </a:extLst>
                </a:gridCol>
                <a:gridCol w="1524000">
                  <a:extLst>
                    <a:ext uri="{9D8B030D-6E8A-4147-A177-3AD203B41FA5}">
                      <a16:colId xmlns:a16="http://schemas.microsoft.com/office/drawing/2014/main" val="2017947856"/>
                    </a:ext>
                  </a:extLst>
                </a:gridCol>
                <a:gridCol w="2133600">
                  <a:extLst>
                    <a:ext uri="{9D8B030D-6E8A-4147-A177-3AD203B41FA5}">
                      <a16:colId xmlns:a16="http://schemas.microsoft.com/office/drawing/2014/main" val="417958012"/>
                    </a:ext>
                  </a:extLst>
                </a:gridCol>
                <a:gridCol w="853440">
                  <a:extLst>
                    <a:ext uri="{9D8B030D-6E8A-4147-A177-3AD203B41FA5}">
                      <a16:colId xmlns:a16="http://schemas.microsoft.com/office/drawing/2014/main" val="2663721276"/>
                    </a:ext>
                  </a:extLst>
                </a:gridCol>
              </a:tblGrid>
              <a:tr h="460518">
                <a:tc>
                  <a:txBody>
                    <a:bodyPr/>
                    <a:lstStyle/>
                    <a:p>
                      <a:endParaRPr lang="en-US" sz="2100" dirty="0"/>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CRN</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Notes</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Course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Title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Instructor</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Days</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Time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Location</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Category</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Subject</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Prerequisite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2100" dirty="0"/>
                        <a:t>Score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460518">
                <a:tc>
                  <a:txBody>
                    <a:bodyPr/>
                    <a:lstStyle/>
                    <a:p>
                      <a:r>
                        <a:rPr lang="en-US" sz="2100" dirty="0"/>
                        <a:t>0</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10467</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168</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MAT 150-01</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Precalculus I</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Qi Zhang</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MWF</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0800-0850</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PETT 224</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.GMT</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math</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none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5</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0518">
                <a:tc>
                  <a:txBody>
                    <a:bodyPr/>
                    <a:lstStyle/>
                    <a:p>
                      <a:r>
                        <a:rPr lang="en-US" sz="2100" dirty="0"/>
                        <a:t>1</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12134</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none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CCI 201-01</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Intro to Greek Civilization</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David B. Wharton</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MW</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1400-1515</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FERG 100</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.GHP.GL.GPM</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classical civilizations</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none</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t>3</a:t>
                      </a:r>
                    </a:p>
                  </a:txBody>
                  <a:tcPr marL="81280" marR="81280" marT="20321" marB="203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524705"/>
                  </a:ext>
                </a:extLst>
              </a:tr>
            </a:tbl>
          </a:graphicData>
        </a:graphic>
      </p:graphicFrame>
      <p:sp>
        <p:nvSpPr>
          <p:cNvPr id="11" name="Text Box 190"/>
          <p:cNvSpPr txBox="1">
            <a:spLocks noChangeArrowheads="1"/>
          </p:cNvSpPr>
          <p:nvPr/>
        </p:nvSpPr>
        <p:spPr bwMode="auto">
          <a:xfrm>
            <a:off x="975360" y="8661736"/>
            <a:ext cx="8778240" cy="4006228"/>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78" dirty="0">
                <a:latin typeface="+mn-lt"/>
              </a:rPr>
              <a:t>There are three initial datasets that the system needs in order to function:</a:t>
            </a:r>
          </a:p>
          <a:p>
            <a:pPr marL="285750" indent="-285750" eaLnBrk="1" hangingPunct="1">
              <a:buFont typeface="Arial" panose="020B0604020202020204" pitchFamily="34" charset="0"/>
              <a:buChar char="•"/>
            </a:pPr>
            <a:r>
              <a:rPr lang="en-US" sz="1778" dirty="0">
                <a:latin typeface="+mn-lt"/>
              </a:rPr>
              <a:t>Course Data: A CSV of the necessary courses needed to graduate (See Table 1)</a:t>
            </a:r>
          </a:p>
          <a:p>
            <a:pPr marL="285750" indent="-285750" eaLnBrk="1" hangingPunct="1">
              <a:buFont typeface="Arial" panose="020B0604020202020204" pitchFamily="34" charset="0"/>
              <a:buChar char="•"/>
            </a:pPr>
            <a:r>
              <a:rPr lang="en-US" sz="1778" dirty="0">
                <a:latin typeface="+mn-lt"/>
              </a:rPr>
              <a:t>Major Data: A CSV of the requirements needed to graduate with a computer science major</a:t>
            </a:r>
          </a:p>
          <a:p>
            <a:pPr marL="285750" indent="-285750" eaLnBrk="1" hangingPunct="1">
              <a:buFont typeface="Arial" panose="020B0604020202020204" pitchFamily="34" charset="0"/>
              <a:buChar char="•"/>
            </a:pPr>
            <a:r>
              <a:rPr lang="en-US" sz="1778" dirty="0">
                <a:latin typeface="+mn-lt"/>
              </a:rPr>
              <a:t>Transfer Data: A CSV of transfer data across UNCG and test universities.</a:t>
            </a:r>
          </a:p>
          <a:p>
            <a:pPr eaLnBrk="1" hangingPunct="1"/>
            <a:endParaRPr lang="en-US" sz="1778" dirty="0">
              <a:latin typeface="+mn-lt"/>
            </a:endParaRPr>
          </a:p>
          <a:p>
            <a:pPr eaLnBrk="1" hangingPunct="1"/>
            <a:r>
              <a:rPr lang="en-US" sz="1778" dirty="0">
                <a:latin typeface="+mn-lt"/>
              </a:rPr>
              <a:t>The Login/Registration subsystem creates additional data in the form of the Student Object. From the Student Object, the Recommendation subsystem takes a list of classes that the student has already completed, and the Transfer subsystem takes the institution in which the student is enrolled. </a:t>
            </a:r>
          </a:p>
          <a:p>
            <a:pPr eaLnBrk="1" hangingPunct="1"/>
            <a:endParaRPr lang="en-US" sz="1778" dirty="0">
              <a:latin typeface="+mn-lt"/>
            </a:endParaRPr>
          </a:p>
          <a:p>
            <a:pPr eaLnBrk="1" hangingPunct="1"/>
            <a:r>
              <a:rPr lang="en-US" sz="1778" dirty="0">
                <a:latin typeface="+mn-lt"/>
              </a:rPr>
              <a:t>The Recommendation subsystem uses the Course Data and Major Data to create the Recommended data, which is a dataset of classes that the student can take to progress in their major.  This data is sent to the Scheduling subsystem, which uses the data in tandem with preferences set by the user to create an optimal schedule.</a:t>
            </a:r>
          </a:p>
        </p:txBody>
      </p:sp>
      <p:sp>
        <p:nvSpPr>
          <p:cNvPr id="53" name="Text Box 180"/>
          <p:cNvSpPr txBox="1">
            <a:spLocks noChangeArrowheads="1"/>
          </p:cNvSpPr>
          <p:nvPr/>
        </p:nvSpPr>
        <p:spPr bwMode="auto">
          <a:xfrm>
            <a:off x="10256520" y="17070764"/>
            <a:ext cx="2277548" cy="26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3530" tIns="21765" rIns="43530" bIns="2176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22" b="1" dirty="0">
                <a:latin typeface="Calibri" pitchFamily="34" charset="0"/>
              </a:rPr>
              <a:t>Table 1.</a:t>
            </a:r>
            <a:r>
              <a:rPr lang="en-US" sz="1422" dirty="0">
                <a:latin typeface="Calibri" pitchFamily="34" charset="0"/>
              </a:rPr>
              <a:t> Example Course Data</a:t>
            </a:r>
          </a:p>
        </p:txBody>
      </p:sp>
      <p:pic>
        <p:nvPicPr>
          <p:cNvPr id="1026" name="Picture 2" descr="https://lh5.googleusercontent.com/EYYG6z_ftyXpE1xHEdMAtsVp91PezyiMR2bLpx3sQSi-PiQDsmK84CZJEexKpYTUa9DVmdmwMWQAZLme2YhqtoCH6rEeQmpevPIth3LppHwkqgIcrqz7eDrwUXN6L68N_G-Eo9ZT">
            <a:extLst>
              <a:ext uri="{FF2B5EF4-FFF2-40B4-BE49-F238E27FC236}">
                <a16:creationId xmlns:a16="http://schemas.microsoft.com/office/drawing/2014/main" id="{5EA40671-E361-4D74-9FCF-65D25D4C5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92" y="13198516"/>
            <a:ext cx="9509443" cy="5912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A77980E-E7C1-4122-90AE-2F9AF63DA299}"/>
              </a:ext>
            </a:extLst>
          </p:cNvPr>
          <p:cNvPicPr>
            <a:picLocks noChangeAspect="1"/>
          </p:cNvPicPr>
          <p:nvPr/>
        </p:nvPicPr>
        <p:blipFill rotWithShape="1">
          <a:blip r:embed="rId3">
            <a:extLst>
              <a:ext uri="{28A0092B-C50C-407E-A947-70E740481C1C}">
                <a14:useLocalDpi xmlns:a14="http://schemas.microsoft.com/office/drawing/2010/main" val="0"/>
              </a:ext>
            </a:extLst>
          </a:blip>
          <a:srcRect t="8282"/>
          <a:stretch/>
        </p:blipFill>
        <p:spPr>
          <a:xfrm>
            <a:off x="11235771" y="8564679"/>
            <a:ext cx="6789257" cy="5049721"/>
          </a:xfrm>
          <a:prstGeom prst="rect">
            <a:avLst/>
          </a:prstGeom>
          <a:ln>
            <a:solidFill>
              <a:schemeClr val="tx1"/>
            </a:solidFill>
          </a:ln>
        </p:spPr>
      </p:pic>
      <p:sp>
        <p:nvSpPr>
          <p:cNvPr id="23" name="Text Box 192">
            <a:extLst>
              <a:ext uri="{FF2B5EF4-FFF2-40B4-BE49-F238E27FC236}">
                <a16:creationId xmlns:a16="http://schemas.microsoft.com/office/drawing/2014/main" id="{7150D6FD-33D6-462A-856F-C2488B1A0C43}"/>
              </a:ext>
            </a:extLst>
          </p:cNvPr>
          <p:cNvSpPr txBox="1">
            <a:spLocks noChangeArrowheads="1"/>
          </p:cNvSpPr>
          <p:nvPr/>
        </p:nvSpPr>
        <p:spPr bwMode="auto">
          <a:xfrm>
            <a:off x="10174776" y="6808843"/>
            <a:ext cx="8778240" cy="1270223"/>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78" dirty="0">
                <a:latin typeface="Calibri" pitchFamily="34" charset="0"/>
              </a:rPr>
              <a:t>When the student signs in for the first time, they are brought to the main system screen (pictured below). When the </a:t>
            </a:r>
            <a:r>
              <a:rPr lang="en-US" sz="1778" dirty="0" err="1">
                <a:latin typeface="Calibri" pitchFamily="34" charset="0"/>
              </a:rPr>
              <a:t>AdviseMe</a:t>
            </a:r>
            <a:r>
              <a:rPr lang="en-US" sz="1778" dirty="0">
                <a:latin typeface="Calibri" pitchFamily="34" charset="0"/>
              </a:rPr>
              <a:t> button is clicked, the Recommendation subsystem is executed and the student is brought to the Scheduling subsystem’s GUI. Likewise, if the student clicks Lookup Transfer Credit, then they are brought to the Transfer subsystem’s GUI.</a:t>
            </a:r>
          </a:p>
        </p:txBody>
      </p:sp>
      <p:sp>
        <p:nvSpPr>
          <p:cNvPr id="24" name="Rectangle 23">
            <a:extLst>
              <a:ext uri="{FF2B5EF4-FFF2-40B4-BE49-F238E27FC236}">
                <a16:creationId xmlns:a16="http://schemas.microsoft.com/office/drawing/2014/main" id="{04F84811-1AAB-4112-AC77-D3EE0653E090}"/>
              </a:ext>
            </a:extLst>
          </p:cNvPr>
          <p:cNvSpPr/>
          <p:nvPr/>
        </p:nvSpPr>
        <p:spPr>
          <a:xfrm>
            <a:off x="10174776" y="6402443"/>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Main System</a:t>
            </a:r>
          </a:p>
        </p:txBody>
      </p:sp>
      <p:pic>
        <p:nvPicPr>
          <p:cNvPr id="3" name="Picture 2">
            <a:extLst>
              <a:ext uri="{FF2B5EF4-FFF2-40B4-BE49-F238E27FC236}">
                <a16:creationId xmlns:a16="http://schemas.microsoft.com/office/drawing/2014/main" id="{F79C24F8-5729-4A39-B120-7D05DEAD098B}"/>
              </a:ext>
            </a:extLst>
          </p:cNvPr>
          <p:cNvPicPr>
            <a:picLocks noChangeAspect="1"/>
          </p:cNvPicPr>
          <p:nvPr/>
        </p:nvPicPr>
        <p:blipFill rotWithShape="1">
          <a:blip r:embed="rId4">
            <a:extLst>
              <a:ext uri="{28A0092B-C50C-407E-A947-70E740481C1C}">
                <a14:useLocalDpi xmlns:a14="http://schemas.microsoft.com/office/drawing/2010/main" val="0"/>
              </a:ext>
            </a:extLst>
          </a:blip>
          <a:srcRect t="10150" r="16483" b="16576"/>
          <a:stretch/>
        </p:blipFill>
        <p:spPr>
          <a:xfrm>
            <a:off x="20040600" y="4064000"/>
            <a:ext cx="7505336" cy="4345507"/>
          </a:xfrm>
          <a:prstGeom prst="rect">
            <a:avLst/>
          </a:prstGeom>
          <a:ln>
            <a:solidFill>
              <a:schemeClr val="tx1"/>
            </a:solidFill>
          </a:ln>
        </p:spPr>
      </p:pic>
      <p:sp>
        <p:nvSpPr>
          <p:cNvPr id="25" name="Text Box 193">
            <a:extLst>
              <a:ext uri="{FF2B5EF4-FFF2-40B4-BE49-F238E27FC236}">
                <a16:creationId xmlns:a16="http://schemas.microsoft.com/office/drawing/2014/main" id="{282146FC-BA94-41BF-89C2-29EE99BA3E81}"/>
              </a:ext>
            </a:extLst>
          </p:cNvPr>
          <p:cNvSpPr txBox="1">
            <a:spLocks noChangeArrowheads="1"/>
          </p:cNvSpPr>
          <p:nvPr/>
        </p:nvSpPr>
        <p:spPr bwMode="auto">
          <a:xfrm>
            <a:off x="10174777" y="14797870"/>
            <a:ext cx="8778240" cy="1543824"/>
          </a:xfrm>
          <a:prstGeom prst="rect">
            <a:avLst/>
          </a:prstGeom>
          <a:solidFill>
            <a:schemeClr val="bg1"/>
          </a:solidFill>
          <a:ln w="12700">
            <a:solidFill>
              <a:schemeClr val="accent1">
                <a:lumMod val="75000"/>
              </a:schemeClr>
            </a:solidFill>
          </a:ln>
          <a:effectLst/>
        </p:spPr>
        <p:txBody>
          <a:bodyPr lIns="87060" tIns="87060" rIns="87060" bIns="870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78" dirty="0">
                <a:latin typeface="Calibri" pitchFamily="34" charset="0"/>
              </a:rPr>
              <a:t>The recommendation subsystem uses the student’s completed course list to search through the course data and remove any courses that the student has either already taken or is not eligible to take (i.e. unfulfilled prerequisites). The remaining courses are then sorted based on their “scores”, which is calculated by tallying the relevant course markers. Core courses are also given a higher score than the rest.</a:t>
            </a:r>
          </a:p>
        </p:txBody>
      </p:sp>
      <p:sp>
        <p:nvSpPr>
          <p:cNvPr id="28" name="Rectangle 27">
            <a:extLst>
              <a:ext uri="{FF2B5EF4-FFF2-40B4-BE49-F238E27FC236}">
                <a16:creationId xmlns:a16="http://schemas.microsoft.com/office/drawing/2014/main" id="{48C631DC-2EEF-4292-99E8-52078A1D29B0}"/>
              </a:ext>
            </a:extLst>
          </p:cNvPr>
          <p:cNvSpPr/>
          <p:nvPr/>
        </p:nvSpPr>
        <p:spPr>
          <a:xfrm>
            <a:off x="10174776" y="14388942"/>
            <a:ext cx="8778240" cy="406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3530" tIns="21765" rIns="43530" bIns="21765" rtlCol="0" anchor="ctr"/>
          <a:lstStyle/>
          <a:p>
            <a:pPr algn="ctr"/>
            <a:r>
              <a:rPr lang="en-US" sz="2844" b="1" dirty="0">
                <a:solidFill>
                  <a:schemeClr val="accent3">
                    <a:lumMod val="20000"/>
                    <a:lumOff val="80000"/>
                  </a:schemeClr>
                </a:solidFill>
              </a:rPr>
              <a:t>Recommendation</a:t>
            </a:r>
          </a:p>
        </p:txBody>
      </p:sp>
      <p:sp>
        <p:nvSpPr>
          <p:cNvPr id="8" name="Rectangle 7">
            <a:extLst>
              <a:ext uri="{FF2B5EF4-FFF2-40B4-BE49-F238E27FC236}">
                <a16:creationId xmlns:a16="http://schemas.microsoft.com/office/drawing/2014/main" id="{5A722F9F-E39F-412D-BD42-D6B6889BC6E0}"/>
              </a:ext>
            </a:extLst>
          </p:cNvPr>
          <p:cNvSpPr/>
          <p:nvPr/>
        </p:nvSpPr>
        <p:spPr>
          <a:xfrm>
            <a:off x="11350297" y="13667759"/>
            <a:ext cx="2143152" cy="311175"/>
          </a:xfrm>
          <a:prstGeom prst="rect">
            <a:avLst/>
          </a:prstGeom>
        </p:spPr>
        <p:txBody>
          <a:bodyPr wrap="none">
            <a:spAutoFit/>
          </a:bodyPr>
          <a:lstStyle/>
          <a:p>
            <a:pPr lvl="0" algn="ctr"/>
            <a:r>
              <a:rPr lang="en-US" sz="1422" b="1" dirty="0">
                <a:solidFill>
                  <a:prstClr val="black"/>
                </a:solidFill>
                <a:latin typeface="Calibri" pitchFamily="34" charset="0"/>
              </a:rPr>
              <a:t>Figure 1.</a:t>
            </a:r>
            <a:r>
              <a:rPr lang="en-US" sz="1422" dirty="0">
                <a:solidFill>
                  <a:prstClr val="black"/>
                </a:solidFill>
                <a:latin typeface="Calibri" pitchFamily="34" charset="0"/>
              </a:rPr>
              <a:t> Main System GUI</a:t>
            </a:r>
          </a:p>
        </p:txBody>
      </p:sp>
      <p:sp>
        <p:nvSpPr>
          <p:cNvPr id="30" name="Rectangle 29">
            <a:extLst>
              <a:ext uri="{FF2B5EF4-FFF2-40B4-BE49-F238E27FC236}">
                <a16:creationId xmlns:a16="http://schemas.microsoft.com/office/drawing/2014/main" id="{16065790-3C74-43ED-BA99-DBD5F8B2E8B9}"/>
              </a:ext>
            </a:extLst>
          </p:cNvPr>
          <p:cNvSpPr/>
          <p:nvPr/>
        </p:nvSpPr>
        <p:spPr>
          <a:xfrm>
            <a:off x="20034965" y="8551688"/>
            <a:ext cx="2002023" cy="311175"/>
          </a:xfrm>
          <a:prstGeom prst="rect">
            <a:avLst/>
          </a:prstGeom>
        </p:spPr>
        <p:txBody>
          <a:bodyPr wrap="none">
            <a:spAutoFit/>
          </a:bodyPr>
          <a:lstStyle/>
          <a:p>
            <a:pPr lvl="0" algn="ctr"/>
            <a:r>
              <a:rPr lang="en-US" sz="1422" b="1" dirty="0">
                <a:solidFill>
                  <a:prstClr val="black"/>
                </a:solidFill>
                <a:latin typeface="Calibri" pitchFamily="34" charset="0"/>
              </a:rPr>
              <a:t>Figure 2.</a:t>
            </a:r>
            <a:r>
              <a:rPr lang="en-US" sz="1422" dirty="0">
                <a:solidFill>
                  <a:prstClr val="black"/>
                </a:solidFill>
                <a:latin typeface="Calibri" pitchFamily="34" charset="0"/>
              </a:rPr>
              <a:t> Scheduling GUI</a:t>
            </a:r>
          </a:p>
        </p:txBody>
      </p:sp>
      <p:sp>
        <p:nvSpPr>
          <p:cNvPr id="31" name="Rectangle 30">
            <a:extLst>
              <a:ext uri="{FF2B5EF4-FFF2-40B4-BE49-F238E27FC236}">
                <a16:creationId xmlns:a16="http://schemas.microsoft.com/office/drawing/2014/main" id="{936EE4FC-F879-4B86-ACB2-56FB1155E150}"/>
              </a:ext>
            </a:extLst>
          </p:cNvPr>
          <p:cNvSpPr/>
          <p:nvPr/>
        </p:nvSpPr>
        <p:spPr>
          <a:xfrm>
            <a:off x="914400" y="13198516"/>
            <a:ext cx="2295501" cy="311175"/>
          </a:xfrm>
          <a:prstGeom prst="rect">
            <a:avLst/>
          </a:prstGeom>
        </p:spPr>
        <p:txBody>
          <a:bodyPr wrap="none">
            <a:spAutoFit/>
          </a:bodyPr>
          <a:lstStyle/>
          <a:p>
            <a:pPr lvl="0" algn="ctr"/>
            <a:r>
              <a:rPr lang="en-US" sz="1422" b="1" dirty="0">
                <a:solidFill>
                  <a:prstClr val="black"/>
                </a:solidFill>
                <a:latin typeface="Calibri" pitchFamily="34" charset="0"/>
              </a:rPr>
              <a:t>Model 1.</a:t>
            </a:r>
            <a:r>
              <a:rPr lang="en-US" sz="1422" dirty="0">
                <a:solidFill>
                  <a:prstClr val="black"/>
                </a:solidFill>
                <a:latin typeface="Calibri" pitchFamily="34" charset="0"/>
              </a:rPr>
              <a:t> Data Flow Diagram</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3014</TotalTime>
  <Words>778</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Trevor White</cp:lastModifiedBy>
  <cp:revision>116</cp:revision>
  <cp:lastPrinted>2013-02-12T02:21:55Z</cp:lastPrinted>
  <dcterms:created xsi:type="dcterms:W3CDTF">2013-02-10T21:14:48Z</dcterms:created>
  <dcterms:modified xsi:type="dcterms:W3CDTF">2018-04-17T20:51:22Z</dcterms:modified>
</cp:coreProperties>
</file>