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 id="2147484033" r:id="rId2"/>
  </p:sldMasterIdLst>
  <p:notesMasterIdLst>
    <p:notesMasterId r:id="rId19"/>
  </p:notesMasterIdLst>
  <p:sldIdLst>
    <p:sldId id="311" r:id="rId3"/>
    <p:sldId id="499" r:id="rId4"/>
    <p:sldId id="504" r:id="rId5"/>
    <p:sldId id="505" r:id="rId6"/>
    <p:sldId id="491" r:id="rId7"/>
    <p:sldId id="509" r:id="rId8"/>
    <p:sldId id="493" r:id="rId9"/>
    <p:sldId id="508" r:id="rId10"/>
    <p:sldId id="489" r:id="rId11"/>
    <p:sldId id="490" r:id="rId12"/>
    <p:sldId id="482" r:id="rId13"/>
    <p:sldId id="498" r:id="rId14"/>
    <p:sldId id="483" r:id="rId15"/>
    <p:sldId id="484" r:id="rId16"/>
    <p:sldId id="485" r:id="rId17"/>
    <p:sldId id="506" r:id="rId18"/>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4" autoAdjust="0"/>
    <p:restoredTop sz="68143" autoAdjust="0"/>
  </p:normalViewPr>
  <p:slideViewPr>
    <p:cSldViewPr>
      <p:cViewPr varScale="1">
        <p:scale>
          <a:sx n="41" d="100"/>
          <a:sy n="41" d="100"/>
        </p:scale>
        <p:origin x="1269"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1963"/>
          </a:xfrm>
          <a:prstGeom prst="rect">
            <a:avLst/>
          </a:prstGeom>
        </p:spPr>
        <p:txBody>
          <a:bodyPr vert="horz" lIns="91440" tIns="45720" rIns="91440" bIns="45720" rtlCol="0"/>
          <a:lstStyle>
            <a:lvl1pPr algn="r">
              <a:defRPr sz="1200"/>
            </a:lvl1pPr>
          </a:lstStyle>
          <a:p>
            <a:fld id="{7121E4A5-0AF8-4A71-8764-85A58DC7E343}" type="datetimeFigureOut">
              <a:rPr lang="en-US" smtClean="0"/>
              <a:t>6/7/2020</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387850"/>
            <a:ext cx="5607050"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72525"/>
            <a:ext cx="3038475" cy="461963"/>
          </a:xfrm>
          <a:prstGeom prst="rect">
            <a:avLst/>
          </a:prstGeom>
        </p:spPr>
        <p:txBody>
          <a:bodyPr vert="horz" lIns="91440" tIns="45720" rIns="91440" bIns="45720" rtlCol="0" anchor="b"/>
          <a:lstStyle>
            <a:lvl1pPr algn="r">
              <a:defRPr sz="1200"/>
            </a:lvl1pPr>
          </a:lstStyle>
          <a:p>
            <a:fld id="{E3053137-F299-4ED2-B0E5-0E4DA1822268}" type="slidenum">
              <a:rPr lang="en-US" smtClean="0"/>
              <a:t>‹#›</a:t>
            </a:fld>
            <a:endParaRPr lang="en-US"/>
          </a:p>
        </p:txBody>
      </p:sp>
    </p:spTree>
    <p:extLst>
      <p:ext uri="{BB962C8B-B14F-4D97-AF65-F5344CB8AC3E}">
        <p14:creationId xmlns:p14="http://schemas.microsoft.com/office/powerpoint/2010/main" val="386912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053137-F299-4ED2-B0E5-0E4DA1822268}" type="slidenum">
              <a:rPr lang="en-US" smtClean="0"/>
              <a:t>1</a:t>
            </a:fld>
            <a:endParaRPr lang="en-US"/>
          </a:p>
        </p:txBody>
      </p:sp>
    </p:spTree>
    <p:extLst>
      <p:ext uri="{BB962C8B-B14F-4D97-AF65-F5344CB8AC3E}">
        <p14:creationId xmlns:p14="http://schemas.microsoft.com/office/powerpoint/2010/main" val="812252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DF9968-3AFD-41EC-BA4E-FFA3ABE86D25}" type="slidenum">
              <a:rPr lang="en-US" altLang="en-US"/>
              <a:pPr>
                <a:spcBef>
                  <a:spcPct val="0"/>
                </a:spcBef>
              </a:pPr>
              <a:t>11</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037058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623AD2-06D8-4F9F-8F03-7B6D869F7349}" type="slidenum">
              <a:rPr lang="en-US" altLang="en-US"/>
              <a:pPr>
                <a:spcBef>
                  <a:spcPct val="0"/>
                </a:spcBef>
              </a:pPr>
              <a:t>13</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4668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F8054F-F9D9-42A9-9C76-E319895DA7CC}" type="slidenum">
              <a:rPr lang="en-US" altLang="en-US"/>
              <a:pPr>
                <a:spcBef>
                  <a:spcPct val="0"/>
                </a:spcBef>
              </a:pPr>
              <a:t>14</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6706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BF421C3-71C5-438C-92C4-CD06316065AC}" type="slidenum">
              <a:rPr lang="en-US" altLang="en-US"/>
              <a:pPr>
                <a:spcBef>
                  <a:spcPct val="0"/>
                </a:spcBef>
              </a:pPr>
              <a:t>15</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60176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053137-F299-4ED2-B0E5-0E4DA1822268}" type="slidenum">
              <a:rPr lang="en-US" smtClean="0"/>
              <a:t>16</a:t>
            </a:fld>
            <a:endParaRPr lang="en-US"/>
          </a:p>
        </p:txBody>
      </p:sp>
    </p:spTree>
    <p:extLst>
      <p:ext uri="{BB962C8B-B14F-4D97-AF65-F5344CB8AC3E}">
        <p14:creationId xmlns:p14="http://schemas.microsoft.com/office/powerpoint/2010/main" val="96263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053137-F299-4ED2-B0E5-0E4DA1822268}" type="slidenum">
              <a:rPr lang="en-US" smtClean="0"/>
              <a:t>3</a:t>
            </a:fld>
            <a:endParaRPr lang="en-US"/>
          </a:p>
        </p:txBody>
      </p:sp>
    </p:spTree>
    <p:extLst>
      <p:ext uri="{BB962C8B-B14F-4D97-AF65-F5344CB8AC3E}">
        <p14:creationId xmlns:p14="http://schemas.microsoft.com/office/powerpoint/2010/main" val="425171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B23025</a:t>
            </a:r>
          </a:p>
          <a:p>
            <a:r>
              <a:rPr lang="en-US" dirty="0" smtClean="0"/>
              <a:t>B23004</a:t>
            </a:r>
            <a:endParaRPr lang="en-US" dirty="0"/>
          </a:p>
        </p:txBody>
      </p:sp>
      <p:sp>
        <p:nvSpPr>
          <p:cNvPr id="4" name="Slide Number Placeholder 3"/>
          <p:cNvSpPr>
            <a:spLocks noGrp="1"/>
          </p:cNvSpPr>
          <p:nvPr>
            <p:ph type="sldNum" sz="quarter" idx="10"/>
          </p:nvPr>
        </p:nvSpPr>
        <p:spPr/>
        <p:txBody>
          <a:bodyPr/>
          <a:lstStyle/>
          <a:p>
            <a:fld id="{E3053137-F299-4ED2-B0E5-0E4DA1822268}" type="slidenum">
              <a:rPr lang="en-US" smtClean="0"/>
              <a:t>4</a:t>
            </a:fld>
            <a:endParaRPr lang="en-US"/>
          </a:p>
        </p:txBody>
      </p:sp>
    </p:spTree>
    <p:extLst>
      <p:ext uri="{BB962C8B-B14F-4D97-AF65-F5344CB8AC3E}">
        <p14:creationId xmlns:p14="http://schemas.microsoft.com/office/powerpoint/2010/main" val="39903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E8ED968-F74F-4A8A-89CF-51EF3272253A}" type="slidenum">
              <a:rPr lang="en-US" altLang="en-US"/>
              <a:pPr>
                <a:spcBef>
                  <a:spcPct val="0"/>
                </a:spcBef>
              </a:pPr>
              <a:t>5</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56696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053137-F299-4ED2-B0E5-0E4DA1822268}" type="slidenum">
              <a:rPr lang="en-US" smtClean="0"/>
              <a:t>6</a:t>
            </a:fld>
            <a:endParaRPr lang="en-US"/>
          </a:p>
        </p:txBody>
      </p:sp>
    </p:spTree>
    <p:extLst>
      <p:ext uri="{BB962C8B-B14F-4D97-AF65-F5344CB8AC3E}">
        <p14:creationId xmlns:p14="http://schemas.microsoft.com/office/powerpoint/2010/main" val="2821853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69D1DC-7185-49E4-B4EC-E7511119C8DE}" type="slidenum">
              <a:rPr lang="en-US" altLang="en-US"/>
              <a:pPr>
                <a:spcBef>
                  <a:spcPct val="0"/>
                </a:spcBef>
              </a:pPr>
              <a:t>7</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460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053137-F299-4ED2-B0E5-0E4DA1822268}" type="slidenum">
              <a:rPr lang="en-US" smtClean="0"/>
              <a:t>8</a:t>
            </a:fld>
            <a:endParaRPr lang="en-US"/>
          </a:p>
        </p:txBody>
      </p:sp>
    </p:spTree>
    <p:extLst>
      <p:ext uri="{BB962C8B-B14F-4D97-AF65-F5344CB8AC3E}">
        <p14:creationId xmlns:p14="http://schemas.microsoft.com/office/powerpoint/2010/main" val="261850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0D614E-15D3-48B3-B53B-21C6AAE1314C}" type="slidenum">
              <a:rPr lang="en-US" altLang="en-US"/>
              <a:pPr>
                <a:spcBef>
                  <a:spcPct val="0"/>
                </a:spcBef>
              </a:pPr>
              <a:t>9</a:t>
            </a:fld>
            <a:endParaRPr lang="en-US"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1345988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D2C8579-0D38-4235-9ADC-A4E9AD22EBEA}" type="slidenum">
              <a:rPr lang="en-US" altLang="en-US"/>
              <a:pPr>
                <a:spcBef>
                  <a:spcPct val="0"/>
                </a:spcBef>
              </a:pPr>
              <a:t>10</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1381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A26B04-F0FA-4E38-AAE9-2CC9540FBEDC}"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3BB6A62-510F-482B-91E0-90889F6B40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26B04-F0FA-4E38-AAE9-2CC9540FBEDC}"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6A62-510F-482B-91E0-90889F6B40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26B04-F0FA-4E38-AAE9-2CC9540FBEDC}"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6A62-510F-482B-91E0-90889F6B40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0B1386-30F3-4799-8643-B980D52CC8A5}" type="slidenum">
              <a:rPr lang="en-US"/>
              <a:pPr>
                <a:defRPr/>
              </a:pPr>
              <a:t>‹#›</a:t>
            </a:fld>
            <a:endParaRPr lang="en-US"/>
          </a:p>
        </p:txBody>
      </p:sp>
    </p:spTree>
    <p:extLst>
      <p:ext uri="{BB962C8B-B14F-4D97-AF65-F5344CB8AC3E}">
        <p14:creationId xmlns:p14="http://schemas.microsoft.com/office/powerpoint/2010/main" val="65381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3BB6A62-510F-482B-91E0-90889F6B40B2}"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35606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1067118"/>
          </a:xfrm>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52600"/>
            <a:ext cx="8077200"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
        <p:nvSpPr>
          <p:cNvPr id="7" name="Rectangle 6"/>
          <p:cNvSpPr/>
          <p:nvPr userDrawn="1"/>
        </p:nvSpPr>
        <p:spPr>
          <a:xfrm>
            <a:off x="0" y="5257800"/>
            <a:ext cx="9144000" cy="1600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FFFF"/>
              </a:solidFill>
            </a:endParaRPr>
          </a:p>
        </p:txBody>
      </p:sp>
      <p:sp>
        <p:nvSpPr>
          <p:cNvPr id="8" name="Rectangle 7"/>
          <p:cNvSpPr/>
          <p:nvPr userDrawn="1"/>
        </p:nvSpPr>
        <p:spPr>
          <a:xfrm>
            <a:off x="0" y="0"/>
            <a:ext cx="9144000" cy="381000"/>
          </a:xfrm>
          <a:prstGeom prst="rect">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8559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8" name="Slide Number Placeholder 7"/>
          <p:cNvSpPr>
            <a:spLocks noGrp="1"/>
          </p:cNvSpPr>
          <p:nvPr>
            <p:ph type="sldNum" sz="quarter" idx="11"/>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val="1992969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1234193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4079285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428595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088006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A26B04-F0FA-4E38-AAE9-2CC9540FBEDC}" type="datetimeFigureOut">
              <a:rPr lang="en-US" smtClean="0"/>
              <a:t>6/7/2020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6A62-510F-482B-91E0-90889F6B40B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652382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3BB6A62-510F-482B-91E0-90889F6B40B2}"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34546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200458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A26B04-F0FA-4E38-AAE9-2CC9540FBEDC}" type="datetimeFigureOut">
              <a:rPr lang="en-US" smtClean="0">
                <a:solidFill>
                  <a:srgbClr val="000000"/>
                </a:solidFill>
              </a:rPr>
              <a:pPr/>
              <a:t>6/7/2020</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C3BB6A62-510F-482B-91E0-90889F6B40B2}"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val="3229557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D0B1386-30F3-4799-8643-B980D52CC8A5}" type="slidenum">
              <a:rPr lang="en-US">
                <a:solidFill>
                  <a:srgbClr val="D1282E"/>
                </a:solidFill>
              </a:rPr>
              <a:pPr>
                <a:defRPr/>
              </a:pPr>
              <a:t>‹#›</a:t>
            </a:fld>
            <a:endParaRPr lang="en-US">
              <a:solidFill>
                <a:srgbClr val="D1282E"/>
              </a:solidFill>
            </a:endParaRPr>
          </a:p>
        </p:txBody>
      </p:sp>
    </p:spTree>
    <p:extLst>
      <p:ext uri="{BB962C8B-B14F-4D97-AF65-F5344CB8AC3E}">
        <p14:creationId xmlns:p14="http://schemas.microsoft.com/office/powerpoint/2010/main" val="3272777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191000"/>
          </a:xfrm>
        </p:spPr>
        <p:txBody>
          <a:bodyPr/>
          <a:lstStyle/>
          <a:p>
            <a:pPr lvl="0"/>
            <a:endParaRPr lang="en-US" noProof="0" smtClean="0"/>
          </a:p>
        </p:txBody>
      </p:sp>
      <p:sp>
        <p:nvSpPr>
          <p:cNvPr id="4" name="Rectangle 19"/>
          <p:cNvSpPr>
            <a:spLocks noGrp="1" noChangeArrowheads="1"/>
          </p:cNvSpPr>
          <p:nvPr>
            <p:ph type="dt" sz="half" idx="10"/>
          </p:nvPr>
        </p:nvSpPr>
        <p:spPr>
          <a:ln/>
        </p:spPr>
        <p:txBody>
          <a:bodyPr/>
          <a:lstStyle>
            <a:lvl1pPr>
              <a:defRPr/>
            </a:lvl1pPr>
          </a:lstStyle>
          <a:p>
            <a:pPr>
              <a:defRPr/>
            </a:pPr>
            <a:endParaRPr lang="en-US"/>
          </a:p>
        </p:txBody>
      </p:sp>
      <p:sp>
        <p:nvSpPr>
          <p:cNvPr id="5" name="Rectangle 20"/>
          <p:cNvSpPr>
            <a:spLocks noGrp="1" noChangeArrowheads="1"/>
          </p:cNvSpPr>
          <p:nvPr>
            <p:ph type="ftr" sz="quarter" idx="11"/>
          </p:nvPr>
        </p:nvSpPr>
        <p:spPr>
          <a:ln/>
        </p:spPr>
        <p:txBody>
          <a:bodyPr/>
          <a:lstStyle>
            <a:lvl1pPr>
              <a:defRPr/>
            </a:lvl1pPr>
          </a:lstStyle>
          <a:p>
            <a:pPr>
              <a:defRPr/>
            </a:pPr>
            <a:endParaRPr lang="en-US"/>
          </a:p>
        </p:txBody>
      </p:sp>
      <p:sp>
        <p:nvSpPr>
          <p:cNvPr id="6" name="Rectangle 21"/>
          <p:cNvSpPr>
            <a:spLocks noGrp="1" noChangeArrowheads="1"/>
          </p:cNvSpPr>
          <p:nvPr>
            <p:ph type="sldNum" sz="quarter" idx="12"/>
          </p:nvPr>
        </p:nvSpPr>
        <p:spPr>
          <a:ln/>
        </p:spPr>
        <p:txBody>
          <a:bodyPr/>
          <a:lstStyle>
            <a:lvl1pPr>
              <a:defRPr/>
            </a:lvl1pPr>
          </a:lstStyle>
          <a:p>
            <a:pPr>
              <a:defRPr/>
            </a:pPr>
            <a:fld id="{69F06915-9EEE-4A2F-950A-D938A6CA1D77}" type="slidenum">
              <a:rPr lang="en-US" altLang="en-US"/>
              <a:pPr>
                <a:defRPr/>
              </a:pPr>
              <a:t>‹#›</a:t>
            </a:fld>
            <a:endParaRPr lang="en-US" altLang="en-US"/>
          </a:p>
        </p:txBody>
      </p:sp>
    </p:spTree>
    <p:extLst>
      <p:ext uri="{BB962C8B-B14F-4D97-AF65-F5344CB8AC3E}">
        <p14:creationId xmlns:p14="http://schemas.microsoft.com/office/powerpoint/2010/main" val="68706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BA26B04-F0FA-4E38-AAE9-2CC9540FBEDC}" type="datetimeFigureOut">
              <a:rPr lang="en-US" smtClean="0"/>
              <a:t>6/7/2020</a:t>
            </a:fld>
            <a:endParaRPr lang="en-US"/>
          </a:p>
        </p:txBody>
      </p:sp>
      <p:sp>
        <p:nvSpPr>
          <p:cNvPr id="8" name="Slide Number Placeholder 7"/>
          <p:cNvSpPr>
            <a:spLocks noGrp="1"/>
          </p:cNvSpPr>
          <p:nvPr>
            <p:ph type="sldNum" sz="quarter" idx="11"/>
          </p:nvPr>
        </p:nvSpPr>
        <p:spPr/>
        <p:txBody>
          <a:bodyPr/>
          <a:lstStyle/>
          <a:p>
            <a:fld id="{C3BB6A62-510F-482B-91E0-90889F6B40B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A26B04-F0FA-4E38-AAE9-2CC9540FBEDC}"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6A62-510F-482B-91E0-90889F6B40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A26B04-F0FA-4E38-AAE9-2CC9540FBEDC}" type="datetimeFigureOut">
              <a:rPr lang="en-US" smtClean="0"/>
              <a:t>6/7/2020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B6A62-510F-482B-91E0-90889F6B40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A26B04-F0FA-4E38-AAE9-2CC9540FBEDC}" type="datetimeFigureOut">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B6A62-510F-482B-91E0-90889F6B40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26B04-F0FA-4E38-AAE9-2CC9540FBEDC}" type="datetimeFigureOut">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B6A62-510F-482B-91E0-90889F6B40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26B04-F0FA-4E38-AAE9-2CC9540FBEDC}"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6A62-510F-482B-91E0-90889F6B40B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26B04-F0FA-4E38-AAE9-2CC9540FBEDC}" type="datetimeFigureOut">
              <a:rPr lang="en-US" smtClean="0"/>
              <a:t>6/7/2020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3BB6A62-510F-482B-91E0-90889F6B40B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BA26B04-F0FA-4E38-AAE9-2CC9540FBEDC}" type="datetimeFigureOut">
              <a:rPr lang="en-US" smtClean="0"/>
              <a:t>6/7/2020</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3BB6A62-510F-482B-91E0-90889F6B40B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4BA26B04-F0FA-4E38-AAE9-2CC9540FBEDC}" type="datetimeFigureOut">
              <a:rPr lang="en-US" smtClean="0">
                <a:solidFill>
                  <a:srgbClr val="000000"/>
                </a:solidFill>
              </a:rPr>
              <a:pPr/>
              <a:t>6/7/2020</a:t>
            </a:fld>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3BB6A62-510F-482B-91E0-90889F6B40B2}"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852497488"/>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ensus.gov/acs/www/guidance/comparing-acs-data/acscensus-table-looku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754" y="304800"/>
            <a:ext cx="8001000" cy="2133599"/>
          </a:xfrm>
        </p:spPr>
        <p:txBody>
          <a:bodyPr/>
          <a:lstStyle/>
          <a:p>
            <a:r>
              <a:rPr lang="en-US" sz="4000" dirty="0" smtClean="0"/>
              <a:t/>
            </a:r>
            <a:br>
              <a:rPr lang="en-US" sz="4000" dirty="0" smtClean="0"/>
            </a:br>
            <a:r>
              <a:rPr lang="en-US" sz="4000" dirty="0" smtClean="0"/>
              <a:t>Neighborhood data and indicators</a:t>
            </a:r>
            <a:endParaRPr lang="en-US" sz="4000" dirty="0"/>
          </a:p>
        </p:txBody>
      </p:sp>
      <p:sp>
        <p:nvSpPr>
          <p:cNvPr id="3" name="Subtitle 2"/>
          <p:cNvSpPr>
            <a:spLocks noGrp="1"/>
          </p:cNvSpPr>
          <p:nvPr>
            <p:ph type="subTitle" idx="1"/>
          </p:nvPr>
        </p:nvSpPr>
        <p:spPr>
          <a:xfrm>
            <a:off x="533400" y="2743200"/>
            <a:ext cx="6858000" cy="914400"/>
          </a:xfrm>
        </p:spPr>
        <p:txBody>
          <a:bodyPr/>
          <a:lstStyle/>
          <a:p>
            <a:r>
              <a:rPr lang="en-US" dirty="0" smtClean="0"/>
              <a:t>June 8</a:t>
            </a:r>
            <a:r>
              <a:rPr lang="en-US" dirty="0" smtClean="0"/>
              <a:t>, </a:t>
            </a:r>
            <a:r>
              <a:rPr lang="en-US" dirty="0" smtClean="0"/>
              <a:t>2020</a:t>
            </a:r>
            <a:endParaRPr lang="en-US" dirty="0"/>
          </a:p>
        </p:txBody>
      </p:sp>
      <p:cxnSp>
        <p:nvCxnSpPr>
          <p:cNvPr id="5" name="Straight Connector 4"/>
          <p:cNvCxnSpPr/>
          <p:nvPr/>
        </p:nvCxnSpPr>
        <p:spPr>
          <a:xfrm>
            <a:off x="533400" y="2590800"/>
            <a:ext cx="75438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469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685800"/>
            <a:ext cx="6096000" cy="533400"/>
          </a:xfrm>
        </p:spPr>
        <p:txBody>
          <a:bodyPr>
            <a:normAutofit fontScale="90000"/>
          </a:bodyPr>
          <a:lstStyle/>
          <a:p>
            <a:pPr eaLnBrk="1" hangingPunct="1"/>
            <a:r>
              <a:rPr lang="en-US" altLang="en-US" smtClean="0"/>
              <a:t>Indices</a:t>
            </a:r>
          </a:p>
        </p:txBody>
      </p:sp>
      <p:sp>
        <p:nvSpPr>
          <p:cNvPr id="30723" name="Rectangle 3"/>
          <p:cNvSpPr>
            <a:spLocks noGrp="1" noChangeArrowheads="1"/>
          </p:cNvSpPr>
          <p:nvPr>
            <p:ph type="body" idx="1"/>
          </p:nvPr>
        </p:nvSpPr>
        <p:spPr>
          <a:xfrm>
            <a:off x="685800" y="1524000"/>
            <a:ext cx="8077200" cy="4191000"/>
          </a:xfrm>
        </p:spPr>
        <p:txBody>
          <a:bodyPr/>
          <a:lstStyle/>
          <a:p>
            <a:pPr eaLnBrk="1" hangingPunct="1">
              <a:lnSpc>
                <a:spcPct val="90000"/>
              </a:lnSpc>
            </a:pPr>
            <a:r>
              <a:rPr lang="en-US" altLang="en-US" sz="2400" dirty="0" smtClean="0"/>
              <a:t>Scaled or normalized indicator</a:t>
            </a:r>
          </a:p>
          <a:p>
            <a:pPr eaLnBrk="1" hangingPunct="1">
              <a:lnSpc>
                <a:spcPct val="90000"/>
              </a:lnSpc>
            </a:pPr>
            <a:endParaRPr lang="en-US" altLang="en-US" sz="900" dirty="0" smtClean="0"/>
          </a:p>
          <a:p>
            <a:pPr lvl="1" eaLnBrk="1" hangingPunct="1">
              <a:lnSpc>
                <a:spcPct val="90000"/>
              </a:lnSpc>
            </a:pPr>
            <a:r>
              <a:rPr lang="en-US" altLang="en-US" sz="2000" dirty="0" smtClean="0"/>
              <a:t>Density (population standardized by square mile)</a:t>
            </a:r>
          </a:p>
          <a:p>
            <a:pPr lvl="1" eaLnBrk="1" hangingPunct="1">
              <a:lnSpc>
                <a:spcPct val="90000"/>
              </a:lnSpc>
            </a:pPr>
            <a:r>
              <a:rPr lang="en-US" altLang="en-US" sz="2000" dirty="0" smtClean="0"/>
              <a:t>Per capita income (aggregate income/population)</a:t>
            </a:r>
          </a:p>
          <a:p>
            <a:pPr lvl="1" eaLnBrk="1" hangingPunct="1">
              <a:lnSpc>
                <a:spcPct val="90000"/>
              </a:lnSpc>
            </a:pPr>
            <a:r>
              <a:rPr lang="en-US" altLang="en-US" dirty="0" smtClean="0"/>
              <a:t>Household income as % of area median income (for housing programs)</a:t>
            </a:r>
            <a:endParaRPr lang="en-US" altLang="en-US" sz="2000" dirty="0" smtClean="0"/>
          </a:p>
          <a:p>
            <a:pPr lvl="1" eaLnBrk="1" hangingPunct="1">
              <a:lnSpc>
                <a:spcPct val="90000"/>
              </a:lnSpc>
            </a:pPr>
            <a:r>
              <a:rPr lang="en-US" altLang="en-US" sz="2000" dirty="0" smtClean="0"/>
              <a:t>Poverty line</a:t>
            </a:r>
          </a:p>
          <a:p>
            <a:pPr lvl="1" eaLnBrk="1" hangingPunct="1">
              <a:lnSpc>
                <a:spcPct val="90000"/>
              </a:lnSpc>
            </a:pPr>
            <a:r>
              <a:rPr lang="en-US" altLang="en-US" sz="2000" dirty="0" smtClean="0"/>
              <a:t>Favorable ranking (often on Likert scale)</a:t>
            </a:r>
          </a:p>
          <a:p>
            <a:pPr lvl="1" eaLnBrk="1" hangingPunct="1">
              <a:lnSpc>
                <a:spcPct val="90000"/>
              </a:lnSpc>
            </a:pPr>
            <a:r>
              <a:rPr lang="en-US" altLang="en-US" sz="2000" dirty="0" smtClean="0"/>
              <a:t>Location quotients</a:t>
            </a:r>
          </a:p>
          <a:p>
            <a:pPr eaLnBrk="1" hangingPunct="1">
              <a:lnSpc>
                <a:spcPct val="90000"/>
              </a:lnSpc>
            </a:pPr>
            <a:endParaRPr lang="en-US" altLang="en-US" sz="900" dirty="0" smtClean="0"/>
          </a:p>
          <a:p>
            <a:pPr eaLnBrk="1" hangingPunct="1">
              <a:lnSpc>
                <a:spcPct val="90000"/>
              </a:lnSpc>
            </a:pPr>
            <a:endParaRPr lang="en-US" altLang="en-US" sz="2400" dirty="0" smtClean="0">
              <a:cs typeface="Times New Roman" panose="02020603050405020304" pitchFamily="18" charset="0"/>
            </a:endParaRPr>
          </a:p>
          <a:p>
            <a:pPr lvl="1" eaLnBrk="1" hangingPunct="1">
              <a:lnSpc>
                <a:spcPct val="90000"/>
              </a:lnSpc>
            </a:pPr>
            <a:endParaRPr lang="en-US" altLang="en-US" sz="2400" dirty="0" smtClean="0">
              <a:cs typeface="Times New Roman" panose="02020603050405020304" pitchFamily="18" charset="0"/>
            </a:endParaRPr>
          </a:p>
        </p:txBody>
      </p:sp>
    </p:spTree>
    <p:extLst>
      <p:ext uri="{BB962C8B-B14F-4D97-AF65-F5344CB8AC3E}">
        <p14:creationId xmlns:p14="http://schemas.microsoft.com/office/powerpoint/2010/main" val="2688494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bldLvl="3"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28600"/>
            <a:ext cx="8077200" cy="1067118"/>
          </a:xfrm>
        </p:spPr>
        <p:txBody>
          <a:bodyPr/>
          <a:lstStyle/>
          <a:p>
            <a:pPr eaLnBrk="1" hangingPunct="1"/>
            <a:r>
              <a:rPr lang="en-US" altLang="en-US" dirty="0" smtClean="0"/>
              <a:t>Location Quotients</a:t>
            </a:r>
          </a:p>
        </p:txBody>
      </p:sp>
      <p:sp>
        <p:nvSpPr>
          <p:cNvPr id="31747" name="Rectangle 3"/>
          <p:cNvSpPr>
            <a:spLocks noGrp="1" noChangeArrowheads="1"/>
          </p:cNvSpPr>
          <p:nvPr>
            <p:ph type="body" idx="1"/>
          </p:nvPr>
        </p:nvSpPr>
        <p:spPr>
          <a:xfrm>
            <a:off x="685800" y="1295718"/>
            <a:ext cx="8077200" cy="4191000"/>
          </a:xfrm>
        </p:spPr>
        <p:txBody>
          <a:bodyPr>
            <a:normAutofit fontScale="92500"/>
          </a:bodyPr>
          <a:lstStyle/>
          <a:p>
            <a:pPr eaLnBrk="1" hangingPunct="1">
              <a:lnSpc>
                <a:spcPct val="90000"/>
              </a:lnSpc>
            </a:pPr>
            <a:r>
              <a:rPr lang="en-US" altLang="en-US" sz="2800" dirty="0" smtClean="0">
                <a:cs typeface="Times New Roman" panose="02020603050405020304" pitchFamily="18" charset="0"/>
              </a:rPr>
              <a:t>measure that compares composition between two places, one of which is a subset of the other</a:t>
            </a:r>
          </a:p>
          <a:p>
            <a:pPr eaLnBrk="1" hangingPunct="1">
              <a:lnSpc>
                <a:spcPct val="90000"/>
              </a:lnSpc>
            </a:pPr>
            <a:endParaRPr lang="en-US" altLang="en-US" sz="2800" dirty="0" smtClean="0">
              <a:cs typeface="Times New Roman" panose="02020603050405020304" pitchFamily="18" charset="0"/>
            </a:endParaRPr>
          </a:p>
          <a:p>
            <a:pPr eaLnBrk="1" hangingPunct="1">
              <a:lnSpc>
                <a:spcPct val="90000"/>
              </a:lnSpc>
              <a:spcBef>
                <a:spcPct val="0"/>
              </a:spcBef>
              <a:buFontTx/>
              <a:buNone/>
            </a:pPr>
            <a:r>
              <a:rPr lang="en-US" altLang="en-US" sz="2800" u="sng" dirty="0" smtClean="0">
                <a:latin typeface="Times New Roman" panose="02020603050405020304" pitchFamily="18" charset="0"/>
                <a:cs typeface="Times New Roman" panose="02020603050405020304" pitchFamily="18" charset="0"/>
              </a:rPr>
              <a:t>Composition</a:t>
            </a:r>
            <a:r>
              <a:rPr lang="en-US" altLang="en-US" sz="2800" dirty="0" smtClean="0">
                <a:latin typeface="Times New Roman" panose="02020603050405020304" pitchFamily="18" charset="0"/>
                <a:cs typeface="Times New Roman" panose="02020603050405020304" pitchFamily="18" charset="0"/>
              </a:rPr>
              <a:t>			</a:t>
            </a:r>
            <a:r>
              <a:rPr lang="en-US" altLang="en-US" sz="2800" u="sng" dirty="0" smtClean="0">
                <a:latin typeface="Times New Roman" panose="02020603050405020304" pitchFamily="18" charset="0"/>
                <a:cs typeface="Times New Roman" panose="02020603050405020304" pitchFamily="18" charset="0"/>
              </a:rPr>
              <a:t>Places</a:t>
            </a:r>
            <a:endParaRPr lang="en-US" altLang="en-US" sz="2800" dirty="0" smtClean="0">
              <a:latin typeface="Arial" panose="020B0604020202020204" pitchFamily="34" charset="0"/>
              <a:cs typeface="Arial" panose="020B0604020202020204" pitchFamily="34" charset="0"/>
            </a:endParaRPr>
          </a:p>
          <a:p>
            <a:pPr eaLnBrk="1" hangingPunct="1">
              <a:lnSpc>
                <a:spcPct val="90000"/>
              </a:lnSpc>
              <a:spcBef>
                <a:spcPct val="0"/>
              </a:spcBef>
              <a:buFontTx/>
              <a:buNone/>
            </a:pPr>
            <a:r>
              <a:rPr lang="en-US" altLang="en-US" sz="2800" dirty="0" smtClean="0">
                <a:latin typeface="Times New Roman" panose="02020603050405020304" pitchFamily="18" charset="0"/>
                <a:cs typeface="Times New Roman" panose="02020603050405020304" pitchFamily="18" charset="0"/>
              </a:rPr>
              <a:t>Race				tract vs. city</a:t>
            </a:r>
            <a:endParaRPr lang="en-US" altLang="en-US" sz="2800" dirty="0" smtClean="0">
              <a:latin typeface="Arial" panose="020B0604020202020204" pitchFamily="34" charset="0"/>
              <a:cs typeface="Arial" panose="020B0604020202020204" pitchFamily="34" charset="0"/>
            </a:endParaRPr>
          </a:p>
          <a:p>
            <a:pPr eaLnBrk="1" hangingPunct="1">
              <a:lnSpc>
                <a:spcPct val="90000"/>
              </a:lnSpc>
              <a:spcBef>
                <a:spcPct val="0"/>
              </a:spcBef>
              <a:buFontTx/>
              <a:buNone/>
            </a:pPr>
            <a:r>
              <a:rPr lang="en-US" altLang="en-US" sz="2800" dirty="0" smtClean="0">
                <a:latin typeface="Times New Roman" panose="02020603050405020304" pitchFamily="18" charset="0"/>
                <a:cs typeface="Times New Roman" panose="02020603050405020304" pitchFamily="18" charset="0"/>
              </a:rPr>
              <a:t>Age (used as a category)	city vs. county</a:t>
            </a:r>
            <a:endParaRPr lang="en-US" altLang="en-US" sz="2800" dirty="0" smtClean="0">
              <a:latin typeface="Arial" panose="020B0604020202020204" pitchFamily="34" charset="0"/>
              <a:cs typeface="Arial" panose="020B0604020202020204" pitchFamily="34" charset="0"/>
            </a:endParaRPr>
          </a:p>
          <a:p>
            <a:pPr eaLnBrk="1" hangingPunct="1">
              <a:lnSpc>
                <a:spcPct val="90000"/>
              </a:lnSpc>
              <a:spcBef>
                <a:spcPct val="0"/>
              </a:spcBef>
              <a:buFontTx/>
              <a:buNone/>
            </a:pPr>
            <a:r>
              <a:rPr lang="en-US" altLang="en-US" sz="2800" dirty="0" smtClean="0">
                <a:latin typeface="Times New Roman" panose="02020603050405020304" pitchFamily="18" charset="0"/>
                <a:cs typeface="Times New Roman" panose="02020603050405020304" pitchFamily="18" charset="0"/>
              </a:rPr>
              <a:t>Housing Stock		school district vs. state</a:t>
            </a:r>
            <a:endParaRPr lang="en-US" altLang="en-US" sz="2800" dirty="0" smtClean="0">
              <a:latin typeface="Arial" panose="020B0604020202020204" pitchFamily="34" charset="0"/>
              <a:cs typeface="Arial" panose="020B0604020202020204" pitchFamily="34" charset="0"/>
            </a:endParaRPr>
          </a:p>
          <a:p>
            <a:pPr eaLnBrk="1" hangingPunct="1">
              <a:lnSpc>
                <a:spcPct val="90000"/>
              </a:lnSpc>
              <a:spcBef>
                <a:spcPct val="0"/>
              </a:spcBef>
              <a:buFontTx/>
              <a:buNone/>
            </a:pPr>
            <a:r>
              <a:rPr lang="en-US" altLang="en-US" sz="2800" dirty="0" smtClean="0">
                <a:latin typeface="Times New Roman" panose="02020603050405020304" pitchFamily="18" charset="0"/>
                <a:cs typeface="Times New Roman" panose="02020603050405020304" pitchFamily="18" charset="0"/>
              </a:rPr>
              <a:t>Occupation			metro area vs. nation</a:t>
            </a:r>
            <a:endParaRPr lang="en-US" altLang="en-US" sz="2800" dirty="0" smtClean="0">
              <a:latin typeface="Arial" panose="020B0604020202020204" pitchFamily="34" charset="0"/>
              <a:cs typeface="Arial" panose="020B0604020202020204" pitchFamily="34" charset="0"/>
            </a:endParaRPr>
          </a:p>
          <a:p>
            <a:pPr eaLnBrk="1" hangingPunct="1">
              <a:lnSpc>
                <a:spcPct val="90000"/>
              </a:lnSpc>
              <a:spcBef>
                <a:spcPct val="0"/>
              </a:spcBef>
              <a:buFontTx/>
              <a:buNone/>
            </a:pPr>
            <a:r>
              <a:rPr lang="en-US" altLang="en-US" sz="2800" dirty="0" smtClean="0">
                <a:latin typeface="Times New Roman" panose="02020603050405020304" pitchFamily="18" charset="0"/>
                <a:cs typeface="Times New Roman" panose="02020603050405020304" pitchFamily="18" charset="0"/>
              </a:rPr>
              <a:t>Employment by sector	nation vs. world</a:t>
            </a:r>
            <a:endParaRPr lang="en-US" altLang="en-US" sz="2800" dirty="0" smtClean="0">
              <a:latin typeface="Arial" panose="020B0604020202020204" pitchFamily="34" charset="0"/>
              <a:cs typeface="Arial" panose="020B0604020202020204" pitchFamily="34" charset="0"/>
            </a:endParaRPr>
          </a:p>
          <a:p>
            <a:pPr eaLnBrk="1" hangingPunct="1">
              <a:lnSpc>
                <a:spcPct val="90000"/>
              </a:lnSpc>
            </a:pPr>
            <a:endParaRPr lang="en-US" altLang="en-US" sz="2800" dirty="0" smtClean="0"/>
          </a:p>
          <a:p>
            <a:pPr eaLnBrk="1" hangingPunct="1">
              <a:lnSpc>
                <a:spcPct val="90000"/>
              </a:lnSpc>
            </a:pPr>
            <a:endParaRPr lang="en-US" altLang="en-US" sz="2800" dirty="0" smtClean="0">
              <a:cs typeface="Times New Roman" panose="02020603050405020304" pitchFamily="18" charset="0"/>
            </a:endParaRPr>
          </a:p>
          <a:p>
            <a:pPr lvl="1" eaLnBrk="1" hangingPunct="1">
              <a:lnSpc>
                <a:spcPct val="90000"/>
              </a:lnSpc>
            </a:pPr>
            <a:endParaRPr lang="en-US" altLang="en-US" dirty="0" smtClean="0">
              <a:cs typeface="Times New Roman" panose="02020603050405020304" pitchFamily="18" charset="0"/>
            </a:endParaRPr>
          </a:p>
          <a:p>
            <a:pPr eaLnBrk="1" hangingPunct="1">
              <a:lnSpc>
                <a:spcPct val="90000"/>
              </a:lnSpc>
            </a:pPr>
            <a:endParaRPr lang="en-US" altLang="en-US" sz="2800" dirty="0" smtClean="0"/>
          </a:p>
        </p:txBody>
      </p:sp>
    </p:spTree>
    <p:extLst>
      <p:ext uri="{BB962C8B-B14F-4D97-AF65-F5344CB8AC3E}">
        <p14:creationId xmlns:p14="http://schemas.microsoft.com/office/powerpoint/2010/main" val="142560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609600"/>
          </a:xfrm>
        </p:spPr>
        <p:txBody>
          <a:bodyPr/>
          <a:lstStyle/>
          <a:p>
            <a:r>
              <a:rPr lang="en-US" dirty="0" smtClean="0"/>
              <a:t>Comparison geographies</a:t>
            </a:r>
            <a:endParaRPr lang="en-US" dirty="0"/>
          </a:p>
        </p:txBody>
      </p:sp>
      <p:sp>
        <p:nvSpPr>
          <p:cNvPr id="3" name="Content Placeholder 2"/>
          <p:cNvSpPr>
            <a:spLocks noGrp="1"/>
          </p:cNvSpPr>
          <p:nvPr>
            <p:ph idx="1"/>
          </p:nvPr>
        </p:nvSpPr>
        <p:spPr>
          <a:xfrm>
            <a:off x="457200" y="1143000"/>
            <a:ext cx="8077200" cy="4373563"/>
          </a:xfrm>
        </p:spPr>
        <p:txBody>
          <a:bodyPr>
            <a:normAutofit fontScale="85000" lnSpcReduction="20000"/>
          </a:bodyPr>
          <a:lstStyle/>
          <a:p>
            <a:pPr marL="342900" indent="-342900">
              <a:buFont typeface="Arial" panose="020B0604020202020204" pitchFamily="34" charset="0"/>
              <a:buChar char="•"/>
            </a:pPr>
            <a:r>
              <a:rPr lang="en-US" dirty="0" smtClean="0"/>
              <a:t>What’s the right comparison?</a:t>
            </a:r>
          </a:p>
          <a:p>
            <a:pPr marL="800100" lvl="1" indent="-342900"/>
            <a:r>
              <a:rPr lang="en-US" dirty="0" smtClean="0"/>
              <a:t>Often depends on the question, context of local geography, and goal of the research</a:t>
            </a:r>
          </a:p>
          <a:p>
            <a:pPr marL="342900" indent="-342900">
              <a:buFont typeface="Arial" panose="020B0604020202020204" pitchFamily="34" charset="0"/>
              <a:buChar char="•"/>
            </a:pPr>
            <a:r>
              <a:rPr lang="en-US" dirty="0" smtClean="0"/>
              <a:t>Different possible scales</a:t>
            </a:r>
          </a:p>
          <a:p>
            <a:pPr marL="800100" lvl="1" indent="-342900"/>
            <a:r>
              <a:rPr lang="en-US" dirty="0"/>
              <a:t>Neighborhood </a:t>
            </a:r>
            <a:r>
              <a:rPr lang="en-US" dirty="0" smtClean="0"/>
              <a:t>(tract or multiple tracts</a:t>
            </a:r>
            <a:r>
              <a:rPr lang="en-US" dirty="0"/>
              <a:t>) → County</a:t>
            </a:r>
          </a:p>
          <a:p>
            <a:pPr marL="800100" lvl="1" indent="-342900"/>
            <a:r>
              <a:rPr lang="en-US" dirty="0" smtClean="0"/>
              <a:t>Neighborhood (tract or multiple tracts) → City</a:t>
            </a:r>
          </a:p>
          <a:p>
            <a:pPr marL="800100" lvl="1" indent="-342900"/>
            <a:r>
              <a:rPr lang="en-US" dirty="0" smtClean="0"/>
              <a:t>County </a:t>
            </a:r>
            <a:r>
              <a:rPr lang="en-US" dirty="0"/>
              <a:t>→ </a:t>
            </a:r>
            <a:r>
              <a:rPr lang="en-US" dirty="0" smtClean="0"/>
              <a:t>MSA (or region)</a:t>
            </a:r>
            <a:endParaRPr lang="en-US" dirty="0"/>
          </a:p>
          <a:p>
            <a:pPr marL="800100" lvl="1" indent="-342900"/>
            <a:r>
              <a:rPr lang="en-US" dirty="0" smtClean="0"/>
              <a:t>County → State</a:t>
            </a:r>
          </a:p>
          <a:p>
            <a:pPr marL="800100" lvl="1" indent="-342900"/>
            <a:r>
              <a:rPr lang="en-US" dirty="0" smtClean="0"/>
              <a:t>State → USA</a:t>
            </a:r>
          </a:p>
          <a:p>
            <a:pPr marL="342900" indent="-342900">
              <a:buFont typeface="Arial" panose="020B0604020202020204" pitchFamily="34" charset="0"/>
              <a:buChar char="•"/>
            </a:pPr>
            <a:r>
              <a:rPr lang="en-US" sz="1800" dirty="0"/>
              <a:t>We usually compare a smaller geography to the totality of the larger scale geography</a:t>
            </a:r>
          </a:p>
          <a:p>
            <a:pPr marL="800100" lvl="1" indent="-342900"/>
            <a:r>
              <a:rPr lang="en-US" sz="1800" dirty="0"/>
              <a:t>E.g., if you’re looking at Fruitvale, the comparison is Alameda county, not Alameda County minus Fruitvale tracts</a:t>
            </a:r>
          </a:p>
          <a:p>
            <a:pPr marL="342900" indent="-342900">
              <a:buFont typeface="Arial" panose="020B0604020202020204" pitchFamily="34" charset="0"/>
              <a:buChar char="•"/>
            </a:pPr>
            <a:r>
              <a:rPr lang="en-US" sz="1800" dirty="0"/>
              <a:t>However, bear in mind that the larger geography includes your case study data, which could be important if the case study area is a sizable share of the larger geography</a:t>
            </a:r>
          </a:p>
          <a:p>
            <a:pPr marL="800100" lvl="1" indent="-342900"/>
            <a:endParaRPr lang="en-US" dirty="0"/>
          </a:p>
          <a:p>
            <a:pPr marL="800100" lvl="1" indent="-342900"/>
            <a:endParaRPr lang="en-US" dirty="0" smtClean="0"/>
          </a:p>
          <a:p>
            <a:pPr marL="800100" lvl="1" indent="-342900"/>
            <a:endParaRPr lang="en-US" dirty="0"/>
          </a:p>
        </p:txBody>
      </p:sp>
    </p:spTree>
    <p:extLst>
      <p:ext uri="{BB962C8B-B14F-4D97-AF65-F5344CB8AC3E}">
        <p14:creationId xmlns:p14="http://schemas.microsoft.com/office/powerpoint/2010/main" val="249695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Location Quotients</a:t>
            </a:r>
          </a:p>
        </p:txBody>
      </p:sp>
      <p:sp>
        <p:nvSpPr>
          <p:cNvPr id="32771" name="Rectangle 3"/>
          <p:cNvSpPr>
            <a:spLocks noGrp="1" noChangeArrowheads="1"/>
          </p:cNvSpPr>
          <p:nvPr>
            <p:ph type="body" idx="1"/>
          </p:nvPr>
        </p:nvSpPr>
        <p:spPr>
          <a:xfrm>
            <a:off x="381000" y="2209800"/>
            <a:ext cx="8534400" cy="2133600"/>
          </a:xfrm>
        </p:spPr>
        <p:txBody>
          <a:bodyPr>
            <a:normAutofit fontScale="92500" lnSpcReduction="20000"/>
          </a:bodyPr>
          <a:lstStyle/>
          <a:p>
            <a:pPr eaLnBrk="1" hangingPunct="1">
              <a:lnSpc>
                <a:spcPct val="90000"/>
              </a:lnSpc>
            </a:pPr>
            <a:endParaRPr lang="en-US" altLang="en-US" sz="2400" smtClean="0">
              <a:cs typeface="Times New Roman" panose="02020603050405020304" pitchFamily="18" charset="0"/>
            </a:endParaRPr>
          </a:p>
          <a:p>
            <a:pPr eaLnBrk="1" hangingPunct="1">
              <a:lnSpc>
                <a:spcPct val="90000"/>
              </a:lnSpc>
              <a:spcBef>
                <a:spcPct val="0"/>
              </a:spcBef>
              <a:buFontTx/>
              <a:buNone/>
            </a:pPr>
            <a:r>
              <a:rPr lang="en-US" altLang="en-US" sz="2400" u="sng" smtClean="0">
                <a:latin typeface="Times New Roman" panose="02020603050405020304" pitchFamily="18" charset="0"/>
                <a:cs typeface="Times New Roman" panose="02020603050405020304" pitchFamily="18" charset="0"/>
              </a:rPr>
              <a:t># in category in subarea/total # in subarea</a:t>
            </a:r>
            <a:r>
              <a:rPr lang="en-US" altLang="en-US" sz="2400" smtClean="0">
                <a:latin typeface="Times New Roman" panose="02020603050405020304" pitchFamily="18" charset="0"/>
                <a:cs typeface="Times New Roman" panose="02020603050405020304" pitchFamily="18" charset="0"/>
              </a:rPr>
              <a:t> </a:t>
            </a:r>
            <a:endParaRPr lang="en-US" altLang="en-US" sz="2400" smtClean="0">
              <a:latin typeface="Arial" panose="020B0604020202020204" pitchFamily="34" charset="0"/>
              <a:cs typeface="Times New Roman" panose="02020603050405020304" pitchFamily="18" charset="0"/>
            </a:endParaRPr>
          </a:p>
          <a:p>
            <a:pPr eaLnBrk="1" hangingPunct="1">
              <a:lnSpc>
                <a:spcPct val="90000"/>
              </a:lnSpc>
              <a:spcBef>
                <a:spcPct val="0"/>
              </a:spcBef>
              <a:buFontTx/>
              <a:buNone/>
            </a:pPr>
            <a:r>
              <a:rPr lang="en-US" altLang="en-US" sz="2400" smtClean="0">
                <a:latin typeface="Times New Roman" panose="02020603050405020304" pitchFamily="18" charset="0"/>
                <a:cs typeface="Times New Roman" panose="02020603050405020304" pitchFamily="18" charset="0"/>
              </a:rPr>
              <a:t># in category in reference place/total # in reference place</a:t>
            </a:r>
          </a:p>
          <a:p>
            <a:pPr eaLnBrk="1" hangingPunct="1">
              <a:lnSpc>
                <a:spcPct val="90000"/>
              </a:lnSpc>
              <a:spcBef>
                <a:spcPct val="0"/>
              </a:spcBef>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lnSpc>
                <a:spcPct val="90000"/>
              </a:lnSpc>
              <a:spcBef>
                <a:spcPct val="0"/>
              </a:spcBef>
              <a:buFontTx/>
              <a:buNone/>
            </a:pPr>
            <a:endParaRPr lang="en-US" altLang="en-US" sz="2400" smtClean="0">
              <a:latin typeface="Times New Roman" panose="02020603050405020304" pitchFamily="18" charset="0"/>
              <a:cs typeface="Times New Roman" panose="02020603050405020304" pitchFamily="18" charset="0"/>
            </a:endParaRPr>
          </a:p>
          <a:p>
            <a:pPr eaLnBrk="1" hangingPunct="1">
              <a:lnSpc>
                <a:spcPct val="90000"/>
              </a:lnSpc>
              <a:spcBef>
                <a:spcPct val="0"/>
              </a:spcBef>
              <a:buFontTx/>
              <a:buNone/>
            </a:pPr>
            <a:r>
              <a:rPr lang="en-US" altLang="en-US" sz="2400" smtClean="0">
                <a:latin typeface="Times New Roman" panose="02020603050405020304" pitchFamily="18" charset="0"/>
                <a:cs typeface="Times New Roman" panose="02020603050405020304" pitchFamily="18" charset="0"/>
              </a:rPr>
              <a:t>		(a ratio of two ratios)</a:t>
            </a:r>
          </a:p>
          <a:p>
            <a:pPr eaLnBrk="1" hangingPunct="1">
              <a:lnSpc>
                <a:spcPct val="90000"/>
              </a:lnSpc>
              <a:spcBef>
                <a:spcPct val="0"/>
              </a:spcBef>
              <a:buFontTx/>
              <a:buNone/>
            </a:pPr>
            <a:endParaRPr lang="en-US" altLang="en-US" sz="2000" smtClean="0">
              <a:latin typeface="Arial" panose="020B0604020202020204" pitchFamily="34" charset="0"/>
              <a:cs typeface="Times New Roman" panose="02020603050405020304" pitchFamily="18" charset="0"/>
            </a:endParaRPr>
          </a:p>
          <a:p>
            <a:pPr eaLnBrk="1" hangingPunct="1">
              <a:lnSpc>
                <a:spcPct val="90000"/>
              </a:lnSpc>
            </a:pPr>
            <a:endParaRPr lang="en-US" altLang="en-US" sz="2000" smtClean="0"/>
          </a:p>
          <a:p>
            <a:pPr eaLnBrk="1" hangingPunct="1">
              <a:lnSpc>
                <a:spcPct val="90000"/>
              </a:lnSpc>
            </a:pPr>
            <a:endParaRPr lang="en-US" altLang="en-US" sz="2400" smtClean="0">
              <a:cs typeface="Times New Roman" panose="02020603050405020304" pitchFamily="18" charset="0"/>
            </a:endParaRPr>
          </a:p>
          <a:p>
            <a:pPr lvl="1" eaLnBrk="1" hangingPunct="1">
              <a:lnSpc>
                <a:spcPct val="90000"/>
              </a:lnSpc>
            </a:pPr>
            <a:endParaRPr lang="en-US" altLang="en-US" sz="2400" smtClean="0">
              <a:cs typeface="Times New Roman" panose="02020603050405020304" pitchFamily="18" charset="0"/>
            </a:endParaRPr>
          </a:p>
          <a:p>
            <a:pPr eaLnBrk="1" hangingPunct="1">
              <a:lnSpc>
                <a:spcPct val="90000"/>
              </a:lnSpc>
            </a:pPr>
            <a:endParaRPr lang="en-US" altLang="en-US" sz="2400" smtClean="0"/>
          </a:p>
        </p:txBody>
      </p:sp>
    </p:spTree>
    <p:extLst>
      <p:ext uri="{BB962C8B-B14F-4D97-AF65-F5344CB8AC3E}">
        <p14:creationId xmlns:p14="http://schemas.microsoft.com/office/powerpoint/2010/main" val="1029670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Location Quotients</a:t>
            </a:r>
          </a:p>
        </p:txBody>
      </p:sp>
      <p:sp>
        <p:nvSpPr>
          <p:cNvPr id="33795" name="Rectangle 3"/>
          <p:cNvSpPr>
            <a:spLocks noGrp="1" noChangeArrowheads="1"/>
          </p:cNvSpPr>
          <p:nvPr>
            <p:ph type="body" idx="1"/>
          </p:nvPr>
        </p:nvSpPr>
        <p:spPr>
          <a:xfrm>
            <a:off x="457200" y="1676400"/>
            <a:ext cx="8305800" cy="4038600"/>
          </a:xfrm>
        </p:spPr>
        <p:txBody>
          <a:bodyPr/>
          <a:lstStyle/>
          <a:p>
            <a:pPr eaLnBrk="1" hangingPunct="1"/>
            <a:endParaRPr lang="en-US" altLang="en-US" smtClean="0">
              <a:cs typeface="Times New Roman" panose="02020603050405020304" pitchFamily="18" charset="0"/>
            </a:endParaRPr>
          </a:p>
          <a:p>
            <a:pPr eaLnBrk="1" hangingPunct="1">
              <a:spcBef>
                <a:spcPct val="0"/>
              </a:spcBef>
              <a:buFontTx/>
              <a:buNone/>
            </a:pPr>
            <a:r>
              <a:rPr lang="en-US" altLang="en-US" u="sng" smtClean="0">
                <a:cs typeface="Times New Roman" panose="02020603050405020304" pitchFamily="18" charset="0"/>
              </a:rPr>
              <a:t># Hispanic in tract/total population in tract</a:t>
            </a:r>
            <a:r>
              <a:rPr lang="en-US" altLang="en-US" smtClean="0">
                <a:cs typeface="Times New Roman" panose="02020603050405020304" pitchFamily="18" charset="0"/>
              </a:rPr>
              <a:t> </a:t>
            </a:r>
          </a:p>
          <a:p>
            <a:pPr eaLnBrk="1" hangingPunct="1">
              <a:spcBef>
                <a:spcPct val="0"/>
              </a:spcBef>
              <a:buFontTx/>
              <a:buNone/>
            </a:pPr>
            <a:r>
              <a:rPr lang="en-US" altLang="en-US" smtClean="0">
                <a:cs typeface="Times New Roman" panose="02020603050405020304" pitchFamily="18" charset="0"/>
              </a:rPr>
              <a:t># Hispanic in Oakland/total # in Oakland</a:t>
            </a:r>
          </a:p>
          <a:p>
            <a:pPr eaLnBrk="1" hangingPunct="1">
              <a:spcBef>
                <a:spcPct val="0"/>
              </a:spcBef>
              <a:buFontTx/>
              <a:buNone/>
            </a:pPr>
            <a:endParaRPr lang="en-US" altLang="en-US" smtClean="0">
              <a:cs typeface="Times New Roman" panose="02020603050405020304" pitchFamily="18" charset="0"/>
            </a:endParaRPr>
          </a:p>
          <a:p>
            <a:pPr eaLnBrk="1" hangingPunct="1">
              <a:spcBef>
                <a:spcPct val="0"/>
              </a:spcBef>
              <a:buFontTx/>
              <a:buNone/>
            </a:pPr>
            <a:r>
              <a:rPr lang="en-US" altLang="en-US" sz="2800" smtClean="0">
                <a:cs typeface="Times New Roman" panose="02020603050405020304" pitchFamily="18" charset="0"/>
              </a:rPr>
              <a:t>If LQ &gt; 1: tract is over-represented relative to city</a:t>
            </a:r>
          </a:p>
          <a:p>
            <a:pPr eaLnBrk="1" hangingPunct="1">
              <a:spcBef>
                <a:spcPct val="0"/>
              </a:spcBef>
              <a:buFontTx/>
              <a:buNone/>
            </a:pPr>
            <a:r>
              <a:rPr lang="en-US" altLang="en-US" sz="2800" smtClean="0">
                <a:cs typeface="Times New Roman" panose="02020603050405020304" pitchFamily="18" charset="0"/>
              </a:rPr>
              <a:t>If LQ &lt; 1: tract is under-represented relative to city</a:t>
            </a:r>
          </a:p>
          <a:p>
            <a:pPr eaLnBrk="1" hangingPunct="1">
              <a:spcBef>
                <a:spcPct val="0"/>
              </a:spcBef>
              <a:buFontTx/>
              <a:buNone/>
            </a:pPr>
            <a:endParaRPr lang="en-US" altLang="en-US" sz="2800" smtClean="0">
              <a:cs typeface="Times New Roman" panose="02020603050405020304" pitchFamily="18" charset="0"/>
            </a:endParaRPr>
          </a:p>
          <a:p>
            <a:pPr eaLnBrk="1" hangingPunct="1"/>
            <a:endParaRPr lang="en-US" altLang="en-US" sz="2800" smtClean="0"/>
          </a:p>
        </p:txBody>
      </p:sp>
    </p:spTree>
    <p:extLst>
      <p:ext uri="{BB962C8B-B14F-4D97-AF65-F5344CB8AC3E}">
        <p14:creationId xmlns:p14="http://schemas.microsoft.com/office/powerpoint/2010/main" val="2875234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2400"/>
            <a:ext cx="8077200" cy="1067118"/>
          </a:xfrm>
        </p:spPr>
        <p:txBody>
          <a:bodyPr/>
          <a:lstStyle/>
          <a:p>
            <a:pPr eaLnBrk="1" hangingPunct="1"/>
            <a:r>
              <a:rPr lang="en-US" altLang="en-US" dirty="0" smtClean="0"/>
              <a:t>Location Quotients</a:t>
            </a:r>
          </a:p>
        </p:txBody>
      </p:sp>
      <p:sp>
        <p:nvSpPr>
          <p:cNvPr id="90115" name="Rectangle 3"/>
          <p:cNvSpPr>
            <a:spLocks noGrp="1" noChangeArrowheads="1"/>
          </p:cNvSpPr>
          <p:nvPr>
            <p:ph type="body" idx="1"/>
          </p:nvPr>
        </p:nvSpPr>
        <p:spPr>
          <a:xfrm>
            <a:off x="457200" y="1234758"/>
            <a:ext cx="8305800" cy="4038600"/>
          </a:xfrm>
        </p:spPr>
        <p:txBody>
          <a:bodyPr>
            <a:normAutofit lnSpcReduction="10000"/>
          </a:bodyPr>
          <a:lstStyle/>
          <a:p>
            <a:pPr eaLnBrk="1" hangingPunct="1">
              <a:lnSpc>
                <a:spcPct val="90000"/>
              </a:lnSpc>
            </a:pPr>
            <a:endParaRPr lang="en-US" altLang="en-US" sz="2800" dirty="0" smtClean="0">
              <a:cs typeface="Times New Roman" panose="02020603050405020304" pitchFamily="18" charset="0"/>
            </a:endParaRPr>
          </a:p>
          <a:p>
            <a:pPr eaLnBrk="1" hangingPunct="1">
              <a:lnSpc>
                <a:spcPct val="90000"/>
              </a:lnSpc>
              <a:spcBef>
                <a:spcPct val="0"/>
              </a:spcBef>
              <a:buFontTx/>
              <a:buNone/>
            </a:pPr>
            <a:r>
              <a:rPr lang="en-US" altLang="en-US" sz="2800" u="sng" dirty="0" smtClean="0">
                <a:cs typeface="Times New Roman" panose="02020603050405020304" pitchFamily="18" charset="0"/>
              </a:rPr>
              <a:t># Hispanic in tract/total population in tract</a:t>
            </a:r>
            <a:r>
              <a:rPr lang="en-US" altLang="en-US" sz="2800" dirty="0" smtClean="0">
                <a:cs typeface="Times New Roman" panose="02020603050405020304" pitchFamily="18" charset="0"/>
              </a:rPr>
              <a:t> </a:t>
            </a:r>
          </a:p>
          <a:p>
            <a:pPr eaLnBrk="1" hangingPunct="1">
              <a:lnSpc>
                <a:spcPct val="90000"/>
              </a:lnSpc>
              <a:spcBef>
                <a:spcPct val="0"/>
              </a:spcBef>
              <a:buFontTx/>
              <a:buNone/>
            </a:pPr>
            <a:r>
              <a:rPr lang="en-US" altLang="en-US" sz="2800" dirty="0" smtClean="0">
                <a:cs typeface="Times New Roman" panose="02020603050405020304" pitchFamily="18" charset="0"/>
              </a:rPr>
              <a:t># Hispanic in Oakland/total # in Oakland</a:t>
            </a:r>
          </a:p>
          <a:p>
            <a:pPr eaLnBrk="1" hangingPunct="1">
              <a:lnSpc>
                <a:spcPct val="90000"/>
              </a:lnSpc>
              <a:spcBef>
                <a:spcPct val="0"/>
              </a:spcBef>
              <a:buFontTx/>
              <a:buNone/>
            </a:pPr>
            <a:endParaRPr lang="en-US" altLang="en-US" sz="2800" dirty="0" smtClean="0">
              <a:cs typeface="Times New Roman" panose="02020603050405020304" pitchFamily="18" charset="0"/>
            </a:endParaRPr>
          </a:p>
          <a:p>
            <a:pPr eaLnBrk="1" hangingPunct="1">
              <a:lnSpc>
                <a:spcPct val="90000"/>
              </a:lnSpc>
              <a:spcBef>
                <a:spcPct val="0"/>
              </a:spcBef>
              <a:buFontTx/>
              <a:buNone/>
            </a:pPr>
            <a:endParaRPr lang="en-US" altLang="en-US" sz="2800" dirty="0" smtClean="0">
              <a:cs typeface="Times New Roman" panose="02020603050405020304" pitchFamily="18" charset="0"/>
            </a:endParaRPr>
          </a:p>
          <a:p>
            <a:pPr eaLnBrk="1" hangingPunct="1">
              <a:lnSpc>
                <a:spcPct val="90000"/>
              </a:lnSpc>
              <a:spcBef>
                <a:spcPct val="0"/>
              </a:spcBef>
              <a:buFontTx/>
              <a:buNone/>
            </a:pPr>
            <a:r>
              <a:rPr lang="en-US" altLang="en-US" sz="2400" u="sng" dirty="0" smtClean="0">
                <a:cs typeface="Times New Roman" panose="02020603050405020304" pitchFamily="18" charset="0"/>
              </a:rPr>
              <a:t>200/4000	</a:t>
            </a:r>
            <a:r>
              <a:rPr lang="en-US" altLang="en-US" sz="2400" dirty="0" smtClean="0">
                <a:cs typeface="Times New Roman" panose="02020603050405020304" pitchFamily="18" charset="0"/>
              </a:rPr>
              <a:t>	=  </a:t>
            </a:r>
            <a:r>
              <a:rPr lang="en-US" altLang="en-US" sz="2400" u="sng" dirty="0" smtClean="0">
                <a:cs typeface="Times New Roman" panose="02020603050405020304" pitchFamily="18" charset="0"/>
              </a:rPr>
              <a:t>0.05</a:t>
            </a:r>
            <a:r>
              <a:rPr lang="en-US" altLang="en-US" sz="2400" dirty="0" smtClean="0">
                <a:cs typeface="Times New Roman" panose="02020603050405020304" pitchFamily="18" charset="0"/>
              </a:rPr>
              <a:t>   =  0.22 (underrepresented)</a:t>
            </a:r>
            <a:endParaRPr lang="en-US" altLang="en-US" sz="2400" u="sng" dirty="0" smtClean="0">
              <a:cs typeface="Times New Roman" panose="02020603050405020304" pitchFamily="18" charset="0"/>
            </a:endParaRPr>
          </a:p>
          <a:p>
            <a:pPr eaLnBrk="1" hangingPunct="1">
              <a:lnSpc>
                <a:spcPct val="90000"/>
              </a:lnSpc>
              <a:spcBef>
                <a:spcPct val="0"/>
              </a:spcBef>
              <a:buFontTx/>
              <a:buNone/>
            </a:pPr>
            <a:r>
              <a:rPr lang="en-US" altLang="en-US" sz="2400" dirty="0" smtClean="0">
                <a:cs typeface="Times New Roman" panose="02020603050405020304" pitchFamily="18" charset="0"/>
              </a:rPr>
              <a:t>87,467/399,484	     0.23</a:t>
            </a:r>
          </a:p>
          <a:p>
            <a:pPr eaLnBrk="1" hangingPunct="1">
              <a:lnSpc>
                <a:spcPct val="90000"/>
              </a:lnSpc>
              <a:spcBef>
                <a:spcPct val="0"/>
              </a:spcBef>
              <a:buFontTx/>
              <a:buNone/>
            </a:pPr>
            <a:endParaRPr lang="en-US" altLang="en-US" sz="2400" u="sng" dirty="0" smtClean="0">
              <a:cs typeface="Times New Roman" panose="02020603050405020304" pitchFamily="18" charset="0"/>
            </a:endParaRPr>
          </a:p>
          <a:p>
            <a:pPr eaLnBrk="1" hangingPunct="1">
              <a:lnSpc>
                <a:spcPct val="90000"/>
              </a:lnSpc>
              <a:spcBef>
                <a:spcPct val="0"/>
              </a:spcBef>
              <a:buFontTx/>
              <a:buNone/>
            </a:pPr>
            <a:r>
              <a:rPr lang="en-US" altLang="en-US" sz="2400" u="sng" dirty="0" smtClean="0">
                <a:cs typeface="Times New Roman" panose="02020603050405020304" pitchFamily="18" charset="0"/>
              </a:rPr>
              <a:t>2000/4000	</a:t>
            </a:r>
            <a:r>
              <a:rPr lang="en-US" altLang="en-US" sz="2400" dirty="0" smtClean="0">
                <a:cs typeface="Times New Roman" panose="02020603050405020304" pitchFamily="18" charset="0"/>
              </a:rPr>
              <a:t>	=  </a:t>
            </a:r>
            <a:r>
              <a:rPr lang="en-US" altLang="en-US" sz="2400" u="sng" dirty="0" smtClean="0">
                <a:cs typeface="Times New Roman" panose="02020603050405020304" pitchFamily="18" charset="0"/>
              </a:rPr>
              <a:t>0.50</a:t>
            </a:r>
            <a:r>
              <a:rPr lang="en-US" altLang="en-US" sz="2400" dirty="0" smtClean="0">
                <a:cs typeface="Times New Roman" panose="02020603050405020304" pitchFamily="18" charset="0"/>
              </a:rPr>
              <a:t>   =  2.17 (overrepresented)</a:t>
            </a:r>
            <a:endParaRPr lang="en-US" altLang="en-US" sz="2400" u="sng" dirty="0" smtClean="0">
              <a:cs typeface="Times New Roman" panose="02020603050405020304" pitchFamily="18" charset="0"/>
            </a:endParaRPr>
          </a:p>
          <a:p>
            <a:pPr eaLnBrk="1" hangingPunct="1">
              <a:lnSpc>
                <a:spcPct val="90000"/>
              </a:lnSpc>
              <a:spcBef>
                <a:spcPct val="0"/>
              </a:spcBef>
              <a:buFontTx/>
              <a:buNone/>
            </a:pPr>
            <a:r>
              <a:rPr lang="en-US" altLang="en-US" sz="2400" dirty="0" smtClean="0">
                <a:cs typeface="Times New Roman" panose="02020603050405020304" pitchFamily="18" charset="0"/>
              </a:rPr>
              <a:t>87,467/399,484	     0.23</a:t>
            </a:r>
          </a:p>
          <a:p>
            <a:pPr eaLnBrk="1" hangingPunct="1">
              <a:lnSpc>
                <a:spcPct val="90000"/>
              </a:lnSpc>
            </a:pPr>
            <a:endParaRPr lang="en-US" altLang="en-US" sz="2400" dirty="0" smtClean="0"/>
          </a:p>
        </p:txBody>
      </p:sp>
    </p:spTree>
    <p:extLst>
      <p:ext uri="{BB962C8B-B14F-4D97-AF65-F5344CB8AC3E}">
        <p14:creationId xmlns:p14="http://schemas.microsoft.com/office/powerpoint/2010/main" val="602010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1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011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0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882743" cy="1001486"/>
          </a:xfrm>
        </p:spPr>
        <p:txBody>
          <a:bodyPr/>
          <a:lstStyle/>
          <a:p>
            <a:r>
              <a:rPr lang="en-US" dirty="0" smtClean="0"/>
              <a:t>Underutilized metrics in census</a:t>
            </a:r>
            <a:endParaRPr lang="en-US" dirty="0"/>
          </a:p>
        </p:txBody>
      </p:sp>
      <p:sp>
        <p:nvSpPr>
          <p:cNvPr id="3" name="Content Placeholder 2"/>
          <p:cNvSpPr>
            <a:spLocks noGrp="1"/>
          </p:cNvSpPr>
          <p:nvPr>
            <p:ph idx="1"/>
          </p:nvPr>
        </p:nvSpPr>
        <p:spPr>
          <a:xfrm>
            <a:off x="457200" y="1295400"/>
            <a:ext cx="8077200" cy="4373563"/>
          </a:xfrm>
        </p:spPr>
        <p:txBody>
          <a:bodyPr/>
          <a:lstStyle/>
          <a:p>
            <a:pPr marL="342900" indent="-342900">
              <a:buFont typeface="Arial" panose="020B0604020202020204" pitchFamily="34" charset="0"/>
              <a:buChar char="•"/>
            </a:pPr>
            <a:r>
              <a:rPr lang="en-US" dirty="0" smtClean="0"/>
              <a:t>Mobility (Tenure by Year Householder Moved into Unit) (B25038)</a:t>
            </a:r>
          </a:p>
          <a:p>
            <a:pPr marL="342900" indent="-342900">
              <a:buFont typeface="Arial" panose="020B0604020202020204" pitchFamily="34" charset="0"/>
              <a:buChar char="•"/>
            </a:pPr>
            <a:r>
              <a:rPr lang="en-US" dirty="0" smtClean="0"/>
              <a:t>Vacancy Status (B25004)</a:t>
            </a:r>
          </a:p>
          <a:p>
            <a:pPr marL="800100" lvl="1" indent="-342900"/>
            <a:r>
              <a:rPr lang="en-US" dirty="0" smtClean="0"/>
              <a:t>Includes how many are owned but not lived in, as well as how many are “seasonal” or “recreational”</a:t>
            </a:r>
          </a:p>
          <a:p>
            <a:pPr marL="800100" lvl="1" indent="-342900"/>
            <a:r>
              <a:rPr lang="en-US" dirty="0" smtClean="0"/>
              <a:t>Over time, could be an indicator of increase </a:t>
            </a:r>
            <a:r>
              <a:rPr lang="en-US" dirty="0" err="1" smtClean="0"/>
              <a:t>AirBnB</a:t>
            </a:r>
            <a:r>
              <a:rPr lang="en-US" dirty="0" smtClean="0"/>
              <a:t>, “investor” condos</a:t>
            </a:r>
          </a:p>
          <a:p>
            <a:pPr marL="342900" indent="-342900">
              <a:buFont typeface="Arial" panose="020B0604020202020204" pitchFamily="34" charset="0"/>
              <a:buChar char="•"/>
            </a:pPr>
            <a:r>
              <a:rPr lang="en-US" dirty="0" smtClean="0"/>
              <a:t>Loss of naturally occurring affordable housing</a:t>
            </a:r>
          </a:p>
          <a:p>
            <a:pPr marL="800100" lvl="1" indent="-342900"/>
            <a:r>
              <a:rPr lang="en-US" dirty="0" smtClean="0"/>
              <a:t>Simplest way: </a:t>
            </a:r>
            <a:r>
              <a:rPr lang="en-US" dirty="0" smtClean="0"/>
              <a:t>look </a:t>
            </a:r>
            <a:r>
              <a:rPr lang="en-US" dirty="0" smtClean="0"/>
              <a:t>at change in rental unit cost mix over </a:t>
            </a:r>
            <a:r>
              <a:rPr lang="en-US" dirty="0" smtClean="0"/>
              <a:t>time – has your tract lost units that rent at less than $800 per month? </a:t>
            </a:r>
            <a:endParaRPr lang="en-US" dirty="0"/>
          </a:p>
        </p:txBody>
      </p:sp>
    </p:spTree>
    <p:extLst>
      <p:ext uri="{BB962C8B-B14F-4D97-AF65-F5344CB8AC3E}">
        <p14:creationId xmlns:p14="http://schemas.microsoft.com/office/powerpoint/2010/main" val="852836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762000"/>
          </a:xfrm>
        </p:spPr>
        <p:txBody>
          <a:bodyPr/>
          <a:lstStyle/>
          <a:p>
            <a:r>
              <a:rPr lang="en-US" dirty="0" smtClean="0"/>
              <a:t>Changes over time</a:t>
            </a:r>
            <a:endParaRPr lang="en-US" dirty="0"/>
          </a:p>
        </p:txBody>
      </p:sp>
      <p:sp>
        <p:nvSpPr>
          <p:cNvPr id="3" name="Content Placeholder 2"/>
          <p:cNvSpPr>
            <a:spLocks noGrp="1"/>
          </p:cNvSpPr>
          <p:nvPr>
            <p:ph idx="1"/>
          </p:nvPr>
        </p:nvSpPr>
        <p:spPr>
          <a:xfrm>
            <a:off x="457200" y="1447800"/>
            <a:ext cx="8077200" cy="3200400"/>
          </a:xfrm>
        </p:spPr>
        <p:txBody>
          <a:bodyPr>
            <a:normAutofit/>
          </a:bodyPr>
          <a:lstStyle/>
          <a:p>
            <a:pPr marL="342900" indent="-342900">
              <a:buFont typeface="Arial" panose="020B0604020202020204" pitchFamily="34" charset="0"/>
              <a:buChar char="•"/>
            </a:pPr>
            <a:r>
              <a:rPr lang="en-US" dirty="0" smtClean="0"/>
              <a:t>Really important for all sorts of </a:t>
            </a:r>
            <a:r>
              <a:rPr lang="en-US" dirty="0" smtClean="0"/>
              <a:t>urban planning </a:t>
            </a:r>
            <a:r>
              <a:rPr lang="en-US" dirty="0" smtClean="0"/>
              <a:t>questions!</a:t>
            </a:r>
          </a:p>
          <a:p>
            <a:pPr marL="800100" lvl="1" indent="-342900"/>
            <a:r>
              <a:rPr lang="en-US" dirty="0" smtClean="0"/>
              <a:t>Did more people in Fruitvale take transit after putting in </a:t>
            </a:r>
            <a:r>
              <a:rPr lang="en-US" dirty="0" smtClean="0"/>
              <a:t>new transit-oriented development</a:t>
            </a:r>
            <a:r>
              <a:rPr lang="en-US" dirty="0" smtClean="0"/>
              <a:t>?</a:t>
            </a:r>
            <a:endParaRPr lang="en-US" dirty="0" smtClean="0"/>
          </a:p>
          <a:p>
            <a:pPr marL="800100" lvl="1" indent="-342900"/>
            <a:r>
              <a:rPr lang="en-US" dirty="0" smtClean="0"/>
              <a:t>Have crimes in Richmond gone down around Pogo </a:t>
            </a:r>
            <a:r>
              <a:rPr lang="en-US" dirty="0" smtClean="0"/>
              <a:t>Park after the new lighting was installed?</a:t>
            </a:r>
            <a:endParaRPr lang="en-US" dirty="0" smtClean="0"/>
          </a:p>
          <a:p>
            <a:pPr marL="800100" lvl="1" indent="-342900"/>
            <a:r>
              <a:rPr lang="en-US" dirty="0" smtClean="0"/>
              <a:t>Are house values going up more quickly in the Mission than in the rest of San Francisco?</a:t>
            </a:r>
          </a:p>
          <a:p>
            <a:pPr marL="800100" lvl="1" indent="-342900"/>
            <a:r>
              <a:rPr lang="en-US" dirty="0" smtClean="0"/>
              <a:t>Is the percent of children in Chinatown increasing or decreasing?</a:t>
            </a:r>
            <a:endParaRPr lang="en-US" dirty="0"/>
          </a:p>
        </p:txBody>
      </p:sp>
    </p:spTree>
    <p:extLst>
      <p:ext uri="{BB962C8B-B14F-4D97-AF65-F5344CB8AC3E}">
        <p14:creationId xmlns:p14="http://schemas.microsoft.com/office/powerpoint/2010/main" val="4120549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609600"/>
          </a:xfrm>
        </p:spPr>
        <p:txBody>
          <a:bodyPr>
            <a:normAutofit fontScale="90000"/>
          </a:bodyPr>
          <a:lstStyle/>
          <a:p>
            <a:r>
              <a:rPr lang="en-US" dirty="0" smtClean="0"/>
              <a:t>Some general rules</a:t>
            </a:r>
            <a:endParaRPr lang="en-US" dirty="0"/>
          </a:p>
        </p:txBody>
      </p:sp>
      <p:sp>
        <p:nvSpPr>
          <p:cNvPr id="3" name="Content Placeholder 2"/>
          <p:cNvSpPr>
            <a:spLocks noGrp="1"/>
          </p:cNvSpPr>
          <p:nvPr>
            <p:ph idx="1"/>
          </p:nvPr>
        </p:nvSpPr>
        <p:spPr>
          <a:xfrm>
            <a:off x="457200" y="1219200"/>
            <a:ext cx="8077200" cy="3810001"/>
          </a:xfrm>
        </p:spPr>
        <p:txBody>
          <a:bodyPr>
            <a:normAutofit/>
          </a:bodyPr>
          <a:lstStyle/>
          <a:p>
            <a:pPr marL="285750" indent="-285750">
              <a:buFont typeface="Arial" panose="020B0604020202020204" pitchFamily="34" charset="0"/>
              <a:buChar char="•"/>
            </a:pPr>
            <a:r>
              <a:rPr lang="en-US" dirty="0" smtClean="0"/>
              <a:t>In general, do not compare ACS time periods that overlap!  </a:t>
            </a:r>
          </a:p>
          <a:p>
            <a:pPr marL="742950" lvl="1" indent="-285750"/>
            <a:r>
              <a:rPr lang="en-US" dirty="0" smtClean="0"/>
              <a:t>E.g., don’t compare county level data from 2011 1-year ACS to 2015 5-year ACS</a:t>
            </a:r>
          </a:p>
          <a:p>
            <a:pPr marL="742950" lvl="1" indent="-285750"/>
            <a:r>
              <a:rPr lang="en-US" dirty="0" smtClean="0"/>
              <a:t>Don’t compare 2011-15 ACS to 2014-2018 ACS</a:t>
            </a:r>
          </a:p>
          <a:p>
            <a:pPr marL="742950" lvl="1" indent="-285750"/>
            <a:r>
              <a:rPr lang="en-US" dirty="0" smtClean="0"/>
              <a:t>When you are comparing your community to a larger geography (e.g. county), use the same ACS 5-year dataset, even if you can get a single year estimate for the larger geography</a:t>
            </a:r>
          </a:p>
          <a:p>
            <a:pPr lvl="2"/>
            <a:r>
              <a:rPr lang="en-US" sz="1600" dirty="0" smtClean="0"/>
              <a:t>In other words, when comparing across places at different scales, use the ACS dataset they have in common</a:t>
            </a:r>
            <a:endParaRPr lang="en-US" sz="1600" dirty="0"/>
          </a:p>
        </p:txBody>
      </p:sp>
    </p:spTree>
    <p:extLst>
      <p:ext uri="{BB962C8B-B14F-4D97-AF65-F5344CB8AC3E}">
        <p14:creationId xmlns:p14="http://schemas.microsoft.com/office/powerpoint/2010/main" val="363070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53400" cy="761682"/>
          </a:xfrm>
        </p:spPr>
        <p:txBody>
          <a:bodyPr>
            <a:normAutofit fontScale="90000"/>
          </a:bodyPr>
          <a:lstStyle/>
          <a:p>
            <a:r>
              <a:rPr lang="en-US" dirty="0" smtClean="0"/>
              <a:t>Changing Variable definitions</a:t>
            </a:r>
            <a:endParaRPr lang="en-US" dirty="0"/>
          </a:p>
        </p:txBody>
      </p:sp>
      <p:sp>
        <p:nvSpPr>
          <p:cNvPr id="3" name="Content Placeholder 2"/>
          <p:cNvSpPr>
            <a:spLocks noGrp="1"/>
          </p:cNvSpPr>
          <p:nvPr>
            <p:ph idx="1"/>
          </p:nvPr>
        </p:nvSpPr>
        <p:spPr>
          <a:xfrm>
            <a:off x="457200" y="1066801"/>
            <a:ext cx="7620000" cy="3810000"/>
          </a:xfrm>
        </p:spPr>
        <p:txBody>
          <a:bodyPr/>
          <a:lstStyle/>
          <a:p>
            <a:pPr marL="342900" indent="-342900">
              <a:buFont typeface="Arial" panose="020B0604020202020204" pitchFamily="34" charset="0"/>
              <a:buChar char="•"/>
            </a:pPr>
            <a:r>
              <a:rPr lang="en-US" dirty="0" smtClean="0"/>
              <a:t>Tables, and also the definitions of the underlying data, </a:t>
            </a:r>
            <a:r>
              <a:rPr lang="en-US" dirty="0" smtClean="0"/>
              <a:t>change; </a:t>
            </a:r>
            <a:r>
              <a:rPr lang="en-US" dirty="0" smtClean="0"/>
              <a:t>there is no easy fix or rule</a:t>
            </a:r>
          </a:p>
          <a:p>
            <a:pPr marL="800100" lvl="1" indent="-342900"/>
            <a:r>
              <a:rPr lang="en-US" dirty="0" smtClean="0"/>
              <a:t>True for Census/ACS, but also all other datasets</a:t>
            </a:r>
          </a:p>
          <a:p>
            <a:pPr marL="342900" indent="-342900">
              <a:buFont typeface="Arial" panose="020B0604020202020204" pitchFamily="34" charset="0"/>
              <a:buChar char="•"/>
            </a:pPr>
            <a:r>
              <a:rPr lang="en-US" dirty="0" smtClean="0"/>
              <a:t>Metadata</a:t>
            </a:r>
          </a:p>
          <a:p>
            <a:pPr marL="800100" lvl="1" indent="-342900"/>
            <a:r>
              <a:rPr lang="en-US" dirty="0" smtClean="0"/>
              <a:t>Is the universe the same?</a:t>
            </a:r>
          </a:p>
          <a:p>
            <a:pPr marL="800100" lvl="1" indent="-342900"/>
            <a:r>
              <a:rPr lang="en-US" dirty="0" smtClean="0"/>
              <a:t>Are the variables the same?  </a:t>
            </a:r>
          </a:p>
          <a:p>
            <a:pPr marL="342900" indent="-342900">
              <a:buFont typeface="Arial" panose="020B0604020202020204" pitchFamily="34" charset="0"/>
              <a:buChar char="•"/>
            </a:pPr>
            <a:r>
              <a:rPr lang="en-US" dirty="0" smtClean="0"/>
              <a:t>If </a:t>
            </a:r>
            <a:r>
              <a:rPr lang="en-US" dirty="0"/>
              <a:t>you’re comparing ACS </a:t>
            </a:r>
            <a:r>
              <a:rPr lang="en-US" dirty="0" smtClean="0"/>
              <a:t>2017 5-year </a:t>
            </a:r>
            <a:r>
              <a:rPr lang="en-US" dirty="0"/>
              <a:t>estimates to 2000 SF3 (long form) Census data</a:t>
            </a:r>
          </a:p>
          <a:p>
            <a:pPr marL="800100" lvl="1" indent="-342900">
              <a:buFontTx/>
              <a:buChar char="-"/>
            </a:pPr>
            <a:r>
              <a:rPr lang="en-US" dirty="0" smtClean="0">
                <a:hlinkClick r:id="rId3"/>
              </a:rPr>
              <a:t>Census </a:t>
            </a:r>
            <a:r>
              <a:rPr lang="en-US" dirty="0">
                <a:hlinkClick r:id="rId3"/>
              </a:rPr>
              <a:t>table compatibility </a:t>
            </a:r>
            <a:r>
              <a:rPr lang="en-US" dirty="0" smtClean="0">
                <a:hlinkClick r:id="rId3"/>
              </a:rPr>
              <a:t>website</a:t>
            </a:r>
            <a:endParaRPr lang="en-US" dirty="0" smtClean="0"/>
          </a:p>
          <a:p>
            <a:pPr marL="800100" lvl="1" indent="-342900">
              <a:buFontTx/>
              <a:buChar char="-"/>
            </a:pPr>
            <a:r>
              <a:rPr lang="en-US" dirty="0" smtClean="0"/>
              <a:t>Note that it is going to give you very conservative answers</a:t>
            </a:r>
            <a:endParaRPr lang="en-US" dirty="0"/>
          </a:p>
          <a:p>
            <a:pPr lvl="1" indent="0">
              <a:buNone/>
            </a:pPr>
            <a:endParaRPr lang="en-US" dirty="0"/>
          </a:p>
        </p:txBody>
      </p:sp>
    </p:spTree>
    <p:extLst>
      <p:ext uri="{BB962C8B-B14F-4D97-AF65-F5344CB8AC3E}">
        <p14:creationId xmlns:p14="http://schemas.microsoft.com/office/powerpoint/2010/main" val="76204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077200" cy="1067118"/>
          </a:xfrm>
        </p:spPr>
        <p:txBody>
          <a:bodyPr/>
          <a:lstStyle/>
          <a:p>
            <a:pPr eaLnBrk="1" hangingPunct="1"/>
            <a:r>
              <a:rPr lang="en-US" altLang="en-US" dirty="0" smtClean="0"/>
              <a:t>Indicators</a:t>
            </a:r>
          </a:p>
        </p:txBody>
      </p:sp>
      <p:sp>
        <p:nvSpPr>
          <p:cNvPr id="11267" name="Rectangle 3"/>
          <p:cNvSpPr>
            <a:spLocks noGrp="1" noChangeArrowheads="1"/>
          </p:cNvSpPr>
          <p:nvPr>
            <p:ph type="body" idx="1"/>
          </p:nvPr>
        </p:nvSpPr>
        <p:spPr>
          <a:xfrm>
            <a:off x="457200" y="1447800"/>
            <a:ext cx="8077200" cy="4373563"/>
          </a:xfrm>
        </p:spPr>
        <p:txBody>
          <a:bodyPr/>
          <a:lstStyle/>
          <a:p>
            <a:pPr eaLnBrk="1" hangingPunct="1"/>
            <a:r>
              <a:rPr lang="en-US" altLang="en-US" sz="2400" dirty="0" smtClean="0"/>
              <a:t>Indicators: </a:t>
            </a:r>
            <a:r>
              <a:rPr lang="en-US" altLang="en-US" sz="2400" dirty="0" smtClean="0">
                <a:cs typeface="Times New Roman" panose="02020603050405020304" pitchFamily="18" charset="0"/>
              </a:rPr>
              <a:t>Second-hand, multi-dimensional and/or normalized measurements</a:t>
            </a:r>
          </a:p>
          <a:p>
            <a:pPr lvl="1" eaLnBrk="1" hangingPunct="1"/>
            <a:r>
              <a:rPr lang="en-US" altLang="en-US" sz="2400" dirty="0" smtClean="0">
                <a:cs typeface="Times New Roman" panose="02020603050405020304" pitchFamily="18" charset="0"/>
              </a:rPr>
              <a:t>Neighborhood of residence as an indicator of status</a:t>
            </a:r>
            <a:endParaRPr lang="en-US" altLang="en-US" sz="2400" dirty="0" smtClean="0">
              <a:cs typeface="Arial" panose="020B0604020202020204" pitchFamily="34" charset="0"/>
            </a:endParaRPr>
          </a:p>
          <a:p>
            <a:pPr lvl="1" eaLnBrk="1" hangingPunct="1"/>
            <a:r>
              <a:rPr lang="en-US" altLang="en-US" sz="2400" dirty="0" smtClean="0">
                <a:cs typeface="Times New Roman" panose="02020603050405020304" pitchFamily="18" charset="0"/>
              </a:rPr>
              <a:t>School test scores as an indicator of neighborhood quality</a:t>
            </a:r>
            <a:endParaRPr lang="en-US" altLang="en-US" sz="2400" dirty="0" smtClean="0">
              <a:cs typeface="Arial" panose="020B0604020202020204" pitchFamily="34" charset="0"/>
            </a:endParaRPr>
          </a:p>
          <a:p>
            <a:pPr lvl="1" eaLnBrk="1" hangingPunct="1"/>
            <a:r>
              <a:rPr lang="en-US" altLang="en-US" sz="2400" dirty="0" smtClean="0">
                <a:cs typeface="Times New Roman" panose="02020603050405020304" pitchFamily="18" charset="0"/>
              </a:rPr>
              <a:t>Unemployment rate as an indicator of people looking for work</a:t>
            </a:r>
            <a:endParaRPr lang="en-US" altLang="en-US" sz="2400" dirty="0" smtClean="0">
              <a:cs typeface="Arial" panose="020B0604020202020204" pitchFamily="34" charset="0"/>
            </a:endParaRPr>
          </a:p>
          <a:p>
            <a:pPr lvl="1" eaLnBrk="1" hangingPunct="1"/>
            <a:r>
              <a:rPr lang="en-US" altLang="en-US" sz="2400" dirty="0" smtClean="0">
                <a:cs typeface="Times New Roman" panose="02020603050405020304" pitchFamily="18" charset="0"/>
              </a:rPr>
              <a:t>GDP as a measure of nation’s economic health </a:t>
            </a:r>
          </a:p>
          <a:p>
            <a:pPr lvl="1" eaLnBrk="1" hangingPunct="1">
              <a:buFontTx/>
              <a:buNone/>
            </a:pPr>
            <a:endParaRPr lang="en-US" altLang="en-US" sz="2400" dirty="0" smtClean="0">
              <a:cs typeface="Times New Roman" panose="02020603050405020304" pitchFamily="18" charset="0"/>
            </a:endParaRPr>
          </a:p>
          <a:p>
            <a:pPr eaLnBrk="1" hangingPunct="1"/>
            <a:endParaRPr lang="en-US" altLang="en-US" sz="2800" dirty="0" smtClean="0">
              <a:cs typeface="Times New Roman" panose="02020603050405020304" pitchFamily="18" charset="0"/>
            </a:endParaRPr>
          </a:p>
          <a:p>
            <a:pPr lvl="1" eaLnBrk="1" hangingPunct="1"/>
            <a:endParaRPr lang="en-US" altLang="en-US" sz="2400" dirty="0" smtClean="0">
              <a:cs typeface="Times New Roman" panose="02020603050405020304" pitchFamily="18" charset="0"/>
            </a:endParaRPr>
          </a:p>
          <a:p>
            <a:pPr eaLnBrk="1" hangingPunct="1"/>
            <a:endParaRPr lang="en-US" altLang="en-US" sz="2400" dirty="0" smtClean="0"/>
          </a:p>
        </p:txBody>
      </p:sp>
    </p:spTree>
    <p:extLst>
      <p:ext uri="{BB962C8B-B14F-4D97-AF65-F5344CB8AC3E}">
        <p14:creationId xmlns:p14="http://schemas.microsoft.com/office/powerpoint/2010/main" val="2550852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077200" cy="1067118"/>
          </a:xfrm>
        </p:spPr>
        <p:txBody>
          <a:bodyPr>
            <a:normAutofit/>
          </a:bodyPr>
          <a:lstStyle/>
          <a:p>
            <a:r>
              <a:rPr lang="en-US" dirty="0" smtClean="0"/>
              <a:t>INDICATOR Example: </a:t>
            </a:r>
            <a:r>
              <a:rPr lang="en-US" dirty="0" smtClean="0"/>
              <a:t>jobs/housing balance</a:t>
            </a:r>
            <a:endParaRPr lang="en-US" dirty="0"/>
          </a:p>
        </p:txBody>
      </p:sp>
      <p:sp>
        <p:nvSpPr>
          <p:cNvPr id="3" name="Content Placeholder 2"/>
          <p:cNvSpPr>
            <a:spLocks noGrp="1"/>
          </p:cNvSpPr>
          <p:nvPr>
            <p:ph idx="1"/>
          </p:nvPr>
        </p:nvSpPr>
        <p:spPr>
          <a:xfrm>
            <a:off x="427648" y="5621169"/>
            <a:ext cx="8944952" cy="3903832"/>
          </a:xfrm>
        </p:spPr>
        <p:txBody>
          <a:bodyPr/>
          <a:lstStyle/>
          <a:p>
            <a:endParaRPr lang="en-US" dirty="0" smtClean="0"/>
          </a:p>
          <a:p>
            <a:endParaRPr lang="en-US" dirty="0"/>
          </a:p>
          <a:p>
            <a:r>
              <a:rPr lang="en-US" dirty="0" smtClean="0"/>
              <a:t>Potential source: LEHD</a:t>
            </a:r>
            <a:endParaRPr lang="en-US" dirty="0"/>
          </a:p>
        </p:txBody>
      </p:sp>
      <p:pic>
        <p:nvPicPr>
          <p:cNvPr id="1026" name="Picture 2" descr="https://3.bp.blogspot.com/-kUesnb4zIfA/WoVUkfBNmFI/AAAAAAAACS0/XEsLrYqq3UM74bz_4iMxzIkY4UENnHaGQCLcBGAs/s1600/Chart%2B-%2BJob-Employed-Residents%2BRatio%2B%2528from%2BLAFCO%2Breport%25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23" y="1530180"/>
            <a:ext cx="9029700" cy="488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232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077200" cy="1067118"/>
          </a:xfrm>
        </p:spPr>
        <p:txBody>
          <a:bodyPr/>
          <a:lstStyle/>
          <a:p>
            <a:pPr eaLnBrk="1" hangingPunct="1"/>
            <a:r>
              <a:rPr lang="en-US" altLang="en-US" dirty="0" err="1" smtClean="0"/>
              <a:t>COMPouND</a:t>
            </a:r>
            <a:r>
              <a:rPr lang="en-US" altLang="en-US" dirty="0" smtClean="0"/>
              <a:t> Indicators</a:t>
            </a:r>
          </a:p>
        </p:txBody>
      </p:sp>
      <p:sp>
        <p:nvSpPr>
          <p:cNvPr id="345091" name="Rectangle 3"/>
          <p:cNvSpPr>
            <a:spLocks noGrp="1" noChangeArrowheads="1"/>
          </p:cNvSpPr>
          <p:nvPr>
            <p:ph type="body" idx="1"/>
          </p:nvPr>
        </p:nvSpPr>
        <p:spPr>
          <a:xfrm>
            <a:off x="457200" y="1173798"/>
            <a:ext cx="8534400" cy="4388802"/>
          </a:xfrm>
        </p:spPr>
        <p:txBody>
          <a:bodyPr>
            <a:normAutofit lnSpcReduction="10000"/>
          </a:bodyPr>
          <a:lstStyle/>
          <a:p>
            <a:pPr eaLnBrk="1" hangingPunct="1">
              <a:lnSpc>
                <a:spcPct val="90000"/>
              </a:lnSpc>
            </a:pPr>
            <a:r>
              <a:rPr lang="en-US" altLang="en-US" sz="2500" dirty="0" smtClean="0"/>
              <a:t>Gentrification </a:t>
            </a:r>
            <a:r>
              <a:rPr lang="en-US" altLang="en-US" sz="2500" i="1" dirty="0" smtClean="0"/>
              <a:t>(</a:t>
            </a:r>
            <a:r>
              <a:rPr lang="en-US" altLang="en-US" sz="2200" i="1" dirty="0" smtClean="0"/>
              <a:t>process of neighborhood change characterized by new real estate investment and an influx of new residents with different demographic characteristics</a:t>
            </a:r>
            <a:r>
              <a:rPr lang="en-US" altLang="en-US" sz="2500" i="1" dirty="0" smtClean="0"/>
              <a:t>)</a:t>
            </a:r>
            <a:r>
              <a:rPr lang="en-US" altLang="en-US" sz="2500" dirty="0" smtClean="0"/>
              <a:t>:	</a:t>
            </a:r>
          </a:p>
          <a:p>
            <a:pPr marL="274320" lvl="1" indent="0" eaLnBrk="1" hangingPunct="1">
              <a:lnSpc>
                <a:spcPct val="90000"/>
              </a:lnSpc>
              <a:buNone/>
            </a:pPr>
            <a:r>
              <a:rPr lang="en-US" altLang="en-US" sz="1900" b="1" dirty="0" smtClean="0">
                <a:solidFill>
                  <a:srgbClr val="FF0000"/>
                </a:solidFill>
              </a:rPr>
              <a:t>Urban Displacement Project definition</a:t>
            </a:r>
          </a:p>
          <a:p>
            <a:pPr lvl="1" eaLnBrk="1" hangingPunct="1">
              <a:lnSpc>
                <a:spcPct val="90000"/>
              </a:lnSpc>
            </a:pPr>
            <a:r>
              <a:rPr lang="en-US" altLang="en-US" sz="1900" dirty="0" smtClean="0"/>
              <a:t>For vulnerable neighborhoods</a:t>
            </a:r>
          </a:p>
          <a:p>
            <a:pPr lvl="2">
              <a:lnSpc>
                <a:spcPct val="90000"/>
              </a:lnSpc>
            </a:pPr>
            <a:r>
              <a:rPr lang="en-US" altLang="en-US" sz="1700" dirty="0" smtClean="0"/>
              <a:t>Change in income (relative to regional median)</a:t>
            </a:r>
          </a:p>
          <a:p>
            <a:pPr lvl="2">
              <a:lnSpc>
                <a:spcPct val="90000"/>
              </a:lnSpc>
            </a:pPr>
            <a:r>
              <a:rPr lang="en-US" altLang="en-US" sz="1700" dirty="0" smtClean="0"/>
              <a:t>Change in educational attainment (relative to regional median)</a:t>
            </a:r>
          </a:p>
          <a:p>
            <a:pPr lvl="2">
              <a:lnSpc>
                <a:spcPct val="90000"/>
              </a:lnSpc>
            </a:pPr>
            <a:r>
              <a:rPr lang="en-US" altLang="en-US" sz="1700" dirty="0">
                <a:sym typeface="Wingdings" panose="05000000000000000000" pitchFamily="2" charset="2"/>
              </a:rPr>
              <a:t>Housing price appreciation and rent </a:t>
            </a:r>
            <a:r>
              <a:rPr lang="en-US" altLang="en-US" sz="1700" dirty="0" smtClean="0">
                <a:sym typeface="Wingdings" panose="05000000000000000000" pitchFamily="2" charset="2"/>
              </a:rPr>
              <a:t>increases (relative to </a:t>
            </a:r>
            <a:r>
              <a:rPr lang="en-US" altLang="en-US" sz="1700" dirty="0" err="1" smtClean="0">
                <a:sym typeface="Wingdings" panose="05000000000000000000" pitchFamily="2" charset="2"/>
              </a:rPr>
              <a:t>reg’l</a:t>
            </a:r>
            <a:r>
              <a:rPr lang="en-US" altLang="en-US" sz="1700" dirty="0" smtClean="0">
                <a:sym typeface="Wingdings" panose="05000000000000000000" pitchFamily="2" charset="2"/>
              </a:rPr>
              <a:t> median)</a:t>
            </a:r>
            <a:endParaRPr lang="en-US" altLang="en-US" sz="1700" dirty="0">
              <a:sym typeface="Wingdings" panose="05000000000000000000" pitchFamily="2" charset="2"/>
            </a:endParaRPr>
          </a:p>
          <a:p>
            <a:pPr marL="274320" lvl="1" indent="0">
              <a:lnSpc>
                <a:spcPct val="90000"/>
              </a:lnSpc>
              <a:buNone/>
            </a:pPr>
            <a:r>
              <a:rPr lang="en-US" altLang="en-US" sz="1900" b="1" dirty="0" smtClean="0">
                <a:solidFill>
                  <a:srgbClr val="FF0000"/>
                </a:solidFill>
              </a:rPr>
              <a:t>Other possibilities?</a:t>
            </a:r>
          </a:p>
          <a:p>
            <a:pPr lvl="1">
              <a:lnSpc>
                <a:spcPct val="90000"/>
              </a:lnSpc>
            </a:pPr>
            <a:r>
              <a:rPr lang="en-US" altLang="en-US" sz="1900" dirty="0" smtClean="0"/>
              <a:t>Change </a:t>
            </a:r>
            <a:r>
              <a:rPr lang="en-US" altLang="en-US" sz="1900" dirty="0"/>
              <a:t>in race/ethnicity</a:t>
            </a:r>
          </a:p>
          <a:p>
            <a:pPr lvl="1" eaLnBrk="1" hangingPunct="1">
              <a:lnSpc>
                <a:spcPct val="90000"/>
              </a:lnSpc>
            </a:pPr>
            <a:r>
              <a:rPr lang="en-US" altLang="en-US" sz="1900" dirty="0" smtClean="0"/>
              <a:t>Change in household type</a:t>
            </a:r>
          </a:p>
          <a:p>
            <a:pPr lvl="1" eaLnBrk="1" hangingPunct="1">
              <a:lnSpc>
                <a:spcPct val="90000"/>
              </a:lnSpc>
            </a:pPr>
            <a:r>
              <a:rPr lang="en-US" altLang="en-US" sz="1900" dirty="0" smtClean="0"/>
              <a:t>Change in tenure (</a:t>
            </a:r>
            <a:r>
              <a:rPr lang="en-US" altLang="en-US" sz="1900" dirty="0" err="1" smtClean="0"/>
              <a:t>renter</a:t>
            </a:r>
            <a:r>
              <a:rPr lang="en-US" altLang="en-US" sz="1900" dirty="0" err="1" smtClean="0">
                <a:sym typeface="Wingdings" panose="05000000000000000000" pitchFamily="2" charset="2"/>
              </a:rPr>
              <a:t>owner-occupied</a:t>
            </a:r>
            <a:r>
              <a:rPr lang="en-US" altLang="en-US" sz="1900" dirty="0" smtClean="0">
                <a:sym typeface="Wingdings" panose="05000000000000000000" pitchFamily="2" charset="2"/>
              </a:rPr>
              <a:t>)</a:t>
            </a:r>
          </a:p>
          <a:p>
            <a:pPr lvl="1" eaLnBrk="1" hangingPunct="1">
              <a:lnSpc>
                <a:spcPct val="90000"/>
              </a:lnSpc>
            </a:pPr>
            <a:r>
              <a:rPr lang="en-US" altLang="en-US" sz="1900" dirty="0" smtClean="0">
                <a:sym typeface="Wingdings" panose="05000000000000000000" pitchFamily="2" charset="2"/>
              </a:rPr>
              <a:t>Year resident moved in</a:t>
            </a:r>
          </a:p>
          <a:p>
            <a:pPr lvl="1" eaLnBrk="1" hangingPunct="1">
              <a:lnSpc>
                <a:spcPct val="90000"/>
              </a:lnSpc>
            </a:pPr>
            <a:r>
              <a:rPr lang="en-US" altLang="en-US" sz="1900" dirty="0" smtClean="0">
                <a:sym typeface="Wingdings" panose="05000000000000000000" pitchFamily="2" charset="2"/>
              </a:rPr>
              <a:t>Age of housing stock</a:t>
            </a:r>
          </a:p>
          <a:p>
            <a:pPr lvl="1" eaLnBrk="1" hangingPunct="1">
              <a:lnSpc>
                <a:spcPct val="90000"/>
              </a:lnSpc>
            </a:pPr>
            <a:endParaRPr lang="en-US" altLang="en-US" sz="1600" dirty="0" smtClean="0"/>
          </a:p>
        </p:txBody>
      </p:sp>
    </p:spTree>
    <p:extLst>
      <p:ext uri="{BB962C8B-B14F-4D97-AF65-F5344CB8AC3E}">
        <p14:creationId xmlns:p14="http://schemas.microsoft.com/office/powerpoint/2010/main" val="866169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50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4509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450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509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4509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45091">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45091">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45091">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45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077200" cy="1067118"/>
          </a:xfrm>
        </p:spPr>
        <p:txBody>
          <a:bodyPr/>
          <a:lstStyle/>
          <a:p>
            <a:r>
              <a:rPr lang="en-US" dirty="0" smtClean="0"/>
              <a:t>A question!</a:t>
            </a:r>
            <a:endParaRPr lang="en-US" dirty="0"/>
          </a:p>
        </p:txBody>
      </p:sp>
      <p:sp>
        <p:nvSpPr>
          <p:cNvPr id="3" name="Content Placeholder 2"/>
          <p:cNvSpPr>
            <a:spLocks noGrp="1"/>
          </p:cNvSpPr>
          <p:nvPr>
            <p:ph idx="1"/>
          </p:nvPr>
        </p:nvSpPr>
        <p:spPr>
          <a:xfrm>
            <a:off x="457200" y="1219519"/>
            <a:ext cx="8305800" cy="4343082"/>
          </a:xfrm>
        </p:spPr>
        <p:txBody>
          <a:bodyPr>
            <a:normAutofit lnSpcReduction="10000"/>
          </a:bodyPr>
          <a:lstStyle/>
          <a:p>
            <a:r>
              <a:rPr lang="en-US" dirty="0"/>
              <a:t>Sean </a:t>
            </a:r>
            <a:r>
              <a:rPr lang="en-US" dirty="0" err="1" smtClean="0"/>
              <a:t>Adibi</a:t>
            </a:r>
            <a:r>
              <a:rPr lang="en-US" dirty="0" smtClean="0"/>
              <a:t> – Singleton Chapter 5</a:t>
            </a:r>
            <a:r>
              <a:rPr lang="en-US" sz="2400" dirty="0"/>
              <a:t/>
            </a:r>
            <a:br>
              <a:rPr lang="en-US" sz="2400" dirty="0"/>
            </a:br>
            <a:r>
              <a:rPr lang="en-US" b="0" dirty="0"/>
              <a:t>  </a:t>
            </a:r>
            <a:r>
              <a:rPr lang="en-US" b="0" dirty="0" smtClean="0"/>
              <a:t> The </a:t>
            </a:r>
            <a:r>
              <a:rPr lang="en-US" b="0" dirty="0"/>
              <a:t>authors argue that formalizing the broad array of urban experiences into succinct variables ensure effective and equitable policymaking. For one, the United Kingdom defines six ‘indices of deprivation’ that inform urban planning initiatives: (1) employment, (2) education, skills, and training, (3) health and disability, (4) crime, (5) barriers to housing and services, and (6) living environment.</a:t>
            </a:r>
            <a:r>
              <a:rPr lang="en-US" sz="2400" dirty="0"/>
              <a:t/>
            </a:r>
            <a:br>
              <a:rPr lang="en-US" sz="2400" dirty="0"/>
            </a:br>
            <a:r>
              <a:rPr lang="en-US" b="0" dirty="0"/>
              <a:t>  </a:t>
            </a:r>
            <a:r>
              <a:rPr lang="en-US" b="0" dirty="0" smtClean="0"/>
              <a:t> Has </a:t>
            </a:r>
            <a:r>
              <a:rPr lang="en-US" b="0" dirty="0"/>
              <a:t>the United States identified a succinct set of indices in order to adequately quantify variegated neighborhood effects between metropolitan areas? How might the implementation of the United Kingdom’s indices of deprivation in the United States promote equity and justice for low-income, urban communities? How might the standardization of variables inadvertently oversimplify and, in turn, obscure specific neighborhood effects that vary on a city-by-city basis?</a:t>
            </a:r>
            <a:endParaRPr lang="en-US" sz="2400" dirty="0"/>
          </a:p>
        </p:txBody>
      </p:sp>
    </p:spTree>
    <p:extLst>
      <p:ext uri="{BB962C8B-B14F-4D97-AF65-F5344CB8AC3E}">
        <p14:creationId xmlns:p14="http://schemas.microsoft.com/office/powerpoint/2010/main" val="411691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92150" y="268288"/>
            <a:ext cx="7773988" cy="990600"/>
          </a:xfrm>
        </p:spPr>
        <p:txBody>
          <a:bodyPr>
            <a:normAutofit fontScale="90000"/>
          </a:bodyPr>
          <a:lstStyle/>
          <a:p>
            <a:pPr eaLnBrk="1" hangingPunct="1"/>
            <a:r>
              <a:rPr lang="en-US" altLang="en-US" dirty="0" smtClean="0">
                <a:solidFill>
                  <a:srgbClr val="FF0000"/>
                </a:solidFill>
              </a:rPr>
              <a:t>IS WEST BERKELEY GENTRIFIED?</a:t>
            </a:r>
          </a:p>
        </p:txBody>
      </p:sp>
      <p:pic>
        <p:nvPicPr>
          <p:cNvPr id="1229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075" y="1882775"/>
            <a:ext cx="8313738"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05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9357</TotalTime>
  <Words>1028</Words>
  <Application>Microsoft Office PowerPoint</Application>
  <PresentationFormat>On-screen Show (4:3)</PresentationFormat>
  <Paragraphs>136</Paragraphs>
  <Slides>16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Black</vt:lpstr>
      <vt:lpstr>Calibri</vt:lpstr>
      <vt:lpstr>Times New Roman</vt:lpstr>
      <vt:lpstr>Wingdings</vt:lpstr>
      <vt:lpstr>Essential</vt:lpstr>
      <vt:lpstr>1_Essential</vt:lpstr>
      <vt:lpstr> Neighborhood data and indicators</vt:lpstr>
      <vt:lpstr>Changes over time</vt:lpstr>
      <vt:lpstr>Some general rules</vt:lpstr>
      <vt:lpstr>Changing Variable definitions</vt:lpstr>
      <vt:lpstr>Indicators</vt:lpstr>
      <vt:lpstr>INDICATOR Example: jobs/housing balance</vt:lpstr>
      <vt:lpstr>COMPouND Indicators</vt:lpstr>
      <vt:lpstr>A question!</vt:lpstr>
      <vt:lpstr>IS WEST BERKELEY GENTRIFIED?</vt:lpstr>
      <vt:lpstr>Indices</vt:lpstr>
      <vt:lpstr>Location Quotients</vt:lpstr>
      <vt:lpstr>Comparison geographies</vt:lpstr>
      <vt:lpstr>Location Quotients</vt:lpstr>
      <vt:lpstr>Location Quotients</vt:lpstr>
      <vt:lpstr>Location Quotients</vt:lpstr>
      <vt:lpstr>Underutilized metrics in census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Karen Chapple</cp:lastModifiedBy>
  <cp:revision>600</cp:revision>
  <cp:lastPrinted>2011-03-14T19:01:30Z</cp:lastPrinted>
  <dcterms:created xsi:type="dcterms:W3CDTF">2010-11-06T15:42:02Z</dcterms:created>
  <dcterms:modified xsi:type="dcterms:W3CDTF">2020-06-08T17:08:48Z</dcterms:modified>
</cp:coreProperties>
</file>