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000663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" y="-1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5597006"/>
            <a:ext cx="15300564" cy="119064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7962664"/>
            <a:ext cx="13500497" cy="8256963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86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48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820808"/>
            <a:ext cx="3881393" cy="2898250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820808"/>
            <a:ext cx="11419171" cy="2898250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7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8526139"/>
            <a:ext cx="15525572" cy="14226045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22886767"/>
            <a:ext cx="15525572" cy="7481141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84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9104037"/>
            <a:ext cx="7650282" cy="216992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9104037"/>
            <a:ext cx="7650282" cy="2169927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0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820815"/>
            <a:ext cx="15525572" cy="66103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8383633"/>
            <a:ext cx="7615123" cy="410868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12492322"/>
            <a:ext cx="7615123" cy="183743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8383633"/>
            <a:ext cx="7652626" cy="4108689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12492322"/>
            <a:ext cx="7652626" cy="1837432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9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279968"/>
            <a:ext cx="5805682" cy="79798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4924104"/>
            <a:ext cx="9112836" cy="24303821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0259854"/>
            <a:ext cx="5805682" cy="1900764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87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2279968"/>
            <a:ext cx="5805682" cy="7979886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4924104"/>
            <a:ext cx="9112836" cy="24303821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10259854"/>
            <a:ext cx="5805682" cy="19007648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820815"/>
            <a:ext cx="15525572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9104037"/>
            <a:ext cx="15525572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31697890"/>
            <a:ext cx="4050149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B90E1-6023-45B4-A462-137506489B54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31697890"/>
            <a:ext cx="6075224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31697890"/>
            <a:ext cx="4050149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8594-194B-44B8-B701-7504364BC6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22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21506C1-12BF-01AC-7313-E9757DC4ED64}"/>
              </a:ext>
            </a:extLst>
          </p:cNvPr>
          <p:cNvSpPr/>
          <p:nvPr/>
        </p:nvSpPr>
        <p:spPr>
          <a:xfrm>
            <a:off x="900000" y="540000"/>
            <a:ext cx="16200000" cy="2880000"/>
          </a:xfrm>
          <a:prstGeom prst="roundRect">
            <a:avLst>
              <a:gd name="adj" fmla="val 0"/>
            </a:avLst>
          </a:prstGeom>
          <a:solidFill>
            <a:srgbClr val="FF9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공간 자기상관함수의 이해 및 기온 예측</a:t>
            </a:r>
            <a:endParaRPr lang="en-US" altLang="ko-KR" sz="56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ctr">
              <a:defRPr/>
            </a:pPr>
            <a:r>
              <a:rPr lang="en-US" altLang="ko-KR" sz="32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Comprehension of Spatial Autocovariance Function &amp; Temperature Prediction </a:t>
            </a:r>
          </a:p>
          <a:p>
            <a:pPr algn="ctr">
              <a:defRPr/>
            </a:pPr>
            <a:r>
              <a:rPr lang="ko-KR" altLang="en-US" sz="3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유범주</a:t>
            </a:r>
            <a:r>
              <a:rPr lang="en-US" altLang="ko-KR" sz="3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3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정성준</a:t>
            </a:r>
            <a:r>
              <a:rPr lang="en-US" altLang="ko-KR" sz="3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3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한만휘</a:t>
            </a:r>
            <a:r>
              <a:rPr lang="en-US" altLang="ko-KR" sz="30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,  </a:t>
            </a:r>
            <a:r>
              <a:rPr lang="ko-KR" altLang="en-US" sz="3000" dirty="0" err="1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홍상혁</a:t>
            </a:r>
            <a:endParaRPr lang="en-US" altLang="ko-KR" sz="30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B248D79-20AD-D9B2-BD26-08912965DF1E}"/>
              </a:ext>
            </a:extLst>
          </p:cNvPr>
          <p:cNvSpPr/>
          <p:nvPr/>
        </p:nvSpPr>
        <p:spPr>
          <a:xfrm>
            <a:off x="8374380" y="4316334"/>
            <a:ext cx="8725620" cy="942362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96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A3AAEDF-95FD-BBEC-34D2-D1BD8A90A6D0}"/>
              </a:ext>
            </a:extLst>
          </p:cNvPr>
          <p:cNvSpPr/>
          <p:nvPr/>
        </p:nvSpPr>
        <p:spPr>
          <a:xfrm>
            <a:off x="892351" y="25623450"/>
            <a:ext cx="9000000" cy="786589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96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9C28DB7-5A27-539A-E8FC-C93837583942}"/>
              </a:ext>
            </a:extLst>
          </p:cNvPr>
          <p:cNvSpPr/>
          <p:nvPr/>
        </p:nvSpPr>
        <p:spPr>
          <a:xfrm>
            <a:off x="10603769" y="30943298"/>
            <a:ext cx="6492993" cy="254294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96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CA7535A-0206-C7CD-250F-16CD38B9BFE3}"/>
              </a:ext>
            </a:extLst>
          </p:cNvPr>
          <p:cNvSpPr/>
          <p:nvPr/>
        </p:nvSpPr>
        <p:spPr>
          <a:xfrm>
            <a:off x="10603769" y="25623300"/>
            <a:ext cx="6496013" cy="463681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96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968DD05-1CF0-2A3A-6FE4-D83912131F60}"/>
              </a:ext>
            </a:extLst>
          </p:cNvPr>
          <p:cNvSpPr/>
          <p:nvPr/>
        </p:nvSpPr>
        <p:spPr>
          <a:xfrm>
            <a:off x="900000" y="4319999"/>
            <a:ext cx="6760640" cy="943614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96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8104D1E-5821-22A5-2253-28E350EC985E}"/>
              </a:ext>
            </a:extLst>
          </p:cNvPr>
          <p:cNvSpPr/>
          <p:nvPr/>
        </p:nvSpPr>
        <p:spPr>
          <a:xfrm>
            <a:off x="900000" y="14450639"/>
            <a:ext cx="16200000" cy="10450213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96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313E6AB-0DA3-F17C-D57A-1651B8B02775}"/>
              </a:ext>
            </a:extLst>
          </p:cNvPr>
          <p:cNvSpPr/>
          <p:nvPr/>
        </p:nvSpPr>
        <p:spPr>
          <a:xfrm>
            <a:off x="8855580" y="3961807"/>
            <a:ext cx="5413956" cy="625381"/>
          </a:xfrm>
          <a:prstGeom prst="roundRect">
            <a:avLst/>
          </a:prstGeom>
          <a:solidFill>
            <a:srgbClr val="FF96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bIns="180000" rtlCol="0" anchor="ctr"/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2. Spatial Autocovariance Function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1C3C4BBC-BC80-35C6-56C0-EB338829AA51}"/>
              </a:ext>
            </a:extLst>
          </p:cNvPr>
          <p:cNvSpPr/>
          <p:nvPr/>
        </p:nvSpPr>
        <p:spPr>
          <a:xfrm>
            <a:off x="1350000" y="3969311"/>
            <a:ext cx="2567941" cy="625381"/>
          </a:xfrm>
          <a:prstGeom prst="roundRect">
            <a:avLst/>
          </a:prstGeom>
          <a:solidFill>
            <a:srgbClr val="FF96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bIns="180000" rtlCol="0" anchor="ctr"/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1. Intro of data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3BD15AEC-C0A1-8E9B-B0BA-809B5CABF18B}"/>
              </a:ext>
            </a:extLst>
          </p:cNvPr>
          <p:cNvSpPr/>
          <p:nvPr/>
        </p:nvSpPr>
        <p:spPr>
          <a:xfrm>
            <a:off x="1267915" y="14102417"/>
            <a:ext cx="3642360" cy="625381"/>
          </a:xfrm>
          <a:prstGeom prst="roundRect">
            <a:avLst/>
          </a:prstGeom>
          <a:solidFill>
            <a:srgbClr val="FF96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bIns="180000" rtlCol="0" anchor="ctr"/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3. Prediction Models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64BBE612-40AF-A863-FBCE-1A56685ECEFB}"/>
              </a:ext>
            </a:extLst>
          </p:cNvPr>
          <p:cNvSpPr/>
          <p:nvPr/>
        </p:nvSpPr>
        <p:spPr>
          <a:xfrm>
            <a:off x="1266699" y="25247271"/>
            <a:ext cx="3588658" cy="625381"/>
          </a:xfrm>
          <a:prstGeom prst="roundRect">
            <a:avLst/>
          </a:prstGeom>
          <a:solidFill>
            <a:srgbClr val="FF96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bIns="180000" rtlCol="0" anchor="ctr"/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4. Data Adjustment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480A0BC-7AD5-770B-4ADB-C0085A570976}"/>
              </a:ext>
            </a:extLst>
          </p:cNvPr>
          <p:cNvSpPr/>
          <p:nvPr/>
        </p:nvSpPr>
        <p:spPr>
          <a:xfrm>
            <a:off x="10976860" y="25257129"/>
            <a:ext cx="1970097" cy="625381"/>
          </a:xfrm>
          <a:prstGeom prst="roundRect">
            <a:avLst/>
          </a:prstGeom>
          <a:solidFill>
            <a:srgbClr val="FF96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bIns="180000" rtlCol="0" anchor="ctr"/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5. Result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23BDBDE-0A99-57F5-9235-2D6F9A806EE2}"/>
              </a:ext>
            </a:extLst>
          </p:cNvPr>
          <p:cNvSpPr/>
          <p:nvPr/>
        </p:nvSpPr>
        <p:spPr>
          <a:xfrm>
            <a:off x="10976860" y="30596173"/>
            <a:ext cx="2750460" cy="625381"/>
          </a:xfrm>
          <a:prstGeom prst="roundRect">
            <a:avLst/>
          </a:prstGeom>
          <a:solidFill>
            <a:srgbClr val="FF96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180000" bIns="180000" rtlCol="0" anchor="ctr"/>
          <a:lstStyle/>
          <a:p>
            <a:pPr algn="ctr"/>
            <a:r>
              <a:rPr lang="en-US" altLang="ko-KR" sz="2400" dirty="0"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6. Reference</a:t>
            </a:r>
            <a:endParaRPr lang="ko-KR" altLang="en-US" sz="2400" dirty="0">
              <a:latin typeface="에스코어 드림 4 Regular" panose="020B0503030302020204" pitchFamily="34" charset="-127"/>
              <a:ea typeface="에스코어 드림 4 Regular" panose="020B05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표 67">
                <a:extLst>
                  <a:ext uri="{FF2B5EF4-FFF2-40B4-BE49-F238E27FC236}">
                    <a16:creationId xmlns:a16="http://schemas.microsoft.com/office/drawing/2014/main" id="{289A25A8-0244-B0AC-A638-76D6244E02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665708"/>
                  </p:ext>
                </p:extLst>
              </p:nvPr>
            </p:nvGraphicFramePr>
            <p:xfrm>
              <a:off x="1267915" y="11897636"/>
              <a:ext cx="6056390" cy="15604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7049">
                      <a:extLst>
                        <a:ext uri="{9D8B030D-6E8A-4147-A177-3AD203B41FA5}">
                          <a16:colId xmlns:a16="http://schemas.microsoft.com/office/drawing/2014/main" val="2862249976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645873069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2541718836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2297134019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3652964732"/>
                        </a:ext>
                      </a:extLst>
                    </a:gridCol>
                    <a:gridCol w="790003">
                      <a:extLst>
                        <a:ext uri="{9D8B030D-6E8A-4147-A177-3AD203B41FA5}">
                          <a16:colId xmlns:a16="http://schemas.microsoft.com/office/drawing/2014/main" val="3575058159"/>
                        </a:ext>
                      </a:extLst>
                    </a:gridCol>
                    <a:gridCol w="724093">
                      <a:extLst>
                        <a:ext uri="{9D8B030D-6E8A-4147-A177-3AD203B41FA5}">
                          <a16:colId xmlns:a16="http://schemas.microsoft.com/office/drawing/2014/main" val="355229047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3597627878"/>
                        </a:ext>
                      </a:extLst>
                    </a:gridCol>
                  </a:tblGrid>
                  <a:tr h="352201">
                    <a:tc gridSpan="8"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2022</a:t>
                          </a:r>
                          <a:r>
                            <a:rPr lang="ko-KR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년 계절별 기온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°</m:t>
                              </m:r>
                              <m:r>
                                <m:rPr>
                                  <m:sty m:val="p"/>
                                </m:rPr>
                                <a:rPr lang="en-US" sz="16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C</m:t>
                              </m:r>
                            </m:oMath>
                          </a14:m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) </a:t>
                          </a:r>
                          <a:r>
                            <a:rPr lang="ko-KR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관측자료 기본 </a:t>
                          </a:r>
                          <a:r>
                            <a:rPr lang="ko-KR" alt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통계량</a:t>
                          </a:r>
                          <a:endParaRPr lang="ko-KR" sz="16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39104" marT="18000" marB="18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968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79845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Min.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Q1.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Median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Mean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Q3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Max.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SD.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761703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Spring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3.23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11.63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12.77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12.53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13.73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16.07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1.72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796631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Summer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23.47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24.37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24.02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25.07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27.17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1.60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35303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Fall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13.23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14.83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14.67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16.10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2.22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784465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Winter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-10.00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-1.95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0.03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0.09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9.30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3.09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455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표 67">
                <a:extLst>
                  <a:ext uri="{FF2B5EF4-FFF2-40B4-BE49-F238E27FC236}">
                    <a16:creationId xmlns:a16="http://schemas.microsoft.com/office/drawing/2014/main" id="{289A25A8-0244-B0AC-A638-76D6244E02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665708"/>
                  </p:ext>
                </p:extLst>
              </p:nvPr>
            </p:nvGraphicFramePr>
            <p:xfrm>
              <a:off x="1267915" y="11897636"/>
              <a:ext cx="6056390" cy="15604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7049">
                      <a:extLst>
                        <a:ext uri="{9D8B030D-6E8A-4147-A177-3AD203B41FA5}">
                          <a16:colId xmlns:a16="http://schemas.microsoft.com/office/drawing/2014/main" val="2862249976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645873069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2541718836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2297134019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3652964732"/>
                        </a:ext>
                      </a:extLst>
                    </a:gridCol>
                    <a:gridCol w="790003">
                      <a:extLst>
                        <a:ext uri="{9D8B030D-6E8A-4147-A177-3AD203B41FA5}">
                          <a16:colId xmlns:a16="http://schemas.microsoft.com/office/drawing/2014/main" val="3575058159"/>
                        </a:ext>
                      </a:extLst>
                    </a:gridCol>
                    <a:gridCol w="724093">
                      <a:extLst>
                        <a:ext uri="{9D8B030D-6E8A-4147-A177-3AD203B41FA5}">
                          <a16:colId xmlns:a16="http://schemas.microsoft.com/office/drawing/2014/main" val="355229047"/>
                        </a:ext>
                      </a:extLst>
                    </a:gridCol>
                    <a:gridCol w="757049">
                      <a:extLst>
                        <a:ext uri="{9D8B030D-6E8A-4147-A177-3AD203B41FA5}">
                          <a16:colId xmlns:a16="http://schemas.microsoft.com/office/drawing/2014/main" val="3597627878"/>
                        </a:ext>
                      </a:extLst>
                    </a:gridCol>
                  </a:tblGrid>
                  <a:tr h="352201">
                    <a:tc gridSpan="8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39104" marT="18000" marB="180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101" b="-35172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379845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Min.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Q1.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Median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Mean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Q3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Max.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b="1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SD.</a:t>
                          </a:r>
                          <a:endParaRPr lang="ko-KR" sz="1000" b="1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2761703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Spring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3.23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11.63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12.77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12.53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13.73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16.07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1.72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2796631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Summer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23.47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24.37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24.02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25.07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27.17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1.60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935303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Fall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13.23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14.83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14.67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16.10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2.22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7784465"/>
                      </a:ext>
                    </a:extLst>
                  </a:tr>
                  <a:tr h="2416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Winter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-10.00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-1.95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0.03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0.09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2.10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9.30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altLang="ko-KR" sz="1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3.09</a:t>
                          </a:r>
                        </a:p>
                      </a:txBody>
                      <a:tcPr marL="7620" marR="7620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1345558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9" name="그림 68" descr="지도, 도표이(가) 표시된 사진  자동 생성된 설명">
            <a:extLst>
              <a:ext uri="{FF2B5EF4-FFF2-40B4-BE49-F238E27FC236}">
                <a16:creationId xmlns:a16="http://schemas.microsoft.com/office/drawing/2014/main" id="{1B376B6A-0B6D-D668-BE75-39D810E58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07374" y="5274264"/>
            <a:ext cx="2281796" cy="271834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72C6301-B07F-CB92-DA24-9A939A747B7C}"/>
              </a:ext>
            </a:extLst>
          </p:cNvPr>
          <p:cNvSpPr txBox="1"/>
          <p:nvPr/>
        </p:nvSpPr>
        <p:spPr>
          <a:xfrm>
            <a:off x="4453087" y="4743028"/>
            <a:ext cx="2840736" cy="338554"/>
          </a:xfrm>
          <a:prstGeom prst="rect">
            <a:avLst/>
          </a:prstGeom>
          <a:solidFill>
            <a:srgbClr val="FF968A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국내 관측소 분포</a:t>
            </a:r>
            <a:r>
              <a:rPr lang="en-US" altLang="ko-KR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(2022.</a:t>
            </a:r>
            <a:r>
              <a:rPr lang="ko-KR" altLang="en-US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가을</a:t>
            </a:r>
            <a:r>
              <a:rPr lang="en-US" altLang="ko-KR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6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pic>
        <p:nvPicPr>
          <p:cNvPr id="72" name="그림 71" descr="텍스트, 도표, 스크린샷, 라인이(가) 표시된 사진  자동 생성된 설명">
            <a:extLst>
              <a:ext uri="{FF2B5EF4-FFF2-40B4-BE49-F238E27FC236}">
                <a16:creationId xmlns:a16="http://schemas.microsoft.com/office/drawing/2014/main" id="{9C08D753-2ADC-4586-9713-E36EF2958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60"/>
          <a:stretch>
            <a:fillRect/>
          </a:stretch>
        </p:blipFill>
        <p:spPr>
          <a:xfrm>
            <a:off x="1520234" y="9428154"/>
            <a:ext cx="2336097" cy="2068592"/>
          </a:xfrm>
          <a:prstGeom prst="rect">
            <a:avLst/>
          </a:prstGeom>
          <a:ln>
            <a:noFill/>
          </a:ln>
        </p:spPr>
      </p:pic>
      <p:pic>
        <p:nvPicPr>
          <p:cNvPr id="73" name="그림 72" descr="텍스트, 라인, 도표, 그래프이(가) 표시된 사진  자동 생성된 설명">
            <a:extLst>
              <a:ext uri="{FF2B5EF4-FFF2-40B4-BE49-F238E27FC236}">
                <a16:creationId xmlns:a16="http://schemas.microsoft.com/office/drawing/2014/main" id="{5B43E0BC-0F86-A59F-042A-A652ECAB2F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87" t="18270" r="9035" b="5750"/>
          <a:stretch/>
        </p:blipFill>
        <p:spPr>
          <a:xfrm>
            <a:off x="4757823" y="9428154"/>
            <a:ext cx="2180898" cy="2273029"/>
          </a:xfrm>
          <a:prstGeom prst="rect">
            <a:avLst/>
          </a:prstGeom>
          <a:ln>
            <a:noFill/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E3C62F99-0954-263E-0AC2-B08375C4B604}"/>
              </a:ext>
            </a:extLst>
          </p:cNvPr>
          <p:cNvSpPr txBox="1"/>
          <p:nvPr/>
        </p:nvSpPr>
        <p:spPr>
          <a:xfrm>
            <a:off x="1158610" y="4721855"/>
            <a:ext cx="3079664" cy="4139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본 연구에서는</a:t>
            </a:r>
            <a:r>
              <a:rPr lang="en-US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기상청에서 제공하는 </a:t>
            </a:r>
            <a:r>
              <a:rPr lang="ko-KR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월 평균 기온의 종관</a:t>
            </a:r>
            <a:r>
              <a:rPr lang="en-US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(ASOS) </a:t>
            </a:r>
            <a:r>
              <a:rPr lang="ko-KR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및 방재</a:t>
            </a:r>
            <a:r>
              <a:rPr lang="en-US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(AWS) </a:t>
            </a:r>
            <a:r>
              <a:rPr lang="ko-KR" altLang="en-US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기상 </a:t>
            </a:r>
            <a:r>
              <a:rPr lang="ko-KR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자료를 이용하였다</a:t>
            </a:r>
            <a:r>
              <a:rPr lang="en-US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. 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2007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년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2012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년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2017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년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2022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년의 데이터를 분석하였다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각 년도 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3~5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월을 봄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6~8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월을 여름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9~11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월을 가을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12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월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~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이듬해 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2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월을 겨울로 분류하여 계절별 평균 기온을 구하였다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.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</a:t>
            </a:r>
            <a:endParaRPr lang="en-US" altLang="ko-KR" sz="1400" kern="100" dirty="0"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2022</a:t>
            </a:r>
            <a:r>
              <a:rPr lang="ko-KR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년 가을 기준 운영되고 있는 관측소의 개수는 종관 기상 관측소</a:t>
            </a:r>
            <a:r>
              <a:rPr lang="en-US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96</a:t>
            </a:r>
            <a:r>
              <a:rPr lang="ko-KR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개</a:t>
            </a:r>
            <a:r>
              <a:rPr lang="en-US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방재 기상 관측소</a:t>
            </a:r>
            <a:r>
              <a:rPr lang="en-US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525</a:t>
            </a:r>
            <a:r>
              <a:rPr lang="ko-KR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개이다</a:t>
            </a:r>
            <a:r>
              <a:rPr lang="en-US" altLang="ko-KR" sz="1400" kern="1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. </a:t>
            </a:r>
            <a:endParaRPr lang="ko-KR" altLang="ko-KR" sz="1400" kern="100" dirty="0">
              <a:effectLst/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2DF488-3686-C74A-6E2B-DABAB479AB7D}"/>
              </a:ext>
            </a:extLst>
          </p:cNvPr>
          <p:cNvSpPr txBox="1"/>
          <p:nvPr/>
        </p:nvSpPr>
        <p:spPr>
          <a:xfrm>
            <a:off x="1267915" y="8966557"/>
            <a:ext cx="2840736" cy="338554"/>
          </a:xfrm>
          <a:prstGeom prst="rect">
            <a:avLst/>
          </a:prstGeom>
          <a:solidFill>
            <a:srgbClr val="FF968A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2022</a:t>
            </a:r>
            <a:r>
              <a:rPr lang="ko-KR" altLang="en-US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기온 계절별 </a:t>
            </a:r>
            <a:r>
              <a:rPr lang="en-US" altLang="ko-KR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Boxplot</a:t>
            </a:r>
            <a:endParaRPr lang="ko-KR" altLang="en-US" sz="16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67618F2-4131-990E-5547-E0FF04BB13E6}"/>
              </a:ext>
            </a:extLst>
          </p:cNvPr>
          <p:cNvSpPr txBox="1"/>
          <p:nvPr/>
        </p:nvSpPr>
        <p:spPr>
          <a:xfrm>
            <a:off x="4483567" y="8973852"/>
            <a:ext cx="2840736" cy="584775"/>
          </a:xfrm>
          <a:prstGeom prst="rect">
            <a:avLst/>
          </a:prstGeom>
          <a:solidFill>
            <a:srgbClr val="FF968A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Variogram fitting </a:t>
            </a:r>
            <a:r>
              <a:rPr lang="ko-KR" altLang="en-US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결과</a:t>
            </a:r>
            <a:r>
              <a:rPr lang="en-US" altLang="ko-KR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(2022</a:t>
            </a:r>
            <a:r>
              <a:rPr lang="ko-KR" altLang="en-US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년 가을</a:t>
            </a:r>
            <a:r>
              <a:rPr lang="en-US" altLang="ko-KR" sz="1600" b="1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)</a:t>
            </a:r>
            <a:endParaRPr lang="ko-KR" altLang="en-US" sz="1600" b="1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57FDD83F-67C8-7307-B827-EBF23DDCB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005070"/>
              </p:ext>
            </p:extLst>
          </p:nvPr>
        </p:nvGraphicFramePr>
        <p:xfrm>
          <a:off x="8731783" y="8973852"/>
          <a:ext cx="8001566" cy="1273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068">
                  <a:extLst>
                    <a:ext uri="{9D8B030D-6E8A-4147-A177-3AD203B41FA5}">
                      <a16:colId xmlns:a16="http://schemas.microsoft.com/office/drawing/2014/main" val="540900895"/>
                    </a:ext>
                  </a:extLst>
                </a:gridCol>
                <a:gridCol w="7162498">
                  <a:extLst>
                    <a:ext uri="{9D8B030D-6E8A-4147-A177-3AD203B41FA5}">
                      <a16:colId xmlns:a16="http://schemas.microsoft.com/office/drawing/2014/main" val="460826329"/>
                    </a:ext>
                  </a:extLst>
                </a:gridCol>
              </a:tblGrid>
              <a:tr h="318399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Model #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720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00020"/>
                  </a:ext>
                </a:extLst>
              </a:tr>
              <a:tr h="31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1(a)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Exponential</a:t>
                      </a:r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autocovariance function based</a:t>
                      </a:r>
                      <a:r>
                        <a:rPr lang="ko-KR" altLang="en-US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Kriging</a:t>
                      </a:r>
                    </a:p>
                  </a:txBody>
                  <a:tcPr marT="108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279218"/>
                  </a:ext>
                </a:extLst>
              </a:tr>
              <a:tr h="31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1(b)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Mat</a:t>
                      </a:r>
                      <a:r>
                        <a:rPr lang="en-US" altLang="ko-KR" sz="1400" b="0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é</a:t>
                      </a:r>
                      <a:r>
                        <a:rPr lang="en-US" altLang="ko-KR" sz="1200" b="1" dirty="0" err="1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rn</a:t>
                      </a:r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autocovariance function based</a:t>
                      </a:r>
                      <a:r>
                        <a:rPr lang="ko-KR" altLang="en-US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Kriging</a:t>
                      </a:r>
                    </a:p>
                  </a:txBody>
                  <a:tcPr marT="108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585537"/>
                  </a:ext>
                </a:extLst>
              </a:tr>
              <a:tr h="318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1(c)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200" b="1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Gaussian</a:t>
                      </a:r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autocovariance function based</a:t>
                      </a:r>
                      <a:r>
                        <a:rPr lang="ko-KR" altLang="en-US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Kriging</a:t>
                      </a:r>
                    </a:p>
                  </a:txBody>
                  <a:tcPr marT="10800" marB="36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381358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:a16="http://schemas.microsoft.com/office/drawing/2014/main" id="{AF490E1D-CA9C-40C6-6666-69228692A7F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60580" y="10394894"/>
            <a:ext cx="8561758" cy="3297400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4F0E7990-FD88-F794-DCCB-DBAD4A929F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007708" y="15214385"/>
            <a:ext cx="2962228" cy="279844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8E21206A-DA20-70F5-9CFF-29AA8C9D422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3139894" y="15199285"/>
            <a:ext cx="2962503" cy="279844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8B4571FB-7032-278F-8AE8-309E13F230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026238" y="18445084"/>
            <a:ext cx="2952361" cy="2798444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9A132A8C-A39C-EB0E-205E-385729A3429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144390" y="18453438"/>
            <a:ext cx="2962503" cy="279844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E61DAACF-CF68-8210-FAEB-98F9DEFF2B7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013361" y="21665647"/>
            <a:ext cx="2962228" cy="2798442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0728B473-9216-3154-C983-800D686A986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3138644" y="21666951"/>
            <a:ext cx="2963901" cy="2798442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DBE22E55-7EEC-6791-94D4-1E4128FBC1F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6258028" y="21696103"/>
            <a:ext cx="381538" cy="270209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31106D32-F5F0-D2E5-D535-ED067236293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6258028" y="15663302"/>
            <a:ext cx="417571" cy="4680000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E84130C9-3FC0-2871-8862-1A6DDDCE00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8693" y="20682692"/>
            <a:ext cx="8304161" cy="3913726"/>
          </a:xfrm>
          <a:prstGeom prst="rect">
            <a:avLst/>
          </a:prstGeom>
        </p:spPr>
      </p:pic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2E02FDF9-07FC-4B77-9816-FCCDC9FF3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75394"/>
              </p:ext>
            </p:extLst>
          </p:nvPr>
        </p:nvGraphicFramePr>
        <p:xfrm>
          <a:off x="1267915" y="19034485"/>
          <a:ext cx="8067254" cy="103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73">
                  <a:extLst>
                    <a:ext uri="{9D8B030D-6E8A-4147-A177-3AD203B41FA5}">
                      <a16:colId xmlns:a16="http://schemas.microsoft.com/office/drawing/2014/main" val="540900895"/>
                    </a:ext>
                  </a:extLst>
                </a:gridCol>
                <a:gridCol w="3513754">
                  <a:extLst>
                    <a:ext uri="{9D8B030D-6E8A-4147-A177-3AD203B41FA5}">
                      <a16:colId xmlns:a16="http://schemas.microsoft.com/office/drawing/2014/main" val="460826329"/>
                    </a:ext>
                  </a:extLst>
                </a:gridCol>
                <a:gridCol w="521032">
                  <a:extLst>
                    <a:ext uri="{9D8B030D-6E8A-4147-A177-3AD203B41FA5}">
                      <a16:colId xmlns:a16="http://schemas.microsoft.com/office/drawing/2014/main" val="2041588560"/>
                    </a:ext>
                  </a:extLst>
                </a:gridCol>
                <a:gridCol w="3512595">
                  <a:extLst>
                    <a:ext uri="{9D8B030D-6E8A-4147-A177-3AD203B41FA5}">
                      <a16:colId xmlns:a16="http://schemas.microsoft.com/office/drawing/2014/main" val="253621561"/>
                    </a:ext>
                  </a:extLst>
                </a:gridCol>
              </a:tblGrid>
              <a:tr h="34339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Model #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72000" marR="720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8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00020"/>
                  </a:ext>
                </a:extLst>
              </a:tr>
              <a:tr h="3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Model 1(b)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Inverse Distance Weighted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279218"/>
                  </a:ext>
                </a:extLst>
              </a:tr>
              <a:tr h="343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/>
                      </a:pPr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MLE Method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800" marR="10800"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6009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Thin Plate Spline</a:t>
                      </a:r>
                    </a:p>
                  </a:txBody>
                  <a:tcPr marT="10800" marB="108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585537"/>
                  </a:ext>
                </a:extLst>
              </a:tr>
            </a:tbl>
          </a:graphicData>
        </a:graphic>
      </p:graphicFrame>
      <p:graphicFrame>
        <p:nvGraphicFramePr>
          <p:cNvPr id="135" name="내용 개체 틀 9">
            <a:extLst>
              <a:ext uri="{FF2B5EF4-FFF2-40B4-BE49-F238E27FC236}">
                <a16:creationId xmlns:a16="http://schemas.microsoft.com/office/drawing/2014/main" id="{67DBE442-988F-6F93-B97D-1BDB2550C5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424717"/>
              </p:ext>
            </p:extLst>
          </p:nvPr>
        </p:nvGraphicFramePr>
        <p:xfrm>
          <a:off x="6232049" y="26040343"/>
          <a:ext cx="3300664" cy="358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166">
                  <a:extLst>
                    <a:ext uri="{9D8B030D-6E8A-4147-A177-3AD203B41FA5}">
                      <a16:colId xmlns:a16="http://schemas.microsoft.com/office/drawing/2014/main" val="709038801"/>
                    </a:ext>
                  </a:extLst>
                </a:gridCol>
                <a:gridCol w="825166">
                  <a:extLst>
                    <a:ext uri="{9D8B030D-6E8A-4147-A177-3AD203B41FA5}">
                      <a16:colId xmlns:a16="http://schemas.microsoft.com/office/drawing/2014/main" val="2085922439"/>
                    </a:ext>
                  </a:extLst>
                </a:gridCol>
                <a:gridCol w="825166">
                  <a:extLst>
                    <a:ext uri="{9D8B030D-6E8A-4147-A177-3AD203B41FA5}">
                      <a16:colId xmlns:a16="http://schemas.microsoft.com/office/drawing/2014/main" val="1275541634"/>
                    </a:ext>
                  </a:extLst>
                </a:gridCol>
                <a:gridCol w="825166">
                  <a:extLst>
                    <a:ext uri="{9D8B030D-6E8A-4147-A177-3AD203B41FA5}">
                      <a16:colId xmlns:a16="http://schemas.microsoft.com/office/drawing/2014/main" val="1174652583"/>
                    </a:ext>
                  </a:extLst>
                </a:gridCol>
              </a:tblGrid>
              <a:tr h="895023">
                <a:tc rowSpan="2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Data #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0865" marR="100865" marT="50432" marB="5043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8A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Altitude correction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0865" marR="100865" marT="50432" marB="50432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703645"/>
                  </a:ext>
                </a:extLst>
              </a:tr>
              <a:tr h="895023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31611" marR="31611" marT="15806" marB="158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31611" marR="31611" marT="15806" marB="158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800114"/>
                  </a:ext>
                </a:extLst>
              </a:tr>
              <a:tr h="8950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Exclude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Island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100865" marR="100865" marT="50432" marB="50432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X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31611" marR="31611" marT="15806" marB="158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31611" marR="31611" marT="15806" marB="158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31611" marR="31611" marT="15806" marB="158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242711"/>
                  </a:ext>
                </a:extLst>
              </a:tr>
              <a:tr h="8950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O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31611" marR="31611" marT="15806" marB="158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31611" marR="31611" marT="15806" marB="158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tx1"/>
                          </a:solidFill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ko-KR" altLang="en-US" sz="1300" dirty="0">
                        <a:solidFill>
                          <a:schemeClr val="tx1"/>
                        </a:solidFill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</a:endParaRPr>
                    </a:p>
                  </a:txBody>
                  <a:tcPr marL="31611" marR="31611" marT="15806" marB="1580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37746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7" name="표 136">
                <a:extLst>
                  <a:ext uri="{FF2B5EF4-FFF2-40B4-BE49-F238E27FC236}">
                    <a16:creationId xmlns:a16="http://schemas.microsoft.com/office/drawing/2014/main" id="{8071CC81-1C25-6515-9FB8-093F8B78F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174515"/>
                  </p:ext>
                </p:extLst>
              </p:nvPr>
            </p:nvGraphicFramePr>
            <p:xfrm>
              <a:off x="1266698" y="30459680"/>
              <a:ext cx="3998625" cy="2514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9725">
                      <a:extLst>
                        <a:ext uri="{9D8B030D-6E8A-4147-A177-3AD203B41FA5}">
                          <a16:colId xmlns:a16="http://schemas.microsoft.com/office/drawing/2014/main" val="541465769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907452300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3896819735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4029667105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3566452249"/>
                        </a:ext>
                      </a:extLst>
                    </a:gridCol>
                  </a:tblGrid>
                  <a:tr h="450583">
                    <a:tc gridSpan="5">
                      <a:txBody>
                        <a:bodyPr/>
                        <a:lstStyle/>
                        <a:p>
                          <a:pPr algn="l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altLang="ko-KR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 2022 </a:t>
                          </a:r>
                          <a:r>
                            <a:rPr lang="ko-KR" alt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가을 기온</a:t>
                          </a:r>
                          <a:r>
                            <a:rPr lang="en-US" altLang="ko-KR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°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600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</a:rPr>
                                <m:t>C</m:t>
                              </m:r>
                            </m:oMath>
                          </a14:m>
                          <a:r>
                            <a:rPr lang="en-US" altLang="ko-KR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)</a:t>
                          </a:r>
                          <a:r>
                            <a:rPr lang="ko-KR" alt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 기초 통계량 변화</a:t>
                          </a:r>
                          <a:endParaRPr lang="ko-KR" sz="16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72000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68A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8455853"/>
                      </a:ext>
                    </a:extLst>
                  </a:tr>
                  <a:tr h="4054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altLang="ko-KR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Data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Min.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Mean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Max.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SD.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458915"/>
                      </a:ext>
                    </a:extLst>
                  </a:tr>
                  <a:tr h="4416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14.61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2.23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178608"/>
                      </a:ext>
                    </a:extLst>
                  </a:tr>
                  <a:tr h="4054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11.33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15.50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21.73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1.67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6753968"/>
                      </a:ext>
                    </a:extLst>
                  </a:tr>
                  <a:tr h="4054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14.42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18.8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2.06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421917"/>
                      </a:ext>
                    </a:extLst>
                  </a:tr>
                  <a:tr h="4054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4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11.33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15.25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19.21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1.44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8273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7" name="표 136">
                <a:extLst>
                  <a:ext uri="{FF2B5EF4-FFF2-40B4-BE49-F238E27FC236}">
                    <a16:creationId xmlns:a16="http://schemas.microsoft.com/office/drawing/2014/main" id="{8071CC81-1C25-6515-9FB8-093F8B78F7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2174515"/>
                  </p:ext>
                </p:extLst>
              </p:nvPr>
            </p:nvGraphicFramePr>
            <p:xfrm>
              <a:off x="1266698" y="30459680"/>
              <a:ext cx="3998625" cy="25140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9725">
                      <a:extLst>
                        <a:ext uri="{9D8B030D-6E8A-4147-A177-3AD203B41FA5}">
                          <a16:colId xmlns:a16="http://schemas.microsoft.com/office/drawing/2014/main" val="541465769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907452300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3896819735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4029667105"/>
                        </a:ext>
                      </a:extLst>
                    </a:gridCol>
                    <a:gridCol w="799725">
                      <a:extLst>
                        <a:ext uri="{9D8B030D-6E8A-4147-A177-3AD203B41FA5}">
                          <a16:colId xmlns:a16="http://schemas.microsoft.com/office/drawing/2014/main" val="3566452249"/>
                        </a:ext>
                      </a:extLst>
                    </a:gridCol>
                  </a:tblGrid>
                  <a:tr h="450583"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72000" marR="39104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r="-152" b="-4608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8455853"/>
                      </a:ext>
                    </a:extLst>
                  </a:tr>
                  <a:tr h="4054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altLang="ko-KR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a:t>Data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Min.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Mean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Max.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SD.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6458915"/>
                      </a:ext>
                    </a:extLst>
                  </a:tr>
                  <a:tr h="44160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14.61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2.23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88178608"/>
                      </a:ext>
                    </a:extLst>
                  </a:tr>
                  <a:tr h="4054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11.33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15.50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21.73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1.67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6753968"/>
                      </a:ext>
                    </a:extLst>
                  </a:tr>
                  <a:tr h="4054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6.2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14.42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18.8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2.06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421917"/>
                      </a:ext>
                    </a:extLst>
                  </a:tr>
                  <a:tr h="40546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defRPr/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4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/>
                          </a:endParaRPr>
                        </a:p>
                      </a:txBody>
                      <a:tcPr marL="37196" marR="37196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5B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11.33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15.25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19.21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000" kern="100" dirty="0">
                              <a:solidFill>
                                <a:schemeClr val="tx1"/>
                              </a:solidFill>
                              <a:effectLst/>
                              <a:latin typeface="에스코어 드림 3 Light" panose="020B0303030302020204" pitchFamily="34" charset="-127"/>
                              <a:ea typeface="에스코어 드림 3 Light" panose="020B0303030302020204" pitchFamily="34" charset="-127"/>
                            </a:rPr>
                            <a:t>1.44</a:t>
                          </a:r>
                          <a:endParaRPr lang="ko-KR" sz="1000" kern="100" dirty="0">
                            <a:solidFill>
                              <a:schemeClr val="tx1"/>
                            </a:solidFill>
                            <a:effectLst/>
                            <a:latin typeface="에스코어 드림 3 Light" panose="020B0303030302020204" pitchFamily="34" charset="-127"/>
                            <a:ea typeface="에스코어 드림 3 Light" panose="020B03030303020202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39104" marR="39104" marT="3600" marB="360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0827342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583AFC5B-131C-C2FD-C7A0-4DD1EB278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05751"/>
              </p:ext>
            </p:extLst>
          </p:nvPr>
        </p:nvGraphicFramePr>
        <p:xfrm>
          <a:off x="5531452" y="30459680"/>
          <a:ext cx="3998625" cy="2514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9725">
                  <a:extLst>
                    <a:ext uri="{9D8B030D-6E8A-4147-A177-3AD203B41FA5}">
                      <a16:colId xmlns:a16="http://schemas.microsoft.com/office/drawing/2014/main" val="541465769"/>
                    </a:ext>
                  </a:extLst>
                </a:gridCol>
                <a:gridCol w="799725">
                  <a:extLst>
                    <a:ext uri="{9D8B030D-6E8A-4147-A177-3AD203B41FA5}">
                      <a16:colId xmlns:a16="http://schemas.microsoft.com/office/drawing/2014/main" val="907452300"/>
                    </a:ext>
                  </a:extLst>
                </a:gridCol>
                <a:gridCol w="799725">
                  <a:extLst>
                    <a:ext uri="{9D8B030D-6E8A-4147-A177-3AD203B41FA5}">
                      <a16:colId xmlns:a16="http://schemas.microsoft.com/office/drawing/2014/main" val="3896819735"/>
                    </a:ext>
                  </a:extLst>
                </a:gridCol>
                <a:gridCol w="799725">
                  <a:extLst>
                    <a:ext uri="{9D8B030D-6E8A-4147-A177-3AD203B41FA5}">
                      <a16:colId xmlns:a16="http://schemas.microsoft.com/office/drawing/2014/main" val="4029667105"/>
                    </a:ext>
                  </a:extLst>
                </a:gridCol>
                <a:gridCol w="799725">
                  <a:extLst>
                    <a:ext uri="{9D8B030D-6E8A-4147-A177-3AD203B41FA5}">
                      <a16:colId xmlns:a16="http://schemas.microsoft.com/office/drawing/2014/main" val="3566452249"/>
                    </a:ext>
                  </a:extLst>
                </a:gridCol>
              </a:tblGrid>
              <a:tr h="473651">
                <a:tc gridSpan="5"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2022 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데이터 별 </a:t>
                      </a: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MSE 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평균값</a:t>
                      </a:r>
                      <a:r>
                        <a:rPr lang="en-US" altLang="ko-KR" sz="1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 </a:t>
                      </a:r>
                      <a:r>
                        <a:rPr lang="ko-KR" altLang="en-US" sz="16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  <a:cs typeface="Times New Roman"/>
                        </a:rPr>
                        <a:t>계절 별 추이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72000" marR="0" marT="14400" marB="144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8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endParaRPr lang="ko-KR" sz="5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7196" marR="37196" marT="0" marB="0" anchor="ctr"/>
                </a:tc>
                <a:extLst>
                  <a:ext uri="{0D108BD9-81ED-4DB2-BD59-A6C34878D82A}">
                    <a16:rowId xmlns:a16="http://schemas.microsoft.com/office/drawing/2014/main" val="2208455853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 Data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Spring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Summer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Fall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Winter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458915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1.332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1.1748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1.4281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1.4132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178608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0.3875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0.1989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0.6334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0.5460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753968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3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1.1728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1.1041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1.1372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1.1729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21917"/>
                  </a:ext>
                </a:extLst>
              </a:tr>
              <a:tr h="4080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5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0.3964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0.1869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0.5856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defRPr/>
                      </a:pPr>
                      <a:r>
                        <a:rPr lang="en-US" sz="1000" kern="100" dirty="0">
                          <a:solidFill>
                            <a:schemeClr val="tx1"/>
                          </a:solidFill>
                          <a:effectLst/>
                          <a:latin typeface="에스코어 드림 3 Light" panose="020B0303030302020204" pitchFamily="34" charset="-127"/>
                          <a:ea typeface="에스코어 드림 3 Light" panose="020B0303030302020204" pitchFamily="34" charset="-127"/>
                        </a:rPr>
                        <a:t>0.5439</a:t>
                      </a:r>
                      <a:endParaRPr lang="ko-KR" sz="1000" kern="100" dirty="0">
                        <a:solidFill>
                          <a:schemeClr val="tx1"/>
                        </a:solidFill>
                        <a:effectLst/>
                        <a:latin typeface="에스코어 드림 3 Light" panose="020B0303030302020204" pitchFamily="34" charset="-127"/>
                        <a:ea typeface="에스코어 드림 3 Light" panose="020B0303030302020204" pitchFamily="34" charset="-127"/>
                        <a:cs typeface="Times New Roman"/>
                      </a:endParaRPr>
                    </a:p>
                  </a:txBody>
                  <a:tcPr marL="37196" marR="37196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2734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E41F41-B5D6-000C-37BC-1D6817B6F77F}"/>
                  </a:ext>
                </a:extLst>
              </p:cNvPr>
              <p:cNvSpPr txBox="1"/>
              <p:nvPr/>
            </p:nvSpPr>
            <p:spPr>
              <a:xfrm>
                <a:off x="8630304" y="4733726"/>
                <a:ext cx="8203961" cy="43499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en-US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공간 자기상관함수에는 여러 종류가 있지만</a:t>
                </a:r>
                <a:r>
                  <a:rPr lang="en-US" altLang="ko-KR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이번 연구에서는 아래 함수들을 이용한다</a:t>
                </a:r>
                <a:endParaRPr lang="en-US" altLang="ko-KR" sz="1400" kern="1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Exponential autocovariance function </a:t>
                </a: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en-US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가까운 거리에서도 변화가 큰 자료를 </a:t>
                </a:r>
                <a:r>
                  <a:rPr lang="ko-KR" altLang="en-US" sz="1400" kern="100" dirty="0" err="1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분석하는데에</a:t>
                </a:r>
                <a:r>
                  <a:rPr lang="ko-KR" altLang="en-US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 사용</a:t>
                </a:r>
                <a:endParaRPr lang="en-US" altLang="ko-KR" sz="1400" kern="1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Cov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endChr m:val="‖"/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‖</m:t>
                          </m:r>
                          <m:r>
                            <m:rPr>
                              <m:lit/>
                            </m:r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ko-KR" sz="1400" kern="1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Gaussian autocovariance function</a:t>
                </a: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en-US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가까운 거리에서 부드러운 변화가 나타나는 자료를 </a:t>
                </a:r>
                <a:r>
                  <a:rPr lang="ko-KR" altLang="en-US" sz="1400" kern="100" dirty="0" err="1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분석하는데에</a:t>
                </a:r>
                <a:r>
                  <a:rPr lang="ko-KR" altLang="en-US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 사용</a:t>
                </a:r>
                <a:endParaRPr lang="en-US" altLang="ko-KR" sz="1400" kern="1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Cov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400" b="0" i="0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endChr m:val="‖"/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 −(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lit/>
                                    </m:r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 )</m:t>
                          </m:r>
                        </m:e>
                      </m:func>
                    </m:oMath>
                  </m:oMathPara>
                </a14:m>
                <a:endParaRPr lang="en-US" altLang="ko-KR" sz="1400" kern="1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altLang="ko-KR" sz="1400" kern="100" dirty="0" err="1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Matern</a:t>
                </a:r>
                <a:r>
                  <a:rPr lang="en-US" altLang="ko-KR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 autocovariance function</a:t>
                </a: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en-US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위의 두 함수의 일반적인 함수</a:t>
                </a:r>
                <a:r>
                  <a:rPr lang="en-US" altLang="ko-KR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형태</a:t>
                </a:r>
                <a:endParaRPr lang="en-US" altLang="ko-KR" sz="1400" kern="1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endParaRPr>
              </a:p>
              <a:p>
                <a:pPr algn="just" latinLnBrk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400" b="0" i="0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ko-KR" sz="1400" b="0" i="1" kern="100" smtClean="0">
                                      <a:latin typeface="Cambria Math" panose="02040503050406030204" pitchFamily="18" charset="0"/>
                                      <a:ea typeface="에스코어 드림 3 Light" panose="020B0303030302020204" pitchFamily="34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𝑍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m:rPr>
                                  <m:lit/>
                                </m:rP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altLang="ko-KR" sz="1400" b="0" i="1" kern="100" smtClean="0">
                                  <a:latin typeface="Cambria Math" panose="02040503050406030204" pitchFamily="18" charset="0"/>
                                  <a:ea typeface="에스코어 드림 3 Light" panose="020B0303030302020204" pitchFamily="34" charset="-127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p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𝜈</m:t>
                          </m:r>
                        </m:sup>
                      </m:sSup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𝛫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𝜈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400" b="0" i="0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where</m:t>
                      </m:r>
                      <m:r>
                        <a:rPr lang="en-US" altLang="ko-KR" sz="1400" b="0" i="0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400" b="0" i="1" kern="100" smtClean="0">
                              <a:latin typeface="Cambria Math" panose="02040503050406030204" pitchFamily="18" charset="0"/>
                              <a:ea typeface="에스코어 드림 3 Light" panose="020B0303030302020204" pitchFamily="34" charset="-127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400" b="0" i="1" kern="100" smtClean="0">
                          <a:latin typeface="Cambria Math" panose="02040503050406030204" pitchFamily="18" charset="0"/>
                          <a:ea typeface="에스코어 드림 3 Light" panose="020B0303030302020204" pitchFamily="34" charset="-127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altLang="ko-KR" sz="1400" i="1" kern="1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E41F41-B5D6-000C-37BC-1D6817B6F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304" y="4733726"/>
                <a:ext cx="8203961" cy="4349909"/>
              </a:xfrm>
              <a:prstGeom prst="rect">
                <a:avLst/>
              </a:prstGeom>
              <a:blipFill>
                <a:blip r:embed="rId17"/>
                <a:stretch>
                  <a:fillRect l="-1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C0897C-AEE2-5AC4-01CD-3A03BF8DDA87}"/>
              </a:ext>
            </a:extLst>
          </p:cNvPr>
          <p:cNvSpPr txBox="1"/>
          <p:nvPr/>
        </p:nvSpPr>
        <p:spPr>
          <a:xfrm>
            <a:off x="1158610" y="26024058"/>
            <a:ext cx="4764670" cy="21235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지리적 인자 중 기후요소의 </a:t>
            </a:r>
            <a:r>
              <a:rPr lang="ko-KR" altLang="ko-KR" sz="1800" dirty="0" err="1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시·공간</a:t>
            </a:r>
            <a:r>
              <a:rPr lang="ko-KR" altLang="ko-KR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변동에 가장 큰 영향을 미치는 인자는 해발고도이다</a:t>
            </a:r>
            <a:r>
              <a:rPr lang="en-US" altLang="ko-KR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ko-KR" sz="1800" dirty="0" err="1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박노욱</a:t>
            </a:r>
            <a:r>
              <a:rPr lang="en-US" altLang="ko-KR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 err="1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장동호</a:t>
            </a:r>
            <a:r>
              <a:rPr lang="en-US" altLang="ko-KR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2008). </a:t>
            </a:r>
            <a:r>
              <a:rPr lang="ko-KR" altLang="en-US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또한 앞선 연구</a:t>
            </a:r>
            <a:r>
              <a:rPr lang="en-US" altLang="ko-KR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(</a:t>
            </a:r>
            <a:r>
              <a:rPr lang="ko-KR" altLang="en-US" sz="1800" dirty="0" err="1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장승민</a:t>
            </a:r>
            <a:r>
              <a:rPr lang="en-US" altLang="ko-KR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2006) </a:t>
            </a:r>
            <a:r>
              <a:rPr lang="ko-KR" altLang="en-US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에 따르면 섬의 기온은 그 주변 바다의 영향을 받는다</a:t>
            </a:r>
            <a:r>
              <a:rPr lang="en-US" altLang="ko-KR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. </a:t>
            </a:r>
            <a:endParaRPr lang="en-US" altLang="ko-KR" sz="1400" kern="1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BABC74-1D7A-5F4D-1D52-58ACDCE00472}"/>
              </a:ext>
            </a:extLst>
          </p:cNvPr>
          <p:cNvCxnSpPr>
            <a:cxnSpLocks/>
          </p:cNvCxnSpPr>
          <p:nvPr/>
        </p:nvCxnSpPr>
        <p:spPr>
          <a:xfrm flipH="1">
            <a:off x="10290629" y="21243528"/>
            <a:ext cx="585111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0E327F-B101-B9B5-759A-AB3B26168139}"/>
              </a:ext>
            </a:extLst>
          </p:cNvPr>
          <p:cNvSpPr txBox="1"/>
          <p:nvPr/>
        </p:nvSpPr>
        <p:spPr>
          <a:xfrm>
            <a:off x="10033341" y="17999798"/>
            <a:ext cx="295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Model 1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8CC064-1238-F996-F7A0-EEE7D2A9DD10}"/>
              </a:ext>
            </a:extLst>
          </p:cNvPr>
          <p:cNvSpPr txBox="1"/>
          <p:nvPr/>
        </p:nvSpPr>
        <p:spPr>
          <a:xfrm>
            <a:off x="13139988" y="18000336"/>
            <a:ext cx="295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Model 2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B6B7E3-E05B-F1A4-695C-28E10B1E2831}"/>
              </a:ext>
            </a:extLst>
          </p:cNvPr>
          <p:cNvSpPr txBox="1"/>
          <p:nvPr/>
        </p:nvSpPr>
        <p:spPr>
          <a:xfrm>
            <a:off x="10029293" y="21251737"/>
            <a:ext cx="295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Model 3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DA743-8A48-2816-553D-73F13CA877FF}"/>
              </a:ext>
            </a:extLst>
          </p:cNvPr>
          <p:cNvSpPr txBox="1"/>
          <p:nvPr/>
        </p:nvSpPr>
        <p:spPr>
          <a:xfrm>
            <a:off x="13145961" y="21252490"/>
            <a:ext cx="295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Model 4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37F1D2-C230-0348-43D0-1F084B1B152F}"/>
              </a:ext>
            </a:extLst>
          </p:cNvPr>
          <p:cNvSpPr txBox="1"/>
          <p:nvPr/>
        </p:nvSpPr>
        <p:spPr>
          <a:xfrm>
            <a:off x="10013361" y="24473703"/>
            <a:ext cx="295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Variance of Model 1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E678F-F2C1-DE59-1016-B88C90755D3E}"/>
              </a:ext>
            </a:extLst>
          </p:cNvPr>
          <p:cNvSpPr txBox="1"/>
          <p:nvPr/>
        </p:nvSpPr>
        <p:spPr>
          <a:xfrm>
            <a:off x="13141958" y="24474228"/>
            <a:ext cx="295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Variance of Model 2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C3115E-C1D7-1DE3-35D8-F5EA2B9129D7}"/>
                  </a:ext>
                </a:extLst>
              </p:cNvPr>
              <p:cNvSpPr txBox="1"/>
              <p:nvPr/>
            </p:nvSpPr>
            <p:spPr>
              <a:xfrm>
                <a:off x="16125652" y="15268530"/>
                <a:ext cx="880750" cy="385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latinLnBrk="1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ko-KR" altLang="en-US" sz="1400" kern="100" dirty="0">
                    <a:latin typeface="에스코어 드림 3 Light" panose="020B0303030302020204" pitchFamily="34" charset="-127"/>
                    <a:ea typeface="에스코어 드림 3 Light" panose="020B0303030302020204" pitchFamily="34" charset="-127"/>
                    <a:cs typeface="Times New Roman" panose="02020603050405020304" pitchFamily="18" charset="0"/>
                  </a:rPr>
                  <a:t>기온</a:t>
                </a:r>
                <a14:m>
                  <m:oMath xmlns:m="http://schemas.openxmlformats.org/officeDocument/2006/math"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에스코어 드림 3 Light" panose="020B0303030302020204" pitchFamily="34" charset="-127"/>
                        <a:cs typeface="Times New Roman" panose="02020603050405020304" pitchFamily="18" charset="0"/>
                      </a:rPr>
                      <m:t>(°</m:t>
                    </m:r>
                    <m:r>
                      <m:rPr>
                        <m:sty m:val="p"/>
                      </m:rPr>
                      <a:rPr lang="en-US" altLang="ko-KR" sz="1400" b="0" i="0" kern="100" smtClean="0">
                        <a:latin typeface="Cambria Math" panose="02040503050406030204" pitchFamily="18" charset="0"/>
                        <a:ea typeface="에스코어 드림 3 Light" panose="020B0303030302020204" pitchFamily="34" charset="-127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ko-KR" sz="1400" b="0" i="1" kern="100" smtClean="0">
                        <a:latin typeface="Cambria Math" panose="02040503050406030204" pitchFamily="18" charset="0"/>
                        <a:ea typeface="에스코어 드림 3 Light" panose="020B0303030302020204" pitchFamily="34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400" kern="100" dirty="0">
                  <a:latin typeface="에스코어 드림 3 Light" panose="020B0303030302020204" pitchFamily="34" charset="-127"/>
                  <a:ea typeface="에스코어 드림 3 Light" panose="020B03030303020202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8C3115E-C1D7-1DE3-35D8-F5EA2B912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5652" y="15268530"/>
                <a:ext cx="880750" cy="385618"/>
              </a:xfrm>
              <a:prstGeom prst="rect">
                <a:avLst/>
              </a:prstGeom>
              <a:blipFill>
                <a:blip r:embed="rId18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F0D6844C-B463-CAEF-1B40-99CF33BB2572}"/>
              </a:ext>
            </a:extLst>
          </p:cNvPr>
          <p:cNvSpPr txBox="1"/>
          <p:nvPr/>
        </p:nvSpPr>
        <p:spPr>
          <a:xfrm>
            <a:off x="15963602" y="21312267"/>
            <a:ext cx="880750" cy="379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분산</a:t>
            </a:r>
            <a:endParaRPr lang="en-US" altLang="ko-KR" sz="1400" kern="1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C26257-E7F9-86CB-EFDD-9085BD84504A}"/>
              </a:ext>
            </a:extLst>
          </p:cNvPr>
          <p:cNvSpPr txBox="1"/>
          <p:nvPr/>
        </p:nvSpPr>
        <p:spPr>
          <a:xfrm>
            <a:off x="1161518" y="14885255"/>
            <a:ext cx="7917144" cy="3682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모델들 설명</a:t>
            </a:r>
            <a:endParaRPr lang="en-US" altLang="ko-KR" sz="1400" kern="1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Model 1 : Model 1(b), Kriging with </a:t>
            </a:r>
            <a:r>
              <a:rPr lang="en-US" altLang="ko-KR" sz="1400" kern="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Matern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covariance function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Model 2 : Kriging with MLE of </a:t>
            </a:r>
            <a:r>
              <a:rPr lang="en-US" altLang="ko-KR" sz="1400" kern="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Matern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covariance function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Matern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자기상관함수의 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parameter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의 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MLE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를 구하여 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Kriging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에 적용하는 방법이다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Model 3 : Inverse Distance Weighted (IDW)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예측 지점의 기온을 그 근처 관측 지점들의 기온의 가중평균으로 구하는 방법이다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. 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이때 가중치를 거리의 역수로 매긴다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.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Model 4 : Thin Plate Spline (TPS)</a:t>
            </a: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Spline 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기반의 데이터 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interpolation 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및 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extrapolation</a:t>
            </a:r>
            <a:r>
              <a:rPr lang="ko-KR" altLang="en-US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 모델이다</a:t>
            </a:r>
            <a:r>
              <a:rPr lang="en-US" altLang="ko-KR" sz="1400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0AE03-4BF5-357C-E9A2-D903DE722EFB}"/>
              </a:ext>
            </a:extLst>
          </p:cNvPr>
          <p:cNvSpPr txBox="1"/>
          <p:nvPr/>
        </p:nvSpPr>
        <p:spPr>
          <a:xfrm>
            <a:off x="16588831" y="15871504"/>
            <a:ext cx="417571" cy="30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25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340BF-F3EC-6D6A-DFAB-D38863E66ECC}"/>
              </a:ext>
            </a:extLst>
          </p:cNvPr>
          <p:cNvSpPr txBox="1"/>
          <p:nvPr/>
        </p:nvSpPr>
        <p:spPr>
          <a:xfrm>
            <a:off x="16589598" y="17137585"/>
            <a:ext cx="417571" cy="30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20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3964-5270-34F3-D4D7-7ED799FBAF69}"/>
              </a:ext>
            </a:extLst>
          </p:cNvPr>
          <p:cNvSpPr txBox="1"/>
          <p:nvPr/>
        </p:nvSpPr>
        <p:spPr>
          <a:xfrm>
            <a:off x="16588831" y="18405144"/>
            <a:ext cx="417571" cy="30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15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AFF2D6-AB90-037C-5EE3-D03315116F91}"/>
              </a:ext>
            </a:extLst>
          </p:cNvPr>
          <p:cNvSpPr txBox="1"/>
          <p:nvPr/>
        </p:nvSpPr>
        <p:spPr>
          <a:xfrm>
            <a:off x="16588831" y="19671225"/>
            <a:ext cx="417571" cy="30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10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B896F-EFD2-D5DB-254F-A413D924CB05}"/>
              </a:ext>
            </a:extLst>
          </p:cNvPr>
          <p:cNvSpPr txBox="1"/>
          <p:nvPr/>
        </p:nvSpPr>
        <p:spPr>
          <a:xfrm>
            <a:off x="16588831" y="21839265"/>
            <a:ext cx="417571" cy="30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25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52048-D6F8-6C4D-7F9C-AC6C82172E3F}"/>
              </a:ext>
            </a:extLst>
          </p:cNvPr>
          <p:cNvSpPr txBox="1"/>
          <p:nvPr/>
        </p:nvSpPr>
        <p:spPr>
          <a:xfrm>
            <a:off x="16588831" y="22380017"/>
            <a:ext cx="417571" cy="30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25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C5E3F-E8C3-9600-0764-79BBA73DB5E1}"/>
              </a:ext>
            </a:extLst>
          </p:cNvPr>
          <p:cNvSpPr txBox="1"/>
          <p:nvPr/>
        </p:nvSpPr>
        <p:spPr>
          <a:xfrm>
            <a:off x="16588831" y="22910047"/>
            <a:ext cx="417571" cy="30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25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5798D3-A88A-BF99-9A96-3FC1B61C30E1}"/>
              </a:ext>
            </a:extLst>
          </p:cNvPr>
          <p:cNvSpPr txBox="1"/>
          <p:nvPr/>
        </p:nvSpPr>
        <p:spPr>
          <a:xfrm>
            <a:off x="16588831" y="23411993"/>
            <a:ext cx="417571" cy="30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25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201760-5A43-C455-4357-A7AAEF874CF2}"/>
              </a:ext>
            </a:extLst>
          </p:cNvPr>
          <p:cNvSpPr txBox="1"/>
          <p:nvPr/>
        </p:nvSpPr>
        <p:spPr>
          <a:xfrm>
            <a:off x="16591708" y="24001601"/>
            <a:ext cx="417571" cy="309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</a:rPr>
              <a:t>25</a:t>
            </a:r>
            <a:endParaRPr lang="ko-KR" altLang="en-US" sz="1400" dirty="0">
              <a:latin typeface="에스코어 드림 3 Light" panose="020B0303030302020204" pitchFamily="34" charset="-127"/>
              <a:ea typeface="에스코어 드림 3 Light" panose="020B03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9E582-A2D1-0D27-8C98-7570029A9F1D}"/>
              </a:ext>
            </a:extLst>
          </p:cNvPr>
          <p:cNvSpPr txBox="1"/>
          <p:nvPr/>
        </p:nvSpPr>
        <p:spPr>
          <a:xfrm>
            <a:off x="10876093" y="26040343"/>
            <a:ext cx="5965960" cy="2949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보고서 결론</a:t>
            </a:r>
            <a:endParaRPr lang="en-US" altLang="ko-KR" kern="1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자기상관함수에 대한 공부</a:t>
            </a:r>
            <a:r>
              <a:rPr lang="en-US" altLang="ko-KR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예측 모델들에 대한 공부</a:t>
            </a:r>
            <a:endParaRPr lang="en-US" altLang="ko-KR" kern="1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공간 통계분석에는 자기상관함수가 고려되어야 함을 알았다</a:t>
            </a:r>
            <a:endParaRPr lang="en-US" altLang="ko-KR" kern="1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endParaRPr lang="en-US" altLang="ko-KR" kern="1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ko-KR" altLang="en-US" kern="1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한계점</a:t>
            </a:r>
            <a:endParaRPr lang="en-US" altLang="ko-KR" kern="1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A38CAA-996C-25AC-E37F-8D5A3523356E}"/>
              </a:ext>
            </a:extLst>
          </p:cNvPr>
          <p:cNvSpPr txBox="1"/>
          <p:nvPr/>
        </p:nvSpPr>
        <p:spPr>
          <a:xfrm>
            <a:off x="10876093" y="31412253"/>
            <a:ext cx="4764670" cy="4616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Times New Roman" panose="02020603050405020304" pitchFamily="18" charset="0"/>
              </a:rPr>
              <a:t>1</a:t>
            </a:r>
            <a:endParaRPr lang="en-US" altLang="ko-KR" sz="1400" kern="1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4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697</TotalTime>
  <Words>571</Words>
  <Application>Microsoft Office PowerPoint</Application>
  <PresentationFormat>사용자 지정</PresentationFormat>
  <Paragraphs>176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에스코어 드림 3 Light</vt:lpstr>
      <vt:lpstr>에스코어 드림 4 Regular</vt:lpstr>
      <vt:lpstr>에스코어 드림 7 ExtraBold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성준 정</dc:creator>
  <cp:lastModifiedBy>성준 정</cp:lastModifiedBy>
  <cp:revision>21</cp:revision>
  <dcterms:created xsi:type="dcterms:W3CDTF">2023-11-13T07:41:02Z</dcterms:created>
  <dcterms:modified xsi:type="dcterms:W3CDTF">2023-11-16T04:13:48Z</dcterms:modified>
</cp:coreProperties>
</file>