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</p:sldIdLst>
  <p:sldSz cx="3600450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준 정" initials="성정" lastIdx="1" clrIdx="0">
    <p:extLst>
      <p:ext uri="{19B8F6BF-5375-455C-9EA6-DF929625EA0E}">
        <p15:presenceInfo xmlns:p15="http://schemas.microsoft.com/office/powerpoint/2012/main" userId="4799240394756e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68A"/>
    <a:srgbClr val="FFC5BF"/>
    <a:srgbClr val="FFFFFF"/>
    <a:srgbClr val="F38595"/>
    <a:srgbClr val="FFAEA5"/>
    <a:srgbClr val="EB354F"/>
    <a:srgbClr val="FAD2D8"/>
    <a:srgbClr val="EC46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200" d="100"/>
          <a:sy n="200" d="100"/>
        </p:scale>
        <p:origin x="898" y="-4781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1119505"/>
            <a:ext cx="3060383" cy="2381521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3592866"/>
            <a:ext cx="2700338" cy="1651546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CA77-89CD-4EF5-A466-AF02776EBE84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0775-6B1F-4B85-85AF-0AD7D72A7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6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CA77-89CD-4EF5-A466-AF02776EBE84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0775-6B1F-4B85-85AF-0AD7D72A7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82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364195"/>
            <a:ext cx="776347" cy="579704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364195"/>
            <a:ext cx="2284035" cy="579704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CA77-89CD-4EF5-A466-AF02776EBE84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0775-6B1F-4B85-85AF-0AD7D72A7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4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CA77-89CD-4EF5-A466-AF02776EBE84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0775-6B1F-4B85-85AF-0AD7D72A7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62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1705386"/>
            <a:ext cx="3105388" cy="2845473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4577779"/>
            <a:ext cx="3105388" cy="1496367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CA77-89CD-4EF5-A466-AF02776EBE84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0775-6B1F-4B85-85AF-0AD7D72A7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8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1820976"/>
            <a:ext cx="1530191" cy="43402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1820976"/>
            <a:ext cx="1530191" cy="43402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CA77-89CD-4EF5-A466-AF02776EBE84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0775-6B1F-4B85-85AF-0AD7D72A7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5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64197"/>
            <a:ext cx="3105388" cy="1322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1676882"/>
            <a:ext cx="1523159" cy="82181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2498697"/>
            <a:ext cx="1523159" cy="367520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1676882"/>
            <a:ext cx="1530660" cy="82181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2498697"/>
            <a:ext cx="1530660" cy="367520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CA77-89CD-4EF5-A466-AF02776EBE84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0775-6B1F-4B85-85AF-0AD7D72A7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38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CA77-89CD-4EF5-A466-AF02776EBE84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0775-6B1F-4B85-85AF-0AD7D72A7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80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CA77-89CD-4EF5-A466-AF02776EBE84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0775-6B1F-4B85-85AF-0AD7D72A7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99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456036"/>
            <a:ext cx="1161239" cy="159612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984912"/>
            <a:ext cx="1822728" cy="4861216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2052161"/>
            <a:ext cx="1161239" cy="3801883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CA77-89CD-4EF5-A466-AF02776EBE84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0775-6B1F-4B85-85AF-0AD7D72A7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88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456036"/>
            <a:ext cx="1161239" cy="159612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984912"/>
            <a:ext cx="1822728" cy="4861216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2052161"/>
            <a:ext cx="1161239" cy="3801883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CA77-89CD-4EF5-A466-AF02776EBE84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0775-6B1F-4B85-85AF-0AD7D72A7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92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364197"/>
            <a:ext cx="3105388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1820976"/>
            <a:ext cx="3105388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6340167"/>
            <a:ext cx="81010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2CA77-89CD-4EF5-A466-AF02776EBE84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6340167"/>
            <a:ext cx="121515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6340167"/>
            <a:ext cx="81010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10775-6B1F-4B85-85AF-0AD7D72A7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55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1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600" y="5407827"/>
            <a:ext cx="3299468" cy="1270728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C466A0-8373-0A76-2739-007B06FD9113}"/>
              </a:ext>
            </a:extLst>
          </p:cNvPr>
          <p:cNvSpPr/>
          <p:nvPr/>
        </p:nvSpPr>
        <p:spPr>
          <a:xfrm>
            <a:off x="96638" y="4408675"/>
            <a:ext cx="3420000" cy="2320927"/>
          </a:xfrm>
          <a:prstGeom prst="rect">
            <a:avLst/>
          </a:prstGeom>
          <a:noFill/>
          <a:ln>
            <a:solidFill>
              <a:srgbClr val="FF968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지도, 도표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7453" y="2140707"/>
            <a:ext cx="1057155" cy="125940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14EAC2-CBF9-D8E7-6EAA-506D4398A5F0}"/>
              </a:ext>
            </a:extLst>
          </p:cNvPr>
          <p:cNvSpPr/>
          <p:nvPr/>
        </p:nvSpPr>
        <p:spPr>
          <a:xfrm>
            <a:off x="91130" y="1292880"/>
            <a:ext cx="3420000" cy="2903899"/>
          </a:xfrm>
          <a:prstGeom prst="rect">
            <a:avLst/>
          </a:prstGeom>
          <a:noFill/>
          <a:ln>
            <a:solidFill>
              <a:srgbClr val="FFAEA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84D036E-D04E-193A-FEF1-9E2AF799FB93}"/>
              </a:ext>
            </a:extLst>
          </p:cNvPr>
          <p:cNvSpPr/>
          <p:nvPr/>
        </p:nvSpPr>
        <p:spPr>
          <a:xfrm>
            <a:off x="90000" y="88502"/>
            <a:ext cx="3420000" cy="1031709"/>
          </a:xfrm>
          <a:prstGeom prst="roundRect">
            <a:avLst>
              <a:gd name="adj" fmla="val 0"/>
            </a:avLst>
          </a:prstGeom>
          <a:solidFill>
            <a:srgbClr val="FF96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itle Placeholder 1"/>
          <p:cNvSpPr txBox="1"/>
          <p:nvPr/>
        </p:nvSpPr>
        <p:spPr>
          <a:xfrm>
            <a:off x="180000" y="111420"/>
            <a:ext cx="3240000" cy="282380"/>
          </a:xfrm>
          <a:prstGeom prst="rect">
            <a:avLst/>
          </a:prstGeom>
          <a:noFill/>
        </p:spPr>
        <p:txBody>
          <a:bodyPr vert="horz" lIns="72000" tIns="45720" rIns="72000" bIns="45720" anchor="ctr">
            <a:noAutofit/>
          </a:bodyPr>
          <a:lstStyle>
            <a:lvl1pPr algn="ctr" defTabSz="360091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36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12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맑은 고딕 Semilight" panose="020B0502040204020203" pitchFamily="50" charset="-127"/>
              </a:rPr>
              <a:t>공간 자기상관함수의 이해 및 국내 기온 예측</a:t>
            </a:r>
            <a:endParaRPr lang="en-US" sz="1200" b="1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맑은 고딕 Semilight" panose="020B0502040204020203" pitchFamily="50" charset="-127"/>
            </a:endParaRPr>
          </a:p>
        </p:txBody>
      </p:sp>
      <p:sp>
        <p:nvSpPr>
          <p:cNvPr id="5" name="Title Placeholder 1"/>
          <p:cNvSpPr txBox="1"/>
          <p:nvPr/>
        </p:nvSpPr>
        <p:spPr>
          <a:xfrm>
            <a:off x="567690" y="441960"/>
            <a:ext cx="2860675" cy="282380"/>
          </a:xfrm>
          <a:prstGeom prst="rect">
            <a:avLst/>
          </a:prstGeom>
          <a:noFill/>
        </p:spPr>
        <p:txBody>
          <a:bodyPr vert="horz" lIns="91440" tIns="45720" rIns="91440" bIns="45720" anchor="ctr">
            <a:noAutofit/>
          </a:bodyPr>
          <a:lstStyle>
            <a:lvl1pPr algn="l" defTabSz="360091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sz="1000" dirty="0"/>
              <a:t>Comprehension of Spatial Autocovariance Function&amp; Predict South Korea Temperature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39240" y="756920"/>
            <a:ext cx="1889125" cy="369332"/>
          </a:xfrm>
          <a:prstGeom prst="rect">
            <a:avLst/>
          </a:prstGeom>
          <a:solidFill>
            <a:srgbClr val="FF968A"/>
          </a:solidFill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연구번호</a:t>
            </a:r>
            <a:r>
              <a:rPr lang="en-US" altLang="ko-KR" sz="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2023-NS-M-004          </a:t>
            </a:r>
          </a:p>
          <a:p>
            <a:pPr algn="r">
              <a:defRPr/>
            </a:pPr>
            <a:r>
              <a:rPr lang="ko-KR" altLang="en-US" sz="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지도교수</a:t>
            </a:r>
            <a:r>
              <a:rPr lang="en-US" altLang="ko-KR" sz="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정재홍</a:t>
            </a:r>
            <a:endParaRPr lang="ko-KR" altLang="en-US" sz="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r">
              <a:defRPr/>
            </a:pPr>
            <a:r>
              <a:rPr lang="ko-KR" altLang="en-US" sz="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팀원</a:t>
            </a:r>
            <a:r>
              <a:rPr lang="en-US" altLang="ko-KR" sz="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 </a:t>
            </a:r>
            <a:r>
              <a:rPr lang="ko-KR" altLang="en-US" sz="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유범주</a:t>
            </a:r>
            <a:r>
              <a:rPr lang="en-US" altLang="ko-KR" sz="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 </a:t>
            </a:r>
            <a:r>
              <a:rPr lang="ko-KR" altLang="en-US" sz="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정성준</a:t>
            </a:r>
            <a:r>
              <a:rPr lang="en-US" altLang="ko-KR" sz="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 </a:t>
            </a:r>
            <a:r>
              <a:rPr lang="ko-KR" altLang="en-US" sz="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한만휘</a:t>
            </a:r>
            <a:r>
              <a:rPr lang="en-US" altLang="ko-KR" sz="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 </a:t>
            </a:r>
            <a:r>
              <a:rPr lang="ko-KR" altLang="en-US" sz="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홍상혁</a:t>
            </a:r>
            <a:endParaRPr lang="ko-KR" altLang="en-US" sz="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000" y="1424402"/>
            <a:ext cx="3240000" cy="754053"/>
          </a:xfrm>
          <a:prstGeom prst="rect">
            <a:avLst/>
          </a:prstGeom>
          <a:noFill/>
        </p:spPr>
        <p:txBody>
          <a:bodyPr wrap="square" lIns="72000" rIns="7200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600" b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2007</a:t>
            </a:r>
            <a:r>
              <a:rPr lang="ko-KR" altLang="en-US" sz="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</a:t>
            </a:r>
            <a:r>
              <a:rPr lang="en-US" altLang="ko-KR" sz="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2012</a:t>
            </a:r>
            <a:r>
              <a:rPr lang="ko-KR" altLang="en-US" sz="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</a:t>
            </a:r>
            <a:r>
              <a:rPr lang="en-US" altLang="ko-KR" sz="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2017</a:t>
            </a:r>
            <a:r>
              <a:rPr lang="ko-KR" altLang="en-US" sz="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</a:t>
            </a:r>
            <a:r>
              <a:rPr lang="en-US" altLang="ko-KR" sz="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2022</a:t>
            </a:r>
            <a:r>
              <a:rPr lang="ko-KR" altLang="en-US" sz="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 총 </a:t>
            </a:r>
            <a:r>
              <a:rPr lang="en-US" altLang="ko-KR" sz="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</a:t>
            </a:r>
            <a:r>
              <a:rPr lang="ko-KR" altLang="en-US" sz="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개년의 월 평균 기온 자료를 이용하였다</a:t>
            </a:r>
            <a:r>
              <a:rPr lang="en-US" altLang="ko-KR" sz="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en-US" altLang="ko-KR" sz="600" b="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600" b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해당년도 </a:t>
            </a:r>
            <a:r>
              <a:rPr lang="en-US" altLang="ko-KR" sz="600" b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</a:t>
            </a:r>
            <a:r>
              <a:rPr lang="ko-KR" altLang="en-US" sz="600" b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월 </a:t>
            </a:r>
            <a:r>
              <a:rPr lang="en-US" altLang="ko-KR" sz="600" b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~ 5</a:t>
            </a:r>
            <a:r>
              <a:rPr lang="ko-KR" altLang="en-US" sz="600" b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월을 봄</a:t>
            </a:r>
            <a:r>
              <a:rPr lang="en-US" altLang="ko-KR" sz="600" b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6</a:t>
            </a:r>
            <a:r>
              <a:rPr lang="ko-KR" altLang="en-US" sz="600" b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월 </a:t>
            </a:r>
            <a:r>
              <a:rPr lang="en-US" altLang="ko-KR" sz="600" b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~ 8</a:t>
            </a:r>
            <a:r>
              <a:rPr lang="ko-KR" altLang="en-US" sz="600" b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월을 여름</a:t>
            </a:r>
            <a:r>
              <a:rPr lang="en-US" altLang="ko-KR" sz="600" b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9</a:t>
            </a:r>
            <a:r>
              <a:rPr lang="ko-KR" altLang="en-US" sz="600" b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월 </a:t>
            </a:r>
            <a:r>
              <a:rPr lang="en-US" altLang="ko-KR" sz="600" b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~ 11</a:t>
            </a:r>
            <a:r>
              <a:rPr lang="ko-KR" altLang="en-US" sz="600" b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월을 가을</a:t>
            </a:r>
            <a:r>
              <a:rPr lang="en-US" altLang="ko-KR" sz="600" b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12</a:t>
            </a:r>
            <a:r>
              <a:rPr lang="ko-KR" altLang="en-US" sz="600" b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월 </a:t>
            </a:r>
            <a:r>
              <a:rPr lang="en-US" altLang="ko-KR" sz="600" b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~ </a:t>
            </a:r>
            <a:r>
              <a:rPr lang="ko-KR" altLang="en-US" sz="600" b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이듬해 </a:t>
            </a:r>
            <a:r>
              <a:rPr lang="en-US" altLang="ko-KR" sz="600" b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</a:t>
            </a:r>
            <a:r>
              <a:rPr lang="ko-KR" altLang="en-US" sz="600" b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월을 겨울로 묶어 계절을 분류하고</a:t>
            </a:r>
            <a:r>
              <a:rPr lang="en-US" altLang="ko-KR" sz="600" b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  <a:r>
              <a:rPr lang="ko-KR" altLang="en-US" sz="600" b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계절 별로 평균을 내어 총 </a:t>
            </a:r>
            <a:r>
              <a:rPr lang="en-US" altLang="ko-KR" sz="600" b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16</a:t>
            </a:r>
            <a:r>
              <a:rPr lang="ko-KR" altLang="en-US" sz="600" b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개의 데이터셋을 이용하였다</a:t>
            </a:r>
            <a:r>
              <a:rPr lang="en-US" altLang="ko-KR" sz="600" b="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en-US" altLang="ko-KR" sz="800" b="1" dirty="0"/>
          </a:p>
          <a:p>
            <a:pPr marL="0" indent="0">
              <a:buNone/>
              <a:defRPr/>
            </a:pPr>
            <a:endParaRPr lang="en-US" altLang="ko-KR" sz="800" b="1" dirty="0"/>
          </a:p>
          <a:p>
            <a:pPr marL="0" indent="0">
              <a:buNone/>
              <a:defRPr/>
            </a:pPr>
            <a:endParaRPr lang="ko-KR" altLang="en-US" sz="800" b="1" dirty="0"/>
          </a:p>
        </p:txBody>
      </p:sp>
      <p:pic>
        <p:nvPicPr>
          <p:cNvPr id="9" name="그림 8" descr="텍스트, 도표, 스크린샷, 라인이(가) 표시된 사진  자동 생성된 설명"/>
          <p:cNvPicPr>
            <a:picLocks noChangeAspect="1"/>
          </p:cNvPicPr>
          <p:nvPr/>
        </p:nvPicPr>
        <p:blipFill rotWithShape="1">
          <a:blip r:embed="rId4"/>
          <a:srcRect t="5160"/>
          <a:stretch>
            <a:fillRect/>
          </a:stretch>
        </p:blipFill>
        <p:spPr>
          <a:xfrm>
            <a:off x="1288584" y="2229084"/>
            <a:ext cx="1036108" cy="982754"/>
          </a:xfrm>
          <a:prstGeom prst="rect">
            <a:avLst/>
          </a:prstGeom>
          <a:ln>
            <a:noFill/>
          </a:ln>
        </p:spPr>
      </p:pic>
      <p:pic>
        <p:nvPicPr>
          <p:cNvPr id="10" name="그림 9" descr="텍스트, 라인, 도표, 그래프이(가) 표시된 사진  자동 생성된 설명"/>
          <p:cNvPicPr>
            <a:picLocks noChangeAspect="1"/>
          </p:cNvPicPr>
          <p:nvPr/>
        </p:nvPicPr>
        <p:blipFill rotWithShape="1">
          <a:blip r:embed="rId5"/>
          <a:srcRect l="8687" t="18270" r="9035" b="5750"/>
          <a:stretch/>
        </p:blipFill>
        <p:spPr>
          <a:xfrm>
            <a:off x="2369174" y="2233008"/>
            <a:ext cx="1016956" cy="1079267"/>
          </a:xfrm>
          <a:prstGeom prst="rect">
            <a:avLst/>
          </a:prstGeom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2404800" y="1935798"/>
            <a:ext cx="1008000" cy="169277"/>
          </a:xfrm>
          <a:prstGeom prst="rect">
            <a:avLst/>
          </a:prstGeom>
          <a:solidFill>
            <a:srgbClr val="FF968A"/>
          </a:solidFill>
          <a:ln>
            <a:solidFill>
              <a:schemeClr val="tx1"/>
            </a:solidFill>
          </a:ln>
        </p:spPr>
        <p:txBody>
          <a:bodyPr wrap="square" lIns="72000" rIns="72000">
            <a:spAutoFit/>
          </a:bodyPr>
          <a:lstStyle/>
          <a:p>
            <a:pPr lvl="0">
              <a:defRPr/>
            </a:pPr>
            <a:r>
              <a:rPr lang="en-US" altLang="ko-KR" sz="5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2022 </a:t>
            </a:r>
            <a:r>
              <a:rPr lang="ko-KR" altLang="en-US" sz="5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가을</a:t>
            </a:r>
            <a:r>
              <a:rPr lang="en-US" altLang="ko-KR" sz="5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Variogram Fitting</a:t>
            </a:r>
            <a:endParaRPr lang="ko-KR" altLang="en-US" sz="500" b="1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800" y="1936214"/>
            <a:ext cx="1008000" cy="169277"/>
          </a:xfrm>
          <a:prstGeom prst="rect">
            <a:avLst/>
          </a:prstGeom>
          <a:solidFill>
            <a:srgbClr val="FF968A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5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국내 관측소 분포</a:t>
            </a:r>
            <a:r>
              <a:rPr lang="en-US" altLang="ko-KR" sz="5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(2022.</a:t>
            </a:r>
            <a:r>
              <a:rPr lang="ko-KR" altLang="en-US" sz="5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가을</a:t>
            </a:r>
            <a:r>
              <a:rPr lang="en-US" altLang="ko-KR" sz="5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endParaRPr lang="ko-KR" altLang="en-US" sz="500" b="1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96000" y="1936214"/>
            <a:ext cx="1008000" cy="169277"/>
          </a:xfrm>
          <a:prstGeom prst="rect">
            <a:avLst/>
          </a:prstGeom>
          <a:solidFill>
            <a:srgbClr val="FF968A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5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2022</a:t>
            </a:r>
            <a:r>
              <a:rPr lang="ko-KR" altLang="en-US" sz="5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년 계절 별 </a:t>
            </a:r>
            <a:r>
              <a:rPr lang="en-US" altLang="ko-KR" sz="5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Boxplot</a:t>
            </a:r>
            <a:endParaRPr lang="ko-KR" altLang="en-US" sz="500" b="1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84ACACCD-11B5-15A9-685C-0F43041B70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8095031"/>
                  </p:ext>
                </p:extLst>
              </p:nvPr>
            </p:nvGraphicFramePr>
            <p:xfrm>
              <a:off x="252000" y="3450907"/>
              <a:ext cx="3096992" cy="69142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87124">
                      <a:extLst>
                        <a:ext uri="{9D8B030D-6E8A-4147-A177-3AD203B41FA5}">
                          <a16:colId xmlns:a16="http://schemas.microsoft.com/office/drawing/2014/main" val="2862249976"/>
                        </a:ext>
                      </a:extLst>
                    </a:gridCol>
                    <a:gridCol w="387124">
                      <a:extLst>
                        <a:ext uri="{9D8B030D-6E8A-4147-A177-3AD203B41FA5}">
                          <a16:colId xmlns:a16="http://schemas.microsoft.com/office/drawing/2014/main" val="645873069"/>
                        </a:ext>
                      </a:extLst>
                    </a:gridCol>
                    <a:gridCol w="387124">
                      <a:extLst>
                        <a:ext uri="{9D8B030D-6E8A-4147-A177-3AD203B41FA5}">
                          <a16:colId xmlns:a16="http://schemas.microsoft.com/office/drawing/2014/main" val="2541718836"/>
                        </a:ext>
                      </a:extLst>
                    </a:gridCol>
                    <a:gridCol w="387124">
                      <a:extLst>
                        <a:ext uri="{9D8B030D-6E8A-4147-A177-3AD203B41FA5}">
                          <a16:colId xmlns:a16="http://schemas.microsoft.com/office/drawing/2014/main" val="2297134019"/>
                        </a:ext>
                      </a:extLst>
                    </a:gridCol>
                    <a:gridCol w="387124">
                      <a:extLst>
                        <a:ext uri="{9D8B030D-6E8A-4147-A177-3AD203B41FA5}">
                          <a16:colId xmlns:a16="http://schemas.microsoft.com/office/drawing/2014/main" val="3652964732"/>
                        </a:ext>
                      </a:extLst>
                    </a:gridCol>
                    <a:gridCol w="387124">
                      <a:extLst>
                        <a:ext uri="{9D8B030D-6E8A-4147-A177-3AD203B41FA5}">
                          <a16:colId xmlns:a16="http://schemas.microsoft.com/office/drawing/2014/main" val="3575058159"/>
                        </a:ext>
                      </a:extLst>
                    </a:gridCol>
                    <a:gridCol w="387124">
                      <a:extLst>
                        <a:ext uri="{9D8B030D-6E8A-4147-A177-3AD203B41FA5}">
                          <a16:colId xmlns:a16="http://schemas.microsoft.com/office/drawing/2014/main" val="355229047"/>
                        </a:ext>
                      </a:extLst>
                    </a:gridCol>
                    <a:gridCol w="387124">
                      <a:extLst>
                        <a:ext uri="{9D8B030D-6E8A-4147-A177-3AD203B41FA5}">
                          <a16:colId xmlns:a16="http://schemas.microsoft.com/office/drawing/2014/main" val="3597627878"/>
                        </a:ext>
                      </a:extLst>
                    </a:gridCol>
                  </a:tblGrid>
                  <a:tr h="113026">
                    <a:tc gridSpan="8"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6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2022</a:t>
                          </a:r>
                          <a:r>
                            <a:rPr lang="ko-KR" sz="6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년 계절별 기온</a:t>
                          </a:r>
                          <a:r>
                            <a:rPr lang="en-US" sz="6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6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°</m:t>
                              </m:r>
                              <m:r>
                                <m:rPr>
                                  <m:sty m:val="p"/>
                                </m:rPr>
                                <a:rPr lang="en-US" sz="6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C</m:t>
                              </m:r>
                            </m:oMath>
                          </a14:m>
                          <a:r>
                            <a:rPr lang="en-US" sz="6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) </a:t>
                          </a:r>
                          <a:r>
                            <a:rPr lang="ko-KR" sz="6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관측자료 기본 </a:t>
                          </a:r>
                          <a:r>
                            <a:rPr lang="ko-KR" altLang="en-US" sz="6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통계량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39104" marT="18000" marB="18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968A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5379845"/>
                      </a:ext>
                    </a:extLst>
                  </a:tr>
                  <a:tr h="11302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b="1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Min.</a:t>
                          </a:r>
                          <a:endParaRPr lang="ko-KR" sz="500" b="1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b="1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Q1.</a:t>
                          </a:r>
                          <a:endParaRPr lang="ko-KR" sz="500" b="1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b="1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Median</a:t>
                          </a:r>
                          <a:endParaRPr lang="ko-KR" sz="500" b="1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b="1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Mean</a:t>
                          </a:r>
                          <a:endParaRPr lang="ko-KR" sz="500" b="1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b="1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Q3</a:t>
                          </a:r>
                          <a:endParaRPr lang="ko-KR" sz="500" b="1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b="1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Max.</a:t>
                          </a:r>
                          <a:endParaRPr lang="ko-KR" sz="500" b="1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b="1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SD.</a:t>
                          </a:r>
                          <a:endParaRPr lang="ko-KR" sz="500" b="1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5B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2761703"/>
                      </a:ext>
                    </a:extLst>
                  </a:tr>
                  <a:tr h="11302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Spring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3.23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11.63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12.77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12.53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13.73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16.07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1.72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2796631"/>
                      </a:ext>
                    </a:extLst>
                  </a:tr>
                  <a:tr h="11302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Summer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15.07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23.47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24.37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24.02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25.07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27.17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1.60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1935303"/>
                      </a:ext>
                    </a:extLst>
                  </a:tr>
                  <a:tr h="11302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Fall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6.20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13.23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14.83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14.67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16.10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21.10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2.22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7784465"/>
                      </a:ext>
                    </a:extLst>
                  </a:tr>
                  <a:tr h="11302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Winter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-10.00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-1.95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0.03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0.09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2.10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9.30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3.09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34555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84ACACCD-11B5-15A9-685C-0F43041B70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8095031"/>
                  </p:ext>
                </p:extLst>
              </p:nvPr>
            </p:nvGraphicFramePr>
            <p:xfrm>
              <a:off x="252000" y="3450907"/>
              <a:ext cx="3096992" cy="69142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87124">
                      <a:extLst>
                        <a:ext uri="{9D8B030D-6E8A-4147-A177-3AD203B41FA5}">
                          <a16:colId xmlns:a16="http://schemas.microsoft.com/office/drawing/2014/main" val="2862249976"/>
                        </a:ext>
                      </a:extLst>
                    </a:gridCol>
                    <a:gridCol w="387124">
                      <a:extLst>
                        <a:ext uri="{9D8B030D-6E8A-4147-A177-3AD203B41FA5}">
                          <a16:colId xmlns:a16="http://schemas.microsoft.com/office/drawing/2014/main" val="645873069"/>
                        </a:ext>
                      </a:extLst>
                    </a:gridCol>
                    <a:gridCol w="387124">
                      <a:extLst>
                        <a:ext uri="{9D8B030D-6E8A-4147-A177-3AD203B41FA5}">
                          <a16:colId xmlns:a16="http://schemas.microsoft.com/office/drawing/2014/main" val="2541718836"/>
                        </a:ext>
                      </a:extLst>
                    </a:gridCol>
                    <a:gridCol w="387124">
                      <a:extLst>
                        <a:ext uri="{9D8B030D-6E8A-4147-A177-3AD203B41FA5}">
                          <a16:colId xmlns:a16="http://schemas.microsoft.com/office/drawing/2014/main" val="2297134019"/>
                        </a:ext>
                      </a:extLst>
                    </a:gridCol>
                    <a:gridCol w="387124">
                      <a:extLst>
                        <a:ext uri="{9D8B030D-6E8A-4147-A177-3AD203B41FA5}">
                          <a16:colId xmlns:a16="http://schemas.microsoft.com/office/drawing/2014/main" val="3652964732"/>
                        </a:ext>
                      </a:extLst>
                    </a:gridCol>
                    <a:gridCol w="387124">
                      <a:extLst>
                        <a:ext uri="{9D8B030D-6E8A-4147-A177-3AD203B41FA5}">
                          <a16:colId xmlns:a16="http://schemas.microsoft.com/office/drawing/2014/main" val="3575058159"/>
                        </a:ext>
                      </a:extLst>
                    </a:gridCol>
                    <a:gridCol w="387124">
                      <a:extLst>
                        <a:ext uri="{9D8B030D-6E8A-4147-A177-3AD203B41FA5}">
                          <a16:colId xmlns:a16="http://schemas.microsoft.com/office/drawing/2014/main" val="355229047"/>
                        </a:ext>
                      </a:extLst>
                    </a:gridCol>
                    <a:gridCol w="387124">
                      <a:extLst>
                        <a:ext uri="{9D8B030D-6E8A-4147-A177-3AD203B41FA5}">
                          <a16:colId xmlns:a16="http://schemas.microsoft.com/office/drawing/2014/main" val="3597627878"/>
                        </a:ext>
                      </a:extLst>
                    </a:gridCol>
                  </a:tblGrid>
                  <a:tr h="126297">
                    <a:tc gridSpan="8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39104" marT="18000" marB="18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96" t="-9524" r="-196" b="-4571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5379845"/>
                      </a:ext>
                    </a:extLst>
                  </a:tr>
                  <a:tr h="11302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b="1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Min.</a:t>
                          </a:r>
                          <a:endParaRPr lang="ko-KR" sz="500" b="1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b="1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Q1.</a:t>
                          </a:r>
                          <a:endParaRPr lang="ko-KR" sz="500" b="1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b="1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Median</a:t>
                          </a:r>
                          <a:endParaRPr lang="ko-KR" sz="500" b="1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b="1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Mean</a:t>
                          </a:r>
                          <a:endParaRPr lang="ko-KR" sz="500" b="1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b="1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Q3</a:t>
                          </a:r>
                          <a:endParaRPr lang="ko-KR" sz="500" b="1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b="1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Max.</a:t>
                          </a:r>
                          <a:endParaRPr lang="ko-KR" sz="500" b="1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b="1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SD.</a:t>
                          </a:r>
                          <a:endParaRPr lang="ko-KR" sz="500" b="1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5B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2761703"/>
                      </a:ext>
                    </a:extLst>
                  </a:tr>
                  <a:tr h="11302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Spring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3.23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11.63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12.77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12.53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13.73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16.07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1.72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2796631"/>
                      </a:ext>
                    </a:extLst>
                  </a:tr>
                  <a:tr h="11302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Summer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15.07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23.47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24.37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24.02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25.07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27.17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1.60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1935303"/>
                      </a:ext>
                    </a:extLst>
                  </a:tr>
                  <a:tr h="11302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Fall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6.20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13.23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14.83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14.67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16.10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21.10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2.22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7784465"/>
                      </a:ext>
                    </a:extLst>
                  </a:tr>
                  <a:tr h="11302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Winter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-10.00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-1.95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0.03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0.09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2.10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9.30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5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3.09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34555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EF20E3E-FC14-5F94-7535-C550EA357721}"/>
              </a:ext>
            </a:extLst>
          </p:cNvPr>
          <p:cNvSpPr txBox="1"/>
          <p:nvPr/>
        </p:nvSpPr>
        <p:spPr>
          <a:xfrm>
            <a:off x="251999" y="5282006"/>
            <a:ext cx="1492981" cy="128685"/>
          </a:xfrm>
          <a:prstGeom prst="rect">
            <a:avLst/>
          </a:prstGeom>
          <a:solidFill>
            <a:srgbClr val="FF968A"/>
          </a:solidFill>
          <a:ln w="6350">
            <a:solidFill>
              <a:schemeClr val="tx1"/>
            </a:solidFill>
          </a:ln>
        </p:spPr>
        <p:txBody>
          <a:bodyPr wrap="square" lIns="72000" tIns="18000" rIns="72000" bIns="18000">
            <a:spAutoFit/>
          </a:bodyPr>
          <a:lstStyle/>
          <a:p>
            <a:pPr lvl="0" algn="ctr">
              <a:defRPr/>
            </a:pPr>
            <a:r>
              <a:rPr lang="en-US" altLang="ko-KR" sz="6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Comparing Autocovariance functions</a:t>
            </a:r>
            <a:endParaRPr lang="ko-KR" altLang="en-US" sz="600" b="1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516EA7B-E931-83A8-02B2-0F91C6845982}"/>
              </a:ext>
            </a:extLst>
          </p:cNvPr>
          <p:cNvSpPr/>
          <p:nvPr/>
        </p:nvSpPr>
        <p:spPr>
          <a:xfrm>
            <a:off x="252001" y="1176892"/>
            <a:ext cx="887189" cy="242837"/>
          </a:xfrm>
          <a:prstGeom prst="roundRect">
            <a:avLst/>
          </a:prstGeom>
          <a:solidFill>
            <a:srgbClr val="FF968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소개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A6A5D51-6CF3-2E4D-F4A6-C6FF3F0CA706}"/>
              </a:ext>
            </a:extLst>
          </p:cNvPr>
          <p:cNvSpPr/>
          <p:nvPr/>
        </p:nvSpPr>
        <p:spPr>
          <a:xfrm>
            <a:off x="250894" y="4299791"/>
            <a:ext cx="1831906" cy="242837"/>
          </a:xfrm>
          <a:prstGeom prst="roundRect">
            <a:avLst/>
          </a:prstGeom>
          <a:solidFill>
            <a:srgbClr val="FF968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Autocovariance functions</a:t>
            </a:r>
            <a:endParaRPr lang="ko-KR" altLang="en-US" sz="1000" b="1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15689BF-E567-5F37-8757-A85AE844C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211496"/>
              </p:ext>
            </p:extLst>
          </p:nvPr>
        </p:nvGraphicFramePr>
        <p:xfrm>
          <a:off x="1296000" y="4624842"/>
          <a:ext cx="2048318" cy="52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93">
                  <a:extLst>
                    <a:ext uri="{9D8B030D-6E8A-4147-A177-3AD203B41FA5}">
                      <a16:colId xmlns:a16="http://schemas.microsoft.com/office/drawing/2014/main" val="540900895"/>
                    </a:ext>
                  </a:extLst>
                </a:gridCol>
                <a:gridCol w="1833525">
                  <a:extLst>
                    <a:ext uri="{9D8B030D-6E8A-4147-A177-3AD203B41FA5}">
                      <a16:colId xmlns:a16="http://schemas.microsoft.com/office/drawing/2014/main" val="460826329"/>
                    </a:ext>
                  </a:extLst>
                </a:gridCol>
              </a:tblGrid>
              <a:tr h="13209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Model #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72000" marT="10800" marB="10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8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36009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00020"/>
                  </a:ext>
                </a:extLst>
              </a:tr>
              <a:tr h="13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1(a)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10800" marR="10800" marT="10800" marB="10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6009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Exponential</a:t>
                      </a:r>
                      <a:r>
                        <a:rPr lang="en-US" altLang="ko-KR" sz="600" b="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 covariance function based</a:t>
                      </a:r>
                      <a:r>
                        <a:rPr lang="ko-KR" altLang="en-US" sz="600" b="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 </a:t>
                      </a:r>
                      <a:r>
                        <a:rPr lang="en-US" altLang="ko-KR" sz="600" b="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Kriging</a:t>
                      </a:r>
                      <a:endParaRPr lang="en-US" altLang="ko-KR" sz="600" b="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T="108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279218"/>
                  </a:ext>
                </a:extLst>
              </a:tr>
              <a:tr h="13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1(b)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10800" marR="10800" marT="10800" marB="10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6009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 err="1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Matérn</a:t>
                      </a:r>
                      <a:r>
                        <a:rPr lang="en-US" altLang="ko-KR" sz="600" b="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 covariance function based</a:t>
                      </a:r>
                      <a:r>
                        <a:rPr lang="ko-KR" altLang="en-US" sz="600" b="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 </a:t>
                      </a:r>
                      <a:r>
                        <a:rPr lang="en-US" altLang="ko-KR" sz="600" b="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Kriging</a:t>
                      </a:r>
                    </a:p>
                  </a:txBody>
                  <a:tcPr marT="108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585537"/>
                  </a:ext>
                </a:extLst>
              </a:tr>
              <a:tr h="13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1(c)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10800" marR="10800" marT="10800" marB="10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B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600" b="1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Gaussian</a:t>
                      </a:r>
                      <a:r>
                        <a:rPr lang="en-US" altLang="ko-KR" sz="600" b="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 covariance function based</a:t>
                      </a:r>
                      <a:r>
                        <a:rPr lang="ko-KR" altLang="en-US" sz="600" b="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 </a:t>
                      </a:r>
                      <a:r>
                        <a:rPr lang="en-US" altLang="ko-KR" sz="600" b="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Kriging</a:t>
                      </a:r>
                    </a:p>
                  </a:txBody>
                  <a:tcPr marT="108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738135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" name="표 23">
                <a:extLst>
                  <a:ext uri="{FF2B5EF4-FFF2-40B4-BE49-F238E27FC236}">
                    <a16:creationId xmlns:a16="http://schemas.microsoft.com/office/drawing/2014/main" id="{5F15ABD8-C88E-2DA5-DC77-0384F3666D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6482978"/>
                  </p:ext>
                </p:extLst>
              </p:nvPr>
            </p:nvGraphicFramePr>
            <p:xfrm>
              <a:off x="258203" y="4624842"/>
              <a:ext cx="940140" cy="528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0140">
                      <a:extLst>
                        <a:ext uri="{9D8B030D-6E8A-4147-A177-3AD203B41FA5}">
                          <a16:colId xmlns:a16="http://schemas.microsoft.com/office/drawing/2014/main" val="540900895"/>
                        </a:ext>
                      </a:extLst>
                    </a:gridCol>
                  </a:tblGrid>
                  <a:tr h="1309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b="1" dirty="0">
                              <a:solidFill>
                                <a:schemeClr val="tx1"/>
                              </a:solidFill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Kriging Estimator</a:t>
                          </a:r>
                          <a:endParaRPr lang="ko-KR" altLang="en-US" sz="600" b="0" dirty="0">
                            <a:solidFill>
                              <a:schemeClr val="tx1"/>
                            </a:solidFill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</a:endParaRPr>
                        </a:p>
                      </a:txBody>
                      <a:tcPr marL="72000" marT="10800" marB="108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68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8100020"/>
                      </a:ext>
                    </a:extLst>
                  </a:tr>
                  <a:tr h="39738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7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R" sz="7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ko-KR" sz="7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7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7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700" b="0" i="1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7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7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7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7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ko-KR" sz="7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ko-KR" sz="7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ko-KR" sz="7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7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7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7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700" b="0" dirty="0"/>
                        </a:p>
                      </a:txBody>
                      <a:tcPr marL="10800" marR="10800" marT="7200" marB="108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42792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" name="표 23">
                <a:extLst>
                  <a:ext uri="{FF2B5EF4-FFF2-40B4-BE49-F238E27FC236}">
                    <a16:creationId xmlns:a16="http://schemas.microsoft.com/office/drawing/2014/main" id="{5F15ABD8-C88E-2DA5-DC77-0384F3666D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6482978"/>
                  </p:ext>
                </p:extLst>
              </p:nvPr>
            </p:nvGraphicFramePr>
            <p:xfrm>
              <a:off x="258203" y="4624842"/>
              <a:ext cx="940140" cy="528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0140">
                      <a:extLst>
                        <a:ext uri="{9D8B030D-6E8A-4147-A177-3AD203B41FA5}">
                          <a16:colId xmlns:a16="http://schemas.microsoft.com/office/drawing/2014/main" val="540900895"/>
                        </a:ext>
                      </a:extLst>
                    </a:gridCol>
                  </a:tblGrid>
                  <a:tr h="1309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b="1" dirty="0">
                              <a:solidFill>
                                <a:schemeClr val="tx1"/>
                              </a:solidFill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Kriging Estimator</a:t>
                          </a:r>
                          <a:endParaRPr lang="ko-KR" altLang="en-US" sz="600" b="0" dirty="0">
                            <a:solidFill>
                              <a:schemeClr val="tx1"/>
                            </a:solidFill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</a:endParaRPr>
                        </a:p>
                      </a:txBody>
                      <a:tcPr marL="72000" marT="10800" marB="108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68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8100020"/>
                      </a:ext>
                    </a:extLst>
                  </a:tr>
                  <a:tr h="39738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800" marR="10800" marT="7200" marB="108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45" t="-81818" r="-645" b="-12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4279218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F55E584-F034-ACCF-BB40-D7C00604B321}"/>
              </a:ext>
            </a:extLst>
          </p:cNvPr>
          <p:cNvSpPr/>
          <p:nvPr/>
        </p:nvSpPr>
        <p:spPr>
          <a:xfrm>
            <a:off x="96638" y="4719062"/>
            <a:ext cx="3420000" cy="2010540"/>
          </a:xfrm>
          <a:prstGeom prst="rect">
            <a:avLst/>
          </a:prstGeom>
          <a:noFill/>
          <a:ln>
            <a:solidFill>
              <a:srgbClr val="FF968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032264"/>
              </p:ext>
            </p:extLst>
          </p:nvPr>
        </p:nvGraphicFramePr>
        <p:xfrm>
          <a:off x="240617" y="5819521"/>
          <a:ext cx="3096000" cy="8300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7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5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8341"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altLang="ko-KR" sz="6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Times New Roman"/>
                        </a:rPr>
                        <a:t>2022 </a:t>
                      </a:r>
                      <a:r>
                        <a:rPr lang="ko-KR" altLang="en-US" sz="6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Times New Roman"/>
                        </a:rPr>
                        <a:t>데이터 별 </a:t>
                      </a:r>
                      <a:r>
                        <a:rPr lang="en-US" altLang="ko-KR" sz="6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Times New Roman"/>
                        </a:rPr>
                        <a:t>MSE </a:t>
                      </a:r>
                      <a:r>
                        <a:rPr lang="ko-KR" altLang="en-US" sz="6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Times New Roman"/>
                        </a:rPr>
                        <a:t>평균값</a:t>
                      </a:r>
                      <a:r>
                        <a:rPr lang="en-US" altLang="ko-KR" sz="6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Times New Roman"/>
                        </a:rPr>
                        <a:t> </a:t>
                      </a:r>
                      <a:r>
                        <a:rPr lang="ko-KR" altLang="en-US" sz="6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Times New Roman"/>
                        </a:rPr>
                        <a:t>계절 별 추이</a:t>
                      </a:r>
                      <a:endParaRPr lang="ko-KR" sz="6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72000" marR="0" marT="14400" marB="144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8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endParaRPr lang="ko-KR" sz="5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075601"/>
                  </a:ext>
                </a:extLst>
              </a:tr>
              <a:tr h="1383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 Data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Spring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Summer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Fall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Winter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3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1.332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1.1748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1.4281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1.4132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3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2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0.3875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0.1989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0.6334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0.5460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3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3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1.1728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1.1041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1.1372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1.1729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3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4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0.3964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0.1869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0.5856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0.5439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655210"/>
              </p:ext>
            </p:extLst>
          </p:nvPr>
        </p:nvGraphicFramePr>
        <p:xfrm>
          <a:off x="193041" y="2483899"/>
          <a:ext cx="3214365" cy="192775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09722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412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40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40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521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412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40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40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2750" y="2494585"/>
            <a:ext cx="917146" cy="86643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43024" y="2491995"/>
            <a:ext cx="919822" cy="86888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3543" y="3456863"/>
            <a:ext cx="915194" cy="86007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41664" y="3458090"/>
            <a:ext cx="915194" cy="851363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282760" y="2493049"/>
            <a:ext cx="901717" cy="864466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283443" y="3457241"/>
            <a:ext cx="901717" cy="851363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246977" y="2575141"/>
            <a:ext cx="110170" cy="180022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 flipH="1">
            <a:off x="240617" y="2575794"/>
            <a:ext cx="112224" cy="180022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5085" y="2450133"/>
            <a:ext cx="415290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기온</a:t>
            </a:r>
            <a:r>
              <a:rPr lang="en-US" altLang="ko-KR" sz="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℃</a:t>
            </a:r>
            <a:r>
              <a:rPr lang="en-US" altLang="ko-KR" sz="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155651" y="2432980"/>
            <a:ext cx="415290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분산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0485" y="2624550"/>
            <a:ext cx="281305" cy="167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00"/>
              <a:t>25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834" y="3116675"/>
            <a:ext cx="281305" cy="167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00"/>
              <a:t>20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009" y="3597370"/>
            <a:ext cx="281305" cy="167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00" dirty="0"/>
              <a:t>15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009" y="4088225"/>
            <a:ext cx="281305" cy="167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00"/>
              <a:t>10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287338" y="4109084"/>
            <a:ext cx="281305" cy="16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00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87338" y="3742054"/>
            <a:ext cx="281305" cy="16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00" dirty="0"/>
              <a:t>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87338" y="3385740"/>
            <a:ext cx="281305" cy="16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00" dirty="0"/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289796" y="3031735"/>
            <a:ext cx="281305" cy="16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00" dirty="0"/>
              <a:t>9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85486" y="2670809"/>
            <a:ext cx="281305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00" dirty="0"/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7C5A67C6-E801-CCB3-F982-249DD1DE2E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6810553"/>
                  </p:ext>
                </p:extLst>
              </p:nvPr>
            </p:nvGraphicFramePr>
            <p:xfrm>
              <a:off x="1219200" y="4899300"/>
              <a:ext cx="2128800" cy="82821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25760">
                      <a:extLst>
                        <a:ext uri="{9D8B030D-6E8A-4147-A177-3AD203B41FA5}">
                          <a16:colId xmlns:a16="http://schemas.microsoft.com/office/drawing/2014/main" val="541465769"/>
                        </a:ext>
                      </a:extLst>
                    </a:gridCol>
                    <a:gridCol w="425760">
                      <a:extLst>
                        <a:ext uri="{9D8B030D-6E8A-4147-A177-3AD203B41FA5}">
                          <a16:colId xmlns:a16="http://schemas.microsoft.com/office/drawing/2014/main" val="907452300"/>
                        </a:ext>
                      </a:extLst>
                    </a:gridCol>
                    <a:gridCol w="425760">
                      <a:extLst>
                        <a:ext uri="{9D8B030D-6E8A-4147-A177-3AD203B41FA5}">
                          <a16:colId xmlns:a16="http://schemas.microsoft.com/office/drawing/2014/main" val="3896819735"/>
                        </a:ext>
                      </a:extLst>
                    </a:gridCol>
                    <a:gridCol w="425760">
                      <a:extLst>
                        <a:ext uri="{9D8B030D-6E8A-4147-A177-3AD203B41FA5}">
                          <a16:colId xmlns:a16="http://schemas.microsoft.com/office/drawing/2014/main" val="4029667105"/>
                        </a:ext>
                      </a:extLst>
                    </a:gridCol>
                    <a:gridCol w="425760">
                      <a:extLst>
                        <a:ext uri="{9D8B030D-6E8A-4147-A177-3AD203B41FA5}">
                          <a16:colId xmlns:a16="http://schemas.microsoft.com/office/drawing/2014/main" val="3566452249"/>
                        </a:ext>
                      </a:extLst>
                    </a:gridCol>
                  </a:tblGrid>
                  <a:tr h="150603">
                    <a:tc gridSpan="5"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altLang="ko-KR" sz="6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  <a:t>2022 </a:t>
                          </a:r>
                          <a:r>
                            <a:rPr lang="ko-KR" altLang="en-US" sz="6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  <a:t>가을 기온</a:t>
                          </a:r>
                          <a:r>
                            <a:rPr lang="en-US" altLang="ko-KR" sz="6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60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°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60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C</m:t>
                              </m:r>
                            </m:oMath>
                          </a14:m>
                          <a:r>
                            <a:rPr lang="en-US" altLang="ko-KR" sz="6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)</a:t>
                          </a:r>
                          <a:r>
                            <a:rPr lang="ko-KR" altLang="en-US" sz="6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  <a:t> 기초 통계량 변화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68A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8455853"/>
                      </a:ext>
                    </a:extLst>
                  </a:tr>
                  <a:tr h="13552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altLang="ko-KR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  <a:t>Data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Min.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Mean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Max.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SD.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5B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6458915"/>
                      </a:ext>
                    </a:extLst>
                  </a:tr>
                  <a:tr h="13552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defRPr/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/>
                          </a:endParaRPr>
                        </a:p>
                      </a:txBody>
                      <a:tcPr marL="37196" marR="37196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6.2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14.61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21.1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2.23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8178608"/>
                      </a:ext>
                    </a:extLst>
                  </a:tr>
                  <a:tr h="13552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defRPr/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/>
                          </a:endParaRPr>
                        </a:p>
                      </a:txBody>
                      <a:tcPr marL="37196" marR="37196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11.33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15.50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21.73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1.67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6753968"/>
                      </a:ext>
                    </a:extLst>
                  </a:tr>
                  <a:tr h="13552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defRPr/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3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/>
                          </a:endParaRPr>
                        </a:p>
                      </a:txBody>
                      <a:tcPr marL="37196" marR="37196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6.2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14.42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18.8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2.06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4421917"/>
                      </a:ext>
                    </a:extLst>
                  </a:tr>
                  <a:tr h="13552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defRPr/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4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/>
                          </a:endParaRPr>
                        </a:p>
                      </a:txBody>
                      <a:tcPr marL="37196" marR="37196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11.33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15.25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19.21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1.44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082734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7C5A67C6-E801-CCB3-F982-249DD1DE2E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6810553"/>
                  </p:ext>
                </p:extLst>
              </p:nvPr>
            </p:nvGraphicFramePr>
            <p:xfrm>
              <a:off x="1219200" y="4899300"/>
              <a:ext cx="2128800" cy="82821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25760">
                      <a:extLst>
                        <a:ext uri="{9D8B030D-6E8A-4147-A177-3AD203B41FA5}">
                          <a16:colId xmlns:a16="http://schemas.microsoft.com/office/drawing/2014/main" val="541465769"/>
                        </a:ext>
                      </a:extLst>
                    </a:gridCol>
                    <a:gridCol w="425760">
                      <a:extLst>
                        <a:ext uri="{9D8B030D-6E8A-4147-A177-3AD203B41FA5}">
                          <a16:colId xmlns:a16="http://schemas.microsoft.com/office/drawing/2014/main" val="907452300"/>
                        </a:ext>
                      </a:extLst>
                    </a:gridCol>
                    <a:gridCol w="425760">
                      <a:extLst>
                        <a:ext uri="{9D8B030D-6E8A-4147-A177-3AD203B41FA5}">
                          <a16:colId xmlns:a16="http://schemas.microsoft.com/office/drawing/2014/main" val="3896819735"/>
                        </a:ext>
                      </a:extLst>
                    </a:gridCol>
                    <a:gridCol w="425760">
                      <a:extLst>
                        <a:ext uri="{9D8B030D-6E8A-4147-A177-3AD203B41FA5}">
                          <a16:colId xmlns:a16="http://schemas.microsoft.com/office/drawing/2014/main" val="4029667105"/>
                        </a:ext>
                      </a:extLst>
                    </a:gridCol>
                    <a:gridCol w="425760">
                      <a:extLst>
                        <a:ext uri="{9D8B030D-6E8A-4147-A177-3AD203B41FA5}">
                          <a16:colId xmlns:a16="http://schemas.microsoft.com/office/drawing/2014/main" val="3566452249"/>
                        </a:ext>
                      </a:extLst>
                    </a:gridCol>
                  </a:tblGrid>
                  <a:tr h="150603">
                    <a:tc gridSpan="5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86" r="-286" b="-456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8455853"/>
                      </a:ext>
                    </a:extLst>
                  </a:tr>
                  <a:tr h="13552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altLang="ko-KR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  <a:t>Data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Min.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Mean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Max.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SD.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5B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6458915"/>
                      </a:ext>
                    </a:extLst>
                  </a:tr>
                  <a:tr h="13552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defRPr/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/>
                          </a:endParaRPr>
                        </a:p>
                      </a:txBody>
                      <a:tcPr marL="37196" marR="37196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6.2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14.61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21.1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2.23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8178608"/>
                      </a:ext>
                    </a:extLst>
                  </a:tr>
                  <a:tr h="13552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defRPr/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/>
                          </a:endParaRPr>
                        </a:p>
                      </a:txBody>
                      <a:tcPr marL="37196" marR="37196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11.33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15.50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21.73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1.67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6753968"/>
                      </a:ext>
                    </a:extLst>
                  </a:tr>
                  <a:tr h="13552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defRPr/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3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/>
                          </a:endParaRPr>
                        </a:p>
                      </a:txBody>
                      <a:tcPr marL="37196" marR="37196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6.2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14.42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18.8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2.06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4421917"/>
                      </a:ext>
                    </a:extLst>
                  </a:tr>
                  <a:tr h="13552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defRPr/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4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/>
                          </a:endParaRPr>
                        </a:p>
                      </a:txBody>
                      <a:tcPr marL="37196" marR="37196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11.33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15.25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19.21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1.44</a:t>
                          </a:r>
                          <a:endParaRPr lang="ko-KR" sz="5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082734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62D4C2B-E0C2-FA90-0E2A-09570B2CD64F}"/>
              </a:ext>
            </a:extLst>
          </p:cNvPr>
          <p:cNvSpPr txBox="1"/>
          <p:nvPr/>
        </p:nvSpPr>
        <p:spPr>
          <a:xfrm>
            <a:off x="412750" y="3318324"/>
            <a:ext cx="9144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500" dirty="0">
                <a:latin typeface="+mn-ea"/>
              </a:rPr>
              <a:t>Model 1 Prediction </a:t>
            </a:r>
            <a:endParaRPr lang="ko-KR" altLang="en-US" sz="5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75C07-B9CF-E867-5B09-545CDFBD7501}"/>
              </a:ext>
            </a:extLst>
          </p:cNvPr>
          <p:cNvSpPr txBox="1"/>
          <p:nvPr/>
        </p:nvSpPr>
        <p:spPr>
          <a:xfrm>
            <a:off x="1344656" y="3315721"/>
            <a:ext cx="91819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500" dirty="0">
                <a:latin typeface="+mn-ea"/>
              </a:rPr>
              <a:t>Model 2 Prediction </a:t>
            </a:r>
            <a:endParaRPr lang="ko-KR" altLang="en-US" sz="5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8DD9AE-7450-0761-B282-49F92BC5E1F6}"/>
              </a:ext>
            </a:extLst>
          </p:cNvPr>
          <p:cNvSpPr txBox="1"/>
          <p:nvPr/>
        </p:nvSpPr>
        <p:spPr>
          <a:xfrm>
            <a:off x="1346400" y="4274584"/>
            <a:ext cx="9144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500" dirty="0">
                <a:latin typeface="+mn-ea"/>
              </a:rPr>
              <a:t>Model 4 Prediction </a:t>
            </a:r>
            <a:endParaRPr lang="ko-KR" altLang="en-US" sz="5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69C348-C16A-0C90-822F-10A9574C73F9}"/>
              </a:ext>
            </a:extLst>
          </p:cNvPr>
          <p:cNvSpPr txBox="1"/>
          <p:nvPr/>
        </p:nvSpPr>
        <p:spPr>
          <a:xfrm>
            <a:off x="414000" y="4274584"/>
            <a:ext cx="9144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500" dirty="0">
                <a:latin typeface="+mn-ea"/>
              </a:rPr>
              <a:t>Model 3 Prediction </a:t>
            </a:r>
            <a:endParaRPr lang="ko-KR" altLang="en-US" sz="5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5A8F3F-C652-8A54-66D5-D33DDE38AB74}"/>
              </a:ext>
            </a:extLst>
          </p:cNvPr>
          <p:cNvSpPr txBox="1"/>
          <p:nvPr/>
        </p:nvSpPr>
        <p:spPr>
          <a:xfrm>
            <a:off x="2276021" y="3315721"/>
            <a:ext cx="915194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500" dirty="0">
                <a:latin typeface="+mn-ea"/>
              </a:rPr>
              <a:t>Model 1 Variance</a:t>
            </a:r>
            <a:endParaRPr lang="ko-KR" altLang="en-US" sz="5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CC5429-AA02-FCBF-688D-0E92149193DC}"/>
              </a:ext>
            </a:extLst>
          </p:cNvPr>
          <p:cNvSpPr txBox="1"/>
          <p:nvPr/>
        </p:nvSpPr>
        <p:spPr>
          <a:xfrm>
            <a:off x="2275200" y="4274583"/>
            <a:ext cx="9144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500" dirty="0">
                <a:latin typeface="+mn-ea"/>
              </a:rPr>
              <a:t>Model 2 Variance </a:t>
            </a:r>
            <a:endParaRPr lang="ko-KR" altLang="en-US" sz="500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D7E308-0AA0-08AA-B564-7D41F9851F53}"/>
              </a:ext>
            </a:extLst>
          </p:cNvPr>
          <p:cNvSpPr/>
          <p:nvPr/>
        </p:nvSpPr>
        <p:spPr>
          <a:xfrm>
            <a:off x="94725" y="177322"/>
            <a:ext cx="3420000" cy="4312920"/>
          </a:xfrm>
          <a:prstGeom prst="rect">
            <a:avLst/>
          </a:prstGeom>
          <a:noFill/>
          <a:ln>
            <a:solidFill>
              <a:srgbClr val="FF968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C2DD070-8970-4EA0-E0CB-003BA3AEAAAE}"/>
              </a:ext>
            </a:extLst>
          </p:cNvPr>
          <p:cNvSpPr/>
          <p:nvPr/>
        </p:nvSpPr>
        <p:spPr>
          <a:xfrm>
            <a:off x="252225" y="90000"/>
            <a:ext cx="1317495" cy="242837"/>
          </a:xfrm>
          <a:prstGeom prst="roundRect">
            <a:avLst/>
          </a:prstGeom>
          <a:solidFill>
            <a:srgbClr val="FF968A"/>
          </a:solidFill>
          <a:ln>
            <a:solidFill>
              <a:schemeClr val="bg1">
                <a:alpha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Prediction Models</a:t>
            </a:r>
            <a:endParaRPr lang="ko-KR" altLang="en-US" sz="1000" b="1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CDE62DC-B195-EE43-DE10-165205945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722680"/>
              </p:ext>
            </p:extLst>
          </p:nvPr>
        </p:nvGraphicFramePr>
        <p:xfrm>
          <a:off x="252003" y="384097"/>
          <a:ext cx="3096000" cy="363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13">
                  <a:extLst>
                    <a:ext uri="{9D8B030D-6E8A-4147-A177-3AD203B41FA5}">
                      <a16:colId xmlns:a16="http://schemas.microsoft.com/office/drawing/2014/main" val="540900895"/>
                    </a:ext>
                  </a:extLst>
                </a:gridCol>
                <a:gridCol w="1348487">
                  <a:extLst>
                    <a:ext uri="{9D8B030D-6E8A-4147-A177-3AD203B41FA5}">
                      <a16:colId xmlns:a16="http://schemas.microsoft.com/office/drawing/2014/main" val="460826329"/>
                    </a:ext>
                  </a:extLst>
                </a:gridCol>
                <a:gridCol w="199958">
                  <a:extLst>
                    <a:ext uri="{9D8B030D-6E8A-4147-A177-3AD203B41FA5}">
                      <a16:colId xmlns:a16="http://schemas.microsoft.com/office/drawing/2014/main" val="2041588560"/>
                    </a:ext>
                  </a:extLst>
                </a:gridCol>
                <a:gridCol w="1348042">
                  <a:extLst>
                    <a:ext uri="{9D8B030D-6E8A-4147-A177-3AD203B41FA5}">
                      <a16:colId xmlns:a16="http://schemas.microsoft.com/office/drawing/2014/main" val="253621561"/>
                    </a:ext>
                  </a:extLst>
                </a:gridCol>
              </a:tblGrid>
              <a:tr h="121062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Model #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72000" marR="72000" marT="10800" marB="10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8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36009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36009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00020"/>
                  </a:ext>
                </a:extLst>
              </a:tr>
              <a:tr h="121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10800" marR="10800" marT="10800" marB="10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6009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Model 1(b)</a:t>
                      </a:r>
                    </a:p>
                  </a:txBody>
                  <a:tcPr marT="10800" marB="10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3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10800" marR="10800" marT="10800" marB="10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6009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Inverse Distance Weighted</a:t>
                      </a:r>
                    </a:p>
                  </a:txBody>
                  <a:tcPr marT="10800" marB="10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279218"/>
                  </a:ext>
                </a:extLst>
              </a:tr>
              <a:tr h="121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2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10800" marR="10800" marT="10800" marB="10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B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en-US" altLang="ko-KR" sz="500" b="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MLE Method</a:t>
                      </a:r>
                    </a:p>
                  </a:txBody>
                  <a:tcPr marT="10800" marB="10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4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10800" marR="10800" marT="10800" marB="10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6009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Thin Plate Spline</a:t>
                      </a:r>
                    </a:p>
                  </a:txBody>
                  <a:tcPr marT="10800" marB="10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58553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071E13B-0869-1E3F-26DA-731374F3C2BE}"/>
              </a:ext>
            </a:extLst>
          </p:cNvPr>
          <p:cNvSpPr txBox="1"/>
          <p:nvPr/>
        </p:nvSpPr>
        <p:spPr>
          <a:xfrm>
            <a:off x="252001" y="826115"/>
            <a:ext cx="1230090" cy="128685"/>
          </a:xfrm>
          <a:prstGeom prst="rect">
            <a:avLst/>
          </a:prstGeom>
          <a:solidFill>
            <a:srgbClr val="FF968A"/>
          </a:solidFill>
          <a:ln w="6350">
            <a:solidFill>
              <a:schemeClr val="tx1"/>
            </a:solidFill>
          </a:ln>
        </p:spPr>
        <p:txBody>
          <a:bodyPr wrap="square" lIns="72000" tIns="18000" rIns="72000" bIns="18000">
            <a:spAutoFit/>
          </a:bodyPr>
          <a:lstStyle/>
          <a:p>
            <a:pPr lvl="0" algn="ctr">
              <a:defRPr/>
            </a:pPr>
            <a:r>
              <a:rPr lang="en-US" altLang="ko-KR" sz="6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Comparing Prediction Models</a:t>
            </a:r>
            <a:endParaRPr lang="ko-KR" altLang="en-US" sz="600" b="1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4273C74A-87F9-243C-7903-45ADBC03F4B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2186" y="976103"/>
            <a:ext cx="3180615" cy="1424199"/>
          </a:xfrm>
          <a:prstGeom prst="rect">
            <a:avLst/>
          </a:prstGeom>
        </p:spPr>
      </p:pic>
      <p:graphicFrame>
        <p:nvGraphicFramePr>
          <p:cNvPr id="52" name="내용 개체 틀 9">
            <a:extLst>
              <a:ext uri="{FF2B5EF4-FFF2-40B4-BE49-F238E27FC236}">
                <a16:creationId xmlns:a16="http://schemas.microsoft.com/office/drawing/2014/main" id="{D0C46C4A-C887-716C-62AC-6D5F612010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2510829"/>
              </p:ext>
            </p:extLst>
          </p:nvPr>
        </p:nvGraphicFramePr>
        <p:xfrm>
          <a:off x="252000" y="4899782"/>
          <a:ext cx="891920" cy="830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80">
                  <a:extLst>
                    <a:ext uri="{9D8B030D-6E8A-4147-A177-3AD203B41FA5}">
                      <a16:colId xmlns:a16="http://schemas.microsoft.com/office/drawing/2014/main" val="709038801"/>
                    </a:ext>
                  </a:extLst>
                </a:gridCol>
                <a:gridCol w="222980">
                  <a:extLst>
                    <a:ext uri="{9D8B030D-6E8A-4147-A177-3AD203B41FA5}">
                      <a16:colId xmlns:a16="http://schemas.microsoft.com/office/drawing/2014/main" val="2085922439"/>
                    </a:ext>
                  </a:extLst>
                </a:gridCol>
                <a:gridCol w="222980">
                  <a:extLst>
                    <a:ext uri="{9D8B030D-6E8A-4147-A177-3AD203B41FA5}">
                      <a16:colId xmlns:a16="http://schemas.microsoft.com/office/drawing/2014/main" val="1275541634"/>
                    </a:ext>
                  </a:extLst>
                </a:gridCol>
                <a:gridCol w="222980">
                  <a:extLst>
                    <a:ext uri="{9D8B030D-6E8A-4147-A177-3AD203B41FA5}">
                      <a16:colId xmlns:a16="http://schemas.microsoft.com/office/drawing/2014/main" val="1174652583"/>
                    </a:ext>
                  </a:extLst>
                </a:gridCol>
              </a:tblGrid>
              <a:tr h="207512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Data #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0619" marR="90619" marT="45309" marB="453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8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Altitude correction</a:t>
                      </a:r>
                      <a:endParaRPr lang="ko-KR" altLang="en-US" sz="50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2703645"/>
                  </a:ext>
                </a:extLst>
              </a:tr>
              <a:tr h="20751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X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28657" marR="28657" marT="14329" marB="1432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28657" marR="28657" marT="14329" marB="1432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800114"/>
                  </a:ext>
                </a:extLst>
              </a:tr>
              <a:tr h="20751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Exclude</a:t>
                      </a:r>
                      <a:r>
                        <a:rPr lang="ko-KR" altLang="en-US" sz="500" b="1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 </a:t>
                      </a:r>
                      <a:r>
                        <a:rPr lang="en-US" altLang="ko-KR" sz="500" b="1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Island</a:t>
                      </a:r>
                      <a:endParaRPr lang="ko-KR" altLang="en-US" sz="500" b="1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90619" marR="90619" marT="45309" marB="45309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X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28657" marR="28657" marT="14329" marB="1432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28657" marR="28657" marT="14329" marB="1432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2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28657" marR="28657" marT="14329" marB="1432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242711"/>
                  </a:ext>
                </a:extLst>
              </a:tr>
              <a:tr h="2075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28657" marR="28657" marT="14329" marB="1432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3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28657" marR="28657" marT="14329" marB="1432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4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28657" marR="28657" marT="14329" marB="1432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3774698"/>
                  </a:ext>
                </a:extLst>
              </a:tr>
            </a:tbl>
          </a:graphicData>
        </a:graphic>
      </p:graphicFrame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AA4ACC8C-649E-775F-3219-FCBF4734BB34}"/>
              </a:ext>
            </a:extLst>
          </p:cNvPr>
          <p:cNvSpPr/>
          <p:nvPr/>
        </p:nvSpPr>
        <p:spPr>
          <a:xfrm>
            <a:off x="252000" y="4597368"/>
            <a:ext cx="1277080" cy="242837"/>
          </a:xfrm>
          <a:prstGeom prst="roundRect">
            <a:avLst/>
          </a:prstGeom>
          <a:solidFill>
            <a:srgbClr val="FF968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 Adjustment</a:t>
            </a:r>
            <a:endParaRPr lang="ko-KR" altLang="en-US" sz="1000" b="1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357</Words>
  <Application>Microsoft Office PowerPoint</Application>
  <PresentationFormat>사용자 지정</PresentationFormat>
  <Paragraphs>154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맑은 고딕</vt:lpstr>
      <vt:lpstr>에스코어 드림 3 Light</vt:lpstr>
      <vt:lpstr>에스코어 드림 4 Regular</vt:lpstr>
      <vt:lpstr>에스코어 드림 6 Bold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성준 정</dc:creator>
  <cp:lastModifiedBy>성준 정</cp:lastModifiedBy>
  <cp:revision>36</cp:revision>
  <dcterms:created xsi:type="dcterms:W3CDTF">2023-11-03T06:14:14Z</dcterms:created>
  <dcterms:modified xsi:type="dcterms:W3CDTF">2023-11-10T04:02:17Z</dcterms:modified>
  <cp:version>1000.0000.01</cp:version>
</cp:coreProperties>
</file>