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0" r:id="rId3"/>
    <p:sldId id="287" r:id="rId4"/>
    <p:sldId id="257" r:id="rId5"/>
    <p:sldId id="286" r:id="rId6"/>
    <p:sldId id="261" r:id="rId7"/>
    <p:sldId id="289" r:id="rId8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10"/>
    </p:embeddedFont>
    <p:embeddedFont>
      <p:font typeface="12롯데마트드림Bold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F5B"/>
    <a:srgbClr val="C7F4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A4BD9-BA4A-441E-93A9-8C7B61022C37}">
  <a:tblStyle styleId="{1E7A4BD9-BA4A-441E-93A9-8C7B61022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96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 dirty="0"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2981106" y="2419748"/>
            <a:ext cx="5407115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편의점 최적 위치 추천 서비스</a:t>
            </a:r>
            <a:endParaRPr dirty="0"/>
          </a:p>
        </p:txBody>
      </p:sp>
      <p:sp>
        <p:nvSpPr>
          <p:cNvPr id="2" name="Google Shape;62;p11">
            <a:extLst>
              <a:ext uri="{FF2B5EF4-FFF2-40B4-BE49-F238E27FC236}">
                <a16:creationId xmlns:a16="http://schemas.microsoft.com/office/drawing/2014/main" id="{F18B020A-5048-4DD1-AC5C-C104E8DA8DE2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64420-FBE1-4ABB-9B75-C652A2CEEE4A}"/>
              </a:ext>
            </a:extLst>
          </p:cNvPr>
          <p:cNvSpPr txBox="1">
            <a:spLocks/>
          </p:cNvSpPr>
          <p:nvPr/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6BE373-96C6-4694-89F3-B43BEB84B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24" t="24853" r="1033" b="1108"/>
          <a:stretch/>
        </p:blipFill>
        <p:spPr>
          <a:xfrm>
            <a:off x="4142710" y="2082583"/>
            <a:ext cx="4644696" cy="276019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Google Shape;62;p11">
            <a:extLst>
              <a:ext uri="{FF2B5EF4-FFF2-40B4-BE49-F238E27FC236}">
                <a16:creationId xmlns:a16="http://schemas.microsoft.com/office/drawing/2014/main" id="{2289FE6F-65BE-413E-8D8F-DB747FBA4A20}"/>
              </a:ext>
            </a:extLst>
          </p:cNvPr>
          <p:cNvSpPr txBox="1">
            <a:spLocks/>
          </p:cNvSpPr>
          <p:nvPr/>
        </p:nvSpPr>
        <p:spPr>
          <a:xfrm>
            <a:off x="-83976" y="3771983"/>
            <a:ext cx="2995044" cy="127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2016920010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김현구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2016920024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엄현식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2016920030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이근희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F3584-6FA7-4797-B44F-5731F1984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0" t="11609" r="19227" b="15432"/>
          <a:stretch/>
        </p:blipFill>
        <p:spPr>
          <a:xfrm>
            <a:off x="3107011" y="492445"/>
            <a:ext cx="3830975" cy="2079305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Google Shape;62;p11">
            <a:extLst>
              <a:ext uri="{FF2B5EF4-FFF2-40B4-BE49-F238E27FC236}">
                <a16:creationId xmlns:a16="http://schemas.microsoft.com/office/drawing/2014/main" id="{672432BF-9DFA-4E61-86CE-15FD0CBCC837}"/>
              </a:ext>
            </a:extLst>
          </p:cNvPr>
          <p:cNvSpPr txBox="1">
            <a:spLocks/>
          </p:cNvSpPr>
          <p:nvPr/>
        </p:nvSpPr>
        <p:spPr>
          <a:xfrm>
            <a:off x="258924" y="333375"/>
            <a:ext cx="989046" cy="6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E24A7BE7-FE4F-4760-8255-72145D4247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5A693BB-F3C4-49AA-A60B-D71203DC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5" y="529029"/>
            <a:ext cx="7761600" cy="493500"/>
          </a:xfrm>
        </p:spPr>
        <p:txBody>
          <a:bodyPr/>
          <a:lstStyle/>
          <a:p>
            <a:r>
              <a:rPr lang="ko-KR" altLang="en-US" dirty="0"/>
              <a:t>선정 배경</a:t>
            </a:r>
          </a:p>
        </p:txBody>
      </p:sp>
      <p:sp>
        <p:nvSpPr>
          <p:cNvPr id="5" name="Google Shape;335;p32">
            <a:extLst>
              <a:ext uri="{FF2B5EF4-FFF2-40B4-BE49-F238E27FC236}">
                <a16:creationId xmlns:a16="http://schemas.microsoft.com/office/drawing/2014/main" id="{1CF160FD-4584-4016-8CC6-64858CF6EB42}"/>
              </a:ext>
            </a:extLst>
          </p:cNvPr>
          <p:cNvSpPr/>
          <p:nvPr/>
        </p:nvSpPr>
        <p:spPr>
          <a:xfrm>
            <a:off x="4396863" y="1417819"/>
            <a:ext cx="4434262" cy="34951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w="28575" cap="flat" cmpd="sng">
            <a:solidFill>
              <a:srgbClr val="7384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593;p36">
            <a:extLst>
              <a:ext uri="{FF2B5EF4-FFF2-40B4-BE49-F238E27FC236}">
                <a16:creationId xmlns:a16="http://schemas.microsoft.com/office/drawing/2014/main" id="{1090808E-A3B4-4BF3-9ED6-4307C065FE40}"/>
              </a:ext>
            </a:extLst>
          </p:cNvPr>
          <p:cNvSpPr/>
          <p:nvPr/>
        </p:nvSpPr>
        <p:spPr>
          <a:xfrm>
            <a:off x="8111125" y="302529"/>
            <a:ext cx="720000" cy="720000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BA17F9-5355-4033-8E00-5BF17319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97"/>
          <a:stretch/>
        </p:blipFill>
        <p:spPr>
          <a:xfrm>
            <a:off x="4571999" y="1614196"/>
            <a:ext cx="4068147" cy="2603241"/>
          </a:xfrm>
          <a:prstGeom prst="rect">
            <a:avLst/>
          </a:prstGeom>
        </p:spPr>
      </p:pic>
      <p:sp>
        <p:nvSpPr>
          <p:cNvPr id="23" name="Google Shape;100;p16">
            <a:extLst>
              <a:ext uri="{FF2B5EF4-FFF2-40B4-BE49-F238E27FC236}">
                <a16:creationId xmlns:a16="http://schemas.microsoft.com/office/drawing/2014/main" id="{FD0C145B-45C4-45D9-ADB3-196B39396309}"/>
              </a:ext>
            </a:extLst>
          </p:cNvPr>
          <p:cNvSpPr txBox="1">
            <a:spLocks/>
          </p:cNvSpPr>
          <p:nvPr/>
        </p:nvSpPr>
        <p:spPr>
          <a:xfrm>
            <a:off x="312875" y="1560739"/>
            <a:ext cx="3773350" cy="271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50,60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대의 은퇴 이후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편의점 창업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편의점 창업에 몰리는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20,30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무분별한 창업으로 상권과열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기반으로 분석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자영업자 및 창업 희망자들 보호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65750CC-7364-44EF-B09D-2BB3250D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25" y="2645812"/>
            <a:ext cx="4006537" cy="1571625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E22E04E-5830-47BF-A0E3-14ADA0781B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00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F46B4ADC-8CE0-4DBC-A877-5C075C70D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200" y="1575391"/>
            <a:ext cx="7761600" cy="2939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dirty="0"/>
              <a:t>서울시 편의점 정보</a:t>
            </a:r>
            <a:endParaRPr lang="en-US" altLang="ko-K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dirty="0"/>
              <a:t>서울시 지역별 편의점 매출 정보</a:t>
            </a:r>
            <a:endParaRPr lang="en-US" altLang="ko-K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dirty="0"/>
              <a:t>서울시 지역별 편의점 개</a:t>
            </a:r>
            <a:r>
              <a:rPr lang="en-US" altLang="ko-KR" dirty="0"/>
              <a:t>,</a:t>
            </a:r>
            <a:r>
              <a:rPr lang="ko-KR" altLang="en-US" dirty="0" err="1"/>
              <a:t>폐업률</a:t>
            </a:r>
            <a:endParaRPr lang="en-US" altLang="ko-K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dirty="0"/>
              <a:t>서울시 지역별 임대시세</a:t>
            </a:r>
            <a:endParaRPr lang="en-US" altLang="ko-K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dirty="0"/>
              <a:t>서울시 주민등록 인구 통계</a:t>
            </a:r>
            <a:endParaRPr lang="en-US" altLang="ko-K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dirty="0"/>
              <a:t>서울시 지역구 월별 유동 인구</a:t>
            </a:r>
            <a:endParaRPr dirty="0"/>
          </a:p>
        </p:txBody>
      </p:sp>
      <p:grpSp>
        <p:nvGrpSpPr>
          <p:cNvPr id="12" name="Google Shape;559;p36">
            <a:extLst>
              <a:ext uri="{FF2B5EF4-FFF2-40B4-BE49-F238E27FC236}">
                <a16:creationId xmlns:a16="http://schemas.microsoft.com/office/drawing/2014/main" id="{ABDA5EDA-0F73-45AF-AF44-D1A127F3F47C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3936375" y="3703750"/>
            <a:chExt cx="453050" cy="332175"/>
          </a:xfrm>
        </p:grpSpPr>
        <p:sp>
          <p:nvSpPr>
            <p:cNvPr id="13" name="Google Shape;560;p36">
              <a:extLst>
                <a:ext uri="{FF2B5EF4-FFF2-40B4-BE49-F238E27FC236}">
                  <a16:creationId xmlns:a16="http://schemas.microsoft.com/office/drawing/2014/main" id="{9E3C06F5-66B8-46C1-BE92-B1B88C685E4A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1;p36">
              <a:extLst>
                <a:ext uri="{FF2B5EF4-FFF2-40B4-BE49-F238E27FC236}">
                  <a16:creationId xmlns:a16="http://schemas.microsoft.com/office/drawing/2014/main" id="{FE61B38A-EE5E-4806-86C3-FC07BD93FABF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2;p36">
              <a:extLst>
                <a:ext uri="{FF2B5EF4-FFF2-40B4-BE49-F238E27FC236}">
                  <a16:creationId xmlns:a16="http://schemas.microsoft.com/office/drawing/2014/main" id="{AB872006-D337-4F96-A7BB-CEC99EE21802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3;p36">
              <a:extLst>
                <a:ext uri="{FF2B5EF4-FFF2-40B4-BE49-F238E27FC236}">
                  <a16:creationId xmlns:a16="http://schemas.microsoft.com/office/drawing/2014/main" id="{D1583093-EE3C-4E9E-85F0-7AF29777814C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4;p36">
              <a:extLst>
                <a:ext uri="{FF2B5EF4-FFF2-40B4-BE49-F238E27FC236}">
                  <a16:creationId xmlns:a16="http://schemas.microsoft.com/office/drawing/2014/main" id="{50CF42CF-BA5E-47F2-8BBF-0141AF1C8383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2">
            <a:extLst>
              <a:ext uri="{FF2B5EF4-FFF2-40B4-BE49-F238E27FC236}">
                <a16:creationId xmlns:a16="http://schemas.microsoft.com/office/drawing/2014/main" id="{DC3B8A40-8A50-456C-9624-E281B81B36AA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타겟 데이터셋</a:t>
            </a: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A0A0D43-5362-409B-9801-1CC9AE9AC6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80362" y="1479028"/>
            <a:ext cx="3966552" cy="3114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1800" dirty="0"/>
              <a:t>편의점 수</a:t>
            </a:r>
            <a:r>
              <a:rPr lang="en-US" altLang="ko-KR" sz="1800" dirty="0"/>
              <a:t>, </a:t>
            </a:r>
            <a:r>
              <a:rPr lang="ko-KR" altLang="en-US" sz="1800" dirty="0"/>
              <a:t>유동</a:t>
            </a:r>
            <a:r>
              <a:rPr lang="en-US" altLang="ko-KR" sz="1800" dirty="0"/>
              <a:t>/</a:t>
            </a:r>
            <a:r>
              <a:rPr lang="ko-KR" altLang="en-US" sz="1800" dirty="0"/>
              <a:t>생활 인구</a:t>
            </a:r>
            <a:r>
              <a:rPr lang="en-US" altLang="ko-KR" sz="1800" dirty="0"/>
              <a:t>, </a:t>
            </a:r>
            <a:r>
              <a:rPr lang="ko-KR" altLang="en-US" sz="1800" dirty="0"/>
              <a:t>매출 정보</a:t>
            </a:r>
            <a:r>
              <a:rPr lang="en-US" altLang="ko-KR" sz="1800" dirty="0"/>
              <a:t>, </a:t>
            </a:r>
            <a:r>
              <a:rPr lang="ko-KR" altLang="en-US" sz="1800" dirty="0"/>
              <a:t>임대 시세와 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폐업률을</a:t>
            </a:r>
            <a:r>
              <a:rPr lang="ko-KR" altLang="en-US" sz="1800" dirty="0"/>
              <a:t> 비교하여 위험도 가중치 분석</a:t>
            </a:r>
            <a:endParaRPr lang="en-US" altLang="ko-KR" sz="1800" dirty="0"/>
          </a:p>
          <a:p>
            <a: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1800" dirty="0"/>
              <a:t>분석한 가중치와 편의점별 점포 물건을 바탕으로 지역구별 위험도 및 수익성</a:t>
            </a:r>
            <a:r>
              <a:rPr lang="en-US" altLang="ko-KR" sz="1800" dirty="0"/>
              <a:t>, </a:t>
            </a:r>
            <a:r>
              <a:rPr lang="ko-KR" altLang="en-US" sz="1800" dirty="0"/>
              <a:t>예상 비용 제공 </a:t>
            </a:r>
            <a:endParaRPr lang="en-US" altLang="ko-KR" sz="1800" dirty="0"/>
          </a:p>
          <a:p>
            <a: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1800" dirty="0"/>
              <a:t>특정된 지역구에서 분석 결과들을 바탕으로 위치 제시</a:t>
            </a:r>
            <a:endParaRPr sz="1800" dirty="0"/>
          </a:p>
        </p:txBody>
      </p:sp>
      <p:grpSp>
        <p:nvGrpSpPr>
          <p:cNvPr id="5" name="Google Shape;531;p36">
            <a:extLst>
              <a:ext uri="{FF2B5EF4-FFF2-40B4-BE49-F238E27FC236}">
                <a16:creationId xmlns:a16="http://schemas.microsoft.com/office/drawing/2014/main" id="{094DAFCB-B888-4CFB-8E8F-A7E8CC418771}"/>
              </a:ext>
            </a:extLst>
          </p:cNvPr>
          <p:cNvGrpSpPr/>
          <p:nvPr/>
        </p:nvGrpSpPr>
        <p:grpSpPr>
          <a:xfrm>
            <a:off x="7931125" y="302609"/>
            <a:ext cx="900000" cy="720000"/>
            <a:chOff x="5255200" y="3006475"/>
            <a:chExt cx="511700" cy="378575"/>
          </a:xfrm>
        </p:grpSpPr>
        <p:sp>
          <p:nvSpPr>
            <p:cNvPr id="6" name="Google Shape;532;p36">
              <a:extLst>
                <a:ext uri="{FF2B5EF4-FFF2-40B4-BE49-F238E27FC236}">
                  <a16:creationId xmlns:a16="http://schemas.microsoft.com/office/drawing/2014/main" id="{E5464D97-E9A6-43C3-8F4A-35B9F693B90F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3;p36">
              <a:extLst>
                <a:ext uri="{FF2B5EF4-FFF2-40B4-BE49-F238E27FC236}">
                  <a16:creationId xmlns:a16="http://schemas.microsoft.com/office/drawing/2014/main" id="{307C986F-1BCE-488A-91AB-CCEAA3C9F53B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02;p26">
            <a:extLst>
              <a:ext uri="{FF2B5EF4-FFF2-40B4-BE49-F238E27FC236}">
                <a16:creationId xmlns:a16="http://schemas.microsoft.com/office/drawing/2014/main" id="{3017CF8F-B01D-4007-9BFC-59D0D7391319}"/>
              </a:ext>
            </a:extLst>
          </p:cNvPr>
          <p:cNvSpPr/>
          <p:nvPr/>
        </p:nvSpPr>
        <p:spPr>
          <a:xfrm>
            <a:off x="4912382" y="3491287"/>
            <a:ext cx="1710795" cy="559337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altLang="ko-KR" sz="1800" dirty="0">
              <a:solidFill>
                <a:srgbClr val="4ECDC4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Google Shape;203;p26">
            <a:extLst>
              <a:ext uri="{FF2B5EF4-FFF2-40B4-BE49-F238E27FC236}">
                <a16:creationId xmlns:a16="http://schemas.microsoft.com/office/drawing/2014/main" id="{F0F2954A-072A-472E-802A-8FB45BE78A48}"/>
              </a:ext>
            </a:extLst>
          </p:cNvPr>
          <p:cNvSpPr/>
          <p:nvPr/>
        </p:nvSpPr>
        <p:spPr>
          <a:xfrm>
            <a:off x="4902330" y="4118122"/>
            <a:ext cx="1710795" cy="559337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altLang="ko-KR" sz="14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Google Shape;203;p26">
            <a:extLst>
              <a:ext uri="{FF2B5EF4-FFF2-40B4-BE49-F238E27FC236}">
                <a16:creationId xmlns:a16="http://schemas.microsoft.com/office/drawing/2014/main" id="{03DA2D62-60B9-4299-8986-E59FC16846A4}"/>
              </a:ext>
            </a:extLst>
          </p:cNvPr>
          <p:cNvSpPr/>
          <p:nvPr/>
        </p:nvSpPr>
        <p:spPr>
          <a:xfrm>
            <a:off x="6742004" y="4110225"/>
            <a:ext cx="1710795" cy="559337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altLang="ko-KR" sz="14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Google Shape;202;p26">
            <a:extLst>
              <a:ext uri="{FF2B5EF4-FFF2-40B4-BE49-F238E27FC236}">
                <a16:creationId xmlns:a16="http://schemas.microsoft.com/office/drawing/2014/main" id="{1D381BB2-84CD-45E4-A7B6-3367D446BA57}"/>
              </a:ext>
            </a:extLst>
          </p:cNvPr>
          <p:cNvSpPr/>
          <p:nvPr/>
        </p:nvSpPr>
        <p:spPr>
          <a:xfrm>
            <a:off x="4888695" y="3491288"/>
            <a:ext cx="1710795" cy="55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600" dirty="0">
                <a:solidFill>
                  <a:srgbClr val="4ECDC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위치</a:t>
            </a:r>
            <a:r>
              <a:rPr lang="en-US" altLang="ko-KR" sz="1600" dirty="0">
                <a:solidFill>
                  <a:srgbClr val="4ECDC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600" dirty="0">
                <a:solidFill>
                  <a:srgbClr val="4ECDC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동대문구</a:t>
            </a:r>
            <a:endParaRPr lang="en" altLang="ko-KR" sz="1600" dirty="0">
              <a:solidFill>
                <a:srgbClr val="4ECDC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Google Shape;202;p26">
            <a:extLst>
              <a:ext uri="{FF2B5EF4-FFF2-40B4-BE49-F238E27FC236}">
                <a16:creationId xmlns:a16="http://schemas.microsoft.com/office/drawing/2014/main" id="{BF07203D-8D69-49A1-8320-B4AD3DD3299A}"/>
              </a:ext>
            </a:extLst>
          </p:cNvPr>
          <p:cNvSpPr/>
          <p:nvPr/>
        </p:nvSpPr>
        <p:spPr>
          <a:xfrm>
            <a:off x="4854955" y="4118123"/>
            <a:ext cx="1710795" cy="55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600" dirty="0">
                <a:solidFill>
                  <a:srgbClr val="C7F4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위험성 </a:t>
            </a:r>
            <a:r>
              <a:rPr lang="en-US" altLang="ko-KR" sz="1600" dirty="0">
                <a:solidFill>
                  <a:srgbClr val="C7F4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C7F4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</a:t>
            </a:r>
            <a:endParaRPr lang="en" altLang="ko-KR" sz="1600" dirty="0">
              <a:solidFill>
                <a:srgbClr val="C7F4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Google Shape;202;p26">
            <a:extLst>
              <a:ext uri="{FF2B5EF4-FFF2-40B4-BE49-F238E27FC236}">
                <a16:creationId xmlns:a16="http://schemas.microsoft.com/office/drawing/2014/main" id="{E2CAAB70-B7F7-41FE-9E2F-831A7A84A156}"/>
              </a:ext>
            </a:extLst>
          </p:cNvPr>
          <p:cNvSpPr/>
          <p:nvPr/>
        </p:nvSpPr>
        <p:spPr>
          <a:xfrm>
            <a:off x="6742004" y="4118122"/>
            <a:ext cx="1710795" cy="55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solidFill>
                  <a:srgbClr val="454F5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예상 투자 금액</a:t>
            </a:r>
            <a:endParaRPr lang="en-US" altLang="ko-KR" dirty="0">
              <a:solidFill>
                <a:srgbClr val="454F5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" altLang="ko-KR" dirty="0">
                <a:solidFill>
                  <a:srgbClr val="454F5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5000</a:t>
            </a:r>
            <a:r>
              <a:rPr lang="ko-KR" altLang="en-US" dirty="0">
                <a:solidFill>
                  <a:srgbClr val="454F5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</a:t>
            </a:r>
            <a:r>
              <a:rPr lang="en-US" altLang="ko-KR" dirty="0">
                <a:solidFill>
                  <a:srgbClr val="454F5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~10000</a:t>
            </a:r>
            <a:r>
              <a:rPr lang="ko-KR" altLang="en-US" dirty="0">
                <a:solidFill>
                  <a:srgbClr val="454F5B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</a:t>
            </a:r>
            <a:endParaRPr lang="en" altLang="ko-KR" dirty="0">
              <a:solidFill>
                <a:srgbClr val="454F5B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B52DFA-D966-48B0-B25A-EAA655CE5F49}"/>
              </a:ext>
            </a:extLst>
          </p:cNvPr>
          <p:cNvGrpSpPr/>
          <p:nvPr/>
        </p:nvGrpSpPr>
        <p:grpSpPr>
          <a:xfrm>
            <a:off x="5039306" y="1352887"/>
            <a:ext cx="3140458" cy="1988043"/>
            <a:chOff x="5036311" y="485128"/>
            <a:chExt cx="3140458" cy="198804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B3B14DE-8B63-4DED-A8AB-AEF3284B2FE2}"/>
                </a:ext>
              </a:extLst>
            </p:cNvPr>
            <p:cNvGrpSpPr/>
            <p:nvPr/>
          </p:nvGrpSpPr>
          <p:grpSpPr>
            <a:xfrm>
              <a:off x="5036311" y="485128"/>
              <a:ext cx="3140458" cy="1988043"/>
              <a:chOff x="860105" y="2833524"/>
              <a:chExt cx="3199831" cy="2102992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2BD1C1A-27AA-4AB3-B34A-915927727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107" y="2833524"/>
                <a:ext cx="3199829" cy="2102992"/>
              </a:xfrm>
              <a:prstGeom prst="rect">
                <a:avLst/>
              </a:prstGeom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982D07A-30E6-451F-89C8-0D3D3775B010}"/>
                  </a:ext>
                </a:extLst>
              </p:cNvPr>
              <p:cNvSpPr/>
              <p:nvPr/>
            </p:nvSpPr>
            <p:spPr>
              <a:xfrm>
                <a:off x="860105" y="2966958"/>
                <a:ext cx="1527780" cy="1427583"/>
              </a:xfrm>
              <a:prstGeom prst="ellipse">
                <a:avLst/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5" name="Google Shape;468;p36">
              <a:extLst>
                <a:ext uri="{FF2B5EF4-FFF2-40B4-BE49-F238E27FC236}">
                  <a16:creationId xmlns:a16="http://schemas.microsoft.com/office/drawing/2014/main" id="{E18E4B09-3B90-41C5-8912-15AC52CD9911}"/>
                </a:ext>
              </a:extLst>
            </p:cNvPr>
            <p:cNvGrpSpPr/>
            <p:nvPr/>
          </p:nvGrpSpPr>
          <p:grpSpPr>
            <a:xfrm>
              <a:off x="5750835" y="928202"/>
              <a:ext cx="208038" cy="427637"/>
              <a:chOff x="3226538" y="1570303"/>
              <a:chExt cx="300426" cy="595961"/>
            </a:xfrm>
          </p:grpSpPr>
          <p:sp>
            <p:nvSpPr>
              <p:cNvPr id="36" name="Google Shape;469;p36">
                <a:extLst>
                  <a:ext uri="{FF2B5EF4-FFF2-40B4-BE49-F238E27FC236}">
                    <a16:creationId xmlns:a16="http://schemas.microsoft.com/office/drawing/2014/main" id="{A26FEFA1-832D-4884-9E33-926C00D706BD}"/>
                  </a:ext>
                </a:extLst>
              </p:cNvPr>
              <p:cNvSpPr/>
              <p:nvPr/>
            </p:nvSpPr>
            <p:spPr>
              <a:xfrm>
                <a:off x="3226538" y="1663139"/>
                <a:ext cx="44575" cy="50312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0125" extrusionOk="0">
                    <a:moveTo>
                      <a:pt x="391" y="0"/>
                    </a:moveTo>
                    <a:lnTo>
                      <a:pt x="293" y="25"/>
                    </a:lnTo>
                    <a:lnTo>
                      <a:pt x="220" y="73"/>
                    </a:lnTo>
                    <a:lnTo>
                      <a:pt x="147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4" y="391"/>
                    </a:lnTo>
                    <a:lnTo>
                      <a:pt x="0" y="489"/>
                    </a:lnTo>
                    <a:lnTo>
                      <a:pt x="0" y="20125"/>
                    </a:lnTo>
                    <a:lnTo>
                      <a:pt x="1783" y="20125"/>
                    </a:lnTo>
                    <a:lnTo>
                      <a:pt x="1783" y="489"/>
                    </a:lnTo>
                    <a:lnTo>
                      <a:pt x="1783" y="391"/>
                    </a:lnTo>
                    <a:lnTo>
                      <a:pt x="1734" y="293"/>
                    </a:lnTo>
                    <a:lnTo>
                      <a:pt x="1710" y="220"/>
                    </a:lnTo>
                    <a:lnTo>
                      <a:pt x="1636" y="147"/>
                    </a:lnTo>
                    <a:lnTo>
                      <a:pt x="1563" y="73"/>
                    </a:lnTo>
                    <a:lnTo>
                      <a:pt x="1490" y="25"/>
                    </a:ln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70;p36">
                <a:extLst>
                  <a:ext uri="{FF2B5EF4-FFF2-40B4-BE49-F238E27FC236}">
                    <a16:creationId xmlns:a16="http://schemas.microsoft.com/office/drawing/2014/main" id="{E21FFF48-E98B-4CEA-B2D0-EB7F5CA25357}"/>
                  </a:ext>
                </a:extLst>
              </p:cNvPr>
              <p:cNvSpPr/>
              <p:nvPr/>
            </p:nvSpPr>
            <p:spPr>
              <a:xfrm>
                <a:off x="3226538" y="1570303"/>
                <a:ext cx="300426" cy="229599"/>
              </a:xfrm>
              <a:custGeom>
                <a:avLst/>
                <a:gdLst/>
                <a:ahLst/>
                <a:cxnLst/>
                <a:rect l="l" t="t" r="r" b="b"/>
                <a:pathLst>
                  <a:path w="12017" h="9184" extrusionOk="0">
                    <a:moveTo>
                      <a:pt x="2541" y="1"/>
                    </a:moveTo>
                    <a:lnTo>
                      <a:pt x="2174" y="25"/>
                    </a:lnTo>
                    <a:lnTo>
                      <a:pt x="1808" y="74"/>
                    </a:lnTo>
                    <a:lnTo>
                      <a:pt x="1442" y="123"/>
                    </a:lnTo>
                    <a:lnTo>
                      <a:pt x="1100" y="245"/>
                    </a:lnTo>
                    <a:lnTo>
                      <a:pt x="734" y="367"/>
                    </a:lnTo>
                    <a:lnTo>
                      <a:pt x="367" y="538"/>
                    </a:lnTo>
                    <a:lnTo>
                      <a:pt x="1" y="758"/>
                    </a:lnTo>
                    <a:lnTo>
                      <a:pt x="1" y="8427"/>
                    </a:lnTo>
                    <a:lnTo>
                      <a:pt x="367" y="8207"/>
                    </a:lnTo>
                    <a:lnTo>
                      <a:pt x="734" y="8036"/>
                    </a:lnTo>
                    <a:lnTo>
                      <a:pt x="1100" y="7889"/>
                    </a:lnTo>
                    <a:lnTo>
                      <a:pt x="1442" y="7792"/>
                    </a:lnTo>
                    <a:lnTo>
                      <a:pt x="1808" y="7718"/>
                    </a:lnTo>
                    <a:lnTo>
                      <a:pt x="2174" y="7694"/>
                    </a:lnTo>
                    <a:lnTo>
                      <a:pt x="2541" y="7670"/>
                    </a:lnTo>
                    <a:lnTo>
                      <a:pt x="2883" y="7694"/>
                    </a:lnTo>
                    <a:lnTo>
                      <a:pt x="3249" y="7718"/>
                    </a:lnTo>
                    <a:lnTo>
                      <a:pt x="3615" y="7767"/>
                    </a:lnTo>
                    <a:lnTo>
                      <a:pt x="3982" y="7840"/>
                    </a:lnTo>
                    <a:lnTo>
                      <a:pt x="4324" y="7914"/>
                    </a:lnTo>
                    <a:lnTo>
                      <a:pt x="5056" y="8134"/>
                    </a:lnTo>
                    <a:lnTo>
                      <a:pt x="5765" y="8353"/>
                    </a:lnTo>
                    <a:lnTo>
                      <a:pt x="6497" y="8573"/>
                    </a:lnTo>
                    <a:lnTo>
                      <a:pt x="7206" y="8793"/>
                    </a:lnTo>
                    <a:lnTo>
                      <a:pt x="7938" y="8988"/>
                    </a:lnTo>
                    <a:lnTo>
                      <a:pt x="8305" y="9062"/>
                    </a:lnTo>
                    <a:lnTo>
                      <a:pt x="8647" y="9110"/>
                    </a:lnTo>
                    <a:lnTo>
                      <a:pt x="9013" y="9159"/>
                    </a:lnTo>
                    <a:lnTo>
                      <a:pt x="9379" y="9184"/>
                    </a:lnTo>
                    <a:lnTo>
                      <a:pt x="9746" y="9159"/>
                    </a:lnTo>
                    <a:lnTo>
                      <a:pt x="10088" y="9135"/>
                    </a:lnTo>
                    <a:lnTo>
                      <a:pt x="10454" y="9086"/>
                    </a:lnTo>
                    <a:lnTo>
                      <a:pt x="10820" y="8988"/>
                    </a:lnTo>
                    <a:lnTo>
                      <a:pt x="11187" y="8866"/>
                    </a:lnTo>
                    <a:lnTo>
                      <a:pt x="11529" y="8695"/>
                    </a:lnTo>
                    <a:lnTo>
                      <a:pt x="11699" y="8598"/>
                    </a:lnTo>
                    <a:lnTo>
                      <a:pt x="11822" y="8500"/>
                    </a:lnTo>
                    <a:lnTo>
                      <a:pt x="11895" y="8378"/>
                    </a:lnTo>
                    <a:lnTo>
                      <a:pt x="11968" y="8256"/>
                    </a:lnTo>
                    <a:lnTo>
                      <a:pt x="12017" y="8134"/>
                    </a:lnTo>
                    <a:lnTo>
                      <a:pt x="12017" y="8011"/>
                    </a:lnTo>
                    <a:lnTo>
                      <a:pt x="11968" y="7914"/>
                    </a:lnTo>
                    <a:lnTo>
                      <a:pt x="11919" y="7816"/>
                    </a:lnTo>
                    <a:lnTo>
                      <a:pt x="11529" y="7425"/>
                    </a:lnTo>
                    <a:lnTo>
                      <a:pt x="11138" y="6961"/>
                    </a:lnTo>
                    <a:lnTo>
                      <a:pt x="10771" y="6473"/>
                    </a:lnTo>
                    <a:lnTo>
                      <a:pt x="10381" y="5960"/>
                    </a:lnTo>
                    <a:lnTo>
                      <a:pt x="10307" y="5813"/>
                    </a:lnTo>
                    <a:lnTo>
                      <a:pt x="10259" y="5667"/>
                    </a:lnTo>
                    <a:lnTo>
                      <a:pt x="10234" y="5496"/>
                    </a:lnTo>
                    <a:lnTo>
                      <a:pt x="10210" y="5300"/>
                    </a:lnTo>
                    <a:lnTo>
                      <a:pt x="10234" y="5130"/>
                    </a:lnTo>
                    <a:lnTo>
                      <a:pt x="10259" y="4959"/>
                    </a:lnTo>
                    <a:lnTo>
                      <a:pt x="10307" y="4788"/>
                    </a:lnTo>
                    <a:lnTo>
                      <a:pt x="10381" y="4617"/>
                    </a:lnTo>
                    <a:lnTo>
                      <a:pt x="10771" y="3884"/>
                    </a:lnTo>
                    <a:lnTo>
                      <a:pt x="11138" y="3127"/>
                    </a:lnTo>
                    <a:lnTo>
                      <a:pt x="11529" y="2345"/>
                    </a:lnTo>
                    <a:lnTo>
                      <a:pt x="11919" y="1490"/>
                    </a:lnTo>
                    <a:lnTo>
                      <a:pt x="11993" y="1320"/>
                    </a:lnTo>
                    <a:lnTo>
                      <a:pt x="12017" y="1173"/>
                    </a:lnTo>
                    <a:lnTo>
                      <a:pt x="12017" y="1051"/>
                    </a:lnTo>
                    <a:lnTo>
                      <a:pt x="11968" y="978"/>
                    </a:lnTo>
                    <a:lnTo>
                      <a:pt x="11895" y="953"/>
                    </a:lnTo>
                    <a:lnTo>
                      <a:pt x="11822" y="929"/>
                    </a:lnTo>
                    <a:lnTo>
                      <a:pt x="11699" y="978"/>
                    </a:lnTo>
                    <a:lnTo>
                      <a:pt x="11529" y="1026"/>
                    </a:lnTo>
                    <a:lnTo>
                      <a:pt x="11187" y="1197"/>
                    </a:lnTo>
                    <a:lnTo>
                      <a:pt x="10820" y="1320"/>
                    </a:lnTo>
                    <a:lnTo>
                      <a:pt x="10454" y="1417"/>
                    </a:lnTo>
                    <a:lnTo>
                      <a:pt x="10088" y="1466"/>
                    </a:lnTo>
                    <a:lnTo>
                      <a:pt x="9746" y="1515"/>
                    </a:lnTo>
                    <a:lnTo>
                      <a:pt x="9379" y="1515"/>
                    </a:lnTo>
                    <a:lnTo>
                      <a:pt x="9013" y="1490"/>
                    </a:lnTo>
                    <a:lnTo>
                      <a:pt x="8647" y="1466"/>
                    </a:lnTo>
                    <a:lnTo>
                      <a:pt x="8305" y="1393"/>
                    </a:lnTo>
                    <a:lnTo>
                      <a:pt x="7938" y="1320"/>
                    </a:lnTo>
                    <a:lnTo>
                      <a:pt x="7206" y="1149"/>
                    </a:lnTo>
                    <a:lnTo>
                      <a:pt x="6497" y="929"/>
                    </a:lnTo>
                    <a:lnTo>
                      <a:pt x="5765" y="685"/>
                    </a:lnTo>
                    <a:lnTo>
                      <a:pt x="5056" y="465"/>
                    </a:lnTo>
                    <a:lnTo>
                      <a:pt x="4324" y="269"/>
                    </a:lnTo>
                    <a:lnTo>
                      <a:pt x="3982" y="172"/>
                    </a:lnTo>
                    <a:lnTo>
                      <a:pt x="3615" y="98"/>
                    </a:lnTo>
                    <a:lnTo>
                      <a:pt x="3249" y="50"/>
                    </a:lnTo>
                    <a:lnTo>
                      <a:pt x="2883" y="25"/>
                    </a:lnTo>
                    <a:lnTo>
                      <a:pt x="2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" name="제목 2">
            <a:extLst>
              <a:ext uri="{FF2B5EF4-FFF2-40B4-BE49-F238E27FC236}">
                <a16:creationId xmlns:a16="http://schemas.microsoft.com/office/drawing/2014/main" id="{DCAC6A46-1F8E-42CE-81FA-746343375FF7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 리스트</a:t>
            </a:r>
          </a:p>
        </p:txBody>
      </p:sp>
      <p:sp>
        <p:nvSpPr>
          <p:cNvPr id="8" name="Google Shape;203;p26">
            <a:extLst>
              <a:ext uri="{FF2B5EF4-FFF2-40B4-BE49-F238E27FC236}">
                <a16:creationId xmlns:a16="http://schemas.microsoft.com/office/drawing/2014/main" id="{B7FA37E9-9CB5-4512-82BF-99956267FF16}"/>
              </a:ext>
            </a:extLst>
          </p:cNvPr>
          <p:cNvSpPr/>
          <p:nvPr/>
        </p:nvSpPr>
        <p:spPr>
          <a:xfrm>
            <a:off x="6742004" y="3471891"/>
            <a:ext cx="1710795" cy="559337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altLang="ko-KR" sz="14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Google Shape;202;p26">
            <a:extLst>
              <a:ext uri="{FF2B5EF4-FFF2-40B4-BE49-F238E27FC236}">
                <a16:creationId xmlns:a16="http://schemas.microsoft.com/office/drawing/2014/main" id="{619DC4C0-F792-497C-8BAB-00D09B34C09C}"/>
              </a:ext>
            </a:extLst>
          </p:cNvPr>
          <p:cNvSpPr/>
          <p:nvPr/>
        </p:nvSpPr>
        <p:spPr>
          <a:xfrm>
            <a:off x="6694629" y="3471892"/>
            <a:ext cx="1710795" cy="55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600" dirty="0">
                <a:solidFill>
                  <a:srgbClr val="C7F4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수익성 </a:t>
            </a:r>
            <a:r>
              <a:rPr lang="en-US" altLang="ko-KR" sz="1600" dirty="0">
                <a:solidFill>
                  <a:srgbClr val="C7F4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C7F4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높음</a:t>
            </a:r>
            <a:endParaRPr lang="en" altLang="ko-KR" sz="1600" dirty="0">
              <a:solidFill>
                <a:srgbClr val="C7F4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3">
            <a:extLst>
              <a:ext uri="{FF2B5EF4-FFF2-40B4-BE49-F238E27FC236}">
                <a16:creationId xmlns:a16="http://schemas.microsoft.com/office/drawing/2014/main" id="{D4D72E49-B841-4300-A1CE-B9C95B7B0D8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37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691200" y="1511099"/>
            <a:ext cx="8294180" cy="162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ko-KR" altLang="en-US" sz="1800" dirty="0"/>
              <a:t>전체 지역구</a:t>
            </a:r>
            <a:r>
              <a:rPr lang="en-US" altLang="ko-KR" sz="1800" dirty="0"/>
              <a:t>, </a:t>
            </a:r>
            <a:r>
              <a:rPr lang="ko-KR" altLang="en-US" sz="1800" dirty="0"/>
              <a:t>특정 지역구에 대한 편의점 창업의 </a:t>
            </a:r>
            <a:endParaRPr lang="en-US" altLang="ko-KR" sz="1800" dirty="0"/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수익성</a:t>
            </a:r>
            <a:r>
              <a:rPr lang="en-US" altLang="ko-KR" sz="1800" dirty="0"/>
              <a:t>, </a:t>
            </a:r>
            <a:r>
              <a:rPr lang="ko-KR" altLang="en-US" sz="1800" dirty="0"/>
              <a:t>위험도를 알고 싶을 때</a:t>
            </a:r>
            <a:endParaRPr lang="en-US" altLang="ko-KR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희망하는 지역구에서의 추천하는 위치를 알고 싶을 때</a:t>
            </a:r>
            <a:endParaRPr lang="en-US" altLang="ko-KR" sz="1800" dirty="0"/>
          </a:p>
        </p:txBody>
      </p:sp>
      <p:sp>
        <p:nvSpPr>
          <p:cNvPr id="7" name="Google Shape;100;p16">
            <a:extLst>
              <a:ext uri="{FF2B5EF4-FFF2-40B4-BE49-F238E27FC236}">
                <a16:creationId xmlns:a16="http://schemas.microsoft.com/office/drawing/2014/main" id="{70A8AE01-67D1-454C-88CB-7DF7A51B4374}"/>
              </a:ext>
            </a:extLst>
          </p:cNvPr>
          <p:cNvSpPr txBox="1">
            <a:spLocks/>
          </p:cNvSpPr>
          <p:nvPr/>
        </p:nvSpPr>
        <p:spPr>
          <a:xfrm>
            <a:off x="1223780" y="3205088"/>
            <a:ext cx="7761600" cy="140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모은 동대문구 거주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씨는 편의점을 창업하고자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안정적인 운영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원하는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씨는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집과 가까운 곳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편의점을 차리고자 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지역구의 위험도는 어떠하고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어느 곳이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씨에게 알맞은 위치일까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8E1E1-EDA4-45B2-9468-09EDF14F1916}"/>
              </a:ext>
            </a:extLst>
          </p:cNvPr>
          <p:cNvSpPr txBox="1"/>
          <p:nvPr/>
        </p:nvSpPr>
        <p:spPr>
          <a:xfrm>
            <a:off x="7934639" y="286822"/>
            <a:ext cx="74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5400" dirty="0">
                <a:solidFill>
                  <a:srgbClr val="454F5B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"/>
                <a:sym typeface="Montserrat"/>
              </a:rPr>
              <a:t>👤</a:t>
            </a:r>
            <a:endParaRPr lang="ko-KR" altLang="en-US" sz="5400" dirty="0">
              <a:solidFill>
                <a:srgbClr val="454F5B"/>
              </a:solidFill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4BBCCF82-E40F-435D-8DFA-D7BB35B7D90C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예시 및 시나리오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0A4DAB39-C7A1-4279-8C49-C550585BC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BF1322-9C7F-4C4F-B436-AFD04C86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393425"/>
            <a:ext cx="7626890" cy="15464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편의점 창업 희망자들에게 객관적인 데이터 제공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무분별한 창업 방지로 기존의 편의점 업주들 보호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메뉴</a:t>
            </a:r>
            <a:r>
              <a:rPr lang="en-US" altLang="ko-KR" sz="1800" dirty="0"/>
              <a:t>, </a:t>
            </a:r>
            <a:r>
              <a:rPr lang="ko-KR" altLang="en-US" sz="1800" dirty="0"/>
              <a:t>가격 차이 등 세부 데이터 확보 시 타 업종에도 서비스 알고리즘 활용 가능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1CC461-A7B1-4943-AA60-1EC863324A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2AAA0B5C-CE27-4C55-82EB-5F6CF29A99DF}"/>
              </a:ext>
            </a:extLst>
          </p:cNvPr>
          <p:cNvSpPr txBox="1">
            <a:spLocks/>
          </p:cNvSpPr>
          <p:nvPr/>
        </p:nvSpPr>
        <p:spPr>
          <a:xfrm>
            <a:off x="312875" y="529029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grpSp>
        <p:nvGrpSpPr>
          <p:cNvPr id="2" name="Google Shape;565;p36">
            <a:extLst>
              <a:ext uri="{FF2B5EF4-FFF2-40B4-BE49-F238E27FC236}">
                <a16:creationId xmlns:a16="http://schemas.microsoft.com/office/drawing/2014/main" id="{4835290F-847F-491C-8DD9-54B645D9E98E}"/>
              </a:ext>
            </a:extLst>
          </p:cNvPr>
          <p:cNvGrpSpPr/>
          <p:nvPr/>
        </p:nvGrpSpPr>
        <p:grpSpPr>
          <a:xfrm>
            <a:off x="7931125" y="302529"/>
            <a:ext cx="900000" cy="720000"/>
            <a:chOff x="4610450" y="3703750"/>
            <a:chExt cx="453050" cy="332175"/>
          </a:xfrm>
        </p:grpSpPr>
        <p:sp>
          <p:nvSpPr>
            <p:cNvPr id="13" name="Google Shape;566;p36">
              <a:extLst>
                <a:ext uri="{FF2B5EF4-FFF2-40B4-BE49-F238E27FC236}">
                  <a16:creationId xmlns:a16="http://schemas.microsoft.com/office/drawing/2014/main" id="{046944A5-02EA-40DF-BFDB-403D7F4E71C2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7;p36">
              <a:extLst>
                <a:ext uri="{FF2B5EF4-FFF2-40B4-BE49-F238E27FC236}">
                  <a16:creationId xmlns:a16="http://schemas.microsoft.com/office/drawing/2014/main" id="{F23FBCA8-0102-420E-AC47-EA2C480598E8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5866804"/>
      </p:ext>
    </p:extLst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227</Words>
  <Application>Microsoft Office PowerPoint</Application>
  <PresentationFormat>화면 슬라이드 쇼(16:9)</PresentationFormat>
  <Paragraphs>49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HY견고딕</vt:lpstr>
      <vt:lpstr>12롯데마트드림Bold</vt:lpstr>
      <vt:lpstr>Arial</vt:lpstr>
      <vt:lpstr>Montserrat</vt:lpstr>
      <vt:lpstr>Desdemona template</vt:lpstr>
      <vt:lpstr>편의점 최적 위치 추천 서비스</vt:lpstr>
      <vt:lpstr>PowerPoint 프레젠테이션</vt:lpstr>
      <vt:lpstr>선정 배경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편의점 입주 위치 추천 서비스</dc:title>
  <cp:lastModifiedBy>엄현식</cp:lastModifiedBy>
  <cp:revision>36</cp:revision>
  <dcterms:modified xsi:type="dcterms:W3CDTF">2020-09-13T16:50:27Z</dcterms:modified>
</cp:coreProperties>
</file>