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0" r:id="rId3"/>
    <p:sldId id="291" r:id="rId4"/>
    <p:sldId id="293" r:id="rId5"/>
    <p:sldId id="292" r:id="rId6"/>
    <p:sldId id="294" r:id="rId7"/>
    <p:sldId id="261" r:id="rId8"/>
    <p:sldId id="295" r:id="rId9"/>
  </p:sldIdLst>
  <p:sldSz cx="9144000" cy="5143500" type="screen16x9"/>
  <p:notesSz cx="6858000" cy="9144000"/>
  <p:embeddedFontLst>
    <p:embeddedFont>
      <p:font typeface="굵은굴림체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288F"/>
    <a:srgbClr val="454F5B"/>
    <a:srgbClr val="24CA63"/>
    <a:srgbClr val="C7F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A4BD9-BA4A-441E-93A9-8C7B61022C37}">
  <a:tblStyle styleId="{1E7A4BD9-BA4A-441E-93A9-8C7B6102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7" autoAdjust="0"/>
    <p:restoredTop sz="94203" autoAdjust="0"/>
  </p:normalViewPr>
  <p:slideViewPr>
    <p:cSldViewPr snapToGrid="0">
      <p:cViewPr varScale="1">
        <p:scale>
          <a:sx n="86" d="100"/>
          <a:sy n="86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68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57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71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22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 dirty="0"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굵은굴림체" panose="02030600000101010101" pitchFamily="18" charset="-127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981106" y="2419748"/>
            <a:ext cx="5407115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와라 편의점</a:t>
            </a:r>
            <a:br>
              <a:rPr lang="en-US" altLang="ko-KR" dirty="0"/>
            </a:br>
            <a:r>
              <a:rPr lang="ko-KR" altLang="en-US" sz="2400" dirty="0"/>
              <a:t>편의점 최적 위치 분석</a:t>
            </a:r>
            <a:r>
              <a:rPr lang="en-US" altLang="ko-KR" sz="2400" dirty="0"/>
              <a:t>/</a:t>
            </a:r>
            <a:r>
              <a:rPr lang="ko-KR" altLang="en-US" sz="2400" dirty="0"/>
              <a:t>추천 서비스</a:t>
            </a:r>
            <a:endParaRPr dirty="0"/>
          </a:p>
        </p:txBody>
      </p:sp>
      <p:sp>
        <p:nvSpPr>
          <p:cNvPr id="2" name="Google Shape;62;p11">
            <a:extLst>
              <a:ext uri="{FF2B5EF4-FFF2-40B4-BE49-F238E27FC236}">
                <a16:creationId xmlns:a16="http://schemas.microsoft.com/office/drawing/2014/main" id="{F18B020A-5048-4DD1-AC5C-C104E8DA8DE2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</a:t>
            </a:r>
            <a:r>
              <a:rPr lang="ko-KR" altLang="en-US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조</a:t>
            </a:r>
            <a:endParaRPr lang="en-US" altLang="ko-KR" sz="36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64420-FBE1-4ABB-9B75-C652A2CEEE4A}"/>
              </a:ext>
            </a:extLst>
          </p:cNvPr>
          <p:cNvSpPr txBox="1">
            <a:spLocks/>
          </p:cNvSpPr>
          <p:nvPr/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2289FE6F-65BE-413E-8D8F-DB747FBA4A20}"/>
              </a:ext>
            </a:extLst>
          </p:cNvPr>
          <p:cNvSpPr txBox="1">
            <a:spLocks/>
          </p:cNvSpPr>
          <p:nvPr/>
        </p:nvSpPr>
        <p:spPr>
          <a:xfrm>
            <a:off x="-83976" y="3771983"/>
            <a:ext cx="2995044" cy="127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2016920010 </a:t>
            </a:r>
            <a:r>
              <a:rPr lang="ko-KR" altLang="en-US" sz="22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김현구</a:t>
            </a:r>
            <a:endParaRPr lang="en-US" altLang="ko-KR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2016920024 </a:t>
            </a:r>
            <a:r>
              <a:rPr lang="ko-KR" altLang="en-US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엄현식</a:t>
            </a:r>
            <a:endParaRPr lang="en-US" altLang="ko-KR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2016920030 </a:t>
            </a:r>
            <a:r>
              <a:rPr lang="ko-KR" altLang="en-US" sz="22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이근희</a:t>
            </a:r>
            <a:endParaRPr lang="ko-KR" altLang="en-US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7" name="Google Shape;62;p11">
            <a:extLst>
              <a:ext uri="{FF2B5EF4-FFF2-40B4-BE49-F238E27FC236}">
                <a16:creationId xmlns:a16="http://schemas.microsoft.com/office/drawing/2014/main" id="{672432BF-9DFA-4E61-86CE-15FD0CBCC837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</a:t>
            </a:r>
            <a:r>
              <a:rPr lang="ko-KR" altLang="en-US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조</a:t>
            </a:r>
            <a:endParaRPr lang="en-US" altLang="ko-KR" sz="36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E24A7BE7-FE4F-4760-8255-72145D4247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111BC9-7DFA-4524-A3CE-63C6BC54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6"/>
          <a:stretch/>
        </p:blipFill>
        <p:spPr>
          <a:xfrm>
            <a:off x="4942114" y="2459017"/>
            <a:ext cx="3907452" cy="23668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AD87F-AF1D-46E2-8F34-DF1FF2227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7" t="16366"/>
          <a:stretch/>
        </p:blipFill>
        <p:spPr>
          <a:xfrm>
            <a:off x="3381829" y="965200"/>
            <a:ext cx="4391229" cy="23668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지역구 클러스터링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43" y="4158134"/>
            <a:ext cx="4011157" cy="4935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/>
              <a:t>지역구별 직장</a:t>
            </a:r>
            <a:r>
              <a:rPr lang="en-US" altLang="ko-KR" dirty="0"/>
              <a:t>/</a:t>
            </a:r>
            <a:r>
              <a:rPr lang="ko-KR" altLang="en-US" dirty="0"/>
              <a:t>생활</a:t>
            </a:r>
            <a:r>
              <a:rPr lang="en-US" altLang="ko-KR" dirty="0"/>
              <a:t>–</a:t>
            </a:r>
            <a:r>
              <a:rPr lang="ko-KR" altLang="en-US" dirty="0"/>
              <a:t>주민</a:t>
            </a:r>
            <a:r>
              <a:rPr lang="en-US" altLang="ko-KR" dirty="0"/>
              <a:t>/</a:t>
            </a:r>
            <a:r>
              <a:rPr lang="ko-KR" altLang="en-US" dirty="0"/>
              <a:t>생활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2C36A95-5ECC-40A7-B840-1F14383396E9}"/>
              </a:ext>
            </a:extLst>
          </p:cNvPr>
          <p:cNvSpPr txBox="1">
            <a:spLocks/>
          </p:cNvSpPr>
          <p:nvPr/>
        </p:nvSpPr>
        <p:spPr>
          <a:xfrm>
            <a:off x="5991993" y="4158134"/>
            <a:ext cx="1648333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01600" indent="0">
              <a:buNone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클러스터링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AE2E1-C30B-498B-846C-9BA200F2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4" y="1638134"/>
            <a:ext cx="3780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E233F3-95B6-49EA-9F1F-33241952D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542" y="1638134"/>
            <a:ext cx="366723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중요 요인 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845" y="4120971"/>
            <a:ext cx="3076420" cy="493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 err="1"/>
              <a:t>폐업률</a:t>
            </a:r>
            <a:r>
              <a:rPr lang="ko-KR" altLang="en-US" dirty="0"/>
              <a:t> 영향 분석</a:t>
            </a:r>
          </a:p>
        </p:txBody>
      </p:sp>
      <p:sp>
        <p:nvSpPr>
          <p:cNvPr id="21" name="Google Shape;100;p16">
            <a:extLst>
              <a:ext uri="{FF2B5EF4-FFF2-40B4-BE49-F238E27FC236}">
                <a16:creationId xmlns:a16="http://schemas.microsoft.com/office/drawing/2014/main" id="{F0F02F23-E1FF-4163-BC4C-4D6F7E682887}"/>
              </a:ext>
            </a:extLst>
          </p:cNvPr>
          <p:cNvSpPr txBox="1">
            <a:spLocks/>
          </p:cNvSpPr>
          <p:nvPr/>
        </p:nvSpPr>
        <p:spPr>
          <a:xfrm>
            <a:off x="3875074" y="1842879"/>
            <a:ext cx="4237397" cy="209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주거인구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남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여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연령별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)</a:t>
            </a: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가구원별 세대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생활인구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직장인구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외국인 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평균 소득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2" name="Google Shape;100;p16">
            <a:extLst>
              <a:ext uri="{FF2B5EF4-FFF2-40B4-BE49-F238E27FC236}">
                <a16:creationId xmlns:a16="http://schemas.microsoft.com/office/drawing/2014/main" id="{6FE5DE19-048E-4F65-92FD-D567EB154916}"/>
              </a:ext>
            </a:extLst>
          </p:cNvPr>
          <p:cNvSpPr txBox="1">
            <a:spLocks/>
          </p:cNvSpPr>
          <p:nvPr/>
        </p:nvSpPr>
        <p:spPr>
          <a:xfrm>
            <a:off x="6306036" y="2663229"/>
            <a:ext cx="2525089" cy="209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편의점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대규모 점포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지하철역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56CA9-0A42-4B37-AA1F-068479ED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8" y="1834971"/>
            <a:ext cx="3400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추천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최적 행정동 추천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209" y="4073905"/>
            <a:ext cx="3096457" cy="493500"/>
          </a:xfrm>
        </p:spPr>
        <p:txBody>
          <a:bodyPr/>
          <a:lstStyle/>
          <a:p>
            <a:r>
              <a:rPr lang="ko-KR" altLang="en-US" dirty="0"/>
              <a:t>행정동 별 예상 매출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25B6C59-0F9B-4A1B-AF6F-8712FA847122}"/>
              </a:ext>
            </a:extLst>
          </p:cNvPr>
          <p:cNvGrpSpPr/>
          <p:nvPr/>
        </p:nvGrpSpPr>
        <p:grpSpPr>
          <a:xfrm>
            <a:off x="326172" y="1970118"/>
            <a:ext cx="8683512" cy="2148288"/>
            <a:chOff x="326172" y="1970118"/>
            <a:chExt cx="8683512" cy="21482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77BDE06-0B8E-4CD5-B510-3E6E7EBC5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3" b="36435"/>
            <a:stretch/>
          </p:blipFill>
          <p:spPr>
            <a:xfrm>
              <a:off x="326172" y="2386787"/>
              <a:ext cx="4009032" cy="17316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45E28D-F992-427A-B615-E8D91A04A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7192"/>
            <a:stretch/>
          </p:blipFill>
          <p:spPr>
            <a:xfrm>
              <a:off x="4599609" y="2443185"/>
              <a:ext cx="4410075" cy="1651153"/>
            </a:xfrm>
            <a:prstGeom prst="rect">
              <a:avLst/>
            </a:prstGeom>
          </p:spPr>
        </p:pic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6299919A-4433-4C5E-A820-F10E7B610029}"/>
                </a:ext>
              </a:extLst>
            </p:cNvPr>
            <p:cNvSpPr/>
            <p:nvPr/>
          </p:nvSpPr>
          <p:spPr>
            <a:xfrm>
              <a:off x="7710926" y="3171213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D2F4ECB3-42EE-4642-9514-9C417A142C48}"/>
                </a:ext>
              </a:extLst>
            </p:cNvPr>
            <p:cNvSpPr/>
            <p:nvPr/>
          </p:nvSpPr>
          <p:spPr>
            <a:xfrm>
              <a:off x="1829240" y="2775261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27" name="원형: 비어 있음 26">
              <a:extLst>
                <a:ext uri="{FF2B5EF4-FFF2-40B4-BE49-F238E27FC236}">
                  <a16:creationId xmlns:a16="http://schemas.microsoft.com/office/drawing/2014/main" id="{18A2DBEF-DFC4-4297-9BDF-939195ADF516}"/>
                </a:ext>
              </a:extLst>
            </p:cNvPr>
            <p:cNvSpPr/>
            <p:nvPr/>
          </p:nvSpPr>
          <p:spPr>
            <a:xfrm>
              <a:off x="6141246" y="3258277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31" name="원형: 비어 있음 30">
              <a:extLst>
                <a:ext uri="{FF2B5EF4-FFF2-40B4-BE49-F238E27FC236}">
                  <a16:creationId xmlns:a16="http://schemas.microsoft.com/office/drawing/2014/main" id="{4484CDAD-8381-4344-8F34-82228ED2050B}"/>
                </a:ext>
              </a:extLst>
            </p:cNvPr>
            <p:cNvSpPr/>
            <p:nvPr/>
          </p:nvSpPr>
          <p:spPr>
            <a:xfrm>
              <a:off x="3127998" y="2872627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3D2599-66CB-4349-A63B-01EAD4405991}"/>
                </a:ext>
              </a:extLst>
            </p:cNvPr>
            <p:cNvCxnSpPr>
              <a:cxnSpLocks/>
              <a:stCxn id="31" idx="7"/>
            </p:cNvCxnSpPr>
            <p:nvPr/>
          </p:nvCxnSpPr>
          <p:spPr>
            <a:xfrm flipV="1">
              <a:off x="3579365" y="1970120"/>
              <a:ext cx="1229433" cy="974778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49566DC-ADCD-4ABC-B10D-36FBD261FE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4808798" y="1970118"/>
              <a:ext cx="2979570" cy="1273366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B349505-02FD-4CC7-869C-989710D17B4E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3884897" y="2139579"/>
              <a:ext cx="2333791" cy="1190969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AB9CA-7FF7-48F6-B5B6-90F030264022}"/>
              </a:ext>
            </a:extLst>
          </p:cNvPr>
          <p:cNvCxnSpPr>
            <a:cxnSpLocks/>
          </p:cNvCxnSpPr>
          <p:nvPr/>
        </p:nvCxnSpPr>
        <p:spPr>
          <a:xfrm flipV="1">
            <a:off x="2181099" y="2139579"/>
            <a:ext cx="1717035" cy="657671"/>
          </a:xfrm>
          <a:prstGeom prst="line">
            <a:avLst/>
          </a:prstGeom>
          <a:ln w="22225">
            <a:solidFill>
              <a:srgbClr val="FFC00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oogle Shape;534;p36">
            <a:extLst>
              <a:ext uri="{FF2B5EF4-FFF2-40B4-BE49-F238E27FC236}">
                <a16:creationId xmlns:a16="http://schemas.microsoft.com/office/drawing/2014/main" id="{B7FDD054-3EE4-45D6-9DBF-78D840E1A302}"/>
              </a:ext>
            </a:extLst>
          </p:cNvPr>
          <p:cNvGrpSpPr/>
          <p:nvPr/>
        </p:nvGrpSpPr>
        <p:grpSpPr>
          <a:xfrm>
            <a:off x="8074475" y="276057"/>
            <a:ext cx="756650" cy="746471"/>
            <a:chOff x="3955900" y="2984500"/>
            <a:chExt cx="414000" cy="422525"/>
          </a:xfrm>
        </p:grpSpPr>
        <p:sp>
          <p:nvSpPr>
            <p:cNvPr id="63" name="Google Shape;535;p36">
              <a:extLst>
                <a:ext uri="{FF2B5EF4-FFF2-40B4-BE49-F238E27FC236}">
                  <a16:creationId xmlns:a16="http://schemas.microsoft.com/office/drawing/2014/main" id="{EF3D7DCE-4408-420F-916B-C55A0E223B29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6;p36">
              <a:extLst>
                <a:ext uri="{FF2B5EF4-FFF2-40B4-BE49-F238E27FC236}">
                  <a16:creationId xmlns:a16="http://schemas.microsoft.com/office/drawing/2014/main" id="{2AB2EF26-C250-4A5F-A4D5-AC393575C8E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7;p36">
              <a:extLst>
                <a:ext uri="{FF2B5EF4-FFF2-40B4-BE49-F238E27FC236}">
                  <a16:creationId xmlns:a16="http://schemas.microsoft.com/office/drawing/2014/main" id="{57091E8C-6941-491F-9505-20C9FF6E072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텍스트 개체 틀 2">
            <a:extLst>
              <a:ext uri="{FF2B5EF4-FFF2-40B4-BE49-F238E27FC236}">
                <a16:creationId xmlns:a16="http://schemas.microsoft.com/office/drawing/2014/main" id="{F6101417-BD37-4A79-BC36-DBBD5723F663}"/>
              </a:ext>
            </a:extLst>
          </p:cNvPr>
          <p:cNvSpPr txBox="1">
            <a:spLocks/>
          </p:cNvSpPr>
          <p:nvPr/>
        </p:nvSpPr>
        <p:spPr>
          <a:xfrm>
            <a:off x="5191335" y="4118262"/>
            <a:ext cx="3393148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행정동 별 예상 </a:t>
            </a:r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32412FD-0ED8-4B87-A698-094AF655C44C}"/>
              </a:ext>
            </a:extLst>
          </p:cNvPr>
          <p:cNvSpPr/>
          <p:nvPr/>
        </p:nvSpPr>
        <p:spPr>
          <a:xfrm>
            <a:off x="4253925" y="3390051"/>
            <a:ext cx="318076" cy="2746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4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9561" y="567417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추천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사용자 옵션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721" y="3580405"/>
            <a:ext cx="2026874" cy="493500"/>
          </a:xfrm>
        </p:spPr>
        <p:txBody>
          <a:bodyPr/>
          <a:lstStyle/>
          <a:p>
            <a:r>
              <a:rPr lang="ko-KR" altLang="en-US" dirty="0"/>
              <a:t>지역구</a:t>
            </a:r>
          </a:p>
        </p:txBody>
      </p:sp>
      <p:pic>
        <p:nvPicPr>
          <p:cNvPr id="2050" name="Picture 2" descr="지도, 서울, 서울지도, 한국, 일러스트, 사진,이미지,일러스트,캘리그라피 - 트리플유작가">
            <a:extLst>
              <a:ext uri="{FF2B5EF4-FFF2-40B4-BE49-F238E27FC236}">
                <a16:creationId xmlns:a16="http://schemas.microsoft.com/office/drawing/2014/main" id="{CD70E6BE-9ECA-4AC0-8115-C174B0FF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" y="1908176"/>
            <a:ext cx="24395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F5F87AE9-3C22-49C6-A540-A75E8E7EE2D8}"/>
              </a:ext>
            </a:extLst>
          </p:cNvPr>
          <p:cNvSpPr txBox="1">
            <a:spLocks/>
          </p:cNvSpPr>
          <p:nvPr/>
        </p:nvSpPr>
        <p:spPr>
          <a:xfrm>
            <a:off x="3305404" y="3580405"/>
            <a:ext cx="2524498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-</a:t>
            </a:r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3DFFDD7-E4B0-4716-B3F5-8332C77D9419}"/>
              </a:ext>
            </a:extLst>
          </p:cNvPr>
          <p:cNvSpPr txBox="1">
            <a:spLocks/>
          </p:cNvSpPr>
          <p:nvPr/>
        </p:nvSpPr>
        <p:spPr>
          <a:xfrm>
            <a:off x="6667476" y="3580405"/>
            <a:ext cx="2026874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440187D1-47E1-4277-86A6-11574EF40EE9}"/>
              </a:ext>
            </a:extLst>
          </p:cNvPr>
          <p:cNvSpPr/>
          <p:nvPr/>
        </p:nvSpPr>
        <p:spPr>
          <a:xfrm rot="18855364">
            <a:off x="1462244" y="2393487"/>
            <a:ext cx="365828" cy="200562"/>
          </a:xfrm>
          <a:prstGeom prst="corner">
            <a:avLst/>
          </a:prstGeom>
          <a:solidFill>
            <a:srgbClr val="24C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1D49A-EB30-4CDC-9F16-F1150BF30E6A}"/>
              </a:ext>
            </a:extLst>
          </p:cNvPr>
          <p:cNvSpPr/>
          <p:nvPr/>
        </p:nvSpPr>
        <p:spPr>
          <a:xfrm>
            <a:off x="3375871" y="2571750"/>
            <a:ext cx="2026874" cy="6059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5EDDA1-5B92-4ED9-8311-F809A76BB471}"/>
              </a:ext>
            </a:extLst>
          </p:cNvPr>
          <p:cNvSpPr/>
          <p:nvPr/>
        </p:nvSpPr>
        <p:spPr>
          <a:xfrm>
            <a:off x="4759625" y="2571750"/>
            <a:ext cx="1004476" cy="605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BDB9438D-75CD-48D6-9E6C-1E800FC60067}"/>
              </a:ext>
            </a:extLst>
          </p:cNvPr>
          <p:cNvSpPr txBox="1">
            <a:spLocks/>
          </p:cNvSpPr>
          <p:nvPr/>
        </p:nvSpPr>
        <p:spPr>
          <a:xfrm>
            <a:off x="3239602" y="2001698"/>
            <a:ext cx="645611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</a:t>
            </a:r>
            <a:endParaRPr lang="ko-KR" altLang="en-US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8" name="Google Shape;100;p16">
            <a:extLst>
              <a:ext uri="{FF2B5EF4-FFF2-40B4-BE49-F238E27FC236}">
                <a16:creationId xmlns:a16="http://schemas.microsoft.com/office/drawing/2014/main" id="{91C1A67A-6FD4-4C5A-A9F9-E5A07E5ACC37}"/>
              </a:ext>
            </a:extLst>
          </p:cNvPr>
          <p:cNvSpPr txBox="1">
            <a:spLocks/>
          </p:cNvSpPr>
          <p:nvPr/>
        </p:nvSpPr>
        <p:spPr>
          <a:xfrm>
            <a:off x="4511094" y="1963534"/>
            <a:ext cx="1331135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endParaRPr lang="ko-KR" altLang="en-US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D772A3F3-BC04-4610-804D-E4A7EDD4D93C}"/>
              </a:ext>
            </a:extLst>
          </p:cNvPr>
          <p:cNvSpPr txBox="1">
            <a:spLocks/>
          </p:cNvSpPr>
          <p:nvPr/>
        </p:nvSpPr>
        <p:spPr>
          <a:xfrm>
            <a:off x="3338291" y="2556632"/>
            <a:ext cx="762893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</a:rPr>
              <a:t>65%</a:t>
            </a:r>
            <a:endParaRPr lang="ko-KR" altLang="en-US" sz="1800" dirty="0">
              <a:solidFill>
                <a:srgbClr val="454F5B"/>
              </a:solidFill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38" name="Google Shape;100;p16">
            <a:extLst>
              <a:ext uri="{FF2B5EF4-FFF2-40B4-BE49-F238E27FC236}">
                <a16:creationId xmlns:a16="http://schemas.microsoft.com/office/drawing/2014/main" id="{F80870A9-C86D-4108-83A2-6F08BE1F8F65}"/>
              </a:ext>
            </a:extLst>
          </p:cNvPr>
          <p:cNvSpPr txBox="1">
            <a:spLocks/>
          </p:cNvSpPr>
          <p:nvPr/>
        </p:nvSpPr>
        <p:spPr>
          <a:xfrm>
            <a:off x="5036727" y="2556632"/>
            <a:ext cx="762893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</a:rPr>
              <a:t>35%</a:t>
            </a:r>
            <a:endParaRPr lang="ko-KR" altLang="en-US" sz="1800" dirty="0">
              <a:solidFill>
                <a:srgbClr val="454F5B"/>
              </a:solidFill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77B9A-F2FD-4C2D-BC98-C5EAF23BEEB4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A1E0F380-0C75-4DDE-9430-C31DF65F008B}"/>
              </a:ext>
            </a:extLst>
          </p:cNvPr>
          <p:cNvSpPr/>
          <p:nvPr/>
        </p:nvSpPr>
        <p:spPr>
          <a:xfrm>
            <a:off x="4572000" y="2771087"/>
            <a:ext cx="391260" cy="20339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C36375-F138-4F76-898C-CA3FDCE9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65" y="2038805"/>
            <a:ext cx="2807383" cy="15970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97A88C-AC90-4C9A-8E97-89B417D9DEAA}"/>
              </a:ext>
            </a:extLst>
          </p:cNvPr>
          <p:cNvSpPr/>
          <p:nvPr/>
        </p:nvSpPr>
        <p:spPr>
          <a:xfrm>
            <a:off x="6510546" y="2690484"/>
            <a:ext cx="2328004" cy="567985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21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099"/>
            <a:ext cx="8294180" cy="162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2000" dirty="0"/>
              <a:t>전체 지역구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지역구에 대한 편의점 창업의 </a:t>
            </a:r>
            <a:endParaRPr lang="en-US" altLang="ko-KR" sz="2000" dirty="0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수익성</a:t>
            </a:r>
            <a:r>
              <a:rPr lang="en-US" altLang="ko-KR" sz="2000" dirty="0"/>
              <a:t>, </a:t>
            </a:r>
            <a:r>
              <a:rPr lang="ko-KR" altLang="en-US" sz="2000" dirty="0"/>
              <a:t>위험도를 알고 싶을 때</a:t>
            </a:r>
            <a:endParaRPr lang="en-US" altLang="ko-K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/>
              <a:t>희망하는 지역구에서의 추천하는 행정동을 알고 싶을 때</a:t>
            </a:r>
            <a:endParaRPr lang="en-US" altLang="ko-KR" sz="2000" dirty="0"/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70A8AE01-67D1-454C-88CB-7DF7A51B4374}"/>
              </a:ext>
            </a:extLst>
          </p:cNvPr>
          <p:cNvSpPr txBox="1">
            <a:spLocks/>
          </p:cNvSpPr>
          <p:nvPr/>
        </p:nvSpPr>
        <p:spPr>
          <a:xfrm>
            <a:off x="795175" y="3242769"/>
            <a:ext cx="7761600" cy="140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창업 희망자가 희망하는 지역을 선택</a:t>
            </a: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매출과 </a:t>
            </a:r>
            <a:r>
              <a:rPr lang="ko-KR" altLang="en-US" sz="18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사이 비율 선택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 구간 선택</a:t>
            </a: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→ 희망자에게 가장 적합한 최적 편의점 창업 행정동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8E1E1-EDA4-45B2-9468-09EDF14F1916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4BBCCF82-E40F-435D-8DFA-D7BB35B7D90C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활용 예시 및 시나리오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0A4DAB39-C7A1-4279-8C49-C550585BC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75947" y="50879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성능분석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4151A-732C-4CAE-A857-A39CA84A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6" y="1900636"/>
            <a:ext cx="4839629" cy="2264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F578D-B67D-40F9-BE93-86FE269DA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21" y="2283002"/>
            <a:ext cx="4839629" cy="2584440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A86C059-28AF-4AE0-9AAB-66DC709D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257" y="1301742"/>
            <a:ext cx="4211486" cy="4935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 err="1"/>
              <a:t>우리마을가게</a:t>
            </a:r>
            <a:r>
              <a:rPr lang="ko-KR" altLang="en-US" dirty="0"/>
              <a:t> 상권분석 서비스</a:t>
            </a:r>
          </a:p>
        </p:txBody>
      </p:sp>
      <p:grpSp>
        <p:nvGrpSpPr>
          <p:cNvPr id="11" name="Google Shape;565;p36">
            <a:extLst>
              <a:ext uri="{FF2B5EF4-FFF2-40B4-BE49-F238E27FC236}">
                <a16:creationId xmlns:a16="http://schemas.microsoft.com/office/drawing/2014/main" id="{EF021642-B7CE-4F3A-BA6E-1B8EE490FD4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4610450" y="3703750"/>
            <a:chExt cx="453050" cy="332175"/>
          </a:xfrm>
        </p:grpSpPr>
        <p:sp>
          <p:nvSpPr>
            <p:cNvPr id="13" name="Google Shape;566;p36">
              <a:extLst>
                <a:ext uri="{FF2B5EF4-FFF2-40B4-BE49-F238E27FC236}">
                  <a16:creationId xmlns:a16="http://schemas.microsoft.com/office/drawing/2014/main" id="{A50DA59E-4A45-4FBF-8B2B-46C396F3F4A8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7;p36">
              <a:extLst>
                <a:ext uri="{FF2B5EF4-FFF2-40B4-BE49-F238E27FC236}">
                  <a16:creationId xmlns:a16="http://schemas.microsoft.com/office/drawing/2014/main" id="{6AE3FEE8-1E37-4920-9417-C8B5484CDCCF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3170575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159</Words>
  <Application>Microsoft Office PowerPoint</Application>
  <PresentationFormat>화면 슬라이드 쇼(16:9)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Montserrat</vt:lpstr>
      <vt:lpstr>Arial</vt:lpstr>
      <vt:lpstr>굵은굴림체</vt:lpstr>
      <vt:lpstr>Desdemona template</vt:lpstr>
      <vt:lpstr>와라 편의점 편의점 최적 위치 분석/추천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 입주 위치 추천 서비스</dc:title>
  <dc:creator>newkid</dc:creator>
  <cp:lastModifiedBy>엄현식</cp:lastModifiedBy>
  <cp:revision>83</cp:revision>
  <dcterms:modified xsi:type="dcterms:W3CDTF">2020-10-12T04:39:37Z</dcterms:modified>
</cp:coreProperties>
</file>