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1"/>
  </p:notesMasterIdLst>
  <p:sldIdLst>
    <p:sldId id="257" r:id="rId6"/>
    <p:sldId id="258" r:id="rId7"/>
    <p:sldId id="259" r:id="rId8"/>
    <p:sldId id="260" r:id="rId9"/>
    <p:sldId id="261" r:id="rId10"/>
    <p:sldId id="277" r:id="rId11"/>
    <p:sldId id="281" r:id="rId12"/>
    <p:sldId id="262" r:id="rId13"/>
    <p:sldId id="263" r:id="rId14"/>
    <p:sldId id="278" r:id="rId15"/>
    <p:sldId id="264" r:id="rId16"/>
    <p:sldId id="280" r:id="rId17"/>
    <p:sldId id="265" r:id="rId18"/>
    <p:sldId id="276" r:id="rId19"/>
    <p:sldId id="279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84409" autoAdjust="0"/>
  </p:normalViewPr>
  <p:slideViewPr>
    <p:cSldViewPr snapToGrid="0">
      <p:cViewPr varScale="1">
        <p:scale>
          <a:sx n="68" d="100"/>
          <a:sy n="68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v5.0/core/index-text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mongodb.com/docs/v5.0/core/geohaystack/" TargetMode="External"/><Relationship Id="rId4" Type="http://schemas.openxmlformats.org/officeDocument/2006/relationships/hyperlink" Target="https://www.mongodb.com/docs/v5.0/core/2d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nosql-explained/advantag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NoSQL?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https://www.mongodb.com/nosql-explained#:~:text=When%20people%20use%20the%20term,format%20other%20than%20relational%20tables.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NoSQL vs. SQL Databases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https://www.mongodb.com/nosql-explained/nosql-vs-sql#differences-between-sql-and-nosql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Find : Collation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Euclid Circular A"/>
              </a:rPr>
              <a:t>https://www.mongodb.com/docs/manual/reference/collation/#collation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313030"/>
                </a:solidFill>
                <a:effectLst/>
                <a:latin typeface="Akzidenz"/>
              </a:rPr>
              <a:t>Find : Query for Null or Missing Fields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https://www.mongodb.com/docs/v4.2/tutorial/query-for-null-fields/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MongoDB CRUD Operations</a:t>
            </a:r>
            <a:endParaRPr lang="en-US" b="1" i="0" dirty="0">
              <a:solidFill>
                <a:schemeClr val="tx1"/>
              </a:solidFill>
              <a:effectLst/>
              <a:latin typeface="Euclid Circular 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Euclid Circular A"/>
              </a:rPr>
              <a:t>https://www.mongodb.com/docs/v5.0/crud/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chemeClr val="tx1"/>
              </a:solidFill>
              <a:effectLst/>
              <a:latin typeface="Euclid Circular 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chemeClr val="tx1"/>
                </a:solidFill>
                <a:effectLst/>
                <a:latin typeface="Euclid Circular A"/>
              </a:rPr>
              <a:t>**MongoDB Query API </a:t>
            </a:r>
            <a:r>
              <a:rPr lang="th-TH" b="1" i="0" dirty="0">
                <a:solidFill>
                  <a:schemeClr val="tx1"/>
                </a:solidFill>
                <a:effectLst/>
                <a:latin typeface="Euclid Circular A"/>
              </a:rPr>
              <a:t>รองรับการดำเนินการอ่านและเขียน (</a:t>
            </a:r>
            <a:r>
              <a:rPr lang="en-US" b="1" i="0" dirty="0">
                <a:solidFill>
                  <a:schemeClr val="tx1"/>
                </a:solidFill>
                <a:effectLst/>
                <a:latin typeface="Euclid Circular A"/>
              </a:rPr>
              <a:t>CRUD)</a:t>
            </a:r>
            <a:endParaRPr lang="en-US" b="0" u="none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MongoDB CRUD Concepts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https://www.mongodb.com/docs/manual/core/crud/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Write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https://www.mongodb.com/docs/mongodb-shell/write-scripts/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7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[1] </a:t>
            </a:r>
            <a:r>
              <a:rPr lang="th-TH" b="0" i="0" dirty="0">
                <a:solidFill>
                  <a:srgbClr val="001E2B"/>
                </a:solidFill>
                <a:effectLst/>
                <a:latin typeface="Euclid Circular A"/>
              </a:rPr>
              <a:t>ประเภทการจัดเรียงและดัชนีที่ไม่รองรับ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16BF8"/>
                </a:solidFill>
                <a:effectLst/>
                <a:latin typeface="Euclid Circular A"/>
                <a:hlinkClick r:id="rId3"/>
              </a:rPr>
              <a:t>text</a:t>
            </a:r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 indexes,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16BF8"/>
                </a:solidFill>
                <a:effectLst/>
                <a:latin typeface="Euclid Circular A"/>
                <a:hlinkClick r:id="rId4"/>
              </a:rPr>
              <a:t>2d</a:t>
            </a:r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 indexes,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16BF8"/>
                </a:solidFill>
                <a:effectLst/>
                <a:latin typeface="Euclid Circular A"/>
                <a:hlinkClick r:id="rId5"/>
              </a:rPr>
              <a:t>geoHaystack</a:t>
            </a:r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 indexes.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3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Indexes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https://www.mongodb.com/docs/manual/indexes/</a:t>
            </a:r>
          </a:p>
          <a:p>
            <a:r>
              <a:rPr lang="en-US" b="1" dirty="0"/>
              <a:t>V is Index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https://www.mongodb.com/docs/manual/core/2dsphere/#versions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https://www.mongodb.com/docs/manual/core/index-text/#versions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Utilities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https://www.mongodb.com/docs/manual/administration/monitoring/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The MongoDB Database Tools Documentation</a:t>
            </a:r>
            <a:endParaRPr lang="th-TH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https://www.prisma.io/dataguide/mongodb/mongodb-database-tools#introduction-to-mongodb-database-tools--utilities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effectLst/>
                <a:latin typeface="Rubik"/>
              </a:rPr>
              <a:t>Introduction to MongoDB database tools &amp; utilities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https://www.prisma.io/dataguide/mongodb/mongodb-database-tools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Storage</a:t>
            </a:r>
            <a:endParaRPr lang="th-TH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https://www.mongodb.com/docs/manual/storage/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Storage Engines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00684A"/>
                </a:solidFill>
                <a:effectLst/>
                <a:latin typeface="MongoDB Value Serif"/>
              </a:rPr>
              <a:t>https://www.mongodb.com/docs/manual/core/storage-engines/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Users</a:t>
            </a:r>
            <a:endParaRPr lang="th-TH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https://www.mongodb.com/docs/manual/core/security-users/</a:t>
            </a:r>
            <a:endParaRPr lang="th-TH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Migrate with </a:t>
            </a:r>
            <a:r>
              <a:rPr lang="en-US" b="1" i="0" dirty="0" err="1">
                <a:solidFill>
                  <a:srgbClr val="00684A"/>
                </a:solidFill>
                <a:effectLst/>
                <a:latin typeface="MongoDB Value Serif"/>
              </a:rPr>
              <a:t>mongomirror</a:t>
            </a:r>
            <a:endParaRPr lang="en-US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https://www.mongodb.com/docs/atlas/import/mongomirror/</a:t>
            </a:r>
            <a:endParaRPr lang="th-TH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Restore with command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--</a:t>
            </a:r>
            <a:r>
              <a:rPr lang="en-US" dirty="0" err="1"/>
              <a:t>nsInclude</a:t>
            </a:r>
            <a:r>
              <a:rPr lang="en-US" dirty="0"/>
              <a:t> instead, i.</a:t>
            </a:r>
            <a:r>
              <a:rPr lang="en-US" dirty="0">
                <a:effectLst/>
                <a:latin typeface="inherit"/>
              </a:rPr>
              <a:t>e</a:t>
            </a:r>
            <a:r>
              <a:rPr lang="en-US" dirty="0"/>
              <a:t>. </a:t>
            </a:r>
            <a:r>
              <a:rPr lang="en-US" dirty="0">
                <a:effectLst/>
                <a:latin typeface="inherit"/>
              </a:rPr>
              <a:t>with</a:t>
            </a:r>
            <a:r>
              <a:rPr lang="en-US" dirty="0"/>
              <a:t> --</a:t>
            </a:r>
            <a:r>
              <a:rPr lang="en-US" dirty="0" err="1"/>
              <a:t>nsInclude</a:t>
            </a:r>
            <a:r>
              <a:rPr lang="en-US" dirty="0"/>
              <a:t>=${</a:t>
            </a:r>
            <a:r>
              <a:rPr lang="en-US" dirty="0">
                <a:effectLst/>
                <a:latin typeface="inherit"/>
              </a:rPr>
              <a:t>DATABASE</a:t>
            </a:r>
            <a:r>
              <a:rPr lang="en-US" dirty="0"/>
              <a:t>}.</a:t>
            </a:r>
            <a:r>
              <a:rPr lang="en-US" dirty="0">
                <a:effectLst/>
                <a:latin typeface="inherit"/>
              </a:rPr>
              <a:t>$</a:t>
            </a:r>
            <a:r>
              <a:rPr lang="en-US" dirty="0"/>
              <a:t>{</a:t>
            </a:r>
            <a:r>
              <a:rPr lang="en-US" dirty="0">
                <a:effectLst/>
                <a:latin typeface="inherit"/>
              </a:rPr>
              <a:t>COLLECTION</a:t>
            </a:r>
            <a:r>
              <a:rPr lang="en-US" dirty="0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Seed with </a:t>
            </a:r>
            <a:r>
              <a:rPr lang="en-US" b="1" i="0" dirty="0" err="1">
                <a:solidFill>
                  <a:srgbClr val="00684A"/>
                </a:solidFill>
                <a:effectLst/>
                <a:latin typeface="MongoDB Value Serif"/>
              </a:rPr>
              <a:t>mongorestore</a:t>
            </a:r>
            <a:endParaRPr lang="en-US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https://www.mongodb.com/docs/atlas/import/mongorestore/</a:t>
            </a:r>
            <a:endParaRPr lang="th-TH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Recover a Standalone after an Unexpected Shutdown</a:t>
            </a:r>
            <a:endParaRPr lang="th-TH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https://www.mongodb.com/docs/manual/tutorial/recover-data-following-unexpected-shutdown/</a:t>
            </a:r>
            <a:endParaRPr lang="th-TH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What are ACID Properties in Database Management Systems?</a:t>
            </a:r>
            <a:endParaRPr lang="th-TH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https://www.mongodb.com/basics/acid-transactions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solidFill>
                  <a:srgbClr val="116149"/>
                </a:solidFill>
                <a:effectLst/>
                <a:latin typeface="Akzidenz Grotesk BQ Medium"/>
              </a:rPr>
              <a:t>Multi-Document ACID Transactions on MongoDB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https://www.mongodb.com/collateral/mongodb-multi-document-acid-transactions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0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39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MongoDB Data Replication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คือหัวใจสำคัญหนึ่งของการบริหารจัดการ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Database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โดยเฉพาะหากเรายังต้องการให้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production database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ของเราถูกเข้าถึงได้อยู่เสมอแม้ว่าระบบจัดการฐานข้อมูลจะมีปัญหา เข้าถึงไม่ได้ หรือ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system failure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ขึ้นมาก็ตาม </a:t>
            </a:r>
            <a:r>
              <a:rPr lang="th-TH" b="0" i="0" dirty="0" err="1">
                <a:solidFill>
                  <a:srgbClr val="313131"/>
                </a:solidFill>
                <a:effectLst/>
                <a:latin typeface="Sarabun"/>
              </a:rPr>
              <a:t>การทำ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Replication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จะช่วยเพิ่ม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Sarabun"/>
              </a:rPr>
              <a:t>hight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 availability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และทำ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disaster recovery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ให้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database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ของเราได้</a:t>
            </a:r>
            <a:endParaRPr lang="th-TH" b="0" i="0" dirty="0">
              <a:solidFill>
                <a:srgbClr val="00684A"/>
              </a:solidFill>
              <a:effectLst/>
              <a:latin typeface="MongoDB Value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684A"/>
                </a:solidFill>
                <a:effectLst/>
                <a:latin typeface="MongoDB Value Serif"/>
              </a:rPr>
              <a:t>Refer to https://www.mongodb.com/docs/v5.0/replication/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684A"/>
                </a:solidFill>
                <a:effectLst/>
                <a:latin typeface="MongoDB Value Serif"/>
              </a:rPr>
              <a:t>Refer to https://www.khomkrit.com/mongodb-data-replication/</a:t>
            </a:r>
            <a:endParaRPr lang="th-TH" b="0" i="0" dirty="0">
              <a:solidFill>
                <a:srgbClr val="00684A"/>
              </a:solidFill>
              <a:effectLst/>
              <a:latin typeface="MongoDB Value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684A"/>
              </a:solidFill>
              <a:effectLst/>
              <a:latin typeface="MongoDB Value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Troubleshoot Replica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https://www.mongodb.com/docs/manual/tutorial/troubleshoot-replica-sets/#std-label-replica-set-replication-lag</a:t>
            </a:r>
          </a:p>
          <a:p>
            <a:r>
              <a:rPr lang="en-US" b="1" dirty="0"/>
              <a:t>Manual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https://www.mongodb.com/docs/manual/replication/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-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สิ่งที่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Database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ทุกตัวทำได้อยู่แล้วคือ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Vertical Scaling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แต่สิ่งที่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MongoDB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ถนัดมากคือ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Horizontal Scaling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ซึ่ง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MongoDB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เรียกว่า </a:t>
            </a:r>
            <a:r>
              <a:rPr lang="en-US" b="1" i="0" dirty="0" err="1">
                <a:solidFill>
                  <a:srgbClr val="555555"/>
                </a:solidFill>
                <a:effectLst/>
                <a:latin typeface="Helvetica Neue"/>
              </a:rPr>
              <a:t>Sharding</a:t>
            </a: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การจะบอก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MongoDB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ว่าให้เอาข้อมูลนี้ไปเขียนที่เครื่องไหน หรือบอกให้อ่านข้อมูลนี้จากเครื่องไหน เรียกว่า </a:t>
            </a: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Shard Key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ซึ่งเป็น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Helvetica Neue"/>
              </a:rPr>
              <a:t>ฟิ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ลด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Helvetica Neue"/>
              </a:rPr>
              <a:t>์ห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นึ่งที่อยู่ใน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Collection</a:t>
            </a:r>
            <a:endParaRPr lang="en-US" dirty="0"/>
          </a:p>
          <a:p>
            <a:r>
              <a:rPr lang="en-US" dirty="0"/>
              <a:t>https://www.mongodb.com/docs/manual/sharding/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6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Query Documents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https://www.mongodb.com/docs/manual/tutorial/query-documents/</a:t>
            </a:r>
            <a:endParaRPr lang="en-US" b="0" i="0" dirty="0">
              <a:solidFill>
                <a:srgbClr val="00684A"/>
              </a:solidFill>
              <a:effectLst/>
              <a:latin typeface="MongoDB Value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Query on Embedded/Nested Documents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https://www.mongodb.com/docs/manual/tutorial/query-embedded-documents/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7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A1A"/>
                </a:solidFill>
                <a:effectLst/>
                <a:latin typeface="Akzidenz Grotesk BQ Light"/>
              </a:rPr>
              <a:t>NoSQL (Not Only SQL) </a:t>
            </a:r>
            <a:r>
              <a:rPr lang="th-TH" b="0" i="0" dirty="0">
                <a:solidFill>
                  <a:srgbClr val="1A1A1A"/>
                </a:solidFill>
                <a:effectLst/>
                <a:latin typeface="Akzidenz Grotesk BQ Light"/>
              </a:rPr>
              <a:t>เป็นระบบฐานข้อมูลชนิดใดๆ ก็ตามที่ไม่เป็นไปตามโครงสร้างตารางและแถวที่สร้างฐานข้อมูลเชิงสัมพันธ์</a:t>
            </a:r>
            <a:endParaRPr lang="en-US" b="0" i="0" dirty="0">
              <a:solidFill>
                <a:srgbClr val="1A1A1A"/>
              </a:solidFill>
              <a:effectLst/>
              <a:latin typeface="Akzidenz Grotesk BQ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b="0" i="0" u="sng" dirty="0">
                <a:solidFill>
                  <a:schemeClr val="tx1"/>
                </a:solidFill>
                <a:effectLst/>
                <a:latin typeface="Akzidenz Grotesk BQ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ข้อดีของ </a:t>
            </a:r>
            <a:r>
              <a:rPr lang="en-US" b="0" i="0" u="sng" dirty="0">
                <a:solidFill>
                  <a:schemeClr val="tx1"/>
                </a:solidFill>
                <a:effectLst/>
                <a:latin typeface="Akzidenz Grotesk BQ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NoSQL</a:t>
            </a:r>
            <a:r>
              <a:rPr lang="en-US" b="0" i="0" dirty="0">
                <a:solidFill>
                  <a:schemeClr val="tx1"/>
                </a:solidFill>
                <a:effectLst/>
                <a:latin typeface="Akzidenz Grotesk BQ Light"/>
              </a:rPr>
              <a:t>, </a:t>
            </a:r>
            <a:r>
              <a:rPr lang="en-US" b="0" i="0" dirty="0">
                <a:solidFill>
                  <a:srgbClr val="1A1A1A"/>
                </a:solidFill>
                <a:effectLst/>
                <a:latin typeface="Akzidenz Grotesk BQ Light"/>
              </a:rPr>
              <a:t>or non-relational databases.</a:t>
            </a:r>
            <a:r>
              <a:rPr lang="th-TH" b="0" i="0" dirty="0">
                <a:solidFill>
                  <a:srgbClr val="1A1A1A"/>
                </a:solidFill>
                <a:effectLst/>
                <a:latin typeface="Akzidenz Grotesk BQ Light"/>
              </a:rPr>
              <a:t>มีความยืดหยุ่น ปรับขนาดได้ และมักจะพัฒนาขึ้นโดยคำนึงถึงคลาว</a:t>
            </a:r>
            <a:r>
              <a:rPr lang="th-TH" b="0" i="0" dirty="0" err="1">
                <a:solidFill>
                  <a:srgbClr val="1A1A1A"/>
                </a:solidFill>
                <a:effectLst/>
                <a:latin typeface="Akzidenz Grotesk BQ Light"/>
              </a:rPr>
              <a:t>ด์</a:t>
            </a:r>
            <a:r>
              <a:rPr lang="th-TH" b="0" i="0" dirty="0">
                <a:solidFill>
                  <a:srgbClr val="1A1A1A"/>
                </a:solidFill>
                <a:effectLst/>
                <a:latin typeface="Akzidenz Grotesk BQ Light"/>
              </a:rPr>
              <a:t> </a:t>
            </a:r>
            <a:endParaRPr lang="en-US" b="0" i="0" dirty="0">
              <a:solidFill>
                <a:srgbClr val="1A1A1A"/>
              </a:solidFill>
              <a:effectLst/>
              <a:latin typeface="Akzidenz Grotesk BQ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Medium"/>
              </a:rPr>
              <a:t>Other differences between RDBMS and relational databases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Flexibility of the schema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Scaling technique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Support for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Reliance on data to object mapping</a:t>
            </a:r>
          </a:p>
          <a:p>
            <a:endParaRPr lang="th-TH" b="1" i="0" dirty="0">
              <a:solidFill>
                <a:schemeClr val="tx1"/>
              </a:solidFill>
              <a:effectLst/>
              <a:latin typeface="Euclid Circular A"/>
            </a:endParaRPr>
          </a:p>
          <a:p>
            <a:endParaRPr lang="th-TH" b="1" i="0" dirty="0">
              <a:solidFill>
                <a:schemeClr val="tx1"/>
              </a:solidFill>
              <a:effectLst/>
              <a:latin typeface="Euclid Circular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1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Aggregation Reference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https://www.mongodb.com/docs/manual/reference/aggregation/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2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Load Data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https://www.mongodb.com/docs/guides/atlas/sample-data/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Load File with </a:t>
            </a:r>
            <a:r>
              <a:rPr lang="en-US" b="1" i="0" dirty="0" err="1">
                <a:solidFill>
                  <a:srgbClr val="00684A"/>
                </a:solidFill>
                <a:effectLst/>
                <a:latin typeface="MongoDB Value Serif"/>
              </a:rPr>
              <a:t>mongoimport</a:t>
            </a:r>
            <a:endParaRPr lang="en-US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https://www.mongodb.com/docs/atlas/import/mongoimport/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Import and Export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https://www.mongodb.com/docs/compass/current/import-export/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Deploy a Free Cluster</a:t>
            </a:r>
            <a:endParaRPr lang="en-US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https://www.mongodb.com/docs/atlas/tutorial/deploy-free-tier-cluster/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Rename Collection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err="1">
                <a:solidFill>
                  <a:srgbClr val="00684A"/>
                </a:solidFill>
                <a:effectLst/>
                <a:latin typeface="MongoDB Value Serif"/>
              </a:rPr>
              <a:t>db.collection.renameCollection</a:t>
            </a:r>
            <a:r>
              <a:rPr lang="en-US" b="0" i="0" dirty="0">
                <a:solidFill>
                  <a:srgbClr val="00684A"/>
                </a:solidFill>
                <a:effectLst/>
                <a:latin typeface="MongoDB Value Serif"/>
              </a:rPr>
              <a:t>()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https://www.mongodb.com/docs/manual/reference/method/db.collection.renameCollection/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ACID Properties in Database Management Systems?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https://www.mongodb.com/basics/acid-transactions</a:t>
            </a:r>
          </a:p>
          <a:p>
            <a:endParaRPr lang="en-US" b="0" i="0" dirty="0">
              <a:solidFill>
                <a:srgbClr val="111827"/>
              </a:solidFill>
              <a:effectLst/>
              <a:latin typeface="Figtree"/>
            </a:endParaRPr>
          </a:p>
          <a:p>
            <a:r>
              <a:rPr lang="th-TH" b="0" i="0" dirty="0">
                <a:solidFill>
                  <a:srgbClr val="111827"/>
                </a:solidFill>
                <a:effectLst/>
                <a:latin typeface="Figtree"/>
              </a:rPr>
              <a:t>โดย </a:t>
            </a: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collection </a:t>
            </a:r>
            <a:r>
              <a:rPr lang="th-TH" b="0" i="0" dirty="0">
                <a:solidFill>
                  <a:srgbClr val="111827"/>
                </a:solidFill>
                <a:effectLst/>
                <a:latin typeface="Figtree"/>
              </a:rPr>
              <a:t>ไม่จำเป็นที่จะต้องมี </a:t>
            </a: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schema </a:t>
            </a:r>
            <a:r>
              <a:rPr lang="th-TH" b="0" i="0" dirty="0">
                <a:solidFill>
                  <a:srgbClr val="111827"/>
                </a:solidFill>
                <a:effectLst/>
                <a:latin typeface="Figtree"/>
              </a:rPr>
              <a:t>เหมือนกันก็สามารถบันทึกข้อมูลได้หรือเรียกว่า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igtree"/>
              </a:rPr>
              <a:t>Schemaless</a:t>
            </a: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 </a:t>
            </a:r>
            <a:r>
              <a:rPr lang="th-TH" b="0" i="0" dirty="0">
                <a:solidFill>
                  <a:srgbClr val="111827"/>
                </a:solidFill>
                <a:effectLst/>
                <a:latin typeface="Figtree"/>
              </a:rPr>
              <a:t>คือการไม่ต้องกำหนดโครงสร้างใดๆให้มันเหมือน </a:t>
            </a: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SQL </a:t>
            </a:r>
            <a:r>
              <a:rPr lang="th-TH" b="0" i="0" dirty="0">
                <a:solidFill>
                  <a:srgbClr val="111827"/>
                </a:solidFill>
                <a:effectLst/>
                <a:latin typeface="Figtree"/>
              </a:rPr>
              <a:t>ทั่วไป</a:t>
            </a:r>
            <a:endParaRPr lang="en-US" b="0" i="0" dirty="0">
              <a:solidFill>
                <a:srgbClr val="0F172A"/>
              </a:solidFill>
              <a:effectLst/>
              <a:latin typeface="Figtree"/>
            </a:endParaRPr>
          </a:p>
          <a:p>
            <a:r>
              <a:rPr lang="th-TH" b="0" i="0" dirty="0">
                <a:solidFill>
                  <a:srgbClr val="0F172A"/>
                </a:solidFill>
                <a:effectLst/>
                <a:latin typeface="Figtree"/>
              </a:rPr>
              <a:t>ข้อมูล </a:t>
            </a:r>
            <a:r>
              <a:rPr lang="en-US" b="0" i="0" dirty="0">
                <a:solidFill>
                  <a:srgbClr val="0F172A"/>
                </a:solidFill>
                <a:effectLst/>
                <a:latin typeface="Figtree"/>
              </a:rPr>
              <a:t>document </a:t>
            </a:r>
            <a:r>
              <a:rPr lang="th-TH" b="0" i="0" dirty="0">
                <a:solidFill>
                  <a:srgbClr val="0F172A"/>
                </a:solidFill>
                <a:effectLst/>
                <a:latin typeface="Figtree"/>
              </a:rPr>
              <a:t>ที่เก็บใน </a:t>
            </a:r>
            <a:r>
              <a:rPr lang="en-US" b="0" i="0" dirty="0">
                <a:solidFill>
                  <a:srgbClr val="0F172A"/>
                </a:solidFill>
                <a:effectLst/>
                <a:latin typeface="Figtree"/>
              </a:rPr>
              <a:t>collection </a:t>
            </a:r>
            <a:r>
              <a:rPr lang="th-TH" b="0" i="0" dirty="0">
                <a:solidFill>
                  <a:srgbClr val="0F172A"/>
                </a:solidFill>
                <a:effectLst/>
                <a:latin typeface="Figtree"/>
              </a:rPr>
              <a:t>จะมีคีย์ </a:t>
            </a:r>
            <a:r>
              <a:rPr lang="th-TH" i="0" dirty="0"/>
              <a:t>_</a:t>
            </a:r>
            <a:r>
              <a:rPr lang="en-US" i="0" dirty="0"/>
              <a:t>id</a:t>
            </a:r>
            <a:r>
              <a:rPr lang="en-US" b="0" i="0" dirty="0">
                <a:solidFill>
                  <a:srgbClr val="0F172A"/>
                </a:solidFill>
                <a:effectLst/>
                <a:latin typeface="Figtree"/>
              </a:rPr>
              <a:t> </a:t>
            </a:r>
            <a:r>
              <a:rPr lang="th-TH" b="0" i="0" dirty="0">
                <a:solidFill>
                  <a:srgbClr val="0F172A"/>
                </a:solidFill>
                <a:effectLst/>
                <a:latin typeface="Figtree"/>
              </a:rPr>
              <a:t>ทำหน้าที่เปรียบเสมือน </a:t>
            </a:r>
            <a:r>
              <a:rPr lang="en-US" b="0" i="0" dirty="0">
                <a:solidFill>
                  <a:srgbClr val="0F172A"/>
                </a:solidFill>
                <a:effectLst/>
                <a:latin typeface="Figtree"/>
              </a:rPr>
              <a:t>primary key</a:t>
            </a:r>
            <a:endParaRPr lang="th-TH" b="0" i="0" dirty="0">
              <a:solidFill>
                <a:srgbClr val="0F172A"/>
              </a:solidFill>
              <a:effectLst/>
              <a:latin typeface="Figtree"/>
            </a:endParaRPr>
          </a:p>
          <a:p>
            <a:r>
              <a:rPr lang="en-US" dirty="0">
                <a:effectLst/>
              </a:rPr>
              <a:t>Document</a:t>
            </a:r>
            <a:r>
              <a:rPr lang="th-TH" dirty="0">
                <a:effectLst/>
              </a:rPr>
              <a:t> </a:t>
            </a:r>
            <a:r>
              <a:rPr lang="en-US" dirty="0">
                <a:effectLst/>
              </a:rPr>
              <a:t>= Row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Euclid Circular A"/>
              </a:rPr>
              <a:t>Field = Column</a:t>
            </a:r>
          </a:p>
          <a:p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Embedded documents, linking</a:t>
            </a:r>
            <a:r>
              <a:rPr lang="en-US" b="0" i="0" dirty="0">
                <a:solidFill>
                  <a:schemeClr val="tx1"/>
                </a:solidFill>
                <a:effectLst/>
                <a:latin typeface="Euclid Circular A"/>
              </a:rPr>
              <a:t> = </a:t>
            </a: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Joins</a:t>
            </a:r>
            <a:endParaRPr lang="en-US" b="0" i="0" dirty="0">
              <a:solidFill>
                <a:schemeClr val="tx1"/>
              </a:solidFill>
              <a:effectLst/>
              <a:latin typeface="Euclid Circular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chemeClr val="tx1"/>
              </a:solidFill>
              <a:effectLst/>
              <a:latin typeface="Euclid Circular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0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Install MongoDB Community Edition on Windows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https://www.mongodb.com/docs/manual/tutorial/install-mongodb-on-windows/</a:t>
            </a:r>
            <a:endParaRPr lang="th-TH" b="0" dirty="0"/>
          </a:p>
          <a:p>
            <a:endParaRPr lang="th-TH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MongoDB 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https://www.mongodb.com/docs/manual/reference/versioning/#std-label-release-version-numbers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Mapping Terms and Concepts from SQL to MongoDB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https://www.mongodb.com/developer/products/mongodb/map-terms-concepts-sql-mongodb/</a:t>
            </a:r>
          </a:p>
          <a:p>
            <a:pPr algn="l"/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BSON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https://www.mongodb.com/docs/manual/reference/bson-types/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Modeling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https://www.mongodb.com/docs/manual/core/data-modeling-introduction/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7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MongoDB as a Graph Database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https://www.mongodb.com/databases/mongodb-graph-database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Rename Field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00684A"/>
                </a:solidFill>
                <a:effectLst/>
                <a:latin typeface="MongoDB Value Serif"/>
              </a:rPr>
              <a:t>$rename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https://www.mongodb.com/docs/manual/reference/operator/update/rename/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19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2AF7-F7E1-47E1-8B6F-24C2292CC00B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4E96-E925-4499-97EB-4D5F11C3BCD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3266-1FBB-4917-A287-33674B109F16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54A7-C131-46FA-BBD2-3DF6FC9C3603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B2B9-6A50-4AEC-AC60-290BCAF3E242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1125-4DF8-40CE-BBBC-3F117AA32C99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73F-5BD4-4AA4-B20F-43986AADE339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2594-56C7-43F5-BB54-E23BCBD076EB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4BB8-408E-42B8-BAE0-F5038CDE1E8D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E427-7348-4FA9-AC53-7A73AFC60338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D9A-A9D5-451A-98EB-2C4FCE8BF2C1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645-4FB3-4E9F-BF59-AB5AE96D82B4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8AA6-C1EE-433B-B5F5-65E0525C8A42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2199-19C0-4338-A370-2E7D3B3DC07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quer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manual/reference/operator/aggregation/" TargetMode="External"/><Relationship Id="rId5" Type="http://schemas.openxmlformats.org/officeDocument/2006/relationships/hyperlink" Target="https://www.mongodb.com/docs/manual/reference/operator/aggregation-pipeline/" TargetMode="External"/><Relationship Id="rId4" Type="http://schemas.openxmlformats.org/officeDocument/2006/relationships/hyperlink" Target="https://www.mongodb.com/docs/manual/reference/operator/updat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docs/v4.2/reference/method/db.collection.bulkWrite/#db.collection.bulkWrite" TargetMode="External"/><Relationship Id="rId3" Type="http://schemas.openxmlformats.org/officeDocument/2006/relationships/hyperlink" Target="https://www.mongodb.com/docs/v4.2/reference/insert-methods/" TargetMode="External"/><Relationship Id="rId7" Type="http://schemas.openxmlformats.org/officeDocument/2006/relationships/hyperlink" Target="https://www.mongodb.com/docs/v4.2/core/bulk-write-operatio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v4.2/tutorial/remove-documents/" TargetMode="External"/><Relationship Id="rId5" Type="http://schemas.openxmlformats.org/officeDocument/2006/relationships/hyperlink" Target="https://www.mongodb.com/docs/v4.2/tutorial/update-documents/" TargetMode="External"/><Relationship Id="rId4" Type="http://schemas.openxmlformats.org/officeDocument/2006/relationships/hyperlink" Target="https://www.mongodb.com/docs/v4.2/tutorial/query-document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exit-cod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mongodb.com/docs/v5.0/reference/command/findAndModify/#mongodb-dbcommand-dbcmd.findAndModify" TargetMode="External"/><Relationship Id="rId18" Type="http://schemas.openxmlformats.org/officeDocument/2006/relationships/hyperlink" Target="https://www.mongodb.com/docs/v5.0/reference/command/find/#mongodb-dbcommand-dbcmd.find" TargetMode="External"/><Relationship Id="rId26" Type="http://schemas.openxmlformats.org/officeDocument/2006/relationships/hyperlink" Target="https://www.mongodb.com/docs/v5.0/reference/method/db.collection.remove/#mongodb-method-db.collection.remove" TargetMode="External"/><Relationship Id="rId3" Type="http://schemas.openxmlformats.org/officeDocument/2006/relationships/hyperlink" Target="https://www.mongodb.com/docs/v5.0/reference/command/create/#mongodb-dbcommand-dbcmd.create" TargetMode="External"/><Relationship Id="rId21" Type="http://schemas.openxmlformats.org/officeDocument/2006/relationships/hyperlink" Target="https://www.mongodb.com/docs/v5.0/reference/command/mapReduce/#mongodb-dbcommand-dbcmd.mapReduce" TargetMode="External"/><Relationship Id="rId34" Type="http://schemas.openxmlformats.org/officeDocument/2006/relationships/hyperlink" Target="https://www.mongodb.com/docs/v5.0/reference/method/db.collection.count/#mongodb-method-db.collection.count" TargetMode="External"/><Relationship Id="rId7" Type="http://schemas.openxmlformats.org/officeDocument/2006/relationships/hyperlink" Target="https://www.mongodb.com/docs/v5.0/reference/collation/#footnote-index-restriction" TargetMode="External"/><Relationship Id="rId12" Type="http://schemas.openxmlformats.org/officeDocument/2006/relationships/hyperlink" Target="https://www.mongodb.com/docs/v5.0/reference/method/db.collection.distinct/#mongodb-method-db.collection.distinct" TargetMode="External"/><Relationship Id="rId17" Type="http://schemas.openxmlformats.org/officeDocument/2006/relationships/hyperlink" Target="https://www.mongodb.com/docs/v5.0/reference/method/db.collection.findOneAndUpdate/#mongodb-method-db.collection.findOneAndUpdate" TargetMode="External"/><Relationship Id="rId25" Type="http://schemas.openxmlformats.org/officeDocument/2006/relationships/hyperlink" Target="https://www.mongodb.com/docs/v5.0/reference/method/db.collection.deleteMany/#mongodb-method-db.collection.deleteMany" TargetMode="External"/><Relationship Id="rId33" Type="http://schemas.openxmlformats.org/officeDocument/2006/relationships/hyperlink" Target="https://www.mongodb.com/docs/v5.0/reference/command/count/#mongodb-dbcommand-dbcmd.count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www.mongodb.com/docs/v5.0/reference/method/db.collection.findOneAndReplace/#mongodb-method-db.collection.findOneAndReplace" TargetMode="External"/><Relationship Id="rId20" Type="http://schemas.openxmlformats.org/officeDocument/2006/relationships/hyperlink" Target="https://www.mongodb.com/docs/v5.0/reference/method/db.collection.find/#mongodb-method-db.collection.find" TargetMode="External"/><Relationship Id="rId29" Type="http://schemas.openxmlformats.org/officeDocument/2006/relationships/hyperlink" Target="https://www.mongodb.com/docs/v5.0/reference/method/db.collection.updateMany/#mongodb-method-db.collection.updateMan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v5.0/reference/command/createIndexes/#mongodb-dbcommand-dbcmd.createIndexes" TargetMode="External"/><Relationship Id="rId11" Type="http://schemas.openxmlformats.org/officeDocument/2006/relationships/hyperlink" Target="https://www.mongodb.com/docs/v5.0/reference/command/distinct/#mongodb-dbcommand-dbcmd.distinct" TargetMode="External"/><Relationship Id="rId24" Type="http://schemas.openxmlformats.org/officeDocument/2006/relationships/hyperlink" Target="https://www.mongodb.com/docs/v5.0/reference/method/db.collection.deleteOne/#mongodb-method-db.collection.deleteOne" TargetMode="External"/><Relationship Id="rId32" Type="http://schemas.openxmlformats.org/officeDocument/2006/relationships/hyperlink" Target="https://www.mongodb.com/docs/v5.0/reference/method/sh.shardCollection/#mongodb-method-sh.shardCollection" TargetMode="External"/><Relationship Id="rId5" Type="http://schemas.openxmlformats.org/officeDocument/2006/relationships/hyperlink" Target="https://www.mongodb.com/docs/v5.0/reference/method/db.createView/#mongodb-method-db.createView" TargetMode="External"/><Relationship Id="rId15" Type="http://schemas.openxmlformats.org/officeDocument/2006/relationships/hyperlink" Target="https://www.mongodb.com/docs/v5.0/reference/method/db.collection.findOneAndDelete/#mongodb-method-db.collection.findOneAndDelete" TargetMode="External"/><Relationship Id="rId23" Type="http://schemas.openxmlformats.org/officeDocument/2006/relationships/hyperlink" Target="https://www.mongodb.com/docs/v5.0/reference/command/delete/#mongodb-dbcommand-dbcmd.delete" TargetMode="External"/><Relationship Id="rId28" Type="http://schemas.openxmlformats.org/officeDocument/2006/relationships/hyperlink" Target="https://www.mongodb.com/docs/v5.0/reference/method/db.collection.updateOne/#mongodb-method-db.collection.updateOne" TargetMode="External"/><Relationship Id="rId10" Type="http://schemas.openxmlformats.org/officeDocument/2006/relationships/hyperlink" Target="https://www.mongodb.com/docs/v5.0/reference/method/db.collection.aggregate/#mongodb-method-db.collection.aggregate" TargetMode="External"/><Relationship Id="rId19" Type="http://schemas.openxmlformats.org/officeDocument/2006/relationships/hyperlink" Target="https://www.mongodb.com/docs/v5.0/reference/method/cursor.collation/#mongodb-method-cursor.collation" TargetMode="External"/><Relationship Id="rId31" Type="http://schemas.openxmlformats.org/officeDocument/2006/relationships/hyperlink" Target="https://www.mongodb.com/docs/v5.0/reference/command/shardCollection/#mongodb-dbcommand-dbcmd.shardCollection" TargetMode="External"/><Relationship Id="rId4" Type="http://schemas.openxmlformats.org/officeDocument/2006/relationships/hyperlink" Target="https://www.mongodb.com/docs/v5.0/reference/method/db.createCollection/#mongodb-method-db.createCollection" TargetMode="External"/><Relationship Id="rId9" Type="http://schemas.openxmlformats.org/officeDocument/2006/relationships/hyperlink" Target="https://www.mongodb.com/docs/v5.0/reference/command/aggregate/#mongodb-dbcommand-dbcmd.aggregate" TargetMode="External"/><Relationship Id="rId14" Type="http://schemas.openxmlformats.org/officeDocument/2006/relationships/hyperlink" Target="https://www.mongodb.com/docs/v5.0/reference/method/db.collection.findAndModify/#mongodb-method-db.collection.findAndModify" TargetMode="External"/><Relationship Id="rId22" Type="http://schemas.openxmlformats.org/officeDocument/2006/relationships/hyperlink" Target="https://www.mongodb.com/docs/v5.0/reference/method/db.collection.mapReduce/#mongodb-method-db.collection.mapReduce" TargetMode="External"/><Relationship Id="rId27" Type="http://schemas.openxmlformats.org/officeDocument/2006/relationships/hyperlink" Target="https://www.mongodb.com/docs/v5.0/reference/command/update/#mongodb-dbcommand-dbcmd.update" TargetMode="External"/><Relationship Id="rId30" Type="http://schemas.openxmlformats.org/officeDocument/2006/relationships/hyperlink" Target="https://www.mongodb.com/docs/v5.0/reference/method/db.collection.replaceOne/#mongodb-method-db.collection.replaceOne" TargetMode="External"/><Relationship Id="rId35" Type="http://schemas.openxmlformats.org/officeDocument/2006/relationships/hyperlink" Target="https://www.mongodb.com/docs/v5.0/reference/method/db.collection.bulkWrite/#mongodb-method-db.collection.bulkWrite" TargetMode="External"/><Relationship Id="rId8" Type="http://schemas.openxmlformats.org/officeDocument/2006/relationships/hyperlink" Target="https://www.mongodb.com/docs/v5.0/reference/method/db.collection.createIndex/#mongodb-method-db.collection.createInde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explain-result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database-tool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database-tools/mongofiles/#mongodb-binary-bin.mongofil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com/docs/manual/core/journalin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atlas/backup-restore-clust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docs/manual/administration/monitoring/" TargetMode="External"/><Relationship Id="rId4" Type="http://schemas.openxmlformats.org/officeDocument/2006/relationships/hyperlink" Target="https://www.mongodb.com/docs/manual/tutorial/backup-and-restore-tool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tailscompany.slack.com/archives/C047KPB1EP7" TargetMode="External"/><Relationship Id="rId2" Type="http://schemas.openxmlformats.org/officeDocument/2006/relationships/hyperlink" Target="https://github.com/howtotailscompany/MongoDB_Cour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default-mongodb-port/" TargetMode="External"/><Relationship Id="rId7" Type="http://schemas.openxmlformats.org/officeDocument/2006/relationships/hyperlink" Target="https://www.mongodb.com/docs/manual/security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manual/administration/" TargetMode="External"/><Relationship Id="rId5" Type="http://schemas.openxmlformats.org/officeDocument/2006/relationships/hyperlink" Target="https://www.mongodb.com/docs/manual/reference/log-messages/" TargetMode="External"/><Relationship Id="rId4" Type="http://schemas.openxmlformats.org/officeDocument/2006/relationships/hyperlink" Target="https://www.mongodb.com/docs/manual/reference/parameter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tutorial/restore-replica-set-from-backu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docs/manual/administration/backup-sharded-clusters/" TargetMode="External"/><Relationship Id="rId4" Type="http://schemas.openxmlformats.org/officeDocument/2006/relationships/hyperlink" Target="https://www.mongodb.com/docs/v5.0/sharding/#std-label-sharding-introduct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tutorial/iterate-a-curso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core/view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docs/manual/reference/method/js-collection/" TargetMode="External"/><Relationship Id="rId4" Type="http://schemas.openxmlformats.org/officeDocument/2006/relationships/hyperlink" Target="https://www.mongodb.com/docs/manual/reference/system-collections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use-c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docs/manual/core/databases-and-collections/" TargetMode="External"/><Relationship Id="rId4" Type="http://schemas.openxmlformats.org/officeDocument/2006/relationships/hyperlink" Target="https://www.mongodb.com/industri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docs/atlas/" TargetMode="External"/><Relationship Id="rId3" Type="http://schemas.openxmlformats.org/officeDocument/2006/relationships/hyperlink" Target="https://www.mongodb.com/try/download/community" TargetMode="External"/><Relationship Id="rId7" Type="http://schemas.openxmlformats.org/officeDocument/2006/relationships/hyperlink" Target="https://account.mongodb.com/accoun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manual/reference/connection-string/" TargetMode="External"/><Relationship Id="rId5" Type="http://schemas.openxmlformats.org/officeDocument/2006/relationships/hyperlink" Target="https://www.mongodb.com/try/download/shell" TargetMode="External"/><Relationship Id="rId4" Type="http://schemas.openxmlformats.org/officeDocument/2006/relationships/hyperlink" Target="https://www.mongodb.com/try/download/compas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limi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Related topics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4978408" cy="4351338"/>
          </a:xfrm>
        </p:spPr>
        <p:txBody>
          <a:bodyPr/>
          <a:lstStyle/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SQL Language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Relational Database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Non-Relational Database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DB cluster 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MongoDB instances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Node.js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Neo4j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Kubernetes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RDBMS to NoSQL at Enterprise Scale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MongoDB Atlas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018C0-8EBF-2CF0-49AC-04F3B0DF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pic>
        <p:nvPicPr>
          <p:cNvPr id="4" name="Picture 2" descr="การแมปคำศัพท์จาก SQL กับ MongoDB">
            <a:extLst>
              <a:ext uri="{FF2B5EF4-FFF2-40B4-BE49-F238E27FC236}">
                <a16:creationId xmlns:a16="http://schemas.microsoft.com/office/drawing/2014/main" id="{2A16CDEE-0D02-41A6-BFED-C48AC9F4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" y="1243265"/>
            <a:ext cx="11633835" cy="34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B16F9-DC06-8393-D590-7D08593D8FD1}"/>
              </a:ext>
            </a:extLst>
          </p:cNvPr>
          <p:cNvSpPr txBox="1"/>
          <p:nvPr/>
        </p:nvSpPr>
        <p:spPr>
          <a:xfrm>
            <a:off x="3327559" y="4766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Concepts from SQL to MongoDB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D024E-1DA4-2AA7-D5F2-E472A53D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Mongo Operators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747575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Overview</a:t>
            </a:r>
          </a:p>
          <a:p>
            <a:r>
              <a:rPr lang="en-US" sz="2200" dirty="0"/>
              <a:t>Query and Projection Operators</a:t>
            </a:r>
          </a:p>
          <a:p>
            <a:pPr lvl="1"/>
            <a:r>
              <a:rPr lang="en-US" sz="1500" dirty="0"/>
              <a:t>Refer to </a:t>
            </a:r>
            <a:r>
              <a:rPr lang="en-US" sz="1500" dirty="0">
                <a:hlinkClick r:id="rId3"/>
              </a:rPr>
              <a:t>https://www.mongodb.com/docs/manual/reference/operator/query/</a:t>
            </a:r>
            <a:endParaRPr lang="en-US" sz="1500" dirty="0"/>
          </a:p>
          <a:p>
            <a:pPr lvl="1"/>
            <a:r>
              <a:rPr lang="en-US" sz="1800" dirty="0"/>
              <a:t>Comparison Query Operators, Logical Query Operators, Element Query Operators, Evaluation Query Operators, Geospatial Query Operators, Array Query Operators, Bitwise Query Operators, Projection Operators and Miscellaneous Query Operators</a:t>
            </a:r>
          </a:p>
          <a:p>
            <a:r>
              <a:rPr lang="en-US" sz="2200" dirty="0"/>
              <a:t>Update Operators</a:t>
            </a:r>
          </a:p>
          <a:p>
            <a:pPr lvl="1"/>
            <a:r>
              <a:rPr lang="en-US" sz="1800" dirty="0"/>
              <a:t>Field Update Operators, Array Update Operators and Bitwise Update Operator</a:t>
            </a:r>
          </a:p>
          <a:p>
            <a:pPr lvl="1"/>
            <a:r>
              <a:rPr lang="en-US" sz="1500" dirty="0"/>
              <a:t>Refer to </a:t>
            </a:r>
            <a:r>
              <a:rPr lang="en-US" sz="1500" dirty="0">
                <a:hlinkClick r:id="rId4"/>
              </a:rPr>
              <a:t>https://www.mongodb.com/docs/manual/reference/operator/update/</a:t>
            </a:r>
            <a:endParaRPr lang="en-US" sz="1500" dirty="0"/>
          </a:p>
          <a:p>
            <a:r>
              <a:rPr lang="en-US" sz="2200" dirty="0"/>
              <a:t>Aggregation Pipeline Stages</a:t>
            </a:r>
          </a:p>
          <a:p>
            <a:pPr lvl="1"/>
            <a:r>
              <a:rPr lang="en-US" sz="1500" dirty="0"/>
              <a:t>Refer to </a:t>
            </a:r>
            <a:r>
              <a:rPr lang="en-US" sz="1500" dirty="0">
                <a:hlinkClick r:id="rId5"/>
              </a:rPr>
              <a:t>https://www.mongodb.com/docs/manual/reference/operator/aggregation-pipeline/</a:t>
            </a:r>
            <a:endParaRPr lang="en-US" sz="1500" dirty="0"/>
          </a:p>
          <a:p>
            <a:r>
              <a:rPr lang="en-US" sz="2200" dirty="0"/>
              <a:t>Aggregation Pipeline Operators</a:t>
            </a:r>
          </a:p>
          <a:p>
            <a:pPr lvl="1"/>
            <a:r>
              <a:rPr lang="en-US" sz="1500" dirty="0"/>
              <a:t>Refer to </a:t>
            </a:r>
            <a:r>
              <a:rPr lang="en-US" sz="1500" dirty="0">
                <a:hlinkClick r:id="rId6"/>
              </a:rPr>
              <a:t>https://www.mongodb.com/docs/manual/reference/operator/aggregation/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97DD-9DC7-AF66-668D-26A231C7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Mongo Operators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(cont.)</a:t>
            </a:r>
            <a:endParaRPr lang="en-US" sz="3600" i="1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747575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Query and Projection Operators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44D7F2-550F-DDEF-DE2A-6031ECB9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3" y="1640072"/>
            <a:ext cx="5722313" cy="29319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6D362-1081-431A-2B26-79BB4398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0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Create, Read, Update and Delete operations (CRUD)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7186527" cy="558561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r>
              <a:rPr lang="en-US" sz="2400" dirty="0"/>
              <a:t>Create Operations</a:t>
            </a:r>
          </a:p>
          <a:p>
            <a:pPr lvl="1"/>
            <a:r>
              <a:rPr lang="en-US" sz="2200" dirty="0"/>
              <a:t>insert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https://www.mongodb.com/docs/v4.2/reference/insert-methods/</a:t>
            </a:r>
            <a:endParaRPr lang="en-US" sz="1600" dirty="0"/>
          </a:p>
          <a:p>
            <a:r>
              <a:rPr lang="en-US" sz="2400" dirty="0"/>
              <a:t>Read Operations</a:t>
            </a:r>
          </a:p>
          <a:p>
            <a:pPr lvl="1"/>
            <a:r>
              <a:rPr lang="en-US" sz="2200" dirty="0"/>
              <a:t>find</a:t>
            </a:r>
            <a:r>
              <a:rPr lang="en-US" dirty="0"/>
              <a:t>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1600" dirty="0">
                <a:hlinkClick r:id="rId4"/>
              </a:rPr>
              <a:t>https://www.mongodb.com/docs/v4.2/tutorial/query-documents/</a:t>
            </a:r>
            <a:endParaRPr lang="en-US" sz="1600" dirty="0"/>
          </a:p>
          <a:p>
            <a:r>
              <a:rPr lang="en-US" sz="2400" dirty="0"/>
              <a:t>Update Operations</a:t>
            </a:r>
          </a:p>
          <a:p>
            <a:pPr lvl="1"/>
            <a:r>
              <a:rPr lang="en-US" sz="2200" dirty="0"/>
              <a:t>update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hlinkClick r:id="rId5"/>
              </a:rPr>
              <a:t>https://www.mongodb.com/docs/v4.2/tutorial/update-documents/</a:t>
            </a:r>
            <a:endParaRPr lang="en-US" sz="1600" dirty="0"/>
          </a:p>
          <a:p>
            <a:r>
              <a:rPr lang="en-US" sz="2400" dirty="0"/>
              <a:t>Delete Operations</a:t>
            </a:r>
          </a:p>
          <a:p>
            <a:pPr lvl="1"/>
            <a:r>
              <a:rPr lang="en-US" sz="2200" dirty="0"/>
              <a:t>delete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hlinkClick r:id="rId6"/>
              </a:rPr>
              <a:t>https://www.mongodb.com/docs/v4.2/tutorial/remove-documents/</a:t>
            </a:r>
            <a:endParaRPr lang="en-US" sz="1600" dirty="0"/>
          </a:p>
          <a:p>
            <a:r>
              <a:rPr lang="en-US" sz="2400" dirty="0"/>
              <a:t>Bulk Write Operations</a:t>
            </a:r>
          </a:p>
          <a:p>
            <a:pPr marL="457200" lvl="1" indent="0">
              <a:buNone/>
            </a:pPr>
            <a:r>
              <a:rPr lang="en-US" sz="1800" dirty="0"/>
              <a:t>Refer to </a:t>
            </a:r>
            <a:r>
              <a:rPr lang="en-US" sz="1800" dirty="0">
                <a:hlinkClick r:id="rId7"/>
              </a:rPr>
              <a:t>https://www.mongodb.com/docs/v4.2/core/bulk-write-operations/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Additional: </a:t>
            </a:r>
            <a:r>
              <a:rPr lang="en-US" sz="1800" dirty="0">
                <a:hlinkClick r:id="rId8"/>
              </a:rPr>
              <a:t> https://www.mongodb.com/docs/v4.2/reference/method/db.collection.bulkWrite/#db.collection.bulkWrite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1B203-AA0C-EE0D-945E-A409F03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MongoDB CRUD Concepts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Overview &amp; Demo</a:t>
            </a:r>
          </a:p>
          <a:p>
            <a:r>
              <a:rPr lang="en-US" sz="2200" dirty="0"/>
              <a:t>Exit Codes and Statuses</a:t>
            </a:r>
          </a:p>
          <a:p>
            <a:pPr marL="457200" lvl="1" indent="0">
              <a:buNone/>
            </a:pPr>
            <a:r>
              <a:rPr lang="en-US" sz="1500" dirty="0"/>
              <a:t>Refer to </a:t>
            </a:r>
            <a:r>
              <a:rPr lang="en-US" sz="1500" dirty="0">
                <a:hlinkClick r:id="rId3"/>
              </a:rPr>
              <a:t>https://www.mongodb.com/docs/manual/reference/exit-codes/</a:t>
            </a:r>
            <a:endParaRPr lang="en-US" sz="1500" dirty="0"/>
          </a:p>
          <a:p>
            <a:r>
              <a:rPr lang="en-US" sz="2200" dirty="0"/>
              <a:t>Atomicity, consistency, and distributed operations</a:t>
            </a:r>
          </a:p>
          <a:p>
            <a:pPr lvl="1"/>
            <a:r>
              <a:rPr lang="en-US" sz="1800" dirty="0"/>
              <a:t>Atomicity and Transactions</a:t>
            </a:r>
          </a:p>
          <a:p>
            <a:pPr lvl="1"/>
            <a:r>
              <a:rPr lang="en-US" sz="1800" dirty="0"/>
              <a:t>Read Isolation, Consistency, and Recency</a:t>
            </a:r>
          </a:p>
          <a:p>
            <a:pPr lvl="1"/>
            <a:r>
              <a:rPr lang="en-US" sz="1800" dirty="0"/>
              <a:t>Distributed Queries</a:t>
            </a:r>
          </a:p>
          <a:p>
            <a:r>
              <a:rPr lang="en-US" sz="2200" dirty="0"/>
              <a:t>Query Plan, Performance, and Analysis</a:t>
            </a:r>
          </a:p>
          <a:p>
            <a:pPr lvl="1"/>
            <a:r>
              <a:rPr lang="en-US" sz="1800" dirty="0"/>
              <a:t>(Query Plans, Query Optimization, Analyze Query Performance, Write Operation Performance)</a:t>
            </a:r>
          </a:p>
          <a:p>
            <a:r>
              <a:rPr lang="en-US" sz="2200" dirty="0"/>
              <a:t>Miscellaneous</a:t>
            </a:r>
          </a:p>
          <a:p>
            <a:pPr lvl="1"/>
            <a:r>
              <a:rPr lang="en-US" sz="1800" dirty="0" err="1"/>
              <a:t>Tailable</a:t>
            </a:r>
            <a:r>
              <a:rPr lang="en-US" sz="1800" dirty="0"/>
              <a:t> Cursors</a:t>
            </a:r>
          </a:p>
          <a:p>
            <a:pPr lvl="1"/>
            <a:r>
              <a:rPr lang="en-US" sz="1800" dirty="0"/>
              <a:t>Field Names with Periods (.) and Dollar Signs ($)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02033-77F8-9103-5945-4D116FFF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Create, Read, Update and Delete operations </a:t>
            </a:r>
            <a:r>
              <a:rPr lang="en-US" sz="2800" i="1" dirty="0">
                <a:solidFill>
                  <a:srgbClr val="FFFFFF"/>
                </a:solidFill>
              </a:rPr>
              <a:t>(cont.)</a:t>
            </a:r>
            <a:endParaRPr lang="en-US" sz="3200" i="1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169083-01D2-1C7D-459A-7EB4D053D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862859"/>
              </p:ext>
            </p:extLst>
          </p:nvPr>
        </p:nvGraphicFramePr>
        <p:xfrm>
          <a:off x="3887234" y="319088"/>
          <a:ext cx="7869337" cy="5834967"/>
        </p:xfrm>
        <a:graphic>
          <a:graphicData uri="http://schemas.openxmlformats.org/drawingml/2006/table">
            <a:tbl>
              <a:tblPr/>
              <a:tblGrid>
                <a:gridCol w="3343096">
                  <a:extLst>
                    <a:ext uri="{9D8B030D-6E8A-4147-A177-3AD203B41FA5}">
                      <a16:colId xmlns:a16="http://schemas.microsoft.com/office/drawing/2014/main" val="1116988744"/>
                    </a:ext>
                  </a:extLst>
                </a:gridCol>
                <a:gridCol w="4526241">
                  <a:extLst>
                    <a:ext uri="{9D8B030D-6E8A-4147-A177-3AD203B41FA5}">
                      <a16:colId xmlns:a16="http://schemas.microsoft.com/office/drawing/2014/main" val="3921504034"/>
                    </a:ext>
                  </a:extLst>
                </a:gridCol>
              </a:tblGrid>
              <a:tr h="322707">
                <a:tc>
                  <a:txBody>
                    <a:bodyPr/>
                    <a:lstStyle/>
                    <a:p>
                      <a:pPr algn="l" fontAlgn="base"/>
                      <a:r>
                        <a:rPr lang="th-TH" sz="1600" b="1" dirty="0">
                          <a:solidFill>
                            <a:srgbClr val="1C2D38"/>
                          </a:solidFill>
                          <a:effectLst/>
                        </a:rPr>
                        <a:t>คำสั่ง</a:t>
                      </a:r>
                      <a:endParaRPr lang="th-TH" sz="1600" b="1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E8E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>
                          <a:solidFill>
                            <a:srgbClr val="1C2D38"/>
                          </a:solidFill>
                          <a:effectLst/>
                        </a:rPr>
                        <a:t>Mongosh</a:t>
                      </a:r>
                      <a:r>
                        <a:rPr lang="en-US" sz="1600" b="1" dirty="0">
                          <a:solidFill>
                            <a:srgbClr val="1C2D38"/>
                          </a:solidFill>
                          <a:effectLst/>
                        </a:rPr>
                        <a:t> Methods</a:t>
                      </a:r>
                      <a:endParaRPr lang="th-TH" sz="1600" b="1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E8E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257049"/>
                  </a:ext>
                </a:extLst>
              </a:tr>
              <a:tr h="5146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3"/>
                        </a:rPr>
                        <a:t>create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E8E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4"/>
                        </a:rPr>
                        <a:t>db.createCollection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4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5"/>
                        </a:rPr>
                        <a:t>db.createView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5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E8E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82417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6"/>
                        </a:rPr>
                        <a:t>createIndexes</a:t>
                      </a:r>
                      <a:r>
                        <a:rPr lang="en-US" sz="1200" dirty="0">
                          <a:effectLst/>
                          <a:hlinkClick r:id="rId7"/>
                        </a:rPr>
                        <a:t>[ 1 ]</a:t>
                      </a:r>
                      <a:endParaRPr lang="en-US" sz="1200" dirty="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8"/>
                        </a:rPr>
                        <a:t>db.collection.createIndex()</a:t>
                      </a:r>
                      <a:r>
                        <a:rPr lang="en-US" sz="1200">
                          <a:effectLst/>
                          <a:hlinkClick r:id="rId7"/>
                        </a:rPr>
                        <a:t>[ 1 ]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99763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9"/>
                        </a:rPr>
                        <a:t>aggregate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0"/>
                        </a:rPr>
                        <a:t>db.collection.aggregate()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35476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1"/>
                        </a:rPr>
                        <a:t>distinct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2"/>
                        </a:rPr>
                        <a:t>db.collection.distinct()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04409"/>
                  </a:ext>
                </a:extLst>
              </a:tr>
              <a:tr h="9566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3"/>
                        </a:rPr>
                        <a:t>findAndModify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4"/>
                        </a:rPr>
                        <a:t>db.collection.findAndModify()</a:t>
                      </a:r>
                      <a:endParaRPr lang="en-US" sz="120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5"/>
                        </a:rPr>
                        <a:t>db.collection.findOneAndDelete()</a:t>
                      </a:r>
                      <a:endParaRPr lang="en-US" sz="120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6"/>
                        </a:rPr>
                        <a:t>db.collection.findOneAndReplace()</a:t>
                      </a:r>
                      <a:endParaRPr lang="en-US" sz="120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7"/>
                        </a:rPr>
                        <a:t>db.collection.findOneAndUpdate()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24828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8"/>
                        </a:rPr>
                        <a:t>find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9"/>
                        </a:rPr>
                        <a:t>cursor.collation()</a:t>
                      </a:r>
                      <a:r>
                        <a:rPr lang="th-TH" sz="1200">
                          <a:effectLst/>
                        </a:rPr>
                        <a:t>เพื่อระบุการจัดเรียงสำหรับ </a:t>
                      </a:r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0"/>
                        </a:rPr>
                        <a:t>db.collection.find()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54372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1"/>
                        </a:rPr>
                        <a:t>mapReduce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2"/>
                        </a:rPr>
                        <a:t>db.collection.mapReduce()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80803"/>
                  </a:ext>
                </a:extLst>
              </a:tr>
              <a:tr h="7356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3"/>
                        </a:rPr>
                        <a:t>delete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4"/>
                        </a:rPr>
                        <a:t>db.collection.deleteOne()</a:t>
                      </a:r>
                      <a:endParaRPr lang="en-US" sz="120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5"/>
                        </a:rPr>
                        <a:t>db.collection.deleteMany()</a:t>
                      </a:r>
                      <a:endParaRPr lang="en-US" sz="120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6"/>
                        </a:rPr>
                        <a:t>db.collection.remove()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90605"/>
                  </a:ext>
                </a:extLst>
              </a:tr>
              <a:tr h="7356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7"/>
                        </a:rPr>
                        <a:t>update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28"/>
                        </a:rPr>
                        <a:t>db.collection.updateOne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28"/>
                        </a:rPr>
                        <a:t>()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29"/>
                        </a:rPr>
                        <a:t>db.collection.updateMany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29"/>
                        </a:rPr>
                        <a:t>()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30"/>
                        </a:rPr>
                        <a:t>db.collection.replaceOne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30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20573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31"/>
                        </a:rPr>
                        <a:t>shardCollection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32"/>
                        </a:rPr>
                        <a:t>sh.shardCollection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32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1946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33"/>
                        </a:rPr>
                        <a:t>count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34"/>
                        </a:rPr>
                        <a:t>db.collection.count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34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75082"/>
                  </a:ext>
                </a:extLst>
              </a:tr>
              <a:tr h="514608">
                <a:tc>
                  <a:txBody>
                    <a:bodyPr/>
                    <a:lstStyle/>
                    <a:p>
                      <a:pPr algn="l" fontAlgn="base"/>
                      <a:endParaRPr lang="en-US" sz="1200" dirty="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h-TH" sz="1200" dirty="0">
                          <a:effectLst/>
                        </a:rPr>
                        <a:t>การดำเนินการอ</a:t>
                      </a:r>
                      <a:r>
                        <a:rPr lang="th-TH" sz="1200" dirty="0" err="1">
                          <a:effectLst/>
                        </a:rPr>
                        <a:t>ัป</a:t>
                      </a:r>
                      <a:r>
                        <a:rPr lang="th-TH" sz="1200" dirty="0">
                          <a:effectLst/>
                        </a:rPr>
                        <a:t>เดต แทนที่ และลบแต่ละรายการใน </a:t>
                      </a:r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35"/>
                        </a:rPr>
                        <a:t>db.collection.bulkWrite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35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0665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3B271-F729-7D3C-1CB0-2A5125D0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Indexing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272" y="591344"/>
            <a:ext cx="7806192" cy="594756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Overview &amp; Demo</a:t>
            </a:r>
          </a:p>
          <a:p>
            <a:r>
              <a:rPr lang="en-US" sz="2400" dirty="0"/>
              <a:t>When to use Index</a:t>
            </a:r>
          </a:p>
          <a:p>
            <a:pPr lvl="1"/>
            <a:r>
              <a:rPr lang="th-TH" sz="1800" dirty="0"/>
              <a:t>เราสามารถเพิ่ม </a:t>
            </a:r>
            <a:r>
              <a:rPr lang="en-US" sz="1800" dirty="0"/>
              <a:t>Query Performance </a:t>
            </a:r>
            <a:r>
              <a:rPr lang="th-TH" sz="1800" dirty="0"/>
              <a:t>ด้วย</a:t>
            </a:r>
            <a:r>
              <a:rPr lang="th-TH" sz="1800" dirty="0" err="1"/>
              <a:t>การทำ</a:t>
            </a:r>
            <a:r>
              <a:rPr lang="th-TH" sz="1800" dirty="0"/>
              <a:t> </a:t>
            </a:r>
            <a:r>
              <a:rPr lang="en-US" sz="1800" dirty="0"/>
              <a:t>Index </a:t>
            </a:r>
            <a:r>
              <a:rPr lang="th-TH" sz="1800" dirty="0"/>
              <a:t>ใน </a:t>
            </a:r>
            <a:r>
              <a:rPr lang="en-US" sz="1800" dirty="0"/>
              <a:t>MongoDB</a:t>
            </a:r>
            <a:r>
              <a:rPr lang="th-TH" sz="1800" dirty="0"/>
              <a:t> เปรียบเสมือน การเขียนสารบัญที่ทำให้เราเข้าถึงข้อมูลได้เร็วขึ้น และยิ่งประหยัดเวลาในการค้นหาได้เร็วขึ้น ข้อควรระวังคือไม่ควรทำ </a:t>
            </a:r>
            <a:r>
              <a:rPr lang="en-US" sz="1800" dirty="0"/>
              <a:t>Index </a:t>
            </a:r>
            <a:r>
              <a:rPr lang="th-TH" sz="1800" dirty="0"/>
              <a:t>ให้กับทุกๆ </a:t>
            </a:r>
            <a:r>
              <a:rPr lang="en-US" sz="1800" dirty="0"/>
              <a:t>field</a:t>
            </a:r>
            <a:r>
              <a:rPr lang="th-TH" sz="1800" dirty="0"/>
              <a:t> ทั้งหมดเพราะจะทำให้เมื่อต้องการ </a:t>
            </a:r>
            <a:r>
              <a:rPr lang="en-US" sz="1800" dirty="0" err="1"/>
              <a:t>Create,Update,Insert</a:t>
            </a:r>
            <a:r>
              <a:rPr lang="en-US" sz="1800" dirty="0"/>
              <a:t> </a:t>
            </a:r>
            <a:r>
              <a:rPr lang="th-TH" sz="1800" dirty="0"/>
              <a:t>และ </a:t>
            </a:r>
            <a:r>
              <a:rPr lang="en-US" sz="1800" dirty="0"/>
              <a:t>Delete </a:t>
            </a:r>
            <a:r>
              <a:rPr lang="th-TH" sz="1800" dirty="0"/>
              <a:t>จะเกิด </a:t>
            </a:r>
            <a:r>
              <a:rPr lang="en-US" sz="1800" dirty="0"/>
              <a:t>Performance </a:t>
            </a:r>
            <a:r>
              <a:rPr lang="th-TH" sz="1800" dirty="0"/>
              <a:t>ลดลงได้</a:t>
            </a:r>
            <a:r>
              <a:rPr lang="en-US" sz="1800" dirty="0"/>
              <a:t> </a:t>
            </a:r>
            <a:r>
              <a:rPr lang="th-TH" sz="1800" dirty="0"/>
              <a:t>ตัว </a:t>
            </a:r>
            <a:r>
              <a:rPr lang="en-US" sz="1800" dirty="0"/>
              <a:t>Index </a:t>
            </a:r>
            <a:r>
              <a:rPr lang="th-TH" sz="1800" dirty="0"/>
              <a:t>เมื่อสร้างจำนวนที่มากขึ้นจะไปใช้พื้นที่เพิ่มขึ้นในตัว </a:t>
            </a:r>
            <a:r>
              <a:rPr lang="en-US" sz="1800" dirty="0"/>
              <a:t>collection </a:t>
            </a:r>
            <a:r>
              <a:rPr lang="th-TH" sz="1800" dirty="0"/>
              <a:t>และ </a:t>
            </a:r>
            <a:r>
              <a:rPr lang="en-US" sz="1800" dirty="0"/>
              <a:t>document </a:t>
            </a:r>
            <a:r>
              <a:rPr lang="th-TH" sz="1800" dirty="0"/>
              <a:t>ที่เรามีอยู่</a:t>
            </a:r>
            <a:r>
              <a:rPr lang="en-US" sz="1800" dirty="0"/>
              <a:t> </a:t>
            </a:r>
            <a:r>
              <a:rPr lang="th-TH" sz="1800" dirty="0"/>
              <a:t>จึงไม่ควรสร้าง </a:t>
            </a:r>
            <a:r>
              <a:rPr lang="en-US" sz="1800" dirty="0"/>
              <a:t>Index </a:t>
            </a:r>
            <a:r>
              <a:rPr lang="th-TH" sz="1800" dirty="0"/>
              <a:t>ลงไปที่ </a:t>
            </a:r>
            <a:r>
              <a:rPr lang="en-US" sz="1800" dirty="0"/>
              <a:t>document </a:t>
            </a:r>
            <a:r>
              <a:rPr lang="th-TH" sz="1800" dirty="0"/>
              <a:t>ที่เรามีการ </a:t>
            </a:r>
            <a:r>
              <a:rPr lang="en-US" sz="1800" dirty="0"/>
              <a:t>Update, Insert </a:t>
            </a:r>
            <a:r>
              <a:rPr lang="th-TH" sz="1800" dirty="0"/>
              <a:t>และ </a:t>
            </a:r>
            <a:r>
              <a:rPr lang="en-US" sz="1800" dirty="0"/>
              <a:t>Delete </a:t>
            </a:r>
            <a:r>
              <a:rPr lang="th-TH" sz="1800" dirty="0"/>
              <a:t>อยู่บ่อยๆ</a:t>
            </a:r>
          </a:p>
          <a:p>
            <a:r>
              <a:rPr lang="en-US" sz="2400" dirty="0"/>
              <a:t>Create and Manage Index</a:t>
            </a:r>
          </a:p>
          <a:p>
            <a:pPr lvl="1"/>
            <a:r>
              <a:rPr lang="th-TH" sz="1800" dirty="0"/>
              <a:t>สำหรับ </a:t>
            </a:r>
            <a:r>
              <a:rPr lang="en-US" sz="1800" dirty="0"/>
              <a:t>field </a:t>
            </a:r>
            <a:r>
              <a:rPr lang="th-TH" sz="1800" dirty="0"/>
              <a:t>ที่นำมาใช้ทำ </a:t>
            </a:r>
            <a:r>
              <a:rPr lang="en-US" sz="1800" dirty="0"/>
              <a:t>Index </a:t>
            </a:r>
            <a:r>
              <a:rPr lang="th-TH" sz="1800" dirty="0"/>
              <a:t>นั้นไม่จำเป็นต้องเป็น </a:t>
            </a:r>
            <a:r>
              <a:rPr lang="en-US" sz="1800" dirty="0"/>
              <a:t>unique field </a:t>
            </a:r>
            <a:r>
              <a:rPr lang="th-TH" sz="1800" dirty="0"/>
              <a:t>โดยสามารถนำ </a:t>
            </a:r>
            <a:r>
              <a:rPr lang="en-US" sz="1800" dirty="0"/>
              <a:t>field </a:t>
            </a:r>
            <a:r>
              <a:rPr lang="th-TH" sz="1800" dirty="0"/>
              <a:t>อะไรมาทำก็ได้ </a:t>
            </a:r>
            <a:r>
              <a:rPr lang="en-US" sz="1800" dirty="0"/>
              <a:t> Index </a:t>
            </a:r>
            <a:r>
              <a:rPr lang="th-TH" sz="1800" dirty="0"/>
              <a:t>มี </a:t>
            </a:r>
            <a:r>
              <a:rPr lang="en-US" sz="1800" dirty="0"/>
              <a:t>4 </a:t>
            </a:r>
            <a:r>
              <a:rPr lang="th-TH" sz="1800" dirty="0"/>
              <a:t>แบบ </a:t>
            </a:r>
            <a:r>
              <a:rPr lang="en-US" sz="1800" dirty="0"/>
              <a:t>Single Field, Compound, Multikey </a:t>
            </a:r>
            <a:r>
              <a:rPr lang="th-TH" sz="1800" dirty="0"/>
              <a:t>และ </a:t>
            </a:r>
            <a:r>
              <a:rPr lang="en-US" sz="1800" dirty="0"/>
              <a:t>Text </a:t>
            </a:r>
            <a:r>
              <a:rPr lang="th-TH" sz="1800" dirty="0"/>
              <a:t>รูปแบบ </a:t>
            </a:r>
            <a:r>
              <a:rPr lang="en-US" sz="1800" dirty="0"/>
              <a:t>command </a:t>
            </a:r>
            <a:r>
              <a:rPr lang="th-TH" sz="1800" dirty="0"/>
              <a:t>การสร้าง</a:t>
            </a:r>
            <a:r>
              <a:rPr lang="en-US" sz="1800" dirty="0"/>
              <a:t> index </a:t>
            </a:r>
            <a:r>
              <a:rPr lang="th-TH" sz="1800" dirty="0"/>
              <a:t>คือ </a:t>
            </a:r>
          </a:p>
          <a:p>
            <a:pPr marL="457200" lvl="1" indent="0">
              <a:buNone/>
            </a:pPr>
            <a:r>
              <a:rPr lang="en-US" sz="1800" dirty="0" err="1"/>
              <a:t>db.collection.createIndex</a:t>
            </a:r>
            <a:r>
              <a:rPr lang="en-US" sz="1800" dirty="0"/>
              <a:t>( &lt;key and index type specification&gt;, &lt;options&gt; )</a:t>
            </a:r>
          </a:p>
          <a:p>
            <a:r>
              <a:rPr lang="en-US" sz="2400" dirty="0"/>
              <a:t>Dropping Indexes</a:t>
            </a:r>
          </a:p>
          <a:p>
            <a:pPr lvl="1"/>
            <a:r>
              <a:rPr lang="th-TH" sz="1800" dirty="0"/>
              <a:t>รูปแบบ </a:t>
            </a:r>
            <a:r>
              <a:rPr lang="en-US" sz="1800" dirty="0"/>
              <a:t>command </a:t>
            </a:r>
            <a:r>
              <a:rPr lang="th-TH" sz="1800" dirty="0"/>
              <a:t>คือ </a:t>
            </a:r>
            <a:r>
              <a:rPr lang="en-US" sz="1800" dirty="0" err="1"/>
              <a:t>db.Collection.dropIndex</a:t>
            </a:r>
            <a:r>
              <a:rPr lang="en-US" sz="1800" dirty="0"/>
              <a:t>("</a:t>
            </a:r>
            <a:r>
              <a:rPr lang="en-US" sz="1800" dirty="0" err="1"/>
              <a:t>Index_name</a:t>
            </a:r>
            <a:r>
              <a:rPr lang="en-US" sz="1800" dirty="0"/>
              <a:t>") </a:t>
            </a:r>
            <a:r>
              <a:rPr lang="th-TH" sz="1800" dirty="0"/>
              <a:t>และ </a:t>
            </a:r>
            <a:r>
              <a:rPr lang="en-US" sz="1800" dirty="0" err="1"/>
              <a:t>db.Collection.dropIndex</a:t>
            </a:r>
            <a:r>
              <a:rPr lang="en-US" sz="1800" dirty="0"/>
              <a:t>( { "name" : 1 } ) </a:t>
            </a:r>
            <a:r>
              <a:rPr lang="th-TH" sz="1800" dirty="0"/>
              <a:t>หรือ </a:t>
            </a:r>
          </a:p>
          <a:p>
            <a:pPr lvl="1"/>
            <a:r>
              <a:rPr lang="en-US" sz="1800" b="0" i="0" dirty="0">
                <a:solidFill>
                  <a:srgbClr val="212529"/>
                </a:solidFill>
                <a:effectLst/>
                <a:latin typeface="Menlo"/>
              </a:rPr>
              <a:t>db.</a:t>
            </a:r>
            <a:r>
              <a:rPr lang="en-US" sz="1800" dirty="0"/>
              <a:t> </a:t>
            </a:r>
            <a:r>
              <a:rPr lang="en-US" sz="1800" dirty="0" err="1"/>
              <a:t>Collection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Menlo"/>
              </a:rPr>
              <a:t>.dropIndexes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Menlo"/>
              </a:rPr>
              <a:t>( [ “</a:t>
            </a:r>
            <a:r>
              <a:rPr lang="en-US" sz="1800" dirty="0">
                <a:solidFill>
                  <a:srgbClr val="212529"/>
                </a:solidFill>
                <a:latin typeface="Menlo"/>
              </a:rPr>
              <a:t>Indexname1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Menlo"/>
              </a:rPr>
              <a:t>_1", “Indexname2_1" ]) </a:t>
            </a:r>
            <a:endParaRPr lang="th-TH" sz="1800" dirty="0"/>
          </a:p>
          <a:p>
            <a:r>
              <a:rPr lang="en-US" sz="2400" dirty="0"/>
              <a:t>About Query Plan</a:t>
            </a:r>
            <a:endParaRPr lang="th-TH" sz="2400" dirty="0"/>
          </a:p>
          <a:p>
            <a:pPr lvl="1"/>
            <a:r>
              <a:rPr lang="th-TH" sz="1800" dirty="0"/>
              <a:t>จะมีการเรียกใช้ </a:t>
            </a:r>
            <a:r>
              <a:rPr lang="en-US" sz="1800" dirty="0"/>
              <a:t>method explain() </a:t>
            </a:r>
            <a:r>
              <a:rPr lang="th-TH" sz="1800" dirty="0"/>
              <a:t>เพื่อใช้สำหรับแสดงข้อมูลในการ </a:t>
            </a:r>
            <a:r>
              <a:rPr lang="en-US" sz="1800" dirty="0"/>
              <a:t>query </a:t>
            </a:r>
            <a:r>
              <a:rPr lang="th-TH" sz="1800" dirty="0"/>
              <a:t>ข้อมูลของคำสั่งต่างๆใน </a:t>
            </a:r>
            <a:r>
              <a:rPr lang="en-US" sz="1800" dirty="0"/>
              <a:t>MongoDB </a:t>
            </a:r>
            <a:r>
              <a:rPr lang="th-TH" sz="1800" dirty="0"/>
              <a:t>เช่นการ </a:t>
            </a:r>
            <a:r>
              <a:rPr lang="en-US" sz="1800" dirty="0"/>
              <a:t>find(), count() </a:t>
            </a:r>
            <a:r>
              <a:rPr lang="th-TH" sz="1800" dirty="0"/>
              <a:t>หรือ </a:t>
            </a:r>
            <a:r>
              <a:rPr lang="en-US" sz="1800" dirty="0"/>
              <a:t>aggregate() </a:t>
            </a:r>
            <a:r>
              <a:rPr lang="th-TH" sz="1800" dirty="0"/>
              <a:t>เป็นต้น</a:t>
            </a:r>
            <a:endParaRPr lang="en-US" sz="1800" dirty="0"/>
          </a:p>
          <a:p>
            <a:pPr lvl="1"/>
            <a:r>
              <a:rPr lang="en-US" sz="1700" dirty="0"/>
              <a:t>Explain Results </a:t>
            </a:r>
            <a:r>
              <a:rPr lang="en-US" sz="1500" dirty="0">
                <a:hlinkClick r:id="rId3"/>
              </a:rPr>
              <a:t>https://www.mongodb.com/docs/manual/reference/explain-results/</a:t>
            </a:r>
            <a:endParaRPr lang="en-US" sz="1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2521A-2BA9-A9AB-5714-F7F1F500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Utilities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Overview &amp; Demo</a:t>
            </a:r>
            <a:endParaRPr lang="th-TH" sz="2600" dirty="0"/>
          </a:p>
          <a:p>
            <a:r>
              <a:rPr lang="en-US" sz="2200" dirty="0"/>
              <a:t>The MongoDB Database Tools</a:t>
            </a:r>
            <a:endParaRPr lang="th-TH" sz="2200" dirty="0"/>
          </a:p>
          <a:p>
            <a:pPr lvl="1"/>
            <a:r>
              <a:rPr lang="th-TH" sz="2000" dirty="0"/>
              <a:t>เป็นเครื่องมือที่ใช้กับฐานข้อมูล </a:t>
            </a:r>
            <a:r>
              <a:rPr lang="en-US" sz="2000" dirty="0"/>
              <a:t>MongoDB </a:t>
            </a:r>
            <a:r>
              <a:rPr lang="th-TH" sz="2000" dirty="0"/>
              <a:t>คือชุดของ</a:t>
            </a:r>
            <a:r>
              <a:rPr lang="th-TH" sz="2000" dirty="0" err="1"/>
              <a:t>ยูทิลิ</a:t>
            </a:r>
            <a:r>
              <a:rPr lang="th-TH" sz="2000" dirty="0"/>
              <a:t>ตี</a:t>
            </a:r>
            <a:r>
              <a:rPr lang="th-TH" sz="2000" dirty="0" err="1"/>
              <a:t>้บรร</a:t>
            </a:r>
            <a:r>
              <a:rPr lang="th-TH" sz="2000" dirty="0"/>
              <a:t>ทัดคำสั่งสำหรับการทำงานกับ </a:t>
            </a:r>
            <a:r>
              <a:rPr lang="en-US" sz="2000" dirty="0"/>
              <a:t>MongoDB</a:t>
            </a:r>
            <a:r>
              <a:rPr lang="th-TH" sz="2000" dirty="0"/>
              <a:t> ประกอบด้วยไบนารีต่อไปนี้ </a:t>
            </a:r>
            <a:r>
              <a:rPr lang="en-US" sz="2000" dirty="0"/>
              <a:t>Import / Export,  </a:t>
            </a:r>
            <a:r>
              <a:rPr lang="en-US" sz="2000" dirty="0" err="1"/>
              <a:t>mongodump</a:t>
            </a:r>
            <a:r>
              <a:rPr lang="en-US" sz="2000" dirty="0"/>
              <a:t>, </a:t>
            </a:r>
            <a:r>
              <a:rPr lang="en-US" sz="2000" dirty="0" err="1"/>
              <a:t>mongotop</a:t>
            </a:r>
            <a:r>
              <a:rPr lang="en-US" sz="2000" dirty="0"/>
              <a:t>, </a:t>
            </a:r>
            <a:r>
              <a:rPr lang="en-US" sz="2000" dirty="0" err="1"/>
              <a:t>mongostat</a:t>
            </a:r>
            <a:r>
              <a:rPr lang="en-US" sz="2000" dirty="0"/>
              <a:t> </a:t>
            </a:r>
            <a:r>
              <a:rPr lang="th-TH" sz="2000" dirty="0"/>
              <a:t>เป็นต้น</a:t>
            </a:r>
            <a:endParaRPr lang="en-US" sz="2000" dirty="0"/>
          </a:p>
          <a:p>
            <a:pPr marL="457200" lvl="1" indent="0">
              <a:buNone/>
            </a:pPr>
            <a:r>
              <a:rPr lang="en-US" sz="1600" dirty="0"/>
              <a:t>Refer to </a:t>
            </a:r>
            <a:r>
              <a:rPr lang="en-US" sz="1500" dirty="0">
                <a:hlinkClick r:id="rId3"/>
              </a:rPr>
              <a:t>https://www.mongodb.com/docs/database-tools/</a:t>
            </a:r>
            <a:endParaRPr lang="en-US" sz="1500" dirty="0"/>
          </a:p>
          <a:p>
            <a:r>
              <a:rPr lang="en-US" sz="2200" dirty="0"/>
              <a:t>Utilities</a:t>
            </a:r>
          </a:p>
          <a:p>
            <a:pPr lvl="1"/>
            <a:r>
              <a:rPr lang="th-TH" sz="2000" dirty="0"/>
              <a:t>ส่งคืนค่าสถิติเกี่ยวกับประสิทธิภาพและกิจกรรมของ</a:t>
            </a:r>
            <a:r>
              <a:rPr lang="en-US" sz="2000" dirty="0"/>
              <a:t> instances </a:t>
            </a:r>
            <a:r>
              <a:rPr lang="th-TH" sz="2000" dirty="0"/>
              <a:t>อย่างรวดเร็ว โดยทั่วไปแล้ว สิ่งเหล่านี้จะมีประโยชน์มากที่สุดสำหรับการวินิจฉัยปัญหาและการประเมินการทำงานปกติทั่วไป</a:t>
            </a:r>
            <a:endParaRPr lang="en-US" sz="2000" dirty="0"/>
          </a:p>
          <a:p>
            <a:pPr lvl="1"/>
            <a:r>
              <a:rPr lang="th-TH" sz="2000" dirty="0"/>
              <a:t>เมื่อทำการ </a:t>
            </a:r>
            <a:r>
              <a:rPr lang="en-US" sz="2000" dirty="0"/>
              <a:t>Installation </a:t>
            </a:r>
            <a:r>
              <a:rPr lang="th-TH" sz="2000" dirty="0"/>
              <a:t>แล้วสำหรับ </a:t>
            </a:r>
            <a:r>
              <a:rPr lang="en-US" sz="2000" dirty="0"/>
              <a:t>Window OS </a:t>
            </a:r>
            <a:r>
              <a:rPr lang="th-TH" sz="2000" dirty="0"/>
              <a:t>ตัว </a:t>
            </a:r>
            <a:r>
              <a:rPr lang="en-US" sz="2000" dirty="0"/>
              <a:t>tools </a:t>
            </a:r>
            <a:r>
              <a:rPr lang="th-TH" sz="2000" dirty="0"/>
              <a:t>จะไปอยู่ที่ </a:t>
            </a:r>
            <a:r>
              <a:rPr lang="en-US" sz="2000" dirty="0"/>
              <a:t>path &gt; C:\Program Files\MongoDB\Tools\100\bin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FC793-4D8D-D7CF-3D11-AFF57B2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Storage Engines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/>
          </a:bodyPr>
          <a:lstStyle/>
          <a:p>
            <a:r>
              <a:rPr lang="th-TH" sz="2000" dirty="0"/>
              <a:t>เป็น </a:t>
            </a:r>
            <a:r>
              <a:rPr lang="en-US" sz="2000" dirty="0"/>
              <a:t>component </a:t>
            </a:r>
            <a:r>
              <a:rPr lang="th-TH" sz="2000" dirty="0"/>
              <a:t>หลักของ </a:t>
            </a:r>
            <a:r>
              <a:rPr lang="en-US" sz="2000" dirty="0"/>
              <a:t>Mongo DB </a:t>
            </a:r>
            <a:r>
              <a:rPr lang="th-TH" sz="2000" dirty="0"/>
              <a:t>ทำหน้าที่ในการจัดเก็บข้อมูล รับผิดชอบในการจัดการวิธีการจัดเก็บข้อมูล ทั้งในหน่วยความจำและบนดิสก์ </a:t>
            </a:r>
            <a:r>
              <a:rPr lang="en-US" sz="2000" dirty="0"/>
              <a:t>MongoDB </a:t>
            </a:r>
            <a:r>
              <a:rPr lang="th-TH" sz="2000" dirty="0"/>
              <a:t>รองรับเอ็นจิ้นการจัดเก็บข้อมูลหลายตัว</a:t>
            </a:r>
          </a:p>
          <a:p>
            <a:r>
              <a:rPr lang="th-TH" sz="2000" dirty="0"/>
              <a:t>ส่วน </a:t>
            </a:r>
            <a:r>
              <a:rPr lang="en-US" sz="2000" dirty="0"/>
              <a:t>Journal </a:t>
            </a:r>
            <a:r>
              <a:rPr lang="th-TH" sz="2000" dirty="0"/>
              <a:t>คือ บันทึกที่ช่วยให้ฐานข้อมูลกู้คืนในกรณีที่เกิด </a:t>
            </a:r>
            <a:r>
              <a:rPr lang="en-US" sz="2000" dirty="0"/>
              <a:t>hard shutdown</a:t>
            </a:r>
            <a:r>
              <a:rPr lang="th-TH" sz="2000" dirty="0"/>
              <a:t> มีตัวเลือกที่กำหนดค่าได้หลายแบบ เพื่อให้มีความทนทานในกรณีที่เกิดความล้มเหลว </a:t>
            </a:r>
            <a:r>
              <a:rPr lang="en-US" sz="2000" dirty="0"/>
              <a:t>MongoDB </a:t>
            </a:r>
            <a:r>
              <a:rPr lang="th-TH" sz="2000" dirty="0"/>
              <a:t>ใช้การเขียนบันทึกล่วงหน้า ไปยัง ไฟล์ </a:t>
            </a:r>
            <a:r>
              <a:rPr lang="en-US" sz="2000" dirty="0"/>
              <a:t>journal </a:t>
            </a:r>
            <a:r>
              <a:rPr lang="th-TH" sz="2000" dirty="0"/>
              <a:t>นี้บน </a:t>
            </a:r>
            <a:r>
              <a:rPr lang="en-US" sz="2000" dirty="0"/>
              <a:t>disk</a:t>
            </a:r>
          </a:p>
          <a:p>
            <a:pPr lvl="1"/>
            <a:r>
              <a:rPr lang="th-TH" sz="1600" dirty="0"/>
              <a:t>จะอยู่ที่ </a:t>
            </a:r>
            <a:r>
              <a:rPr lang="en-US" sz="1600" dirty="0"/>
              <a:t>\data\</a:t>
            </a:r>
            <a:r>
              <a:rPr lang="en-US" sz="1600" dirty="0" err="1"/>
              <a:t>db</a:t>
            </a:r>
            <a:r>
              <a:rPr lang="en-US" sz="1600" dirty="0"/>
              <a:t>\journal</a:t>
            </a:r>
            <a:endParaRPr lang="th-TH" sz="1600" dirty="0"/>
          </a:p>
          <a:p>
            <a:r>
              <a:rPr lang="th-TH" sz="2000" dirty="0"/>
              <a:t>ส่วน </a:t>
            </a:r>
            <a:r>
              <a:rPr lang="en-US" sz="2000" dirty="0" err="1"/>
              <a:t>GridFS</a:t>
            </a:r>
            <a:r>
              <a:rPr lang="th-TH" sz="2000" dirty="0"/>
              <a:t>เป็นระบบจัดเก็บข้อมูลอเนกประสงค์ที่เหมาะกับการจัดการไฟล์ขนาดใหญ่ เช่น ไฟล์ที่เกินขีดจำกัดขนาดเอกสาร 16 </a:t>
            </a:r>
            <a:r>
              <a:rPr lang="en-US" sz="2000" dirty="0"/>
              <a:t>MB</a:t>
            </a:r>
            <a:r>
              <a:rPr lang="th-TH" sz="2000" dirty="0"/>
              <a:t> ลงในในฐานข้อมูล </a:t>
            </a:r>
            <a:r>
              <a:rPr lang="en-US" sz="2000" dirty="0"/>
              <a:t>MongoDB</a:t>
            </a:r>
            <a:endParaRPr lang="th-TH" sz="2000" dirty="0"/>
          </a:p>
          <a:p>
            <a:pPr marL="457200" lvl="1" indent="0">
              <a:buNone/>
            </a:pPr>
            <a:r>
              <a:rPr lang="en-US" sz="1600" dirty="0"/>
              <a:t>Refer to </a:t>
            </a:r>
            <a:r>
              <a:rPr lang="en-US" sz="1600" dirty="0" err="1"/>
              <a:t>mongofiles</a:t>
            </a:r>
            <a:r>
              <a:rPr lang="en-US" sz="1600" dirty="0"/>
              <a:t> &gt; </a:t>
            </a:r>
            <a:r>
              <a:rPr lang="en-US" sz="1600" dirty="0">
                <a:hlinkClick r:id="rId3"/>
              </a:rPr>
              <a:t>https://www.mongodb.com/docs/database-tools/mongofiles/#mongodb-binary-bin.mongofiles</a:t>
            </a:r>
            <a:endParaRPr lang="th-TH" sz="1600" dirty="0"/>
          </a:p>
          <a:p>
            <a:r>
              <a:rPr lang="en-US" sz="2000" dirty="0" err="1"/>
              <a:t>WiredTiger</a:t>
            </a:r>
            <a:r>
              <a:rPr lang="en-US" sz="2000" dirty="0"/>
              <a:t> Storage Engine</a:t>
            </a:r>
            <a:r>
              <a:rPr lang="th-TH" sz="2000" dirty="0"/>
              <a:t> </a:t>
            </a:r>
            <a:r>
              <a:rPr lang="en-US" sz="2000" dirty="0"/>
              <a:t>: </a:t>
            </a:r>
            <a:r>
              <a:rPr lang="th-TH" sz="2000" dirty="0"/>
              <a:t>เป็นเอ็นจิ้นการจัดเก็บข้อมูลเริ่มต้น ที่เริ่มต้นใช้มาตั้งแต่ใน </a:t>
            </a:r>
            <a:r>
              <a:rPr lang="en-US" sz="2000" dirty="0"/>
              <a:t>MongoDB 3.2</a:t>
            </a:r>
            <a:r>
              <a:rPr lang="th-TH" sz="2000" dirty="0"/>
              <a:t> ที่ใช้กับ </a:t>
            </a:r>
            <a:r>
              <a:rPr lang="en-US" sz="2000" dirty="0"/>
              <a:t>workload </a:t>
            </a:r>
            <a:r>
              <a:rPr lang="th-TH" sz="2000" dirty="0"/>
              <a:t>ที่เป็น </a:t>
            </a:r>
            <a:r>
              <a:rPr lang="en-US" sz="2000" dirty="0"/>
              <a:t>new deployment</a:t>
            </a:r>
            <a:r>
              <a:rPr lang="th-TH" sz="2000" dirty="0"/>
              <a:t> มีส่วนฟังก์ชันการทำงานของ </a:t>
            </a:r>
            <a:r>
              <a:rPr lang="en-US" sz="2000" dirty="0"/>
              <a:t>document-level, concurrency model, checkpointing</a:t>
            </a:r>
            <a:r>
              <a:rPr lang="th-TH" sz="2000" dirty="0"/>
              <a:t> และ</a:t>
            </a:r>
            <a:r>
              <a:rPr lang="en-US" sz="2000" dirty="0"/>
              <a:t> compression</a:t>
            </a:r>
            <a:endParaRPr lang="th-TH" sz="2000" dirty="0"/>
          </a:p>
          <a:p>
            <a:pPr lvl="1"/>
            <a:r>
              <a:rPr lang="en-US" sz="1600" dirty="0" err="1"/>
              <a:t>WiredTiger</a:t>
            </a:r>
            <a:r>
              <a:rPr lang="en-US" sz="1600" dirty="0"/>
              <a:t> </a:t>
            </a:r>
            <a:r>
              <a:rPr lang="th-TH" sz="1600" dirty="0"/>
              <a:t>ลบไฟล์เจอร</a:t>
            </a:r>
            <a:r>
              <a:rPr lang="th-TH" sz="1600" dirty="0" err="1"/>
              <a:t>์นัล</a:t>
            </a:r>
            <a:r>
              <a:rPr lang="th-TH" sz="1600" dirty="0"/>
              <a:t>เก่าโดยอัตโนมัติเพื่อรักษาเฉพาะไฟล์ที่จำเป็นในการกู้คืนจากจุดตรวจสอบล่าสุด</a:t>
            </a:r>
          </a:p>
          <a:p>
            <a:pPr lvl="1"/>
            <a:r>
              <a:rPr lang="en-US" sz="1600" dirty="0"/>
              <a:t>Refer to </a:t>
            </a:r>
            <a:r>
              <a:rPr lang="en-US" sz="1600" dirty="0">
                <a:hlinkClick r:id="rId4"/>
              </a:rPr>
              <a:t>https://www.mongodb.com/docs/manual/core/journaling/</a:t>
            </a:r>
            <a:endParaRPr lang="th-TH" sz="1600" dirty="0"/>
          </a:p>
          <a:p>
            <a:r>
              <a:rPr lang="en-US" sz="2000" dirty="0"/>
              <a:t>In-Memory Storage Engine : </a:t>
            </a:r>
            <a:r>
              <a:rPr lang="th-TH" sz="2000" dirty="0"/>
              <a:t>พร้อมใช้งานใน </a:t>
            </a:r>
            <a:r>
              <a:rPr lang="en-US" sz="2000" dirty="0"/>
              <a:t>MongoDB Enterprise </a:t>
            </a:r>
            <a:r>
              <a:rPr lang="th-TH" sz="2000" dirty="0"/>
              <a:t>แทนที่จะจัดเก็บเอกสารบนดิสก์ เอกสารจะเก็บไว้ในหน่วยความจำสำหรับ </a:t>
            </a:r>
            <a:r>
              <a:rPr lang="en-US" sz="2000" dirty="0"/>
              <a:t>predictable data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A6788-2EF4-E54B-032D-8A3D288F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MongoDB Database Management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474398" cy="5585619"/>
          </a:xfrm>
        </p:spPr>
        <p:txBody>
          <a:bodyPr anchor="ctr"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Overview &amp; Demo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Managing Users</a:t>
            </a:r>
            <a:r>
              <a:rPr lang="th-TH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: 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Create a User, Authenticate a User </a:t>
            </a:r>
            <a:r>
              <a:rPr lang="th-TH" sz="1900" b="0" i="0" dirty="0">
                <a:solidFill>
                  <a:srgbClr val="000000"/>
                </a:solidFill>
                <a:effectLst/>
              </a:rPr>
              <a:t>และ 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List Users</a:t>
            </a:r>
          </a:p>
          <a:p>
            <a:pPr lvl="1"/>
            <a:r>
              <a:rPr lang="th-TH" sz="1900" b="0" i="0" dirty="0">
                <a:solidFill>
                  <a:srgbClr val="000000"/>
                </a:solidFill>
                <a:effectLst/>
              </a:rPr>
              <a:t>การใช้ 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Kerberos Authentication</a:t>
            </a:r>
            <a:r>
              <a:rPr lang="en-US" sz="1900" dirty="0">
                <a:solidFill>
                  <a:srgbClr val="000000"/>
                </a:solidFill>
              </a:rPr>
              <a:t>, LDAP Authentication</a:t>
            </a:r>
          </a:p>
          <a:p>
            <a:pPr lvl="1"/>
            <a:r>
              <a:rPr lang="th-TH" sz="1900" b="0" i="0" dirty="0">
                <a:solidFill>
                  <a:srgbClr val="000000"/>
                </a:solidFill>
                <a:effectLst/>
              </a:rPr>
              <a:t>การ </a:t>
            </a:r>
            <a:r>
              <a:rPr lang="en-US" sz="1600" b="0" i="0" dirty="0">
                <a:solidFill>
                  <a:srgbClr val="001E2B"/>
                </a:solidFill>
                <a:effectLst/>
                <a:latin typeface="Euclid Circular A"/>
              </a:rPr>
              <a:t>list all users </a:t>
            </a:r>
            <a:r>
              <a:rPr lang="th-TH" sz="1600" dirty="0">
                <a:solidFill>
                  <a:srgbClr val="001E2B"/>
                </a:solidFill>
                <a:latin typeface="Euclid Circular A"/>
              </a:rPr>
              <a:t>ด้วย </a:t>
            </a:r>
            <a:r>
              <a:rPr lang="en-US" sz="1600" dirty="0">
                <a:solidFill>
                  <a:srgbClr val="001E2B"/>
                </a:solidFill>
                <a:latin typeface="Euclid Circular A"/>
              </a:rPr>
              <a:t>use admin</a:t>
            </a:r>
            <a:r>
              <a:rPr lang="en-US" sz="1600" b="0" i="0" dirty="0">
                <a:solidFill>
                  <a:srgbClr val="001E2B"/>
                </a:solidFill>
                <a:effectLst/>
                <a:latin typeface="Euclid Circular A"/>
              </a:rPr>
              <a:t> &gt; </a:t>
            </a:r>
            <a:r>
              <a:rPr lang="en-US" sz="1600" b="0" i="0" dirty="0" err="1">
                <a:solidFill>
                  <a:srgbClr val="001E2B"/>
                </a:solidFill>
                <a:effectLst/>
                <a:latin typeface="Euclid Circular A"/>
              </a:rPr>
              <a:t>db.system.users.find</a:t>
            </a:r>
            <a:r>
              <a:rPr lang="en-US" sz="1600" b="0" i="0" dirty="0">
                <a:solidFill>
                  <a:srgbClr val="001E2B"/>
                </a:solidFill>
                <a:effectLst/>
                <a:latin typeface="Euclid Circular A"/>
              </a:rPr>
              <a:t>()</a:t>
            </a:r>
            <a:endParaRPr lang="en-US" sz="19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Perform Backup and Restore</a:t>
            </a:r>
          </a:p>
          <a:p>
            <a:pPr lvl="1"/>
            <a:r>
              <a:rPr lang="en-US" sz="1900" b="0" i="0" dirty="0">
                <a:solidFill>
                  <a:srgbClr val="000000"/>
                </a:solidFill>
                <a:effectLst/>
              </a:rPr>
              <a:t>Back Up, Restore, and Archive Data</a:t>
            </a:r>
            <a:r>
              <a:rPr lang="en-US" sz="1900" dirty="0">
                <a:solidFill>
                  <a:srgbClr val="000000"/>
                </a:solidFill>
              </a:rPr>
              <a:t> perform at Atlas</a:t>
            </a:r>
          </a:p>
          <a:p>
            <a:pPr marL="457200" lvl="1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hlinkClick r:id="rId3"/>
              </a:rPr>
              <a:t>https://www.mongodb.com/docs/atlas/backup-restore-cluster/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Back Up and Restore with MongoDB Tools</a:t>
            </a:r>
          </a:p>
          <a:p>
            <a:pPr marL="457200" lvl="1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hlinkClick r:id="rId4"/>
              </a:rPr>
              <a:t>https://www.mongodb.com/docs/manual/tutorial/backup-and-restore-tools/</a:t>
            </a:r>
            <a:endParaRPr lang="th-TH" sz="16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1900" b="0" i="0" dirty="0">
                <a:solidFill>
                  <a:srgbClr val="000000"/>
                </a:solidFill>
                <a:effectLst/>
              </a:rPr>
              <a:t>Recover a Standalone after an Unexpected Shutdown</a:t>
            </a:r>
            <a:endParaRPr lang="th-TH" sz="1900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US" sz="1400" b="0" i="0" dirty="0" err="1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mongod</a:t>
            </a:r>
            <a:r>
              <a:rPr lang="en-US" sz="1400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 --</a:t>
            </a:r>
            <a:r>
              <a:rPr lang="en-US" sz="1400" b="0" i="0" dirty="0" err="1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dbpath</a:t>
            </a:r>
            <a:r>
              <a:rPr lang="en-US" sz="1400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 /data/</a:t>
            </a:r>
            <a:r>
              <a:rPr lang="en-US" sz="1400" b="0" i="0" dirty="0" err="1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db</a:t>
            </a:r>
            <a:r>
              <a:rPr lang="en-US" sz="1400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 --repair</a:t>
            </a:r>
            <a:endParaRPr lang="en-US" sz="17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Using Export and Import </a:t>
            </a:r>
          </a:p>
          <a:p>
            <a:pPr lvl="1"/>
            <a:r>
              <a:rPr lang="en-US" sz="1900" b="0" i="0" dirty="0">
                <a:solidFill>
                  <a:srgbClr val="000000"/>
                </a:solidFill>
                <a:effectLst/>
              </a:rPr>
              <a:t>Within MongoDB Compass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Monitoring MongoDB :</a:t>
            </a:r>
          </a:p>
          <a:p>
            <a:pPr marL="457200" lvl="1" indent="0">
              <a:buNone/>
            </a:pPr>
            <a:r>
              <a:rPr lang="en-US" sz="1500" b="0" i="0" dirty="0" err="1">
                <a:solidFill>
                  <a:srgbClr val="000000"/>
                </a:solidFill>
                <a:effectLst/>
              </a:rPr>
              <a:t>db.getFreeMonitoringStatus</a:t>
            </a:r>
            <a:r>
              <a:rPr lang="en-US" sz="1500" b="0" i="0" dirty="0">
                <a:solidFill>
                  <a:srgbClr val="000000"/>
                </a:solidFill>
                <a:effectLst/>
              </a:rPr>
              <a:t>() ,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db.enableFreeMonitoring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() ,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db.disableFreeMonitoring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()</a:t>
            </a:r>
            <a:endParaRPr lang="en-US" sz="15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hlinkClick r:id="rId5"/>
              </a:rPr>
              <a:t>https://www.mongodb.com/docs/manual/administration/monitoring/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r>
              <a:rPr lang="en-US" sz="2400" dirty="0"/>
              <a:t>ACID Properties in Database Management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B5505-56C5-45E5-5EE7-8CF2D5DF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11789" y="5156630"/>
            <a:ext cx="3312734" cy="1141851"/>
          </a:xfrm>
          <a:noFill/>
        </p:spPr>
        <p:txBody>
          <a:bodyPr>
            <a:normAutofit/>
          </a:bodyPr>
          <a:lstStyle/>
          <a:p>
            <a:endParaRPr sz="2000" dirty="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683" y="1931725"/>
            <a:ext cx="7901498" cy="2905004"/>
          </a:xfrm>
          <a:noFill/>
        </p:spPr>
        <p:txBody>
          <a:bodyPr anchor="ctr">
            <a:noAutofit/>
          </a:bodyPr>
          <a:lstStyle/>
          <a:p>
            <a:pPr algn="l"/>
            <a:r>
              <a:rPr lang="en-US" sz="2400" b="1" u="sng" dirty="0" err="1">
                <a:solidFill>
                  <a:srgbClr val="080808"/>
                </a:solidFill>
              </a:rPr>
              <a:t>Github</a:t>
            </a:r>
            <a:r>
              <a:rPr lang="en-US" sz="2400" b="1" u="sng" dirty="0">
                <a:solidFill>
                  <a:srgbClr val="080808"/>
                </a:solidFill>
              </a:rPr>
              <a:t>: </a:t>
            </a:r>
            <a:r>
              <a:rPr lang="en-US" sz="2000" dirty="0">
                <a:solidFill>
                  <a:srgbClr val="080808"/>
                </a:solidFill>
              </a:rPr>
              <a:t>Source file and Slide </a:t>
            </a:r>
            <a:r>
              <a:rPr lang="en-US" sz="2400" dirty="0">
                <a:solidFill>
                  <a:srgbClr val="080808"/>
                </a:solidFill>
                <a:hlinkClick r:id="rId2"/>
              </a:rPr>
              <a:t>https://github.com/howtotailscompany/MongoDB_Course</a:t>
            </a:r>
            <a:br>
              <a:rPr lang="en-US" sz="2400" b="1" u="sng" dirty="0">
                <a:solidFill>
                  <a:srgbClr val="080808"/>
                </a:solidFill>
              </a:rPr>
            </a:br>
            <a:r>
              <a:rPr lang="en-US" sz="2400" b="1" u="sng" dirty="0">
                <a:solidFill>
                  <a:srgbClr val="080808"/>
                </a:solidFill>
              </a:rPr>
              <a:t>CONTACT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b="1" dirty="0">
                <a:solidFill>
                  <a:srgbClr val="080808"/>
                </a:solidFill>
              </a:rPr>
              <a:t>: Slack :  </a:t>
            </a:r>
            <a:r>
              <a:rPr lang="en-US" sz="2400" dirty="0">
                <a:solidFill>
                  <a:srgbClr val="080808"/>
                </a:solidFill>
              </a:rPr>
              <a:t>#training-project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  <a:hlinkClick r:id="rId3"/>
              </a:rPr>
              <a:t>https://howtotailscompany.slack.com/archives/C047KPB1EP7</a:t>
            </a:r>
            <a:br>
              <a:rPr lang="en-US" sz="2400" dirty="0">
                <a:solidFill>
                  <a:srgbClr val="080808"/>
                </a:solidFill>
              </a:rPr>
            </a:b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b="1" dirty="0">
                <a:solidFill>
                  <a:srgbClr val="080808"/>
                </a:solidFill>
              </a:rPr>
              <a:t>: Email : </a:t>
            </a:r>
            <a:r>
              <a:rPr lang="en-US" sz="2400" dirty="0">
                <a:solidFill>
                  <a:srgbClr val="080808"/>
                </a:solidFill>
              </a:rPr>
              <a:t>howtotailscompany@gmail.com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5A1C-7C10-C29E-16D3-E09A4A7B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10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Authentication and Security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7367321" cy="5585619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Overview</a:t>
            </a: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</a:rPr>
              <a:t>Default MongoDB Port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Refer to </a:t>
            </a:r>
            <a:r>
              <a:rPr lang="en-US" sz="1500" b="0" i="0" dirty="0">
                <a:solidFill>
                  <a:srgbClr val="000000"/>
                </a:solidFill>
                <a:effectLst/>
                <a:hlinkClick r:id="rId3"/>
              </a:rPr>
              <a:t>https://www.mongodb.com/docs/manual/reference/default-mongodb-port/</a:t>
            </a:r>
            <a:endParaRPr lang="en-US" sz="15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</a:rPr>
              <a:t>MongoDB Server Parameters</a:t>
            </a: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Refer to </a:t>
            </a:r>
            <a:r>
              <a:rPr lang="en-US" sz="1500" b="0" i="0" dirty="0">
                <a:solidFill>
                  <a:srgbClr val="000000"/>
                </a:solidFill>
                <a:effectLst/>
                <a:hlinkClick r:id="rId4"/>
              </a:rPr>
              <a:t>https://www.mongodb.com/docs/manual/reference/parameters/</a:t>
            </a:r>
            <a:endParaRPr lang="en-US" sz="1500" b="0" i="0" dirty="0">
              <a:solidFill>
                <a:srgbClr val="000000"/>
              </a:solidFill>
              <a:effectLst/>
            </a:endParaRPr>
          </a:p>
          <a:p>
            <a:r>
              <a:rPr lang="en-US" sz="2200" b="0" i="0" dirty="0">
                <a:solidFill>
                  <a:srgbClr val="000000"/>
                </a:solidFill>
                <a:effectLst/>
              </a:rPr>
              <a:t>Log Messages</a:t>
            </a: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Refer to </a:t>
            </a:r>
            <a:r>
              <a:rPr lang="en-US" sz="1500" b="0" i="0" dirty="0">
                <a:solidFill>
                  <a:srgbClr val="000000"/>
                </a:solidFill>
                <a:effectLst/>
                <a:hlinkClick r:id="rId5"/>
              </a:rPr>
              <a:t>https://www.mongodb.com/docs/manual/reference/log-messages/</a:t>
            </a:r>
            <a:endParaRPr lang="en-US" sz="1500" dirty="0"/>
          </a:p>
          <a:p>
            <a:r>
              <a:rPr lang="en-US" sz="2200" dirty="0"/>
              <a:t>Administration</a:t>
            </a:r>
          </a:p>
          <a:p>
            <a:pPr marL="457200" lvl="1" indent="0">
              <a:buNone/>
            </a:pPr>
            <a:r>
              <a:rPr lang="en-US" sz="1500" dirty="0"/>
              <a:t>Refer to </a:t>
            </a:r>
            <a:r>
              <a:rPr lang="en-US" sz="1500" dirty="0">
                <a:hlinkClick r:id="rId6"/>
              </a:rPr>
              <a:t>https://www.mongodb.com/docs/manual/administration/</a:t>
            </a:r>
            <a:endParaRPr lang="en-US" sz="1500" dirty="0"/>
          </a:p>
          <a:p>
            <a:r>
              <a:rPr lang="en-US" sz="2200" dirty="0"/>
              <a:t>Security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1500" dirty="0"/>
              <a:t>Refer to </a:t>
            </a:r>
            <a:r>
              <a:rPr lang="en-US" sz="1500" dirty="0">
                <a:hlinkClick r:id="rId7"/>
              </a:rPr>
              <a:t>https://www.mongodb.com/docs/manual/security/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81CD5-70A3-9AA8-96E4-991DB57C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Replication and </a:t>
            </a:r>
            <a:r>
              <a:rPr lang="en-US" sz="3600" dirty="0" err="1">
                <a:solidFill>
                  <a:srgbClr val="FFFFFF"/>
                </a:solidFill>
              </a:rPr>
              <a:t>Sharding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/>
              <a:t>Replication </a:t>
            </a:r>
            <a:r>
              <a:rPr lang="th-TH" sz="2000" dirty="0"/>
              <a:t>คือ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การกระจายข้อมูลท่ามกลาง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MongoDB servers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หลายๆ ตัว (หรือ หลายๆ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node)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โดย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MongoDB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สามารถกระจายข้อมูลไปยัง 1 หรือมากกว่านั้นและข้อมูลจะ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sync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กันตลอดเวลาเมื่อมีข้อมูลเปลี่ยนแปลง ซึ่ง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replication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แบบนี้จะทำงานผ่านสิ่งที่เรียกว่า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replica set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โดยที่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replica sets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ก็คือกลุ่มของ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nodes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ที่ถูกตั้งค่าให้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sync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กันอัตโนมัติ และนอกจากการ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sync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ข้อมูลแล้ว หาก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node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หลัก (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primary node)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เสียหายหรือไม่สามารถเข้าถึงได้ มันก็ยังทำ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automatic failover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ให้</a:t>
            </a:r>
            <a:endParaRPr lang="en-US" sz="2000" b="0" i="0" dirty="0">
              <a:solidFill>
                <a:srgbClr val="313131"/>
              </a:solidFill>
              <a:effectLst/>
            </a:endParaRPr>
          </a:p>
          <a:p>
            <a:pPr lvl="1"/>
            <a:r>
              <a:rPr lang="en-US" sz="1600" dirty="0"/>
              <a:t>Restore a Replica Set from MongoDB Backups</a:t>
            </a:r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https://www.mongodb.com/docs/manual/tutorial/restore-replica-set-from-backup/</a:t>
            </a:r>
            <a:endParaRPr lang="th-TH" sz="1400" dirty="0"/>
          </a:p>
          <a:p>
            <a:r>
              <a:rPr lang="en-US" sz="2000" dirty="0"/>
              <a:t>Replica Set Status</a:t>
            </a:r>
            <a:endParaRPr lang="th-TH" sz="2000" dirty="0"/>
          </a:p>
          <a:p>
            <a:pPr lvl="1"/>
            <a:r>
              <a:rPr lang="th-TH" sz="1600" dirty="0"/>
              <a:t>มักมีปัญหาจากการเชื่อมต่อเครือข่ายระหว่างสมาชิก ในการตรวจสอบสถานะของ</a:t>
            </a:r>
            <a:r>
              <a:rPr lang="th-TH" sz="1600" dirty="0" err="1"/>
              <a:t>เร</a:t>
            </a:r>
            <a:r>
              <a:rPr lang="th-TH" sz="1600" dirty="0"/>
              <a:t>พลิกา ให้ใช้ตัว</a:t>
            </a:r>
            <a:r>
              <a:rPr lang="en-US" sz="1600" dirty="0"/>
              <a:t> </a:t>
            </a:r>
            <a:r>
              <a:rPr lang="en-US" sz="1600" dirty="0" err="1"/>
              <a:t>replSetGetStatus</a:t>
            </a:r>
            <a:r>
              <a:rPr lang="th-TH" sz="1600" dirty="0"/>
              <a:t> </a:t>
            </a:r>
            <a:r>
              <a:rPr lang="en-US" sz="1600" dirty="0"/>
              <a:t> &gt;&gt; </a:t>
            </a:r>
            <a:r>
              <a:rPr lang="en-US" sz="1600" dirty="0" err="1"/>
              <a:t>rs.status</a:t>
            </a:r>
            <a:endParaRPr lang="en-US" sz="1600" dirty="0"/>
          </a:p>
          <a:p>
            <a:r>
              <a:rPr lang="en-US" sz="2000" dirty="0" err="1"/>
              <a:t>Sharding</a:t>
            </a:r>
            <a:r>
              <a:rPr lang="th-TH" sz="2000" dirty="0"/>
              <a:t> คือการกระจายข้อมูลไปเก็บยัง </a:t>
            </a:r>
            <a:r>
              <a:rPr lang="en-US" sz="2000" dirty="0"/>
              <a:t>MongoDB </a:t>
            </a:r>
            <a:r>
              <a:rPr lang="th-TH" sz="2000" dirty="0"/>
              <a:t>หลายๆ เครื่อง เพื่อเพิ่มขนาด </a:t>
            </a:r>
            <a:r>
              <a:rPr lang="en-US" sz="2000" dirty="0"/>
              <a:t>storage </a:t>
            </a:r>
            <a:r>
              <a:rPr lang="th-TH" sz="2000" dirty="0"/>
              <a:t>ในการเก็บข้อมูล เพิ่มประสิทธิภาพในการทำงานและรองรับ </a:t>
            </a:r>
            <a:r>
              <a:rPr lang="en-US" sz="2000" dirty="0"/>
              <a:t>Horizontal Scaling </a:t>
            </a:r>
            <a:r>
              <a:rPr lang="th-TH" sz="2000" dirty="0"/>
              <a:t>หรือ </a:t>
            </a:r>
            <a:r>
              <a:rPr lang="en-US" sz="2000" dirty="0"/>
              <a:t>Scale Out </a:t>
            </a:r>
            <a:r>
              <a:rPr lang="th-TH" sz="2000" dirty="0"/>
              <a:t>การแบ่งข้อมูลสามารถแบ่งได้หลายแบบไม่ว่าจะเป็น </a:t>
            </a:r>
            <a:r>
              <a:rPr lang="en-US" sz="2000" dirty="0"/>
              <a:t>Rank Based </a:t>
            </a:r>
            <a:r>
              <a:rPr lang="th-TH" sz="2000" dirty="0"/>
              <a:t>และ </a:t>
            </a:r>
            <a:r>
              <a:rPr lang="en-US" sz="2000" dirty="0"/>
              <a:t>Hash Based </a:t>
            </a:r>
            <a:r>
              <a:rPr lang="th-TH" sz="2000" dirty="0"/>
              <a:t>ตามที่ต้องการ </a:t>
            </a:r>
            <a:r>
              <a:rPr lang="th-TH" sz="2000" dirty="0" err="1"/>
              <a:t>การทำ</a:t>
            </a:r>
            <a:r>
              <a:rPr lang="th-TH" sz="2000" dirty="0"/>
              <a:t> </a:t>
            </a:r>
            <a:r>
              <a:rPr lang="en-US" sz="2000" dirty="0" err="1"/>
              <a:t>Sharding</a:t>
            </a:r>
            <a:r>
              <a:rPr lang="en-US" sz="2000" dirty="0"/>
              <a:t> </a:t>
            </a:r>
            <a:r>
              <a:rPr lang="th-TH" sz="2000" dirty="0"/>
              <a:t>ใน </a:t>
            </a:r>
            <a:r>
              <a:rPr lang="en-US" sz="2000" dirty="0"/>
              <a:t>MongoDB </a:t>
            </a:r>
            <a:r>
              <a:rPr lang="th-TH" sz="2000" dirty="0"/>
              <a:t>ต้องมีส่วนประกอบ 3 ส่วนได้แก่</a:t>
            </a:r>
          </a:p>
          <a:p>
            <a:pPr lvl="1"/>
            <a:r>
              <a:rPr lang="en-US" sz="1800" dirty="0"/>
              <a:t>Query Router – </a:t>
            </a:r>
            <a:r>
              <a:rPr lang="th-TH" sz="1800" dirty="0"/>
              <a:t>เป็นตัวเชื่อมต่อกับ </a:t>
            </a:r>
            <a:r>
              <a:rPr lang="en-US" sz="1800" dirty="0"/>
              <a:t>Client </a:t>
            </a:r>
            <a:r>
              <a:rPr lang="th-TH" sz="1800" dirty="0"/>
              <a:t>หรือ </a:t>
            </a:r>
            <a:r>
              <a:rPr lang="en-US" sz="1800" dirty="0"/>
              <a:t>Application</a:t>
            </a:r>
          </a:p>
          <a:p>
            <a:pPr lvl="1"/>
            <a:r>
              <a:rPr lang="en-US" sz="1800" dirty="0"/>
              <a:t>Config Server – </a:t>
            </a:r>
            <a:r>
              <a:rPr lang="th-TH" sz="1800" dirty="0"/>
              <a:t>เก็บข้อมูล </a:t>
            </a:r>
            <a:r>
              <a:rPr lang="en-US" sz="1800" dirty="0"/>
              <a:t>Meta Data </a:t>
            </a:r>
            <a:r>
              <a:rPr lang="th-TH" sz="1800" dirty="0"/>
              <a:t>ของ </a:t>
            </a:r>
            <a:r>
              <a:rPr lang="en-US" sz="1800" dirty="0"/>
              <a:t>Shard Cluster</a:t>
            </a:r>
          </a:p>
          <a:p>
            <a:pPr lvl="1"/>
            <a:r>
              <a:rPr lang="en-US" sz="1800" dirty="0"/>
              <a:t>Shard – </a:t>
            </a:r>
            <a:r>
              <a:rPr lang="th-TH" sz="1800" dirty="0"/>
              <a:t>เก็บข้อมูล</a:t>
            </a:r>
            <a:endParaRPr lang="en-US" sz="1800" dirty="0"/>
          </a:p>
          <a:p>
            <a:pPr lvl="1"/>
            <a:r>
              <a:rPr lang="en-US" sz="1800" dirty="0"/>
              <a:t>Refer to </a:t>
            </a:r>
            <a:r>
              <a:rPr lang="en-US" sz="1300" dirty="0">
                <a:hlinkClick r:id="rId4"/>
              </a:rPr>
              <a:t>https://www.mongodb.com/docs/v5.0/sharding/#std-label-sharding-introduction</a:t>
            </a:r>
            <a:endParaRPr lang="en-US" sz="1300" dirty="0"/>
          </a:p>
          <a:p>
            <a:r>
              <a:rPr lang="en-US" sz="2000" dirty="0"/>
              <a:t>Backup and Restore Sharded Clusters</a:t>
            </a:r>
          </a:p>
          <a:p>
            <a:pPr marL="457200" lvl="1" indent="0">
              <a:buNone/>
            </a:pPr>
            <a:r>
              <a:rPr lang="en-US" sz="1400" dirty="0">
                <a:hlinkClick r:id="rId5"/>
              </a:rPr>
              <a:t>https://www.mongodb.com/docs/manual/administration/backup-sharded-clusters/</a:t>
            </a:r>
            <a:endParaRPr lang="en-US" sz="1400" dirty="0"/>
          </a:p>
          <a:p>
            <a:r>
              <a:rPr lang="en-US" sz="2000" dirty="0" err="1"/>
              <a:t>Sharding</a:t>
            </a:r>
            <a:r>
              <a:rPr lang="en-US" sz="2000" dirty="0"/>
              <a:t> and Monitoring</a:t>
            </a:r>
          </a:p>
          <a:p>
            <a:pPr lvl="1"/>
            <a:r>
              <a:rPr lang="th-TH" sz="1800" dirty="0"/>
              <a:t>ช่วยตรวจสอบเพิ่มเติมเพื่อให้แน่ใจว่าข้อมูลมีการกระจายอย่างมีประสิทธิภาพระหว่าง</a:t>
            </a:r>
            <a:r>
              <a:rPr lang="th-TH" sz="1800" dirty="0" err="1"/>
              <a:t>โหนด</a:t>
            </a:r>
            <a:r>
              <a:rPr lang="th-TH" sz="1800" dirty="0"/>
              <a:t>และการดำเนินการแบ่งส่วนข้อมูลทำงานอย่างเหมาะสม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78797-5FA7-9074-1BF5-DE35DC01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6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Query and Cursor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7186527" cy="558561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Overview &amp; Demo</a:t>
            </a:r>
            <a:endParaRPr lang="en-US" dirty="0"/>
          </a:p>
          <a:p>
            <a:r>
              <a:rPr lang="en-US" sz="2400" dirty="0"/>
              <a:t>Query</a:t>
            </a:r>
            <a:endParaRPr lang="en-US" dirty="0"/>
          </a:p>
          <a:p>
            <a:pPr lvl="1"/>
            <a:r>
              <a:rPr lang="en-US" sz="1900" dirty="0"/>
              <a:t>Query on Embedded/Nested Documents</a:t>
            </a:r>
          </a:p>
          <a:p>
            <a:pPr lvl="1"/>
            <a:r>
              <a:rPr lang="en-US" sz="1900" dirty="0"/>
              <a:t>Query an Array</a:t>
            </a:r>
          </a:p>
          <a:p>
            <a:pPr lvl="1"/>
            <a:r>
              <a:rPr lang="en-US" sz="1900" dirty="0"/>
              <a:t>Query an Array of Embedded Documents</a:t>
            </a:r>
          </a:p>
          <a:p>
            <a:pPr lvl="1"/>
            <a:r>
              <a:rPr lang="en-US" sz="1900" dirty="0"/>
              <a:t>Project Fields to Return from Query</a:t>
            </a:r>
          </a:p>
          <a:p>
            <a:pPr lvl="1"/>
            <a:r>
              <a:rPr lang="en-US" sz="1900" dirty="0"/>
              <a:t>Query for Null or Missing Fields</a:t>
            </a:r>
          </a:p>
          <a:p>
            <a:r>
              <a:rPr lang="en-US" sz="2400" dirty="0"/>
              <a:t>Cursor</a:t>
            </a:r>
            <a:endParaRPr lang="en-US" dirty="0"/>
          </a:p>
          <a:p>
            <a:pPr lvl="1"/>
            <a:r>
              <a:rPr lang="en-US" sz="2000" dirty="0"/>
              <a:t>Iterate a Cursor in </a:t>
            </a:r>
            <a:r>
              <a:rPr lang="en-US" sz="2000" dirty="0" err="1"/>
              <a:t>mongosh</a:t>
            </a:r>
            <a:r>
              <a:rPr lang="en-US" sz="2000" dirty="0"/>
              <a:t> : </a:t>
            </a:r>
            <a:r>
              <a:rPr lang="th-TH" sz="2000" dirty="0"/>
              <a:t>วนซ้ำเคอร์เซอร์ใน</a:t>
            </a:r>
            <a:r>
              <a:rPr lang="en-US" sz="2000" dirty="0"/>
              <a:t> </a:t>
            </a:r>
            <a:r>
              <a:rPr lang="en-US" sz="2000" dirty="0" err="1"/>
              <a:t>mongosh</a:t>
            </a:r>
            <a:endParaRPr lang="en-US" sz="2000" dirty="0"/>
          </a:p>
          <a:p>
            <a:pPr lvl="1"/>
            <a:r>
              <a:rPr lang="th-TH" sz="2000" dirty="0"/>
              <a:t>กำหนดเคอร์เซอร์ที่ส่งคืนจาก</a:t>
            </a:r>
            <a:r>
              <a:rPr lang="en-US" sz="2000" dirty="0"/>
              <a:t>find()</a:t>
            </a:r>
            <a:r>
              <a:rPr lang="th-TH" sz="2000" dirty="0"/>
              <a:t> เมธอดให้กับตัวแปรโดยใช้</a:t>
            </a:r>
            <a:r>
              <a:rPr lang="en-US" sz="2000" dirty="0"/>
              <a:t>var</a:t>
            </a:r>
            <a:r>
              <a:rPr lang="th-TH" sz="2000" dirty="0"/>
              <a:t>คีย์เวิร์ด สามารถเรียกตัวแปรเคอร์เซอร์ในเชลล์เพื่อวนซ้ำได้ถึง 20 ครั้ง และพิมพ์เอกสารที่ตรงกันออกทาง </a:t>
            </a:r>
            <a:r>
              <a:rPr lang="en-US" sz="2000" dirty="0"/>
              <a:t>std output</a:t>
            </a:r>
            <a:endParaRPr lang="th-TH" sz="2000" dirty="0"/>
          </a:p>
          <a:p>
            <a:pPr lvl="1"/>
            <a:r>
              <a:rPr lang="en-US" sz="1800" dirty="0"/>
              <a:t>Refer to </a:t>
            </a:r>
            <a:r>
              <a:rPr lang="en-US" sz="1400" dirty="0">
                <a:hlinkClick r:id="rId3"/>
              </a:rPr>
              <a:t>https://www.mongodb.com/docs/manual/tutorial/iterate-a-cursor/</a:t>
            </a:r>
            <a:endParaRPr lang="en-US" sz="1400" dirty="0"/>
          </a:p>
          <a:p>
            <a:pPr lvl="1"/>
            <a:r>
              <a:rPr lang="en-US" sz="2000" dirty="0"/>
              <a:t>Cursor Batches : </a:t>
            </a:r>
            <a:r>
              <a:rPr lang="en-US" sz="1800" dirty="0"/>
              <a:t>MongoDB </a:t>
            </a:r>
            <a:r>
              <a:rPr lang="th-TH" sz="1800" dirty="0"/>
              <a:t>ส่งคืนผลลัพธ์การสืบค้นเป็นกลุ่ม จำนวนข้อมูลในชุดงานจะไม่เกินขนาดเอกสาร </a:t>
            </a:r>
            <a:r>
              <a:rPr lang="en-US" sz="1800" dirty="0"/>
              <a:t>BSON</a:t>
            </a:r>
            <a:r>
              <a:rPr lang="th-TH" sz="1800" dirty="0"/>
              <a:t>สูงสุด</a:t>
            </a:r>
            <a:endParaRPr lang="en-US" sz="1800" dirty="0"/>
          </a:p>
          <a:p>
            <a:pPr lvl="1"/>
            <a:r>
              <a:rPr lang="th-TH" sz="1800" dirty="0"/>
              <a:t>ขณะที่วนซ้ำเคอร์เซอร์และถึงจุดสิ้นสุดของแบท</a:t>
            </a:r>
            <a:r>
              <a:rPr lang="th-TH" sz="1800" dirty="0" err="1"/>
              <a:t>ช์</a:t>
            </a:r>
            <a:r>
              <a:rPr lang="th-TH" sz="1800" dirty="0"/>
              <a:t>ที่ส่งคืน หากมีผลลัพธ์เพิ่มเติม</a:t>
            </a:r>
            <a:r>
              <a:rPr lang="en-US" sz="1800" dirty="0"/>
              <a:t> </a:t>
            </a:r>
            <a:r>
              <a:rPr lang="en-US" sz="1800" dirty="0" err="1"/>
              <a:t>cursor.next</a:t>
            </a:r>
            <a:r>
              <a:rPr lang="en-US" sz="1800" dirty="0"/>
              <a:t>() </a:t>
            </a:r>
            <a:r>
              <a:rPr lang="th-TH" sz="1800" dirty="0"/>
              <a:t>จะดำเนินการ </a:t>
            </a:r>
            <a:r>
              <a:rPr lang="en-US" sz="1800" dirty="0" err="1"/>
              <a:t>getMore</a:t>
            </a:r>
            <a:r>
              <a:rPr lang="en-US" sz="1800" dirty="0"/>
              <a:t> operation </a:t>
            </a:r>
            <a:r>
              <a:rPr lang="th-TH" sz="1800" dirty="0"/>
              <a:t>เพื่อดึง</a:t>
            </a:r>
            <a:r>
              <a:rPr lang="th-TH" sz="1800" dirty="0" err="1"/>
              <a:t>แบตช์</a:t>
            </a:r>
            <a:r>
              <a:rPr lang="th-TH" sz="1800" dirty="0"/>
              <a:t>ถัดไป หากต้องการดูจำนวนเอกสารที่เหลืออยู่ในชุดงานขณะที่วนซ้ำเคอร์เซอร์ สามารถใช้</a:t>
            </a:r>
            <a:r>
              <a:rPr lang="en-US" sz="1800" dirty="0"/>
              <a:t> </a:t>
            </a:r>
            <a:r>
              <a:rPr lang="en-US" sz="1800" dirty="0" err="1"/>
              <a:t>objsLeftInBatch</a:t>
            </a:r>
            <a:r>
              <a:rPr lang="en-US" sz="1800" dirty="0"/>
              <a:t>()</a:t>
            </a:r>
          </a:p>
          <a:p>
            <a:r>
              <a:rPr lang="en-US" sz="2400" dirty="0"/>
              <a:t>Cursor Information : </a:t>
            </a:r>
            <a:r>
              <a:rPr lang="th-TH" sz="1800" dirty="0"/>
              <a:t>เป็นเขตข้อมูล </a:t>
            </a:r>
            <a:r>
              <a:rPr lang="en-US" sz="1800" dirty="0"/>
              <a:t>metrics</a:t>
            </a:r>
            <a:r>
              <a:rPr lang="th-TH" sz="1800" dirty="0" err="1"/>
              <a:t>ฟิ</a:t>
            </a:r>
            <a:r>
              <a:rPr lang="th-TH" sz="1800" dirty="0"/>
              <a:t>ลด์ประกอบด้วย</a:t>
            </a:r>
            <a:r>
              <a:rPr lang="th-TH" sz="1800" dirty="0" err="1"/>
              <a:t>ฟิ</a:t>
            </a:r>
            <a:r>
              <a:rPr lang="th-TH" sz="1800" dirty="0"/>
              <a:t>ลด์ที่มี ข้อมูล </a:t>
            </a:r>
            <a:r>
              <a:rPr lang="en-US" sz="1800" dirty="0" err="1"/>
              <a:t>metrics.cursor</a:t>
            </a:r>
            <a:r>
              <a:rPr lang="th-TH" sz="1800" dirty="0"/>
              <a:t> สามารถดูด้วยคำสั่ง </a:t>
            </a:r>
            <a:r>
              <a:rPr lang="en-US" sz="1800" dirty="0"/>
              <a:t>&gt; </a:t>
            </a:r>
            <a:r>
              <a:rPr lang="en-US" sz="1800" dirty="0" err="1"/>
              <a:t>db.serverStatus</a:t>
            </a:r>
            <a:r>
              <a:rPr lang="en-US" sz="1800" dirty="0"/>
              <a:t>().</a:t>
            </a:r>
            <a:r>
              <a:rPr lang="en-US" sz="1800" dirty="0" err="1"/>
              <a:t>metrics.cursor</a:t>
            </a:r>
            <a:endParaRPr lang="en-US" sz="1800" dirty="0"/>
          </a:p>
          <a:p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B35A8-9213-B0A5-72BF-C30CE32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Aggregation Framework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Overview &amp; Demo</a:t>
            </a:r>
          </a:p>
          <a:p>
            <a:r>
              <a:rPr lang="en-US" sz="2400" dirty="0"/>
              <a:t>Views</a:t>
            </a:r>
          </a:p>
          <a:p>
            <a:pPr marL="457200" lvl="1" indent="0">
              <a:buNone/>
            </a:pPr>
            <a:r>
              <a:rPr lang="en-US" sz="1700" dirty="0"/>
              <a:t>Refer to </a:t>
            </a:r>
            <a:r>
              <a:rPr lang="en-US" sz="1500" dirty="0">
                <a:hlinkClick r:id="rId3"/>
              </a:rPr>
              <a:t>https://www.mongodb.com/docs/manual/core/views/</a:t>
            </a:r>
            <a:endParaRPr lang="en-US" sz="1500" dirty="0"/>
          </a:p>
          <a:p>
            <a:pPr lvl="1"/>
            <a:r>
              <a:rPr lang="en-US" sz="1900" dirty="0"/>
              <a:t>Create and Query a View</a:t>
            </a:r>
          </a:p>
          <a:p>
            <a:pPr lvl="1"/>
            <a:r>
              <a:rPr lang="en-US" sz="1900" dirty="0"/>
              <a:t>Use a View to Join Two Collections</a:t>
            </a:r>
          </a:p>
          <a:p>
            <a:pPr lvl="1"/>
            <a:r>
              <a:rPr lang="en-US" sz="1900" dirty="0"/>
              <a:t>Create a View with Default Collation</a:t>
            </a:r>
          </a:p>
          <a:p>
            <a:pPr lvl="1"/>
            <a:r>
              <a:rPr lang="en-US" sz="1900" dirty="0"/>
              <a:t>Modify a View</a:t>
            </a:r>
          </a:p>
          <a:p>
            <a:pPr lvl="1"/>
            <a:r>
              <a:rPr lang="en-US" sz="1900" dirty="0"/>
              <a:t>Remove a View</a:t>
            </a:r>
          </a:p>
          <a:p>
            <a:r>
              <a:rPr lang="en-US" sz="2400" dirty="0"/>
              <a:t>System Collections</a:t>
            </a:r>
          </a:p>
          <a:p>
            <a:pPr marL="457200" lvl="1" indent="0">
              <a:buNone/>
            </a:pPr>
            <a:r>
              <a:rPr lang="en-US" sz="1900" dirty="0"/>
              <a:t>Refer to </a:t>
            </a:r>
            <a:r>
              <a:rPr lang="en-US" sz="1500" dirty="0">
                <a:hlinkClick r:id="rId4"/>
              </a:rPr>
              <a:t>https://www.mongodb.com/docs/manual/reference/system-collections/</a:t>
            </a:r>
            <a:endParaRPr lang="en-US" sz="1500" dirty="0"/>
          </a:p>
          <a:p>
            <a:r>
              <a:rPr lang="en-US" sz="2400" dirty="0"/>
              <a:t>Collection Methods</a:t>
            </a:r>
          </a:p>
          <a:p>
            <a:pPr marL="457200" lvl="1" indent="0">
              <a:buNone/>
            </a:pPr>
            <a:r>
              <a:rPr lang="en-US" sz="1700" dirty="0"/>
              <a:t>Refer to</a:t>
            </a:r>
            <a:r>
              <a:rPr lang="en-US" sz="1600" dirty="0"/>
              <a:t> </a:t>
            </a:r>
            <a:r>
              <a:rPr lang="en-US" sz="1500" dirty="0">
                <a:hlinkClick r:id="rId5"/>
              </a:rPr>
              <a:t>https://www.mongodb.com/docs/manual/reference/method/js-collection/</a:t>
            </a:r>
            <a:endParaRPr lang="en-US" sz="1500" dirty="0"/>
          </a:p>
          <a:p>
            <a:r>
              <a:rPr lang="en-US" sz="2400" dirty="0"/>
              <a:t>Aggregation Commands</a:t>
            </a:r>
          </a:p>
          <a:p>
            <a:r>
              <a:rPr lang="en-US" sz="2400" dirty="0"/>
              <a:t>Aggregation Commands Comparison</a:t>
            </a:r>
          </a:p>
          <a:p>
            <a:r>
              <a:rPr lang="en-US" sz="2400" dirty="0"/>
              <a:t>Variables in Aggregation Expressions</a:t>
            </a:r>
          </a:p>
          <a:p>
            <a:r>
              <a:rPr lang="en-US" sz="2400" dirty="0"/>
              <a:t>SQL to Aggregation Mapping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DD221-6846-3315-3D23-0E58E9B4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1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Import Data into Cluster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Overview &amp;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620BF-3658-F2DF-F770-8F64C170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0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Q&amp;A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7B86E-9BED-531B-EF92-65548FE3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b="1" dirty="0"/>
              <a:t>Module 1: </a:t>
            </a:r>
            <a:r>
              <a:rPr lang="en-US" dirty="0"/>
              <a:t>Introduction to MongoDB</a:t>
            </a:r>
          </a:p>
          <a:p>
            <a:r>
              <a:rPr lang="en-US" b="1" dirty="0"/>
              <a:t>Module 2: </a:t>
            </a:r>
            <a:r>
              <a:rPr lang="en-US" dirty="0"/>
              <a:t>Installation and Configuration</a:t>
            </a:r>
          </a:p>
          <a:p>
            <a:r>
              <a:rPr lang="en-US" b="1" dirty="0"/>
              <a:t>Module 3: </a:t>
            </a:r>
            <a:r>
              <a:rPr lang="en-US" dirty="0"/>
              <a:t>Data Types (JSON, BSON) and Mongo Operators</a:t>
            </a:r>
          </a:p>
          <a:p>
            <a:r>
              <a:rPr lang="en-US" b="1" dirty="0"/>
              <a:t>Module 4: </a:t>
            </a:r>
            <a:r>
              <a:rPr lang="en-US" dirty="0"/>
              <a:t>Create, Read, Update and Delete operations (CRUD)</a:t>
            </a:r>
          </a:p>
          <a:p>
            <a:r>
              <a:rPr lang="en-US" b="1" dirty="0"/>
              <a:t>Module 5: </a:t>
            </a:r>
            <a:r>
              <a:rPr lang="en-US" dirty="0"/>
              <a:t>Indexing &amp; Utilities and Storage Engines</a:t>
            </a:r>
          </a:p>
          <a:p>
            <a:r>
              <a:rPr lang="en-US" b="1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Module 6: 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MongoDB Database Management, Authentication and Security</a:t>
            </a:r>
            <a:endParaRPr lang="en-US" dirty="0"/>
          </a:p>
          <a:p>
            <a:r>
              <a:rPr lang="en-US" b="1" dirty="0"/>
              <a:t>Module 7: </a:t>
            </a:r>
            <a:r>
              <a:rPr lang="en-US" dirty="0"/>
              <a:t>Replication and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b="1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Module 8: 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Query and Cursor</a:t>
            </a:r>
            <a:endParaRPr lang="en-US" dirty="0"/>
          </a:p>
          <a:p>
            <a:r>
              <a:rPr lang="en-US" b="1" dirty="0"/>
              <a:t>Module 9: </a:t>
            </a:r>
            <a:r>
              <a:rPr lang="en-US" dirty="0"/>
              <a:t>Aggregation Framework</a:t>
            </a:r>
          </a:p>
          <a:p>
            <a:r>
              <a:rPr lang="en-US" b="1" dirty="0"/>
              <a:t>Module 10: </a:t>
            </a:r>
            <a:r>
              <a:rPr lang="en-US" dirty="0"/>
              <a:t>Import Data into Cluster and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3A1E-2166-89AA-AC6F-81792D53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103281"/>
          </a:xfrm>
        </p:spPr>
        <p:txBody>
          <a:bodyPr>
            <a:norm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1732548"/>
            <a:ext cx="3505494" cy="4491272"/>
          </a:xfrm>
        </p:spPr>
        <p:txBody>
          <a:bodyPr>
            <a:normAutofit fontScale="92500" lnSpcReduction="10000"/>
          </a:bodyPr>
          <a:lstStyle/>
          <a:p>
            <a:r>
              <a:rPr lang="th-TH" sz="2000" dirty="0"/>
              <a:t>ฐานข้อมูล </a:t>
            </a:r>
            <a:r>
              <a:rPr lang="en-US" sz="2000" dirty="0"/>
              <a:t>NoSQL </a:t>
            </a:r>
            <a:r>
              <a:rPr lang="th-TH" sz="2000" dirty="0"/>
              <a:t>เกิดขึ้นในช่วงปลายทศวรรษ 2000 เนื่องจากค่าใช้จ่ายในการจัดเก็บลดลงอย่างมาก หมดยุคแล้วที่จะต้องสร้างแบบจำลองข้อมูลที่ซับซ้อนและจัดการได้ยาก เพื่อหลีกเลี่ยงไม่ให้ข้อมูลซ้ำซ้อน (แทนที่จะเป็นพื้นที่จัดเก็บ กลายเป็นต้นทุนหลักในการพัฒนาซอฟต์แวร์</a:t>
            </a:r>
            <a:r>
              <a:rPr lang="en-US" sz="2000" dirty="0"/>
              <a:t>)</a:t>
            </a:r>
            <a:r>
              <a:rPr lang="th-TH" sz="2000" dirty="0"/>
              <a:t> ดังนั้นฐานข้อมูล </a:t>
            </a:r>
            <a:r>
              <a:rPr lang="en-US" sz="2000" dirty="0"/>
              <a:t>NoSQL </a:t>
            </a:r>
            <a:r>
              <a:rPr lang="th-TH" sz="2000" dirty="0"/>
              <a:t>จึงปรับให้เหมาะสมกับประสิทธิภาพการทำงานของนักพัฒนามากขึ้น</a:t>
            </a:r>
            <a:r>
              <a:rPr lang="en-US" sz="2000" dirty="0"/>
              <a:t> </a:t>
            </a:r>
          </a:p>
          <a:p>
            <a:r>
              <a:rPr lang="th-TH" sz="2000" dirty="0"/>
              <a:t>แอปพลิเคชันจำเป็นต้องจัดเก็บและสืบค้นเพิ่มขึ้น ข้อมูลนี้มาในรูปทรงและขนาดทั้งหมด ทั้งแบบมีโครงสร้าง กึ่งโครงสร้าง และแบบ</a:t>
            </a:r>
            <a:r>
              <a:rPr lang="en-US" sz="2000" dirty="0"/>
              <a:t> polymorphic</a:t>
            </a:r>
            <a:r>
              <a:rPr lang="th-TH" sz="2000" dirty="0"/>
              <a:t> และการกำหนด</a:t>
            </a:r>
            <a:r>
              <a:rPr lang="en-US" sz="2000" dirty="0"/>
              <a:t> schema </a:t>
            </a:r>
            <a:r>
              <a:rPr lang="th-TH" sz="2000" dirty="0"/>
              <a:t>ล่วงหน้าแทบจะเป็นไปไม่ได้เลย ฐานข้อมูล </a:t>
            </a:r>
            <a:r>
              <a:rPr lang="en-US" sz="2000" dirty="0"/>
              <a:t>NoSQL </a:t>
            </a:r>
            <a:r>
              <a:rPr lang="th-TH" sz="2000" dirty="0"/>
              <a:t>ช่วยให้นักพัฒนาสามารถจัดเก็บข้อมูลที่ไม่มีโครงสร้างได้จำนวนมาก ทำให้มีความยืดหยุ่นสูง</a:t>
            </a:r>
            <a:endParaRPr lang="en-US" sz="2000" dirty="0"/>
          </a:p>
          <a:p>
            <a:endParaRPr lang="en-US" sz="2000" dirty="0"/>
          </a:p>
          <a:p>
            <a:endParaRPr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F708C8-6DA3-22E4-05B4-EC05FEEC6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89" y="965200"/>
            <a:ext cx="6584098" cy="484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886F-642D-D479-6CF0-DE97B60C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Introduction to MongoDB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MongoDB </a:t>
            </a:r>
            <a:r>
              <a:rPr lang="th-TH" sz="1800" dirty="0"/>
              <a:t>เป็น </a:t>
            </a:r>
            <a:r>
              <a:rPr lang="en-US" sz="1800" dirty="0"/>
              <a:t>document database </a:t>
            </a:r>
            <a:r>
              <a:rPr lang="th-TH" sz="1800" dirty="0"/>
              <a:t>ประเภทหนึ่ง ที่เป็นแบบ </a:t>
            </a:r>
            <a:r>
              <a:rPr lang="en-US" sz="1800" dirty="0"/>
              <a:t>NoSQL Database </a:t>
            </a:r>
            <a:r>
              <a:rPr lang="th-TH" sz="1800" dirty="0"/>
              <a:t>จะไม่มีการใช้คำสั่ง </a:t>
            </a:r>
            <a:r>
              <a:rPr lang="en-US" sz="1800" dirty="0"/>
              <a:t>SQL</a:t>
            </a:r>
            <a:r>
              <a:rPr lang="th-TH" sz="1800" dirty="0"/>
              <a:t> เนื่องด้วย </a:t>
            </a:r>
            <a:r>
              <a:rPr lang="en-US" sz="1800" dirty="0"/>
              <a:t>MongoDB </a:t>
            </a:r>
            <a:r>
              <a:rPr lang="th-TH" sz="1800" dirty="0"/>
              <a:t>ไม่รองรับการ </a:t>
            </a:r>
            <a:r>
              <a:rPr lang="en-US" sz="1800" dirty="0"/>
              <a:t>join </a:t>
            </a:r>
            <a:r>
              <a:rPr lang="th-TH" sz="1800" dirty="0"/>
              <a:t>หรือ </a:t>
            </a:r>
            <a:r>
              <a:rPr lang="en-US" sz="1800" dirty="0"/>
              <a:t>SQL </a:t>
            </a:r>
            <a:r>
              <a:rPr lang="th-TH" sz="1800" dirty="0"/>
              <a:t>ไม่เน้นการสร้างความสัมพันธ์ของข้อมูลแต่จะเป็นรูปแบบโครงสร้างที่เจ้าของ </a:t>
            </a:r>
            <a:r>
              <a:rPr lang="en-US" sz="1800" dirty="0"/>
              <a:t>NoSQL </a:t>
            </a:r>
            <a:r>
              <a:rPr lang="th-TH" sz="1800" dirty="0"/>
              <a:t>สร้างขึ้นมาเองและจัดเก็บข้อมูลเป็นแบบ </a:t>
            </a:r>
            <a:r>
              <a:rPr lang="en-US" sz="1800" dirty="0"/>
              <a:t>JSON (JavaScript Object Notation) </a:t>
            </a:r>
            <a:r>
              <a:rPr lang="th-TH" sz="1800" dirty="0"/>
              <a:t>ซึ่งจะเก็บค่าเป็น </a:t>
            </a:r>
            <a:r>
              <a:rPr lang="en-US" sz="1800" dirty="0"/>
              <a:t>key </a:t>
            </a:r>
            <a:r>
              <a:rPr lang="th-TH" sz="1800" dirty="0"/>
              <a:t>และ </a:t>
            </a:r>
            <a:r>
              <a:rPr lang="en-US" sz="1800" dirty="0"/>
              <a:t>value </a:t>
            </a:r>
            <a:r>
              <a:rPr lang="th-TH" sz="1800" dirty="0"/>
              <a:t>โดยจุดเด่นอยู่ที่ความเร็วในการทำงานเป็นหลัก คิวรี่ข้อมูลได้เร็วขึ้น </a:t>
            </a:r>
            <a:r>
              <a:rPr lang="en-US" sz="1800" dirty="0"/>
              <a:t>Database </a:t>
            </a:r>
            <a:r>
              <a:rPr lang="th-TH" sz="1800" dirty="0"/>
              <a:t>จะเป็นที่เก็บรวบรวม </a:t>
            </a:r>
            <a:r>
              <a:rPr lang="en-US" sz="1800" dirty="0"/>
              <a:t>collection </a:t>
            </a:r>
            <a:r>
              <a:rPr lang="th-TH" sz="1800" dirty="0"/>
              <a:t>ต่างๆ ที่มีความเกี่ยวข้องกันเอาไว้</a:t>
            </a:r>
            <a:r>
              <a:rPr lang="en-US" sz="1800" dirty="0"/>
              <a:t> (Collection </a:t>
            </a:r>
            <a:r>
              <a:rPr lang="th-TH" sz="1800" dirty="0"/>
              <a:t>จะคล้ายคลึงกับตารางในฐานข้อมูลเชิงสัมพันธ์</a:t>
            </a:r>
            <a:r>
              <a:rPr lang="en-US" sz="1800" dirty="0"/>
              <a:t>)</a:t>
            </a:r>
            <a:r>
              <a:rPr lang="th-TH" sz="1800" dirty="0"/>
              <a:t> การทำงานในส่วนของ </a:t>
            </a:r>
            <a:r>
              <a:rPr lang="en-US" sz="1800" dirty="0"/>
              <a:t>database </a:t>
            </a:r>
            <a:r>
              <a:rPr lang="th-TH" sz="1800" dirty="0"/>
              <a:t>จะลดลง</a:t>
            </a:r>
            <a:r>
              <a:rPr lang="en-US" sz="1800" dirty="0"/>
              <a:t> </a:t>
            </a:r>
            <a:r>
              <a:rPr lang="th-TH" sz="1800" dirty="0"/>
              <a:t>โดย </a:t>
            </a:r>
            <a:r>
              <a:rPr lang="en-US" sz="1800" dirty="0"/>
              <a:t>provides</a:t>
            </a:r>
            <a:r>
              <a:rPr lang="th-TH" sz="1800" dirty="0"/>
              <a:t> ทั้ง</a:t>
            </a:r>
            <a:r>
              <a:rPr lang="en-US" sz="1800" dirty="0"/>
              <a:t> high performance, high availability, </a:t>
            </a:r>
            <a:r>
              <a:rPr lang="th-TH" sz="1800" dirty="0"/>
              <a:t>และ </a:t>
            </a:r>
            <a:r>
              <a:rPr lang="en-US" sz="1800" dirty="0"/>
              <a:t> automatic scaling</a:t>
            </a:r>
            <a:r>
              <a:rPr lang="th-TH" sz="1800" dirty="0"/>
              <a:t> นั่นเอง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th-TH" sz="1800" dirty="0"/>
          </a:p>
          <a:p>
            <a:r>
              <a:rPr lang="th-TH" sz="1800" dirty="0" err="1"/>
              <a:t>เร็ก</a:t>
            </a:r>
            <a:r>
              <a:rPr lang="th-TH" sz="1800" dirty="0"/>
              <a:t>คอร์ดใน </a:t>
            </a:r>
            <a:r>
              <a:rPr lang="en-US" sz="1800" dirty="0"/>
              <a:t>MongoDB </a:t>
            </a:r>
            <a:r>
              <a:rPr lang="th-TH" sz="1800" dirty="0"/>
              <a:t>เป็นเอกสาร ซึ่งเป็นโครงสร้างข้อมูลที่ประกอบด้วยคู่</a:t>
            </a:r>
            <a:r>
              <a:rPr lang="th-TH" sz="1800" dirty="0" err="1"/>
              <a:t>ฟิ</a:t>
            </a:r>
            <a:r>
              <a:rPr lang="th-TH" sz="1800" dirty="0"/>
              <a:t>ลด</a:t>
            </a:r>
            <a:r>
              <a:rPr lang="th-TH" sz="1800" dirty="0" err="1"/>
              <a:t>์แ</a:t>
            </a:r>
            <a:r>
              <a:rPr lang="th-TH" sz="1800" dirty="0"/>
              <a:t>ละค่าเอกสาร </a:t>
            </a:r>
            <a:r>
              <a:rPr lang="en-US" sz="1800" dirty="0"/>
              <a:t>MongoDB </a:t>
            </a:r>
            <a:r>
              <a:rPr lang="th-TH" sz="1800" dirty="0"/>
              <a:t>คล้ายกับวัตถุ </a:t>
            </a:r>
            <a:r>
              <a:rPr lang="en-US" sz="1800" dirty="0"/>
              <a:t>JSON </a:t>
            </a:r>
            <a:r>
              <a:rPr lang="th-TH" sz="1800" dirty="0"/>
              <a:t>ค่าของ</a:t>
            </a:r>
            <a:r>
              <a:rPr lang="th-TH" sz="1800" dirty="0" err="1"/>
              <a:t>ฟิ</a:t>
            </a:r>
            <a:r>
              <a:rPr lang="th-TH" sz="1800" dirty="0"/>
              <a:t>ลด์อาจรวมถึงเอกสาร อาร์เรย์ และอาร์</a:t>
            </a:r>
            <a:r>
              <a:rPr lang="th-TH" sz="1800" dirty="0" err="1"/>
              <a:t>เรย์ข</a:t>
            </a:r>
            <a:r>
              <a:rPr lang="th-TH" sz="1800" dirty="0"/>
              <a:t>องเอกสารอื่นๆ</a:t>
            </a:r>
            <a:endParaRPr lang="en-US" sz="1800" dirty="0"/>
          </a:p>
          <a:p>
            <a:pPr marL="0" indent="0">
              <a:buNone/>
            </a:pPr>
            <a:r>
              <a:rPr lang="th-TH" sz="1800" b="1" u="sng" dirty="0"/>
              <a:t>ข้อดี </a:t>
            </a:r>
            <a:r>
              <a:rPr lang="en-US" sz="1800" b="1" u="sng" dirty="0"/>
              <a:t>/ </a:t>
            </a:r>
            <a:r>
              <a:rPr lang="th-TH" sz="1800" b="1" u="sng" dirty="0"/>
              <a:t>ข้อเสีย</a:t>
            </a:r>
            <a:r>
              <a:rPr lang="en-US" sz="1800" b="1" u="sng" dirty="0"/>
              <a:t> </a:t>
            </a:r>
            <a:r>
              <a:rPr lang="th-TH" sz="1800" b="1" u="sng" dirty="0"/>
              <a:t>ของ </a:t>
            </a:r>
            <a:r>
              <a:rPr lang="en-US" sz="1800" b="1" u="sng" dirty="0"/>
              <a:t>NoSQL</a:t>
            </a:r>
          </a:p>
          <a:p>
            <a:r>
              <a:rPr lang="th-TH" sz="1800" dirty="0"/>
              <a:t>ข้อดี </a:t>
            </a:r>
            <a:r>
              <a:rPr lang="en-US" sz="1800" dirty="0"/>
              <a:t>: </a:t>
            </a:r>
            <a:r>
              <a:rPr lang="th-TH" sz="1800" dirty="0"/>
              <a:t>ความยืดหยุ่นสูง</a:t>
            </a:r>
            <a:r>
              <a:rPr lang="en-US" sz="1800" dirty="0"/>
              <a:t>, </a:t>
            </a:r>
            <a:r>
              <a:rPr lang="th-TH" sz="1800" dirty="0"/>
              <a:t>การคำนวณเป็นแบบกระจาย</a:t>
            </a:r>
            <a:r>
              <a:rPr lang="en-US" sz="1800" dirty="0"/>
              <a:t>, </a:t>
            </a:r>
            <a:r>
              <a:rPr lang="th-TH" sz="1800" dirty="0"/>
              <a:t>ค่าใช้จ่ายต่ำ</a:t>
            </a:r>
            <a:r>
              <a:rPr lang="en-US" sz="1800" dirty="0"/>
              <a:t>, </a:t>
            </a:r>
            <a:r>
              <a:rPr lang="th-TH" sz="1800" dirty="0"/>
              <a:t>ความยืดหยุ่นทางสถาปัตยกรรม</a:t>
            </a:r>
            <a:r>
              <a:rPr lang="en-US" sz="1800" dirty="0"/>
              <a:t> </a:t>
            </a:r>
            <a:r>
              <a:rPr lang="th-TH" sz="1800" dirty="0"/>
              <a:t>มีลักษณะเป็นข้อมูลกึ่งโครงสร้าง และ ไม่มีความสัมพันธ์ที่ซับซ้อน</a:t>
            </a:r>
            <a:endParaRPr lang="en-US" sz="1800" dirty="0"/>
          </a:p>
          <a:p>
            <a:r>
              <a:rPr lang="th-TH" sz="1800" dirty="0"/>
              <a:t>ข้อเสีย </a:t>
            </a:r>
            <a:r>
              <a:rPr lang="en-US" sz="1800" dirty="0"/>
              <a:t>: </a:t>
            </a:r>
            <a:r>
              <a:rPr lang="th-TH" sz="1800" dirty="0"/>
              <a:t>ไม่มีมาตรฐาน</a:t>
            </a:r>
            <a:r>
              <a:rPr lang="en-US" sz="1800" dirty="0"/>
              <a:t>, </a:t>
            </a:r>
            <a:r>
              <a:rPr lang="th-TH" sz="1800" dirty="0" err="1"/>
              <a:t>ฟั</a:t>
            </a:r>
            <a:r>
              <a:rPr lang="th-TH" sz="1800" dirty="0"/>
              <a:t>งก</a:t>
            </a:r>
            <a:r>
              <a:rPr lang="th-TH" sz="1800" dirty="0" err="1"/>
              <a:t>์ชั่น</a:t>
            </a:r>
            <a:r>
              <a:rPr lang="th-TH" sz="1800" dirty="0"/>
              <a:t>การค้นหา จำกัด</a:t>
            </a:r>
            <a:r>
              <a:rPr lang="en-US" sz="1800" dirty="0"/>
              <a:t> </a:t>
            </a:r>
            <a:r>
              <a:rPr lang="th-TH" sz="1800" dirty="0"/>
              <a:t>และ ไม่ได้เป็นโปรแกรมที่ใช้งานง่าย</a:t>
            </a:r>
          </a:p>
          <a:p>
            <a:pPr marL="0" indent="0">
              <a:buNone/>
            </a:pPr>
            <a:r>
              <a:rPr lang="th-TH" sz="1800" dirty="0"/>
              <a:t>ข้อมูลความสัมพันธ์ของการสร้างแบบจำลองในฐานข้อมูล </a:t>
            </a:r>
            <a:r>
              <a:rPr lang="en-US" sz="1800" dirty="0"/>
              <a:t>NoSQL </a:t>
            </a:r>
            <a:r>
              <a:rPr lang="th-TH" sz="1800" dirty="0"/>
              <a:t>นั้นง่ายกว่าในฐานข้อมูลเชิงสัมพันธ์เนื่องจากข้อมูลที่เกี่ยวข้องไม่จำเป็นต้องถูกแบ่งระหว่างตาราง โมเดลข้อมูล </a:t>
            </a:r>
            <a:r>
              <a:rPr lang="en-US" sz="1800" dirty="0"/>
              <a:t>NoSQL </a:t>
            </a:r>
            <a:r>
              <a:rPr lang="th-TH" sz="1800" dirty="0"/>
              <a:t>อนุญาตให้ซ้อนข้อมูลที่เกี่ยวข้องภายในโครงสร้างข้อมูลเดียว</a:t>
            </a:r>
            <a:endParaRPr lang="en-US" sz="1800" dirty="0"/>
          </a:p>
        </p:txBody>
      </p:sp>
      <p:sp>
        <p:nvSpPr>
          <p:cNvPr id="4" name="AutoShape 2" descr="A MongoDB document.">
            <a:extLst>
              <a:ext uri="{FF2B5EF4-FFF2-40B4-BE49-F238E27FC236}">
                <a16:creationId xmlns:a16="http://schemas.microsoft.com/office/drawing/2014/main" id="{EE13B376-D98E-02E6-BFA7-F5BFAEB32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C6F8861-57E5-9F5D-97FE-80EBA079A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6566" y="2303333"/>
            <a:ext cx="4567672" cy="13622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A1580-9E6D-70BF-CC89-B14F3247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Introduction to MongoDB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(Cont.)</a:t>
            </a:r>
            <a:endParaRPr lang="en-US" sz="3600" i="1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435430"/>
            <a:ext cx="6906491" cy="5880704"/>
          </a:xfrm>
        </p:spPr>
        <p:txBody>
          <a:bodyPr anchor="ctr">
            <a:normAutofit fontScale="40000" lnSpcReduction="20000"/>
          </a:bodyPr>
          <a:lstStyle/>
          <a:p>
            <a:r>
              <a:rPr lang="th-TH" sz="4000" dirty="0"/>
              <a:t>ฐานข้อมูล </a:t>
            </a:r>
            <a:r>
              <a:rPr lang="en-US" sz="4000" dirty="0"/>
              <a:t>NoSQL </a:t>
            </a:r>
            <a:r>
              <a:rPr lang="th-TH" sz="4000" dirty="0"/>
              <a:t>ถูกใช้ในเกือบทุกอุตสาหกรรม กรณีการใช้งานมีตั้งแต่กรณีที่สำคัญอย่างยิ่ง (เช่น การจัดเก็บข้อมูลทางการเงิน และบันทึกการรักษาพยาบาล) ไปจนถึงเรื่องทั่วๆไป (เช่น การจัดเก็บการอ่าน </a:t>
            </a:r>
            <a:r>
              <a:rPr lang="en-US" sz="4000" dirty="0"/>
              <a:t>IoT </a:t>
            </a:r>
            <a:r>
              <a:rPr lang="th-TH" sz="4000" dirty="0"/>
              <a:t>จากกล่องอัจฉริยะ)</a:t>
            </a:r>
            <a:endParaRPr lang="en-US" sz="4000" dirty="0"/>
          </a:p>
          <a:p>
            <a:pPr lvl="1"/>
            <a:r>
              <a:rPr lang="en-US" sz="2900" dirty="0"/>
              <a:t>USE-CASES : </a:t>
            </a:r>
            <a:r>
              <a:rPr lang="en-US" sz="2900" dirty="0">
                <a:hlinkClick r:id="rId3"/>
              </a:rPr>
              <a:t>https://www.mongodb.com/use-cases</a:t>
            </a:r>
            <a:endParaRPr lang="en-US" sz="2900" dirty="0"/>
          </a:p>
          <a:p>
            <a:pPr lvl="1"/>
            <a:r>
              <a:rPr lang="en-US" sz="2900" dirty="0"/>
              <a:t>Industries : </a:t>
            </a:r>
            <a:r>
              <a:rPr lang="en-US" sz="2900" dirty="0">
                <a:hlinkClick r:id="rId4"/>
              </a:rPr>
              <a:t>https://www.mongodb.com/industries</a:t>
            </a:r>
            <a:endParaRPr lang="en-US" sz="2900" dirty="0"/>
          </a:p>
          <a:p>
            <a:r>
              <a:rPr lang="th-TH" sz="3400" u="sng" dirty="0"/>
              <a:t>เมื่อไหร่เราควรเลือกใช้ </a:t>
            </a:r>
            <a:r>
              <a:rPr lang="en-US" sz="3400" u="sng" dirty="0"/>
              <a:t>NoSQL</a:t>
            </a:r>
          </a:p>
          <a:p>
            <a:pPr lvl="1"/>
            <a:r>
              <a:rPr lang="th-TH" sz="3500" dirty="0"/>
              <a:t>การพัฒนาแบบ </a:t>
            </a:r>
            <a:r>
              <a:rPr lang="en-US" sz="3500" dirty="0"/>
              <a:t>Agile </a:t>
            </a:r>
            <a:r>
              <a:rPr lang="th-TH" sz="3500" dirty="0"/>
              <a:t>ที่รวดเร็ว</a:t>
            </a:r>
            <a:endParaRPr lang="en-US" sz="3500" dirty="0"/>
          </a:p>
          <a:p>
            <a:pPr lvl="1"/>
            <a:r>
              <a:rPr lang="th-TH" sz="3500" dirty="0"/>
              <a:t>การจัดเก็บข้อมูลที่ไม่มีโครงสร้างและกึ่งโครงสร้าง</a:t>
            </a:r>
            <a:endParaRPr lang="en-US" sz="3500" dirty="0"/>
          </a:p>
          <a:p>
            <a:pPr lvl="1"/>
            <a:r>
              <a:rPr lang="th-TH" sz="3500" dirty="0"/>
              <a:t>ข้อมูลปริมาณมหาศาล</a:t>
            </a:r>
            <a:endParaRPr lang="en-US" sz="3500" dirty="0"/>
          </a:p>
          <a:p>
            <a:pPr lvl="1"/>
            <a:r>
              <a:rPr lang="th-TH" sz="3500" dirty="0"/>
              <a:t>ข้อกำหนดสำหรับสถาปัตยกรรมแบบ</a:t>
            </a:r>
            <a:r>
              <a:rPr lang="en-US" sz="3500" dirty="0"/>
              <a:t> scale-out</a:t>
            </a:r>
          </a:p>
          <a:p>
            <a:pPr lvl="1"/>
            <a:r>
              <a:rPr lang="th-TH" sz="3500" dirty="0"/>
              <a:t>การทำงานกับ แอปพลิเคชันสมัยใหม่ เช่น </a:t>
            </a:r>
            <a:r>
              <a:rPr lang="en-US" sz="3500" dirty="0"/>
              <a:t>microservices </a:t>
            </a:r>
            <a:r>
              <a:rPr lang="th-TH" sz="3500" dirty="0"/>
              <a:t>และ</a:t>
            </a:r>
            <a:r>
              <a:rPr lang="en-US" sz="3500" dirty="0"/>
              <a:t> real-time streaming</a:t>
            </a:r>
            <a:endParaRPr lang="th-TH" sz="3500" dirty="0"/>
          </a:p>
          <a:p>
            <a:r>
              <a:rPr lang="en-US" sz="3400" dirty="0"/>
              <a:t>Database</a:t>
            </a:r>
            <a:endParaRPr lang="en-US" sz="2400" dirty="0"/>
          </a:p>
          <a:p>
            <a:pPr lvl="1"/>
            <a:r>
              <a:rPr lang="th-TH" sz="3500" dirty="0"/>
              <a:t>เป็นที่เก็บรวบรวม </a:t>
            </a:r>
            <a:r>
              <a:rPr lang="en-US" sz="3500" dirty="0"/>
              <a:t>collection </a:t>
            </a:r>
            <a:r>
              <a:rPr lang="th-TH" sz="3500" dirty="0"/>
              <a:t>ต่างๆ ที่มีความเกี่ยวข้องกันเอาไว้</a:t>
            </a:r>
            <a:endParaRPr lang="en-US" sz="3500" dirty="0"/>
          </a:p>
          <a:p>
            <a:r>
              <a:rPr lang="en-US" sz="3400" dirty="0"/>
              <a:t>Collection</a:t>
            </a:r>
            <a:endParaRPr lang="en-US" sz="2000" dirty="0"/>
          </a:p>
          <a:p>
            <a:pPr lvl="1"/>
            <a:r>
              <a:rPr lang="th-TH" sz="3500" dirty="0"/>
              <a:t>ถ้าเปรียบเทียบกับ </a:t>
            </a:r>
            <a:r>
              <a:rPr lang="en-US" sz="3500" dirty="0"/>
              <a:t>relational database </a:t>
            </a:r>
            <a:r>
              <a:rPr lang="th-TH" sz="3500" dirty="0"/>
              <a:t>แบบเดิม </a:t>
            </a:r>
            <a:r>
              <a:rPr lang="en-US" sz="3500" dirty="0"/>
              <a:t>collection </a:t>
            </a:r>
            <a:r>
              <a:rPr lang="th-TH" sz="3500" dirty="0"/>
              <a:t>ก็เปรียบได้กับ </a:t>
            </a:r>
            <a:r>
              <a:rPr lang="en-US" sz="3500" dirty="0"/>
              <a:t>table </a:t>
            </a:r>
            <a:r>
              <a:rPr lang="th-TH" sz="3500" dirty="0"/>
              <a:t>หรือที่เก็บรวบรวมข้อมูล </a:t>
            </a:r>
            <a:r>
              <a:rPr lang="en-US" sz="3500" dirty="0"/>
              <a:t>document </a:t>
            </a:r>
            <a:r>
              <a:rPr lang="th-TH" sz="3500" dirty="0"/>
              <a:t>ประเภทเดียวกันเอาไว้ด้วยกัน เช่น </a:t>
            </a:r>
            <a:r>
              <a:rPr lang="en-US" sz="3500" dirty="0"/>
              <a:t>users </a:t>
            </a:r>
            <a:r>
              <a:rPr lang="th-TH" sz="3500" dirty="0"/>
              <a:t>ก็เป็น </a:t>
            </a:r>
            <a:r>
              <a:rPr lang="en-US" sz="3500" dirty="0"/>
              <a:t>collection </a:t>
            </a:r>
            <a:r>
              <a:rPr lang="th-TH" sz="3500" dirty="0"/>
              <a:t>ที่เก็บข้อมูลของผู้ใช้แต่ละคน</a:t>
            </a:r>
            <a:endParaRPr lang="en-US" sz="3500" dirty="0"/>
          </a:p>
          <a:p>
            <a:r>
              <a:rPr lang="en-US" sz="3400" dirty="0"/>
              <a:t>Document</a:t>
            </a:r>
            <a:endParaRPr lang="en-US" sz="2900" dirty="0"/>
          </a:p>
          <a:p>
            <a:pPr lvl="1"/>
            <a:r>
              <a:rPr lang="en-US" sz="3500" dirty="0"/>
              <a:t>document </a:t>
            </a:r>
            <a:r>
              <a:rPr lang="th-TH" sz="3500" dirty="0"/>
              <a:t>เป็นชื่อที่ใช้เรียกข้อมูลแต่ละชิ้นที่เก็บอยู่ใน </a:t>
            </a:r>
            <a:r>
              <a:rPr lang="en-US" sz="3500" dirty="0"/>
              <a:t>database </a:t>
            </a:r>
            <a:r>
              <a:rPr lang="th-TH" sz="3500" dirty="0"/>
              <a:t>ของเรา มีลักษณะเป็น </a:t>
            </a:r>
            <a:r>
              <a:rPr lang="en-US" sz="3500" dirty="0"/>
              <a:t>field : value object </a:t>
            </a:r>
            <a:r>
              <a:rPr lang="th-TH" sz="3500" dirty="0"/>
              <a:t>เช่น ตัวอย่างด้านล่าง เป็น </a:t>
            </a:r>
            <a:r>
              <a:rPr lang="en-US" sz="3500" dirty="0"/>
              <a:t>document </a:t>
            </a:r>
            <a:r>
              <a:rPr lang="th-TH" sz="3500" dirty="0"/>
              <a:t>ของผู้ใช้ 1 คน ประกอบด้วยข้อมูลคือ ชื่อ, นามสกุล, และ อายุของผู้ใช้คนนั้น</a:t>
            </a: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_id </a:t>
            </a:r>
            <a:r>
              <a:rPr lang="th-TH" sz="3500" b="1" dirty="0"/>
              <a:t>ถูกสร้างให้อัตโนมัติ ตั้งแต่สร้าง </a:t>
            </a:r>
            <a:r>
              <a:rPr lang="en-US" sz="3500" b="1" dirty="0"/>
              <a:t>collection</a:t>
            </a:r>
          </a:p>
          <a:p>
            <a:pPr marL="0" indent="0">
              <a:buNone/>
            </a:pPr>
            <a:r>
              <a:rPr lang="th-TH" sz="3500" dirty="0"/>
              <a:t>แต่ละ </a:t>
            </a:r>
            <a:r>
              <a:rPr lang="en-US" sz="3500" dirty="0"/>
              <a:t>document </a:t>
            </a:r>
            <a:r>
              <a:rPr lang="th-TH" sz="3500" dirty="0"/>
              <a:t>จะมี </a:t>
            </a:r>
            <a:r>
              <a:rPr lang="en-US" sz="3500" dirty="0"/>
              <a:t>field _id </a:t>
            </a:r>
            <a:r>
              <a:rPr lang="th-TH" sz="3500" dirty="0"/>
              <a:t>ให้เพื่อป้องกัน การสร้าง </a:t>
            </a:r>
            <a:r>
              <a:rPr lang="en-US" sz="3500" dirty="0"/>
              <a:t>document </a:t>
            </a:r>
            <a:r>
              <a:rPr lang="th-TH" sz="3500" dirty="0"/>
              <a:t>ซ้ำๆ โดยระบบเป็นชนิด </a:t>
            </a:r>
            <a:r>
              <a:rPr lang="en-US" sz="3500" dirty="0"/>
              <a:t>Unique Index</a:t>
            </a:r>
          </a:p>
          <a:p>
            <a:pPr marL="0" indent="0">
              <a:buNone/>
            </a:pPr>
            <a:r>
              <a:rPr lang="th-TH" sz="3500" dirty="0"/>
              <a:t>เนื่องจาก </a:t>
            </a:r>
            <a:r>
              <a:rPr lang="en-US" sz="3500" dirty="0"/>
              <a:t>NoSQL</a:t>
            </a:r>
            <a:r>
              <a:rPr lang="th-TH" sz="3500" dirty="0"/>
              <a:t> ไม่มีโครงสร้างการจัดเก็บข้อมูลที่แน่นอน เพื่อที่จะสามารถปรับเปลี่ยนโครงสร้างได้ในอนาคต ซึ่งทำให้มันสามารถเก็บข้อมูลอยู่ 4 รูปแบบ ไปตามลักษณะการใช้งาน คือ แบบ </a:t>
            </a:r>
            <a:r>
              <a:rPr lang="en-US" sz="3500" dirty="0"/>
              <a:t>Key-Value Store, Document Store, Graph Store </a:t>
            </a:r>
            <a:r>
              <a:rPr lang="th-TH" sz="3500" dirty="0"/>
              <a:t>และ </a:t>
            </a:r>
            <a:r>
              <a:rPr lang="en-US" sz="3500" dirty="0"/>
              <a:t>Wild-Column Store</a:t>
            </a:r>
          </a:p>
          <a:p>
            <a:pPr marL="0" indent="0">
              <a:buNone/>
            </a:pPr>
            <a:r>
              <a:rPr lang="en-US" sz="4000" dirty="0"/>
              <a:t>Databases and Collections </a:t>
            </a:r>
          </a:p>
          <a:p>
            <a:pPr marL="0" indent="0">
              <a:buNone/>
            </a:pPr>
            <a:r>
              <a:rPr lang="en-US" sz="4000" dirty="0"/>
              <a:t>          </a:t>
            </a:r>
            <a:r>
              <a:rPr lang="en-US" sz="3500" dirty="0"/>
              <a:t>Refer to </a:t>
            </a:r>
            <a:r>
              <a:rPr lang="en-US" sz="3500" dirty="0">
                <a:hlinkClick r:id="rId5"/>
              </a:rPr>
              <a:t>https://www.mongodb.com/docs/manual/core/databases-and-collections/</a:t>
            </a:r>
            <a:endParaRPr lang="en-US" sz="3500" dirty="0"/>
          </a:p>
        </p:txBody>
      </p:sp>
      <p:sp>
        <p:nvSpPr>
          <p:cNvPr id="4" name="AutoShape 2" descr="A MongoDB document.">
            <a:extLst>
              <a:ext uri="{FF2B5EF4-FFF2-40B4-BE49-F238E27FC236}">
                <a16:creationId xmlns:a16="http://schemas.microsoft.com/office/drawing/2014/main" id="{EE13B376-D98E-02E6-BFA7-F5BFAEB32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BE1D5-7C06-5CAB-DF26-575F707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Introduction to MongoDB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(Cont.)</a:t>
            </a:r>
            <a:endParaRPr lang="en-US" sz="3600" i="1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D6B758-C87B-4215-4940-EB68BBE89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1599" y="2136391"/>
            <a:ext cx="6467475" cy="2531264"/>
          </a:xfrm>
        </p:spPr>
      </p:pic>
      <p:sp>
        <p:nvSpPr>
          <p:cNvPr id="4" name="AutoShape 2" descr="A MongoDB document.">
            <a:extLst>
              <a:ext uri="{FF2B5EF4-FFF2-40B4-BE49-F238E27FC236}">
                <a16:creationId xmlns:a16="http://schemas.microsoft.com/office/drawing/2014/main" id="{EE13B376-D98E-02E6-BFA7-F5BFAEB32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AE140-E5EC-B73F-F5D5-8E1C0FA4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Installation and Configuration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lang="en-US" sz="2800" i="1" dirty="0">
                <a:solidFill>
                  <a:srgbClr val="FFFFFF"/>
                </a:solidFill>
              </a:rPr>
              <a:t>Added Upgrade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DEMO &gt; </a:t>
            </a:r>
            <a:r>
              <a:rPr lang="en-US" dirty="0">
                <a:hlinkClick r:id="rId3"/>
              </a:rPr>
              <a:t>MongoDB Community Server</a:t>
            </a:r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>
                <a:hlinkClick r:id="rId4"/>
              </a:rPr>
              <a:t>MongoDB Compass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MongoDB Shell</a:t>
            </a:r>
            <a:endParaRPr lang="en-US" dirty="0"/>
          </a:p>
          <a:p>
            <a:pPr lvl="1"/>
            <a:r>
              <a:rPr lang="th-TH" sz="2400" dirty="0"/>
              <a:t>คำสั่ง</a:t>
            </a:r>
            <a:r>
              <a:rPr lang="en-US" sz="2400" dirty="0"/>
              <a:t> Mongo Shell </a:t>
            </a:r>
            <a:r>
              <a:rPr lang="th-TH" sz="2400" dirty="0"/>
              <a:t>ที่ใช้เบื้องต้น</a:t>
            </a:r>
            <a:endParaRPr lang="en-US" sz="2400" dirty="0"/>
          </a:p>
          <a:p>
            <a:pPr lvl="1"/>
            <a:endParaRPr lang="en-US" dirty="0"/>
          </a:p>
          <a:p>
            <a:r>
              <a:rPr lang="en-US" dirty="0"/>
              <a:t>Tools - Add-ons : </a:t>
            </a:r>
          </a:p>
          <a:p>
            <a:pPr lvl="1"/>
            <a:r>
              <a:rPr lang="en-US" dirty="0"/>
              <a:t>MongoDB Command Line Database Tools</a:t>
            </a:r>
          </a:p>
          <a:p>
            <a:pPr lvl="1"/>
            <a:r>
              <a:rPr lang="en-US" dirty="0"/>
              <a:t>MongoDB BI Connector</a:t>
            </a:r>
          </a:p>
          <a:p>
            <a:pPr lvl="1"/>
            <a:r>
              <a:rPr lang="en-US" dirty="0"/>
              <a:t>MongoDB Cluster-to-Cluster Sync</a:t>
            </a:r>
          </a:p>
          <a:p>
            <a:pPr lvl="1"/>
            <a:r>
              <a:rPr lang="en-US" dirty="0"/>
              <a:t>MongoDB CLI for Cloud Manager and Ops Manager</a:t>
            </a:r>
          </a:p>
          <a:p>
            <a:pPr lvl="1"/>
            <a:endParaRPr lang="en-US" dirty="0"/>
          </a:p>
          <a:p>
            <a:r>
              <a:rPr lang="en-US" dirty="0"/>
              <a:t>Connection String URI Format</a:t>
            </a:r>
          </a:p>
          <a:p>
            <a:pPr lvl="1"/>
            <a:r>
              <a:rPr lang="en-US" dirty="0">
                <a:hlinkClick r:id="rId6"/>
              </a:rPr>
              <a:t>https://www.mongodb.com/docs/manual/reference/connection-string/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Overview : </a:t>
            </a:r>
            <a:r>
              <a:rPr lang="en-US" dirty="0">
                <a:hlinkClick r:id="rId7"/>
              </a:rPr>
              <a:t>Atlas Cloud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MongoDB Atlas Manual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F059-5779-4208-E58A-3DE4ACAC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Types (JSON, BSON)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JSON : JavaScript Object Notation</a:t>
            </a:r>
          </a:p>
          <a:p>
            <a:pPr lvl="1"/>
            <a:r>
              <a:rPr lang="en-US" sz="1800" dirty="0"/>
              <a:t>Maximum document size is 1GB.</a:t>
            </a:r>
            <a:endParaRPr lang="th-TH" sz="1800" dirty="0"/>
          </a:p>
          <a:p>
            <a:r>
              <a:rPr lang="en-US" sz="2000" dirty="0"/>
              <a:t>BSON : Binary of JSON Object</a:t>
            </a:r>
          </a:p>
          <a:p>
            <a:pPr lvl="1"/>
            <a:r>
              <a:rPr lang="th-TH" sz="1800" dirty="0"/>
              <a:t>ตัว </a:t>
            </a:r>
            <a:r>
              <a:rPr lang="en-US" sz="1800" dirty="0" err="1"/>
              <a:t>bson</a:t>
            </a:r>
            <a:r>
              <a:rPr lang="en-US" sz="1800" dirty="0"/>
              <a:t> </a:t>
            </a:r>
            <a:r>
              <a:rPr lang="th-TH" sz="1800" dirty="0"/>
              <a:t>สามารถเก็บประเภทของข้อมูลในรูปแบบของข้อมูลที่ </a:t>
            </a:r>
            <a:r>
              <a:rPr lang="en-US" sz="1800" dirty="0"/>
              <a:t>encode </a:t>
            </a:r>
            <a:r>
              <a:rPr lang="th-TH" sz="1800" dirty="0"/>
              <a:t>ให้เป็น </a:t>
            </a:r>
            <a:r>
              <a:rPr lang="en-US" sz="1800" dirty="0"/>
              <a:t>binary </a:t>
            </a:r>
            <a:r>
              <a:rPr lang="th-TH" sz="1800" dirty="0"/>
              <a:t>ซึ่งมีขนาดเล็ก และเวลาที </a:t>
            </a:r>
            <a:r>
              <a:rPr lang="en-US" sz="1800" dirty="0" err="1"/>
              <a:t>mongodb</a:t>
            </a:r>
            <a:r>
              <a:rPr lang="en-US" sz="1800" dirty="0"/>
              <a:t> </a:t>
            </a:r>
            <a:r>
              <a:rPr lang="th-TH" sz="1800" dirty="0"/>
              <a:t>นำข้อมูลที่เป็น </a:t>
            </a:r>
            <a:r>
              <a:rPr lang="en-US" sz="1800" dirty="0"/>
              <a:t>binary </a:t>
            </a:r>
            <a:r>
              <a:rPr lang="th-TH" sz="1800" dirty="0"/>
              <a:t>ไปใช้งานนั้น ไม่ต้องเสีย </a:t>
            </a:r>
            <a:r>
              <a:rPr lang="en-US" sz="1800" dirty="0"/>
              <a:t>overhead </a:t>
            </a:r>
            <a:r>
              <a:rPr lang="th-TH" sz="1800" dirty="0"/>
              <a:t>ในการแปลงข้อมูลมากมายนัก และที่สำคัญอีกจุดหนึ่ง คือ </a:t>
            </a:r>
            <a:r>
              <a:rPr lang="en-US" sz="1800" dirty="0" err="1"/>
              <a:t>bson</a:t>
            </a:r>
            <a:r>
              <a:rPr lang="en-US" sz="1800" dirty="0"/>
              <a:t> </a:t>
            </a:r>
            <a:r>
              <a:rPr lang="th-TH" sz="1800" dirty="0"/>
              <a:t>สามารถเก็บข้อมูลที่ </a:t>
            </a:r>
            <a:r>
              <a:rPr lang="en-US" sz="1800" dirty="0" err="1"/>
              <a:t>json</a:t>
            </a:r>
            <a:r>
              <a:rPr lang="en-US" sz="1800" dirty="0"/>
              <a:t> </a:t>
            </a:r>
            <a:r>
              <a:rPr lang="th-TH" sz="1800" dirty="0"/>
              <a:t>ไม่ </a:t>
            </a:r>
            <a:r>
              <a:rPr lang="en-US" sz="1800" dirty="0"/>
              <a:t>support </a:t>
            </a:r>
            <a:r>
              <a:rPr lang="th-TH" sz="1800" dirty="0"/>
              <a:t>เช่น มีหลากหลายประเภทข้อมูลอย่าง </a:t>
            </a:r>
            <a:r>
              <a:rPr lang="en-US" sz="1800" dirty="0"/>
              <a:t>Double, String, Object, Array, Binary Data, </a:t>
            </a:r>
            <a:r>
              <a:rPr lang="en-US" sz="1800" dirty="0" err="1"/>
              <a:t>ObjectId</a:t>
            </a:r>
            <a:r>
              <a:rPr lang="en-US" sz="1800" dirty="0"/>
              <a:t>, Boolean, Date, Null, Regular Expression, JavaScript, JavaScript </a:t>
            </a:r>
            <a:r>
              <a:rPr lang="th-TH" sz="1800" dirty="0"/>
              <a:t>(</a:t>
            </a:r>
            <a:r>
              <a:rPr lang="en-US" sz="1800" dirty="0"/>
              <a:t>with scope</a:t>
            </a:r>
            <a:r>
              <a:rPr lang="th-TH" sz="1800" dirty="0"/>
              <a:t>), 32-</a:t>
            </a:r>
            <a:r>
              <a:rPr lang="en-US" sz="1800" dirty="0"/>
              <a:t>bit Integer, Timestamp, 64-bit Integer, Decimal128, Min Key </a:t>
            </a:r>
            <a:r>
              <a:rPr lang="th-TH" sz="1800" dirty="0"/>
              <a:t>และ </a:t>
            </a:r>
            <a:r>
              <a:rPr lang="en-US" sz="1800" dirty="0"/>
              <a:t>Max </a:t>
            </a:r>
            <a:r>
              <a:rPr lang="th-TH" sz="1800" dirty="0"/>
              <a:t>เหล่านี้ทั้งหมดมีให้ใช้งานในการสร้างแบบจำลองข้อมูลได้ตามที่มีอยู่ในโลกแห่งความเป็นจริง</a:t>
            </a:r>
            <a:r>
              <a:rPr lang="en-US" sz="1800" dirty="0"/>
              <a:t> </a:t>
            </a:r>
            <a:r>
              <a:rPr lang="th-TH" sz="1800" dirty="0"/>
              <a:t>เป็นต้น</a:t>
            </a:r>
            <a:endParaRPr lang="en-US" sz="1800" dirty="0"/>
          </a:p>
          <a:p>
            <a:pPr lvl="1"/>
            <a:r>
              <a:rPr lang="en-US" sz="1800" dirty="0"/>
              <a:t>maximum BSON document size is 16MB or 16777216 bytes.</a:t>
            </a:r>
          </a:p>
          <a:p>
            <a:r>
              <a:rPr lang="en-US" sz="2000" dirty="0"/>
              <a:t>Describe to Data Modeling </a:t>
            </a:r>
            <a:endParaRPr lang="th-TH" sz="2000" dirty="0"/>
          </a:p>
          <a:p>
            <a:pPr lvl="1"/>
            <a:r>
              <a:rPr lang="en-US" sz="1800" dirty="0"/>
              <a:t>Schema Validation</a:t>
            </a:r>
          </a:p>
          <a:p>
            <a:pPr lvl="1"/>
            <a:r>
              <a:rPr lang="en-US" sz="1800" dirty="0"/>
              <a:t>Specify Validation With Query Operators</a:t>
            </a:r>
          </a:p>
          <a:p>
            <a:pPr lvl="1"/>
            <a:r>
              <a:rPr lang="en-US" sz="1800" dirty="0"/>
              <a:t>View Existing Validation Rules</a:t>
            </a:r>
          </a:p>
          <a:p>
            <a:pPr lvl="1"/>
            <a:r>
              <a:rPr lang="en-US" sz="1800" dirty="0"/>
              <a:t>Modify Schema Validation</a:t>
            </a:r>
          </a:p>
          <a:p>
            <a:pPr lvl="1"/>
            <a:r>
              <a:rPr lang="en-US" sz="1800" dirty="0"/>
              <a:t>Specify Validation Level for Existing Documents</a:t>
            </a:r>
          </a:p>
          <a:p>
            <a:pPr lvl="1"/>
            <a:r>
              <a:rPr lang="en-US" sz="1800" dirty="0"/>
              <a:t>Choose How to Handle Invalid Documents</a:t>
            </a:r>
          </a:p>
          <a:p>
            <a:pPr lvl="1"/>
            <a:r>
              <a:rPr lang="en-US" sz="1800" dirty="0"/>
              <a:t>Query for and Modify Valid or Invalid Documents</a:t>
            </a:r>
          </a:p>
          <a:p>
            <a:pPr lvl="1"/>
            <a:r>
              <a:rPr lang="en-US" sz="1800" dirty="0"/>
              <a:t>Bypass Schema Validation</a:t>
            </a:r>
            <a:endParaRPr lang="th-TH" dirty="0"/>
          </a:p>
          <a:p>
            <a:r>
              <a:rPr lang="en-US" sz="2000" dirty="0"/>
              <a:t>Data Modeling Relationships &gt; One-to-One or One-to-Many</a:t>
            </a:r>
            <a:endParaRPr lang="th-TH" sz="2000" dirty="0"/>
          </a:p>
          <a:p>
            <a:r>
              <a:rPr lang="en-US" sz="2000" dirty="0"/>
              <a:t>MongoDB Limits and Thresholds  &gt; </a:t>
            </a:r>
          </a:p>
          <a:p>
            <a:pPr marL="0" indent="0">
              <a:buNone/>
            </a:pPr>
            <a:r>
              <a:rPr lang="en-US" sz="1900" dirty="0"/>
              <a:t>              Refer to </a:t>
            </a:r>
            <a:r>
              <a:rPr lang="en-US" sz="1600" dirty="0">
                <a:hlinkClick r:id="rId3"/>
              </a:rPr>
              <a:t>https://www.mongodb.com/docs/manual/reference/limits/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8BF8-4650-E93F-C3B1-3849A6EC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4FE50AB6BCEF45963ADECFA6E57B65" ma:contentTypeVersion="2" ma:contentTypeDescription="Create a new document." ma:contentTypeScope="" ma:versionID="79907e141ea7b744c3a33a7eb21b1f50">
  <xsd:schema xmlns:xsd="http://www.w3.org/2001/XMLSchema" xmlns:xs="http://www.w3.org/2001/XMLSchema" xmlns:p="http://schemas.microsoft.com/office/2006/metadata/properties" xmlns:ns3="4e7d1cc8-52c2-4a6f-a0f4-13a191f565c7" targetNamespace="http://schemas.microsoft.com/office/2006/metadata/properties" ma:root="true" ma:fieldsID="f82cd4b3d56223f71c71b78cbdd62aaa" ns3:_="">
    <xsd:import namespace="4e7d1cc8-52c2-4a6f-a0f4-13a191f565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d1cc8-52c2-4a6f-a0f4-13a191f565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404FA1-BF93-407C-B21F-87F6B4C842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d1cc8-52c2-4a6f-a0f4-13a191f565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2CF83B-DD6A-436C-83C7-5BDE9F222A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ED427C-9E6C-4431-8EAC-B7B0FBC14B37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4e7d1cc8-52c2-4a6f-a0f4-13a191f565c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Web5866</Template>
  <TotalTime>6435</TotalTime>
  <Words>4345</Words>
  <Application>Microsoft Office PowerPoint</Application>
  <PresentationFormat>Widescreen</PresentationFormat>
  <Paragraphs>455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5" baseType="lpstr">
      <vt:lpstr>Akzidenz</vt:lpstr>
      <vt:lpstr>Akzidenz Grotesk BQ Light</vt:lpstr>
      <vt:lpstr>Akzidenz Grotesk BQ Medium</vt:lpstr>
      <vt:lpstr>Arial</vt:lpstr>
      <vt:lpstr>Calibri</vt:lpstr>
      <vt:lpstr>Calibri Light</vt:lpstr>
      <vt:lpstr>Euclid Circular A</vt:lpstr>
      <vt:lpstr>Figtree</vt:lpstr>
      <vt:lpstr>Helvetica Neue</vt:lpstr>
      <vt:lpstr>inherit</vt:lpstr>
      <vt:lpstr>Menlo</vt:lpstr>
      <vt:lpstr>MongoDB Value Serif</vt:lpstr>
      <vt:lpstr>Rubik</vt:lpstr>
      <vt:lpstr>Sarabun</vt:lpstr>
      <vt:lpstr>Segoe UI</vt:lpstr>
      <vt:lpstr>Segoe UI Light</vt:lpstr>
      <vt:lpstr>Segoe UI Semilight</vt:lpstr>
      <vt:lpstr>Source Code Pro</vt:lpstr>
      <vt:lpstr>Office Theme</vt:lpstr>
      <vt:lpstr>QuickStarter Theme</vt:lpstr>
      <vt:lpstr>Related topics to learn</vt:lpstr>
      <vt:lpstr>Github: Source file and Slide https://github.com/howtotailscompany/MongoDB_Course CONTACT : Slack :  #training-project https://howtotailscompany.slack.com/archives/C047KPB1EP7  : Email : howtotailscompany@gmail.com</vt:lpstr>
      <vt:lpstr>Contents</vt:lpstr>
      <vt:lpstr>History</vt:lpstr>
      <vt:lpstr>Introduction to MongoDB</vt:lpstr>
      <vt:lpstr>Introduction to MongoDB (Cont.)</vt:lpstr>
      <vt:lpstr>Introduction to MongoDB (Cont.)</vt:lpstr>
      <vt:lpstr>Installation and Configuration (Added Upgrade)</vt:lpstr>
      <vt:lpstr>Data Types (JSON, BSON)</vt:lpstr>
      <vt:lpstr>PowerPoint Presentation</vt:lpstr>
      <vt:lpstr>Mongo Operators</vt:lpstr>
      <vt:lpstr>Mongo Operators (cont.)</vt:lpstr>
      <vt:lpstr>Create, Read, Update and Delete operations (CRUD)</vt:lpstr>
      <vt:lpstr>MongoDB CRUD Concepts</vt:lpstr>
      <vt:lpstr>Create, Read, Update and Delete operations (cont.)</vt:lpstr>
      <vt:lpstr>Indexing</vt:lpstr>
      <vt:lpstr>Utilities</vt:lpstr>
      <vt:lpstr>Storage Engines</vt:lpstr>
      <vt:lpstr>MongoDB Database Management</vt:lpstr>
      <vt:lpstr>Authentication and Security</vt:lpstr>
      <vt:lpstr>Replication and Sharding</vt:lpstr>
      <vt:lpstr>Query and Cursor</vt:lpstr>
      <vt:lpstr>Aggregation Framework</vt:lpstr>
      <vt:lpstr>Import Data into Cluster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jzz</dc:creator>
  <cp:lastModifiedBy>jzz</cp:lastModifiedBy>
  <cp:revision>465</cp:revision>
  <dcterms:created xsi:type="dcterms:W3CDTF">2022-10-21T08:29:09Z</dcterms:created>
  <dcterms:modified xsi:type="dcterms:W3CDTF">2022-11-05T05:19:28Z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0x0101003D4FE50AB6BCEF45963ADECFA6E57B65</vt:lpwstr>
  </property>
</Properties>
</file>