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72" r:id="rId7"/>
    <p:sldId id="299" r:id="rId8"/>
    <p:sldId id="270" r:id="rId9"/>
    <p:sldId id="273" r:id="rId10"/>
    <p:sldId id="274" r:id="rId11"/>
    <p:sldId id="282" r:id="rId12"/>
    <p:sldId id="283" r:id="rId13"/>
    <p:sldId id="277" r:id="rId14"/>
    <p:sldId id="278" r:id="rId15"/>
    <p:sldId id="284" r:id="rId16"/>
    <p:sldId id="285" r:id="rId17"/>
    <p:sldId id="287" r:id="rId18"/>
    <p:sldId id="288" r:id="rId19"/>
    <p:sldId id="295" r:id="rId20"/>
    <p:sldId id="290" r:id="rId21"/>
    <p:sldId id="291" r:id="rId22"/>
    <p:sldId id="289" r:id="rId23"/>
    <p:sldId id="262" r:id="rId24"/>
    <p:sldId id="292" r:id="rId25"/>
    <p:sldId id="293" r:id="rId26"/>
    <p:sldId id="294" r:id="rId27"/>
    <p:sldId id="296" r:id="rId28"/>
    <p:sldId id="389" r:id="rId29"/>
    <p:sldId id="388" r:id="rId30"/>
    <p:sldId id="286" r:id="rId31"/>
    <p:sldId id="264" r:id="rId32"/>
    <p:sldId id="298" r:id="rId33"/>
    <p:sldId id="260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1339" autoAdjust="0"/>
  </p:normalViewPr>
  <p:slideViewPr>
    <p:cSldViewPr snapToGrid="0">
      <p:cViewPr varScale="1">
        <p:scale>
          <a:sx n="87" d="100"/>
          <a:sy n="87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How-to: Oracle 11g Architecture diagram &gt;&gt;   https://ss64.com/ora/syntax-architecture.html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5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PL/SQL Data Types </a:t>
            </a:r>
            <a:r>
              <a:rPr lang="en-US" dirty="0"/>
              <a:t>&gt;&gt;  https://docs.oracle.com/database/121/LNPLS/datatypes.htm#LNPLS003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0303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PL/SQL - Data Types &gt;&gt;  https://www.tutorialspoint.com/plsql/plsql_data_types.htm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35353"/>
                </a:solidFill>
                <a:effectLst/>
                <a:latin typeface="Helvetica Neue"/>
              </a:rPr>
              <a:t>Disable Primary Key </a:t>
            </a:r>
            <a:r>
              <a:rPr lang="th-TH" b="0" dirty="0"/>
              <a:t>และ </a:t>
            </a:r>
            <a:r>
              <a:rPr lang="en-US" b="0" i="0" dirty="0">
                <a:solidFill>
                  <a:srgbClr val="535353"/>
                </a:solidFill>
                <a:effectLst/>
                <a:latin typeface="Helvetica Neue"/>
              </a:rPr>
              <a:t>Enable Primary Key </a:t>
            </a:r>
            <a:r>
              <a:rPr lang="en-US" b="1" i="0" dirty="0">
                <a:solidFill>
                  <a:srgbClr val="535353"/>
                </a:solidFill>
                <a:effectLst/>
                <a:latin typeface="Helvetica Neue"/>
              </a:rPr>
              <a:t>&gt;&gt;  </a:t>
            </a:r>
            <a:r>
              <a:rPr lang="en-US" dirty="0"/>
              <a:t>https://www.techonthenet.com/oracle/primary_keys.php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Oracle CREATE TABLE Command in PL/SQL with 10 Examples &gt;&gt;  https://blog.devart.com/how-to-create-table-in-oracle.html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84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Temporary Tables &gt;&gt;  http://oracle-plsql-tech.blogspot.com/2013/03/temporary-tables.html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3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Oracle / PLSQL: Foreign Key Topics &gt;&gt;  https://www.techonthenet.com/oracle/foreign_keys/index.php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7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Oracle CREATE TABLE Command in PL/SQL with 10 Examples &gt;&gt;  https://blog.devart.com/how-to-create-table-in-oracle.html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External Tables Concepts &gt;&gt;  </a:t>
            </a:r>
            <a:r>
              <a:rPr lang="en-US" dirty="0"/>
              <a:t>https://docs.oracle.com/en/database/oracle/oracle-database/21/sutil/oracle-external-tables-concepts.html#GUID-44323E01-7D72-45EC-915A-99E596769D9E</a:t>
            </a:r>
            <a:endParaRPr lang="th-T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Oracle External Table</a:t>
            </a:r>
            <a:r>
              <a:rPr lang="th-TH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&gt;&gt;  https://www.oracletutorial.com/oracle-administration/oracle-external-table/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Using Triggers &gt;&gt;  </a:t>
            </a:r>
            <a:r>
              <a:rPr lang="en-US" b="0" i="0" dirty="0">
                <a:solidFill>
                  <a:srgbClr val="363F48"/>
                </a:solidFill>
                <a:effectLst/>
                <a:latin typeface="Oswald" pitchFamily="2" charset="0"/>
              </a:rPr>
              <a:t>https://docs.oracle.com/en/database/oracle/oracle-database/19/tdddg/using-triggers.html#GUID-3744214A-861D-4C59-AD2D-95840B5B0871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PL/SQL Tables and User-Defined Records</a:t>
            </a:r>
            <a:r>
              <a:rPr lang="th-TH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&gt;&gt;  https://docs.oracle.com/cd/A57673_01/DOC/server/doc/PLS23/ch4.htm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2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DBMS_SQL</a:t>
            </a:r>
            <a:r>
              <a:rPr lang="th-TH" b="0" i="0" dirty="0">
                <a:solidFill>
                  <a:srgbClr val="1A1816"/>
                </a:solidFill>
                <a:effectLst/>
                <a:latin typeface="Oracle Sans"/>
              </a:rPr>
              <a:t> </a:t>
            </a: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&gt;&gt;  https://docs.oracle.com/en/database/oracle/oracle-database/19/arpls/DBMS_SQL.html#GUID-C96D5BAA-29A9-4AB5-A69E-E31228ECC9E9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rial, Helvetica, sans-serif"/>
              </a:rPr>
              <a:t>How to alter a table in Oracle &gt;&gt; https://blog.toadworld.com/how-to-alter-a-table-in-oracle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ALTER TABLE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&gt;&gt;  https://docs.oracle.com/database/121/SQLRF/statements_3001.htm#SQLRF01001</a:t>
            </a:r>
            <a:endParaRPr lang="en-US" b="0" i="0" dirty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20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Native Dynamic SQL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&gt;&gt;  https://oracle-base.com/articles/8i/native-dynamic-sql#Native-vs-dbms_sql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16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Roboto Slab" panose="020B0604020202020204" pitchFamily="2" charset="0"/>
              </a:rPr>
              <a:t>The effects of NULL with NOT IN on Oracle transformations</a:t>
            </a:r>
            <a:r>
              <a:rPr lang="th-TH" b="0" i="0" dirty="0">
                <a:solidFill>
                  <a:srgbClr val="222222"/>
                </a:solidFill>
                <a:effectLst/>
                <a:latin typeface="Roboto Slab" panose="020B0604020202020204" pitchFamily="2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Roboto Slab" panose="020B0604020202020204" pitchFamily="2" charset="0"/>
              </a:rPr>
              <a:t>&gt;&gt;  https://www.red-gate.com/simple-talk/databases/oracle-databases/the-effects-of-null-with-not-in-on-oracle-transformations/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Roboto Slab" panose="020B0604020202020204" pitchFamily="2" charset="0"/>
              </a:rPr>
              <a:t>CONSTRAINT clause &gt;&gt;  https://docs.oracle.com/javadb/10.8.3.0/ref/rrefsqlj13590.html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22222"/>
              </a:solidFill>
              <a:effectLst/>
              <a:latin typeface="Roboto Slab" panose="020B06040202020202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6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Server-Side Programming: PL/SQL and Java &gt;&gt;  https://docs.oracle.com/en/database/oracle/oracle-database/19/cncpt/server-side-programming.html#GUID-D4A154D2-DF56-45DA-863C-BED5DA6BDA34</a:t>
            </a:r>
            <a:endParaRPr lang="th-TH" b="0" i="0" dirty="0">
              <a:solidFill>
                <a:srgbClr val="1A1816"/>
              </a:solidFill>
              <a:effectLst/>
              <a:latin typeface="Orac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Learn SQL</a:t>
            </a:r>
            <a:r>
              <a:rPr lang="th-TH" b="0" i="0" dirty="0">
                <a:solidFill>
                  <a:srgbClr val="000000"/>
                </a:solidFill>
                <a:effectLst/>
                <a:latin typeface="OracleSansVF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&gt;&gt;  </a:t>
            </a: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https://www.oracle.com/database/technologies/appdev/sql.html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6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Introduction to PL/SQL  </a:t>
            </a:r>
            <a:r>
              <a:rPr lang="en-US" dirty="0"/>
              <a:t>&gt;&gt;   https://oracle-base.com/articles/misc/introduction-to-plsql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Oracle </a:t>
            </a:r>
            <a:r>
              <a:rPr lang="fr-FR" b="0" i="0" dirty="0" err="1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Database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fr-FR" b="0" i="0" dirty="0" err="1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Applica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fr-FR" b="0" i="0" dirty="0" err="1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tion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 </a:t>
            </a:r>
            <a:r>
              <a:rPr lang="fr-FR" b="0" i="0" dirty="0" err="1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Development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: Oracle SQL &amp; PL/SQL</a:t>
            </a:r>
            <a:r>
              <a:rPr lang="en-US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 &gt;&gt;  https://www.softwaretestinghelp.com/oracle-database-application/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SQL vs PL-SQL vs T-SQL – Difference Between Them &gt;&gt;  </a:t>
            </a:r>
            <a:r>
              <a:rPr lang="fr-FR" b="0" i="0" dirty="0">
                <a:solidFill>
                  <a:srgbClr val="A90000"/>
                </a:solidFill>
                <a:effectLst/>
                <a:latin typeface="Work Sans" panose="020B0604020202020204" pitchFamily="2" charset="0"/>
              </a:rPr>
              <a:t>https://www.guru99.com/sql-vs-pl-sql.html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6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Joined </a:t>
            </a:r>
            <a:r>
              <a:rPr lang="en-US" b="1"/>
              <a:t>Tables 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81BA2-DF14-4068-8D92-04B6D2CD5988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D0A3-A3C5-4246-A988-B30C97205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1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ABOUT CROSS JOIN IN POSTGRESQL</a:t>
            </a:r>
            <a:r>
              <a:rPr lang="th-TH" b="1" dirty="0"/>
              <a:t> </a:t>
            </a:r>
            <a:r>
              <a:rPr lang="en-US" dirty="0"/>
              <a:t>:</a:t>
            </a:r>
            <a:r>
              <a:rPr lang="th-TH" dirty="0"/>
              <a:t> </a:t>
            </a:r>
            <a:r>
              <a:rPr lang="en-US" dirty="0"/>
              <a:t>https://www.cybertec-postgresql.com/en/cross-join-in-postgresql/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81BA2-DF14-4068-8D92-04B6D2CD5988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D0A3-A3C5-4246-A988-B30C97205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7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63F48"/>
                </a:solidFill>
                <a:effectLst/>
                <a:latin typeface="Oswald" pitchFamily="2" charset="0"/>
              </a:rPr>
              <a:t>Using PL/SQL to Manipulate Data using DML Commands &gt;&gt;  https://www.thegeekdiary.com/using-pl-sql-to-manipulate-data-using-dml-commands/</a:t>
            </a:r>
          </a:p>
          <a:p>
            <a:pPr algn="l"/>
            <a:r>
              <a:rPr lang="en-US" dirty="0"/>
              <a:t>CURSOR MANAGEMENT in PL/SQL &gt;&gt;  http://cms.gcg11.ac.in/attachments/article/70/CursormanagementinPLSQL.pdf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7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35353"/>
                </a:solidFill>
                <a:effectLst/>
                <a:latin typeface="Helvetica Neue"/>
              </a:rPr>
              <a:t>Oracle / PLSQL: </a:t>
            </a:r>
            <a:r>
              <a:rPr lang="en-US" b="0" i="0" dirty="0">
                <a:solidFill>
                  <a:srgbClr val="4B6692"/>
                </a:solidFill>
                <a:effectLst/>
                <a:latin typeface="Helvetica Neue"/>
              </a:rPr>
              <a:t>Functions - Listed by Category</a:t>
            </a:r>
            <a:r>
              <a:rPr lang="th-TH" b="0" i="0" dirty="0">
                <a:solidFill>
                  <a:srgbClr val="4B6692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4B6692"/>
                </a:solidFill>
                <a:effectLst/>
                <a:latin typeface="Helvetica Neue"/>
              </a:rPr>
              <a:t>&gt;&gt;  https://www.techonthenet.com/oracle/functions/index.php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PL/SQL – Strings</a:t>
            </a:r>
            <a:r>
              <a:rPr lang="en-US" b="0" i="0" dirty="0">
                <a:solidFill>
                  <a:srgbClr val="535353"/>
                </a:solidFill>
                <a:effectLst/>
                <a:latin typeface="Helvetica Neue"/>
                <a:cs typeface="Heebo" pitchFamily="2" charset="-79"/>
              </a:rPr>
              <a:t> &gt;&gt;  https://www.tutorialspoint.com/plsql/plsql_strings.htm</a:t>
            </a:r>
            <a:endParaRPr lang="en-US" b="0" i="0" dirty="0">
              <a:solidFill>
                <a:srgbClr val="303030"/>
              </a:solidFill>
              <a:effectLst/>
              <a:latin typeface="Heebo" pitchFamily="2" charset="-79"/>
              <a:cs typeface="Heebo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72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Oracle SQL &amp; PL/SQL</a:t>
            </a:r>
            <a:r>
              <a:rPr lang="th-TH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&gt;&gt;  https://sql-plsql.blogspot.com/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FETCH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&gt;&gt;  https://www.oracletutorial.com/oracle-basics/oracle-fetch/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OFFSET Clause</a:t>
            </a:r>
            <a:r>
              <a:rPr lang="en-US" b="0" i="0" dirty="0">
                <a:solidFill>
                  <a:srgbClr val="1A1816"/>
                </a:solidFill>
                <a:effectLst/>
                <a:latin typeface="-apple-system"/>
              </a:rPr>
              <a:t> &gt;&gt;  https://docs.oracle.com/en/database/other-databases/nosql-database/22.1/sqlreferencefornosql/offset-clause.html</a:t>
            </a:r>
            <a:endParaRPr lang="en-US" b="0" i="0" dirty="0">
              <a:solidFill>
                <a:srgbClr val="1A1816"/>
              </a:solidFill>
              <a:effectLst/>
              <a:latin typeface="Orac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7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Overview of PL/SQL &gt;&gt; </a:t>
            </a:r>
            <a:r>
              <a:rPr lang="en-US" dirty="0"/>
              <a:t>https://docs.oracle.com/database/121/LNPLS/overview.htm#LNPLS132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6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Oracle SIDs vs. Oracle SERVICE NAMES &gt;&gt;  https://www.stechies.com/difference-between-oracle-sids-and-oracle-service-names/ </a:t>
            </a:r>
          </a:p>
          <a:p>
            <a:r>
              <a:rPr lang="en-US" dirty="0"/>
              <a:t>How To Find Oracle Database Service Name (SERVICE_NAME parameter on TNS) &gt;&gt;  https://dbtut.com/index.php/2018/06/21/how-to-find-oracle-service-name-service_name-parameter-on-tns/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Unit Testing with Oracle SQL Developer: a serious and complete set up guide &gt;&gt;  http://www.oraclefindings.com/2022/09/06/db-ut-oraclesd-a-serious-guide/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3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 vs NoSQL &gt;&gt;  https://blog.cloudhm.co.th/sql-vs-nosql/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Creating a Database Connection Using SQL Developer &gt;&gt;  https://docs.oracle.com/database/121/ADMQS/GUID-0DE0C9F4-8800-4142-A755-14B2FAA6624F.htm#ADMQS12420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Oracle Database Exadata Express Cloud Service &gt;&gt;  https://docs.oracle.com/en/cloud/paas/exadata-express-cloud/csdbp/connect-sql-developer.html#GUID-238A40BD-10E9-4478-AAA3-43FC98519D3F</a:t>
            </a:r>
            <a:endParaRPr lang="th-T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D5AAB"/>
                </a:solidFill>
                <a:effectLst/>
                <a:latin typeface="Arial" panose="020B0604020202020204" pitchFamily="34" charset="0"/>
              </a:rPr>
              <a:t>Main Features of PL/SQL &gt;&gt;  https://docs.oracle.com/database/121/LNPLS/overview.htm#LNPLS137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2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DATABASE &gt;&gt;  https://docs.oracle.com/database/121/RCMRF/rcmsynta019.htm#RCMRF190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Naming Conventions</a:t>
            </a:r>
            <a:r>
              <a:rPr lang="th-TH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dirty="0"/>
              <a:t>&gt;&gt;  https://trivadis.github.io/plsql-and-sql-coding-guidelines/v4.0/2-naming-conventions/naming-conventions/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9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87B-8D15-4A73-8FBB-51B43EC00C35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database/121/LNPLS/overview.htm#GUID-BE368C32-DC7E-4301-BA72-1A8FB6A73F41" TargetMode="External"/><Relationship Id="rId13" Type="http://schemas.openxmlformats.org/officeDocument/2006/relationships/hyperlink" Target="https://docs.oracle.com/database/121/LNPLS/overview.htm#GUID-8B2DD06E-4AC5-479C-9CEF-D212B8C40DA4" TargetMode="External"/><Relationship Id="rId3" Type="http://schemas.openxmlformats.org/officeDocument/2006/relationships/hyperlink" Target="https://docs.oracle.com/database/121/LNPLS/overview.htm#GUID-EAC28BE9-598B-4FF1-B0EA-C1AD0884634B" TargetMode="External"/><Relationship Id="rId7" Type="http://schemas.openxmlformats.org/officeDocument/2006/relationships/hyperlink" Target="https://docs.oracle.com/database/121/LNPLS/overview.htm#GUID-7212C796-0AE8-40EA-998E-E4644916357C" TargetMode="External"/><Relationship Id="rId12" Type="http://schemas.openxmlformats.org/officeDocument/2006/relationships/hyperlink" Target="https://docs.oracle.com/database/121/LNPLS/overview.htm#GUID-4ED4C979-5C1A-4BFA-AEFA-AF152421DE7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database/121/LNPLS/overview.htm#GUID-8E5695A2-F639-4480-9C61-0AE5CF0C16BC" TargetMode="External"/><Relationship Id="rId11" Type="http://schemas.openxmlformats.org/officeDocument/2006/relationships/hyperlink" Target="https://docs.oracle.com/database/121/LNPLS/overview.htm#GUID-91A57FE5-CABE-4FE6-B6B7-00C297B77117" TargetMode="External"/><Relationship Id="rId5" Type="http://schemas.openxmlformats.org/officeDocument/2006/relationships/hyperlink" Target="https://docs.oracle.com/database/121/LNPLS/overview.htm#GUID-8514540B-FE23-41E1-9F72-AB8D726DEE8F" TargetMode="External"/><Relationship Id="rId10" Type="http://schemas.openxmlformats.org/officeDocument/2006/relationships/hyperlink" Target="https://docs.oracle.com/database/121/LNPLS/overview.htm#GUID-83189605-83F9-47D9-8515-95F415F721C4" TargetMode="External"/><Relationship Id="rId4" Type="http://schemas.openxmlformats.org/officeDocument/2006/relationships/hyperlink" Target="https://docs.oracle.com/database/121/LNPLS/overview.htm#GUID-826B070B-4888-4398-889B-61A3C6B91349" TargetMode="External"/><Relationship Id="rId9" Type="http://schemas.openxmlformats.org/officeDocument/2006/relationships/hyperlink" Target="https://docs.oracle.com/database/121/LNPLS/overview.htm#GUID-38C84AB3-D129-4C6B-A308-4B0CBA3B4D1D" TargetMode="External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tutorial.com/getting-started/connect-to-oracle-databas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base.com/articles/misc/temporary-tab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oracle/foreign_keys/foreign_keys.php" TargetMode="External"/><Relationship Id="rId7" Type="http://schemas.openxmlformats.org/officeDocument/2006/relationships/hyperlink" Target="https://www.techonthenet.com/oracle/foreign_keys/enable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echonthenet.com/oracle/foreign_keys/disable.php" TargetMode="External"/><Relationship Id="rId5" Type="http://schemas.openxmlformats.org/officeDocument/2006/relationships/hyperlink" Target="https://www.techonthenet.com/oracle/foreign_keys/foreign_null.php" TargetMode="External"/><Relationship Id="rId4" Type="http://schemas.openxmlformats.org/officeDocument/2006/relationships/hyperlink" Target="https://www.techonthenet.com/oracle/foreign_keys/foreign_delete.ph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tutorial.com/oracle-basics/oracle-drop-tab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oracle/insert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oracle.com/cd/E18283_01/appdev.112/e10766/tdddg_selecting.htm" TargetMode="External"/><Relationship Id="rId5" Type="http://schemas.openxmlformats.org/officeDocument/2006/relationships/hyperlink" Target="https://www.oracletutorial.com/plsql-tutorial/plsql-select-into/" TargetMode="External"/><Relationship Id="rId4" Type="http://schemas.openxmlformats.org/officeDocument/2006/relationships/hyperlink" Target="https://www.oracletutorial.com/oracle-basics/oracle-insert-into-sele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base.com/articles/misc/null-related-function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oracle-base.com/articles/12c/identity-columns-in-oracle-12cr1" TargetMode="External"/><Relationship Id="rId4" Type="http://schemas.openxmlformats.org/officeDocument/2006/relationships/hyperlink" Target="https://www.techonthenet.com/oracle/check.ph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19/sqlrf/SELECT.html#GUID-CFA006CA-6FF1-4972-821E-6996142A51C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techonthenet.com/oracle/where.ph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LNPLS/nameresolution.htm#LNPLS9988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blogs.oracle.com/connect/post/working-with-cursors" TargetMode="External"/><Relationship Id="rId4" Type="http://schemas.openxmlformats.org/officeDocument/2006/relationships/hyperlink" Target="https://docs.oracle.com/database/121/LNPLS/dynamic.htm#LNPLS011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tutorial.com/oracle-string-functions/oracle-initcap/" TargetMode="External"/><Relationship Id="rId13" Type="http://schemas.openxmlformats.org/officeDocument/2006/relationships/hyperlink" Target="https://www.oracletutorial.com/oracle-string-functions/oracle-ltrim/" TargetMode="External"/><Relationship Id="rId18" Type="http://schemas.openxmlformats.org/officeDocument/2006/relationships/hyperlink" Target="https://www.oracletutorial.com/oracle-string-functions/oracle-regexp_substr/" TargetMode="External"/><Relationship Id="rId26" Type="http://schemas.openxmlformats.org/officeDocument/2006/relationships/hyperlink" Target="https://www.oracletutorial.com/oracle-string-functions/oracle-upper/" TargetMode="External"/><Relationship Id="rId3" Type="http://schemas.openxmlformats.org/officeDocument/2006/relationships/hyperlink" Target="https://www.oracletutorial.com/oracle-string-functions/oracle-ascii/" TargetMode="External"/><Relationship Id="rId21" Type="http://schemas.openxmlformats.org/officeDocument/2006/relationships/hyperlink" Target="https://www.oracletutorial.com/oracle-string-functions/oracle-rtrim/" TargetMode="External"/><Relationship Id="rId7" Type="http://schemas.openxmlformats.org/officeDocument/2006/relationships/hyperlink" Target="https://www.oracletutorial.com/oracle-string-functions/oracle-dump/" TargetMode="External"/><Relationship Id="rId12" Type="http://schemas.openxmlformats.org/officeDocument/2006/relationships/hyperlink" Target="https://www.oracletutorial.com/oracle-string-functions/oracle-lpad/" TargetMode="External"/><Relationship Id="rId17" Type="http://schemas.openxmlformats.org/officeDocument/2006/relationships/hyperlink" Target="https://www.oracletutorial.com/oracle-string-functions/oracle-regexp_replace/" TargetMode="External"/><Relationship Id="rId25" Type="http://schemas.openxmlformats.org/officeDocument/2006/relationships/hyperlink" Target="https://www.oracletutorial.com/oracle-string-functions/oracle-trim/" TargetMode="External"/><Relationship Id="rId2" Type="http://schemas.openxmlformats.org/officeDocument/2006/relationships/notesSlide" Target="../notesSlides/notesSlide23.xml"/><Relationship Id="rId16" Type="http://schemas.openxmlformats.org/officeDocument/2006/relationships/hyperlink" Target="https://www.oracletutorial.com/oracle-string-functions/oracle-regexp_like/" TargetMode="External"/><Relationship Id="rId20" Type="http://schemas.openxmlformats.org/officeDocument/2006/relationships/hyperlink" Target="https://www.oracletutorial.com/oracle-string-functions/oracle-rpad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oracletutorial.com/oracle-string-functions/oracle-convert/" TargetMode="External"/><Relationship Id="rId11" Type="http://schemas.openxmlformats.org/officeDocument/2006/relationships/hyperlink" Target="https://www.oracletutorial.com/oracle-string-functions/oracle-lower/" TargetMode="External"/><Relationship Id="rId24" Type="http://schemas.openxmlformats.org/officeDocument/2006/relationships/hyperlink" Target="https://www.oracletutorial.com/oracle-string-functions/oracle-translate/" TargetMode="External"/><Relationship Id="rId5" Type="http://schemas.openxmlformats.org/officeDocument/2006/relationships/hyperlink" Target="https://www.oracletutorial.com/oracle-string-functions/oracle-concat/" TargetMode="External"/><Relationship Id="rId15" Type="http://schemas.openxmlformats.org/officeDocument/2006/relationships/hyperlink" Target="https://www.oracletutorial.com/oracle-string-functions/oracle-regexp_instr/" TargetMode="External"/><Relationship Id="rId23" Type="http://schemas.openxmlformats.org/officeDocument/2006/relationships/hyperlink" Target="https://www.oracletutorial.com/oracle-string-functions/oracle-substr/" TargetMode="External"/><Relationship Id="rId10" Type="http://schemas.openxmlformats.org/officeDocument/2006/relationships/hyperlink" Target="https://www.oracletutorial.com/oracle-string-functions/oracle-length/" TargetMode="External"/><Relationship Id="rId19" Type="http://schemas.openxmlformats.org/officeDocument/2006/relationships/hyperlink" Target="https://www.oracletutorial.com/oracle-string-functions/oracle-replace/" TargetMode="External"/><Relationship Id="rId4" Type="http://schemas.openxmlformats.org/officeDocument/2006/relationships/hyperlink" Target="https://www.oracletutorial.com/oracle-string-functions/oracle-chr/" TargetMode="External"/><Relationship Id="rId9" Type="http://schemas.openxmlformats.org/officeDocument/2006/relationships/hyperlink" Target="https://www.oracletutorial.com/oracle-string-functions/oracle-instr/" TargetMode="External"/><Relationship Id="rId14" Type="http://schemas.openxmlformats.org/officeDocument/2006/relationships/hyperlink" Target="https://www.oracletutorial.com/oracle-string-functions/oracle-regexp_count/" TargetMode="External"/><Relationship Id="rId22" Type="http://schemas.openxmlformats.org/officeDocument/2006/relationships/hyperlink" Target="https://www.oracletutorial.com/oracle-string-functions/oracle-soundex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F49540_01/DOC/inter.815/a67843/cqspcl.htm#2068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techonthenet.com/oracle/like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LNPLS/overview.htm#LNPLS001" TargetMode="External"/><Relationship Id="rId2" Type="http://schemas.openxmlformats.org/officeDocument/2006/relationships/hyperlink" Target="https://docs.oracle.com/cd/B10500_01/appdev.920/a96624/a_samps.htm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base.com/articles/11g/articles-11g" TargetMode="External"/><Relationship Id="rId2" Type="http://schemas.openxmlformats.org/officeDocument/2006/relationships/hyperlink" Target="https://www.techtalkthai.com/introduce-sql-nosql-and-newsql-as-choices-of-database-technology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howtotailscompany/Oracle-PL-SQL" TargetMode="External"/><Relationship Id="rId5" Type="http://schemas.openxmlformats.org/officeDocument/2006/relationships/hyperlink" Target="mailto:howtotailscompany@contoso.com" TargetMode="External"/><Relationship Id="rId4" Type="http://schemas.openxmlformats.org/officeDocument/2006/relationships/hyperlink" Target="https://docs.oracle.com/cd/E11882_01/nav/portal_4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quest.com/products/toad-for-oracle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filehorse.com/download-oracle-sql-developer-64/download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1"/>
            <a:ext cx="4941771" cy="522088"/>
          </a:xfrm>
        </p:spPr>
        <p:txBody>
          <a:bodyPr/>
          <a:lstStyle/>
          <a:p>
            <a:r>
              <a:rPr lang="en-US" dirty="0"/>
              <a:t>SQL Fundamentals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461462"/>
            <a:ext cx="4941770" cy="522088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By Yodesaya Timprom (Mon)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D4556D-0238-0955-6733-ED469200FC7F}"/>
              </a:ext>
            </a:extLst>
          </p:cNvPr>
          <p:cNvSpPr txBox="1">
            <a:spLocks/>
          </p:cNvSpPr>
          <p:nvPr/>
        </p:nvSpPr>
        <p:spPr>
          <a:xfrm>
            <a:off x="6416041" y="4939374"/>
            <a:ext cx="4941770" cy="52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enorite (Body)"/>
                <a:cs typeface="Arabic Typesetting" panose="020B0604020202020204" pitchFamily="66" charset="-78"/>
              </a:rPr>
              <a:t>Oracle Database 11g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269165"/>
            <a:ext cx="9178439" cy="39823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BETWEEN SQL vs NoSQL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91236"/>
            <a:ext cx="10989425" cy="5491031"/>
          </a:xfrm>
        </p:spPr>
        <p:txBody>
          <a:bodyPr>
            <a:normAutofit/>
          </a:bodyPr>
          <a:lstStyle/>
          <a:p>
            <a:pPr algn="ctr"/>
            <a:r>
              <a:rPr lang="th-TH" b="1" i="0" u="sng" dirty="0">
                <a:solidFill>
                  <a:srgbClr val="000000"/>
                </a:solidFill>
                <a:effectLst/>
                <a:latin typeface="IBMPlexSansThaiLooped-Light"/>
              </a:rPr>
              <a:t>สรุปความแตกต่างระหว่าง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IBMPlexSansThaiLooped-Light"/>
              </a:rPr>
              <a:t>RDBMS </a:t>
            </a:r>
            <a:r>
              <a:rPr lang="th-TH" b="1" i="0" u="sng" dirty="0">
                <a:solidFill>
                  <a:srgbClr val="000000"/>
                </a:solidFill>
                <a:effectLst/>
                <a:latin typeface="IBMPlexSansThaiLooped-Light"/>
              </a:rPr>
              <a:t>กับ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IBMPlexSansThaiLooped-Light"/>
              </a:rPr>
              <a:t>NoSQL</a:t>
            </a: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l"/>
            <a:endParaRPr lang="en-US" dirty="0">
              <a:solidFill>
                <a:srgbClr val="000000"/>
              </a:solidFill>
              <a:latin typeface="IBMPlexSansThaiLooped-Light"/>
            </a:endParaRPr>
          </a:p>
          <a:p>
            <a:pPr algn="ctr"/>
            <a:endParaRPr lang="th-TH" b="1" u="sng" dirty="0">
              <a:solidFill>
                <a:srgbClr val="000000"/>
              </a:solidFill>
              <a:latin typeface="IBMPlexSansThaiLooped-Light"/>
            </a:endParaRPr>
          </a:p>
          <a:p>
            <a:pPr algn="ctr"/>
            <a:r>
              <a:rPr lang="th-TH" b="1" u="sng" dirty="0">
                <a:solidFill>
                  <a:srgbClr val="000000"/>
                </a:solidFill>
                <a:latin typeface="IBMPlexSansThaiLooped-Light"/>
              </a:rPr>
              <a:t>ข้อดีและข้อเสียของ </a:t>
            </a:r>
            <a:r>
              <a:rPr lang="en-US" b="1" u="sng" dirty="0">
                <a:solidFill>
                  <a:srgbClr val="000000"/>
                </a:solidFill>
                <a:latin typeface="IBMPlexSansThaiLooped-Light"/>
              </a:rPr>
              <a:t>SQL </a:t>
            </a:r>
            <a:r>
              <a:rPr lang="th-TH" b="1" u="sng" dirty="0">
                <a:solidFill>
                  <a:srgbClr val="000000"/>
                </a:solidFill>
                <a:latin typeface="IBMPlexSansThaiLooped-Light"/>
              </a:rPr>
              <a:t>และ </a:t>
            </a:r>
            <a:r>
              <a:rPr lang="en-US" b="1" u="sng" dirty="0">
                <a:solidFill>
                  <a:srgbClr val="000000"/>
                </a:solidFill>
                <a:latin typeface="IBMPlexSansThaiLooped-Light"/>
              </a:rPr>
              <a:t>NoSQL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EAD5A5-624E-4912-6E8E-38730B61A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49" y="1236735"/>
            <a:ext cx="6613299" cy="23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6DF8A4-81B9-AFF3-1ACE-0636F93B6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348" y="4152763"/>
            <a:ext cx="6613300" cy="216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6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269165"/>
            <a:ext cx="9178439" cy="398230"/>
          </a:xfrm>
        </p:spPr>
        <p:txBody>
          <a:bodyPr>
            <a:normAutofit fontScale="90000"/>
          </a:bodyPr>
          <a:lstStyle/>
          <a:p>
            <a:r>
              <a:rPr lang="en-US" dirty="0"/>
              <a:t>PL/SQL Elements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91236"/>
            <a:ext cx="10989425" cy="549103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h-TH" dirty="0">
                <a:solidFill>
                  <a:srgbClr val="000000"/>
                </a:solidFill>
                <a:latin typeface="Tenorite (Body)"/>
              </a:rPr>
              <a:t>ด้วยประสิทธิภาพที่ </a:t>
            </a:r>
            <a:r>
              <a:rPr lang="en-US" dirty="0">
                <a:solidFill>
                  <a:srgbClr val="000000"/>
                </a:solidFill>
                <a:latin typeface="Tenorite (Body)"/>
              </a:rPr>
              <a:t>PL/SQL </a:t>
            </a:r>
            <a:r>
              <a:rPr lang="th-TH" dirty="0">
                <a:solidFill>
                  <a:srgbClr val="000000"/>
                </a:solidFill>
                <a:latin typeface="Tenorite (Body)"/>
              </a:rPr>
              <a:t>ช่วยส่งชุดคำสั่ง (block of statements) ไปยังฐานข้อมูล ซึ่งช่วยลดการรับส่งข้อมูลระหว่างแอปพลิเคชันและฐานข้อมูลได้อย่างมาก </a:t>
            </a:r>
            <a:r>
              <a:rPr lang="en-US" dirty="0" err="1">
                <a:solidFill>
                  <a:srgbClr val="000000"/>
                </a:solidFill>
                <a:latin typeface="Tenorite (Body)"/>
              </a:rPr>
              <a:t>มาดู</a:t>
            </a:r>
            <a:r>
              <a:rPr lang="en-US" dirty="0">
                <a:solidFill>
                  <a:srgbClr val="000000"/>
                </a:solidFill>
                <a:latin typeface="Tenorite (Body)"/>
              </a:rPr>
              <a:t> Basic Syntax Of PL SQL </a:t>
            </a:r>
            <a:r>
              <a:rPr lang="en-US" dirty="0" err="1">
                <a:solidFill>
                  <a:srgbClr val="000000"/>
                </a:solidFill>
                <a:latin typeface="Tenorite (Body)"/>
              </a:rPr>
              <a:t>นั้นประกอบด้วย</a:t>
            </a:r>
            <a:r>
              <a:rPr lang="en-US" dirty="0">
                <a:solidFill>
                  <a:srgbClr val="000000"/>
                </a:solidFill>
                <a:latin typeface="Tenorite (Body)"/>
              </a:rPr>
              <a:t>  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Tenorite (Body)"/>
              </a:rPr>
              <a:t>1. </a:t>
            </a:r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Declaration: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section begins with the DECLARE keyword. It is not considered as the required one and has variables, subprograms, and so on.</a:t>
            </a:r>
            <a:endParaRPr lang="en-US" b="0" i="0" dirty="0">
              <a:solidFill>
                <a:srgbClr val="3A3A3A"/>
              </a:solidFill>
              <a:effectLst/>
              <a:latin typeface="Tenorite (Body)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2. Executable Commands: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section begins with BEGIN and END keywords respectively. It is considered a required one and contains PL/SQL statements. It consists of at least one executable line of code.</a:t>
            </a:r>
            <a:endParaRPr lang="en-US" b="0" i="0" dirty="0">
              <a:solidFill>
                <a:srgbClr val="3A3A3A"/>
              </a:solidFill>
              <a:effectLst/>
              <a:latin typeface="Tenorite (Body)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3. Exception Handling: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section begins with the keyword EXCEPTION. It comprises the types of exceptions that the code will handle.</a:t>
            </a:r>
            <a:endParaRPr lang="en-US" b="0" i="0" dirty="0">
              <a:solidFill>
                <a:srgbClr val="3A3A3A"/>
              </a:solidFill>
              <a:effectLst/>
              <a:latin typeface="Tenorite (Body)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Tenorite (Body)"/>
              </a:rPr>
              <a:t>4. </a:t>
            </a:r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Begin: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is the keyword used for pointing to the execution block. It is required in a PL/SQL code where actual business logic is described.</a:t>
            </a:r>
            <a:endParaRPr lang="en-US" b="0" i="0" dirty="0">
              <a:solidFill>
                <a:srgbClr val="3A3A3A"/>
              </a:solidFill>
              <a:effectLst/>
              <a:latin typeface="Tenorite (Body)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norite (Body)"/>
              </a:rPr>
              <a:t>5. End: </a:t>
            </a:r>
            <a:r>
              <a:rPr lang="en-US" b="0" i="0" dirty="0">
                <a:solidFill>
                  <a:srgbClr val="000000"/>
                </a:solidFill>
                <a:effectLst/>
                <a:latin typeface="Tenorite (Body)"/>
              </a:rPr>
              <a:t>This is the keyword used to determine the end of the block of code.</a:t>
            </a:r>
            <a:endParaRPr lang="th-TH" dirty="0">
              <a:solidFill>
                <a:srgbClr val="000000"/>
              </a:solidFill>
              <a:latin typeface="Tenorite (Body)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enorite (Body)"/>
              </a:rPr>
              <a:t>Main Features of PL/SQL</a:t>
            </a:r>
            <a:r>
              <a:rPr lang="th-TH" dirty="0">
                <a:solidFill>
                  <a:srgbClr val="000000"/>
                </a:solidFill>
                <a:latin typeface="Tenorite (Body)"/>
              </a:rPr>
              <a:t> มีดังนี้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3" tooltip="PL/SQL makes it easy to detect and handle errors."/>
              </a:rPr>
              <a:t>Error Handling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4" tooltip="The basic unit of a PL/SQL source program is the block, which groups related declarations and statements."/>
              </a:rPr>
              <a:t>Blocks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5" tooltip="PL/SQL lets you declare variables and constants, and then use them wherever you can use an expression."/>
              </a:rPr>
              <a:t>Variables and Constants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6" tooltip="A PL/SQL subprogram is a named PL/SQL block that can be invoked repeatedly."/>
              </a:rPr>
              <a:t>Subprograms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7" tooltip="A package is a schema object that groups logically related PL/SQL types, variables, constants, subprograms, cursors, and exceptions."/>
              </a:rPr>
              <a:t>Packages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8" tooltip="A trigger is a named PL/SQL unit that is stored in the database and run in response to an event that occurs in the database."/>
              </a:rPr>
              <a:t>Triggers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9" tooltip="Most PL/SQL input and output (I/O) is done with SQL statements that store data in database tables or query those tables. All other PL/SQL I/O is done with PL/SQL packages that Oracle Database supplies."/>
              </a:rPr>
              <a:t>Input and Output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10" tooltip="Data abstraction lets you work with the essential properties of data without being too involved with details."/>
              </a:rPr>
              <a:t>Data Abstraction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11" tooltip="Control statements are the most important PL/SQL extension to SQL."/>
              </a:rPr>
              <a:t>Control Statements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80FF"/>
                </a:solidFill>
                <a:effectLst/>
                <a:latin typeface="Tenorite (Body)"/>
                <a:hlinkClick r:id="rId12" tooltip="Conditional compilation lets you customize the functionality in a PL/SQL application without removing source text."/>
              </a:rPr>
              <a:t>Conditional Compilation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5AAB"/>
                </a:solidFill>
                <a:effectLst/>
                <a:latin typeface="Tenorite (Body)"/>
                <a:hlinkClick r:id="rId13" tooltip="PL/SQL lets you issue a SQL query and process the rows of the result set one at a time."/>
              </a:rPr>
              <a:t>Processing a Query Result Set One Row at a Time</a:t>
            </a:r>
            <a:endParaRPr lang="en-US" b="0" i="0" dirty="0">
              <a:solidFill>
                <a:srgbClr val="222222"/>
              </a:solidFill>
              <a:effectLst/>
              <a:latin typeface="Tenorite (Body)"/>
            </a:endParaRP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th-TH" b="0" i="0" dirty="0">
              <a:solidFill>
                <a:srgbClr val="000000"/>
              </a:solidFill>
              <a:effectLst/>
              <a:latin typeface="IBMPlexSansThaiLooped-Ligh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 descr="Sample code structure output">
            <a:extLst>
              <a:ext uri="{FF2B5EF4-FFF2-40B4-BE49-F238E27FC236}">
                <a16:creationId xmlns:a16="http://schemas.microsoft.com/office/drawing/2014/main" id="{55DB6F9B-9C24-8FD8-9D0A-2B067AE4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2866140"/>
            <a:ext cx="4284344" cy="280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0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Select, Delete a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การ </a:t>
            </a:r>
            <a:r>
              <a:rPr lang="en-US" sz="1400" u="sng" dirty="0">
                <a:solidFill>
                  <a:srgbClr val="000000"/>
                </a:solidFill>
                <a:latin typeface="Tenorite (Body)"/>
              </a:rPr>
              <a:t>select</a:t>
            </a: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 ใน Oracle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เราสามารถใช้ </a:t>
            </a:r>
            <a:r>
              <a:rPr lang="th-TH" sz="1400" b="0" i="0" dirty="0" err="1">
                <a:solidFill>
                  <a:srgbClr val="000000"/>
                </a:solidFill>
                <a:effectLst/>
                <a:latin typeface="Tenorite (Body)"/>
              </a:rPr>
              <a:t>command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เพื่อทำการระบุ </a:t>
            </a:r>
            <a:r>
              <a:rPr lang="th-TH" sz="1400" b="0" i="0" dirty="0" err="1">
                <a:solidFill>
                  <a:srgbClr val="000000"/>
                </a:solidFill>
                <a:effectLst/>
                <a:latin typeface="Tenorite (Body)"/>
              </a:rPr>
              <a:t>database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ที่เราต้องการจะเลือกใช้ หรือใช้ในการสลับเลือกใช้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database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ไปยังอันอื่นๆด้วย</a:t>
            </a:r>
            <a:r>
              <a:rPr lang="th-TH" sz="1400" dirty="0">
                <a:latin typeface="Tenorite (Body)"/>
              </a:rPr>
              <a:t> 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Syntax </a:t>
            </a:r>
            <a:r>
              <a:rPr lang="th-TH" sz="1400" dirty="0">
                <a:latin typeface="Tenorite (Body)"/>
              </a:rPr>
              <a:t>ใช้ดังนี้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	USE [DATABASE];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ตัวอย่างการใช้งาน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	USE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ut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_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admin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หรือจะเป็นการเลือกและสลับ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ใน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management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tool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อย่างเช่น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Toad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, Oracle SQL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developer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</a:p>
          <a:p>
            <a:pPr marL="0" indent="0">
              <a:buNone/>
            </a:pP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Noted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: ดูในส่วนของการใช้งาน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3"/>
              </a:rPr>
              <a:t>Connect to Oracle Database Server using SQL*Plus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การ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delete</a:t>
            </a: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u="sng" dirty="0">
                <a:solidFill>
                  <a:srgbClr val="000000"/>
                </a:solidFill>
                <a:latin typeface="Tenorite (Body)"/>
              </a:rPr>
              <a:t> ใน Oracle </a:t>
            </a:r>
            <a:r>
              <a:rPr lang="th-TH" sz="1400" u="sng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(DROP DATABASE)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เพื่อลบฐานข้อมูลเป้าหมายก่อนดำเนินการใดๆ ต้องทราบตำแหน่งของไฟล์ข้อมูล ไฟล์ควบคุม และไฟล์บันทึก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การทำ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ซ้ำแบบออนไลน์ (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datafile,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controlfile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, and online redo log files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) ใช้แบบสอบถามตามนี้ก่อนเพื่อจะได้รับรายละเอียดของที่อยู่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file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จาก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command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ดังนี้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	select name from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v$database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  &lt;&lt;--- check database name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	select name from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v$datafile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	select name from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v$controlfile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	select member from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v$logfile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จากนั้นสั่ง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Shutdown the 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และเริ่มฐานข้อมูลในโหมด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Exclusive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จนถึงขั้นตอนเมาน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ต์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เพื่อเตรียมเริ่มกระบวนการด้วย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startup mount exclusive restrict;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ก่อน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ฐานข้อมูล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ในตอนท้าย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drop database;</a:t>
            </a: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หรือจะทำ</a:t>
            </a:r>
            <a:r>
              <a:rPr lang="th-TH" sz="1400" b="0" i="0" dirty="0" err="1">
                <a:solidFill>
                  <a:srgbClr val="000000"/>
                </a:solidFill>
                <a:effectLst/>
                <a:latin typeface="Tenorite (Body)"/>
              </a:rPr>
              <a:t>ขั่น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ตอนเหล่านี้ผ่านทาง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management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tool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อย่างเช่น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Toad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, Oracle SQL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developer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ก็ทำได้ง่ายด้วยเช่นเดียวกันซึ่งในข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ญะ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drop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ต้องไม่หลงเหลือ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session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การใช้งานใดๆกับ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database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นั้นเสียก่อนจึงจะลบได้สำเร็จ</a:t>
            </a:r>
            <a:endParaRPr lang="th-TH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SQL Naming Convention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การตั้งชื่อแบบแผนใน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 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ในโปรแกรมที่ซับซ้อน เราอาจต้องใส่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identifiers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จำนวนมาก รวมถึงตัวแปร เคอร์เซอร์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ด้วยเพื่อหลีกเลี่ยงความสับสนและเพื่อเพิ่มความสามารถในการอ่านของโปรแกรม เราจึงต้องปฏิบัติตามหลักการตั้งชื่อให้เหมาะสม หลักการตั้งชื่อที่ใช้กันทั่วไปใน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PL/SQL: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 ควรใช้อักษรตัวแรกเพื่อระบุ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declared level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ยกตัวอย่างของอักษรตัวแรกที่ใช้กันดังนี้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‘P’ –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ตัวแปรถูกประกาศที่ระดับพารามิเตอร์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L' –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ประกาศตัวแปรที่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local block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G' –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ตัวแปรถูกประกาศใน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global level 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ตัวอักษรตัวที่สองระบุประเภทของ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identifier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ด้านล่างนี้คือประเภทของ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identifier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ที่ใช้กันทั่วไปและ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naming code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ดังนี้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‘C’ – Cursor Identifier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‘V’ – Varchar and char datatype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‘N’ – Number datatype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‘R’ – Record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enorite (Body)"/>
              </a:rPr>
              <a:t>‘T’ – Table type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ด้านล่างนี้เป็นตัวอย่างบางส่วนของหลักการตั้งชื่อที่เหมาะสมใน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PL/SQL: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Tenorite (Body)"/>
              </a:rPr>
              <a:t>Lv_name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– local level variable of varchar/char datatype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Tenorite (Body)"/>
              </a:rPr>
              <a:t>Pc_num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– parameter level cursor identifier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Tenorite (Body)"/>
              </a:rPr>
              <a:t>Gn_user_id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– Global level variable of numerical data type</a:t>
            </a:r>
          </a:p>
        </p:txBody>
      </p:sp>
    </p:spTree>
    <p:extLst>
      <p:ext uri="{BB962C8B-B14F-4D97-AF65-F5344CB8AC3E}">
        <p14:creationId xmlns:p14="http://schemas.microsoft.com/office/powerpoint/2010/main" val="76560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Types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ทุกค่าคงที่ของ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ตัวแปร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,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พารามิเตอร์ และ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function return value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ต้องมีชนิดข้อมูลที่กำหนดรูปแบบการจัดเก็บและค่าตัวแปรที่ถูกต้อง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แบ่งเป็น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4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กลุ่มหลักและที่ใช้ประจำเป็นประเภท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SCALAR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LOB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ประเภทข้อมูล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SCALAR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ของ </a:t>
            </a:r>
            <a:r>
              <a:rPr lang="en-US" sz="1400" dirty="0">
                <a:latin typeface="Tenorite (Body)"/>
              </a:rPr>
              <a:t>PL/SQL </a:t>
            </a:r>
            <a:r>
              <a:rPr lang="th-TH" sz="1400" dirty="0">
                <a:latin typeface="Tenorite (Body)"/>
              </a:rPr>
              <a:t>และประเภทย่อยอยู่ภายใต้หมวดหมู่ต่อไปนี้:</a:t>
            </a:r>
            <a:endParaRPr lang="en-US" sz="4800" dirty="0">
              <a:latin typeface="Tenorite (Body)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3CA58E-955D-883C-79FB-80666D2D0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23627"/>
              </p:ext>
            </p:extLst>
          </p:nvPr>
        </p:nvGraphicFramePr>
        <p:xfrm>
          <a:off x="719743" y="1307545"/>
          <a:ext cx="10752512" cy="2604352"/>
        </p:xfrm>
        <a:graphic>
          <a:graphicData uri="http://schemas.openxmlformats.org/drawingml/2006/table">
            <a:tbl>
              <a:tblPr/>
              <a:tblGrid>
                <a:gridCol w="1267088">
                  <a:extLst>
                    <a:ext uri="{9D8B030D-6E8A-4147-A177-3AD203B41FA5}">
                      <a16:colId xmlns:a16="http://schemas.microsoft.com/office/drawing/2014/main" val="1029700355"/>
                    </a:ext>
                  </a:extLst>
                </a:gridCol>
                <a:gridCol w="9485424">
                  <a:extLst>
                    <a:ext uri="{9D8B030D-6E8A-4147-A177-3AD203B41FA5}">
                      <a16:colId xmlns:a16="http://schemas.microsoft.com/office/drawing/2014/main" val="153576050"/>
                    </a:ext>
                  </a:extLst>
                </a:gridCol>
              </a:tblGrid>
              <a:tr h="2583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S.No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Category &amp; Description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345"/>
                  </a:ext>
                </a:extLst>
              </a:tr>
              <a:tr h="426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53065" marR="53065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Scalar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Single values with no internal components, such as a 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NUMBER, DATE,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 or </a:t>
                      </a: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71130"/>
                  </a:ext>
                </a:extLst>
              </a:tr>
              <a:tr h="594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53065" marR="53065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Large Object (LOB)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Pointers to large objects that are stored separately from other data items, such as text, graphic images, video clips, and sound waveforms.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846731"/>
                  </a:ext>
                </a:extLst>
              </a:tr>
              <a:tr h="594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53065" marR="53065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Composite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Data items that have internal components that can be accessed individually. For example, collections and records.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291546"/>
                  </a:ext>
                </a:extLst>
              </a:tr>
              <a:tr h="426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53065" marR="53065" marT="53065" marB="5306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Pointers to other data items.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5532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F74228-4558-C6B2-1009-935BF11E3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56734"/>
              </p:ext>
            </p:extLst>
          </p:nvPr>
        </p:nvGraphicFramePr>
        <p:xfrm>
          <a:off x="5191900" y="3744772"/>
          <a:ext cx="6280355" cy="2661100"/>
        </p:xfrm>
        <a:graphic>
          <a:graphicData uri="http://schemas.openxmlformats.org/drawingml/2006/table">
            <a:tbl>
              <a:tblPr/>
              <a:tblGrid>
                <a:gridCol w="745872">
                  <a:extLst>
                    <a:ext uri="{9D8B030D-6E8A-4147-A177-3AD203B41FA5}">
                      <a16:colId xmlns:a16="http://schemas.microsoft.com/office/drawing/2014/main" val="2438019265"/>
                    </a:ext>
                  </a:extLst>
                </a:gridCol>
                <a:gridCol w="5534483">
                  <a:extLst>
                    <a:ext uri="{9D8B030D-6E8A-4147-A177-3AD203B41FA5}">
                      <a16:colId xmlns:a16="http://schemas.microsoft.com/office/drawing/2014/main" val="103485576"/>
                    </a:ext>
                  </a:extLst>
                </a:gridCol>
              </a:tblGrid>
              <a:tr h="279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S.No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Date Type &amp; Description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73271"/>
                  </a:ext>
                </a:extLst>
              </a:tr>
              <a:tr h="44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7990" marR="67990" marT="67990" marB="679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Numeric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Numeric values on which arithmetic operations are performed.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47802"/>
                  </a:ext>
                </a:extLst>
              </a:tr>
              <a:tr h="609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7990" marR="67990" marT="67990" marB="679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Character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Alphanumeric values that represent single characters or strings of characters.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62625"/>
                  </a:ext>
                </a:extLst>
              </a:tr>
              <a:tr h="44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67990" marR="67990" marT="67990" marB="679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Logical values on which logical operations are performed.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64171"/>
                  </a:ext>
                </a:extLst>
              </a:tr>
              <a:tr h="44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67990" marR="67990" marT="67990" marB="679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Dates and times.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4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52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10752514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Create Tables and PRIMARY KEY (DDL)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ที่ใช้สร้างคำสั่งสำหรับการ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CREATE TABLE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Oracle/PLSQL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CREATE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(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column1 datatype [ NULL | NOT NULL ],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column2 datatype [ NULL | NOT NULL ],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...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column_n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datatype [ NULL | NOT NULL 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);</a:t>
            </a:r>
          </a:p>
          <a:p>
            <a:pPr marL="0" indent="0">
              <a:buNone/>
            </a:pPr>
            <a:r>
              <a:rPr lang="th-TH" sz="1600" dirty="0">
                <a:solidFill>
                  <a:srgbClr val="000000"/>
                </a:solidFill>
                <a:latin typeface="Tenorite (Body)"/>
              </a:rPr>
              <a:t>ตัวอย่างเช่น </a:t>
            </a:r>
            <a:r>
              <a:rPr lang="en-US" sz="1600" dirty="0">
                <a:solidFill>
                  <a:srgbClr val="000000"/>
                </a:solidFill>
                <a:latin typeface="Tenorite (Body)"/>
              </a:rPr>
              <a:t>: </a:t>
            </a:r>
            <a:r>
              <a:rPr lang="th-TH" sz="18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ในการสร้าง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Primary Keys 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 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ALTER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ADD CONSTRAINT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constraint_name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PRIMARY KEY (column1, column2, ...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column_n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);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Primary Key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 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ALTER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CONSTRAINT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constraint_name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F4D3095-ED20-0BDF-444D-AE5ACEB66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12856"/>
              </p:ext>
            </p:extLst>
          </p:nvPr>
        </p:nvGraphicFramePr>
        <p:xfrm>
          <a:off x="1830315" y="3000916"/>
          <a:ext cx="85313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684">
                  <a:extLst>
                    <a:ext uri="{9D8B030D-6E8A-4147-A177-3AD203B41FA5}">
                      <a16:colId xmlns:a16="http://schemas.microsoft.com/office/drawing/2014/main" val="3407154079"/>
                    </a:ext>
                  </a:extLst>
                </a:gridCol>
                <a:gridCol w="4265684">
                  <a:extLst>
                    <a:ext uri="{9D8B030D-6E8A-4147-A177-3AD203B41FA5}">
                      <a16:colId xmlns:a16="http://schemas.microsoft.com/office/drawing/2014/main" val="307042930"/>
                    </a:ext>
                  </a:extLst>
                </a:gridCol>
              </a:tblGrid>
              <a:tr h="127947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CREATE TABLE customers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(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enorite (Body)"/>
                        </a:rPr>
                        <a:t>customer_id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number(10) NOT NULL,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enorite (Body)"/>
                        </a:rPr>
                        <a:t>customer_name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varchar2(50) NOT NULL,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 city varchar2(50)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);</a:t>
                      </a:r>
                      <a:endParaRPr lang="th-TH" sz="1400" dirty="0">
                        <a:solidFill>
                          <a:srgbClr val="000000"/>
                        </a:solidFill>
                        <a:latin typeface="Tenorite (Body)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TABLE customers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number(10)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customer_name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varchar2(50)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city varchar2(50),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CONSTRAINT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customers_pk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PRIMARY KEY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63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10752514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Create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Global Temporary Tables</a:t>
            </a:r>
            <a:r>
              <a:rPr lang="en-US" dirty="0"/>
              <a:t> (DDL)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ที่ใช้สร้างคำสั่งสำหรับการ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Global Temp Table (GTT)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DECLARE GLOBAL TEMPORARY TABLE statement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Oracle/PLSQL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ตัวอย่างเช่น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Global Temporary Tables including Undo and Redo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แม้ว่าข้อมูลใน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GTT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จะถูกเขียนลงในพื้นที่ตารางชั่วคราว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(temporary tablespace)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แต่การเลิกทำที่เกี่ยวข้องยังคงเขียนลงในพื้นที่เลิกทำตารางตามปกติ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(normal undo tablespace)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ซึ่งได้รับการป้องกันด้วย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การทำ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ซ้ำ ดังนั้นการใช้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GTT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จะไม่ลดการเลิกทำและ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การทำ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ซ้ำ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(undo and redo)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ที่เกี่ยวข้องกับการป้องกันการเลิกทำพื้นที่ตาราง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(undo tablespace)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เพิ่มเติม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  <a:hlinkClick r:id="rId3"/>
              </a:rPr>
              <a:t>Global Temporary Tables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C70A79-1B6B-1392-FBE0-76EE66DDC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6183"/>
              </p:ext>
            </p:extLst>
          </p:nvPr>
        </p:nvGraphicFramePr>
        <p:xfrm>
          <a:off x="1711859" y="1388684"/>
          <a:ext cx="85313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684">
                  <a:extLst>
                    <a:ext uri="{9D8B030D-6E8A-4147-A177-3AD203B41FA5}">
                      <a16:colId xmlns:a16="http://schemas.microsoft.com/office/drawing/2014/main" val="3407154079"/>
                    </a:ext>
                  </a:extLst>
                </a:gridCol>
                <a:gridCol w="4265684">
                  <a:extLst>
                    <a:ext uri="{9D8B030D-6E8A-4147-A177-3AD203B41FA5}">
                      <a16:colId xmlns:a16="http://schemas.microsoft.com/office/drawing/2014/main" val="307042930"/>
                    </a:ext>
                  </a:extLst>
                </a:gridCol>
              </a:tblGrid>
              <a:tr h="127947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DECLARE GLOBAL TEMPORARY TABLE table-Name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    { column-definition [ , column-definition ] * }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[ ON COMMIT {DELETE | PRESERVE} ROWS ] 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NOT LOGGED [ON ROLLBACK DELETE ROWS]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enorite (Body)"/>
                        </a:rPr>
                        <a:t>GLOBAL TEMPORARY TABLE table-Name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column_id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number(10)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column_name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varchar2(50)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…..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 ON COMMIT DELETE ROWS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ON COMMIT PRESERVE ROWS;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697D47-D823-8FEB-B522-CD3C5ADC2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27225"/>
              </p:ext>
            </p:extLst>
          </p:nvPr>
        </p:nvGraphicFramePr>
        <p:xfrm>
          <a:off x="1239253" y="3646610"/>
          <a:ext cx="966135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679">
                  <a:extLst>
                    <a:ext uri="{9D8B030D-6E8A-4147-A177-3AD203B41FA5}">
                      <a16:colId xmlns:a16="http://schemas.microsoft.com/office/drawing/2014/main" val="3407154079"/>
                    </a:ext>
                  </a:extLst>
                </a:gridCol>
                <a:gridCol w="4830679">
                  <a:extLst>
                    <a:ext uri="{9D8B030D-6E8A-4147-A177-3AD203B41FA5}">
                      <a16:colId xmlns:a16="http://schemas.microsoft.com/office/drawing/2014/main" val="307042930"/>
                    </a:ext>
                  </a:extLst>
                </a:gridCol>
              </a:tblGrid>
              <a:tr h="127947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GLOBAL TEMPORARY TABLE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my_temp_table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id NUMBER,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description VARCHAR2(20)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 ON COMMIT PRESERVE ROWS; </a:t>
                      </a:r>
                    </a:p>
                    <a:p>
                      <a:pPr marL="0" lvl="0" indent="0"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-- Insert and commit, then check contents of GTT.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INSERT INTO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my_temp_table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VALUES (1, 'ONE’);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COMMIT;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DROP TABLE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my_temp_table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PURGE;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9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10752514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Foreign Key (DDL)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ที่ใช้สร้างคำสั่งสำหรับการ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Foreign Key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Oracle/PLSQL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3"/>
              </a:rPr>
              <a:t>Foreign Keys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4"/>
              </a:rPr>
              <a:t>Foreign Keys with cascade delete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5"/>
              </a:rPr>
              <a:t>Foreign Keys with "set null on delete“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ตัวอย่างเช่น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Drop a foreign key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 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ALTER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CONSTRAINT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constraint_name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Disable/Enable Foreign Keys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6"/>
              </a:rPr>
              <a:t>Disable a foreign key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  <a:hlinkClick r:id="rId7"/>
              </a:rPr>
              <a:t>Enable a foreign key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F4D3095-ED20-0BDF-444D-AE5ACEB66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62867"/>
              </p:ext>
            </p:extLst>
          </p:nvPr>
        </p:nvGraphicFramePr>
        <p:xfrm>
          <a:off x="601286" y="2783461"/>
          <a:ext cx="755211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399">
                  <a:extLst>
                    <a:ext uri="{9D8B030D-6E8A-4147-A177-3AD203B41FA5}">
                      <a16:colId xmlns:a16="http://schemas.microsoft.com/office/drawing/2014/main" val="3407154079"/>
                    </a:ext>
                  </a:extLst>
                </a:gridCol>
                <a:gridCol w="4298715">
                  <a:extLst>
                    <a:ext uri="{9D8B030D-6E8A-4147-A177-3AD203B41FA5}">
                      <a16:colId xmlns:a16="http://schemas.microsoft.com/office/drawing/2014/main" val="307042930"/>
                    </a:ext>
                  </a:extLst>
                </a:gridCol>
              </a:tblGrid>
              <a:tr h="127947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TABLE products (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product_id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numeric(10) not null,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numeric(10) not null, CONSTRAINT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fk_supplier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FOREIGN KEY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REFERENCES supplier(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TABLE products(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product_id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numeric(10)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numeric(10)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varchar2(50) 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CONSTRAINT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fk_supplier_comp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FOREIGN KEY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REFERENCES supplier(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119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0186687-BDCA-7D5B-52B6-6287660A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30092"/>
              </p:ext>
            </p:extLst>
          </p:nvPr>
        </p:nvGraphicFramePr>
        <p:xfrm>
          <a:off x="6796585" y="650579"/>
          <a:ext cx="5104264" cy="205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264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20505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TABLE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table_name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column1 datatype null/not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column2 datatype null/not null,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...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CONSTRAINT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fk_column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FOREIGN KEY (column1, column2, ...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column_n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REFERENCES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parent_table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(column1, column2, ...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column_n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96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10752514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Delete/DROP a Table (DDL)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CREATE TABLE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plsql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มีด้วยกันหลายประเภท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alternative to SQL CREATE TABLE IF NOT EXISTS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     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Create a new table from another table using CREATE TABLE AS SELECT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รูปแบบ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 CREATE TABLE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AS ( SELECT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select_query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          Create and insert data into a temporary table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            Oracle External Table 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ตารางภายนอกคือตารางที่มีข้อมูลมาจากไฟล์แฟลต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(flat files)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ที่เก็บไว้นอกฐานข้อมูล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สามารถแยกวิเคราะห์ไฟล์รูปแบบใดก็ได้ที่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SQL*Loader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รองรับ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ตารางภายนอกมีประโยชน์ในกระบวนการ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ETL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ของคลังข้อมูล เนื่องจากข้อมูลไม่จำเป็นต้องทำ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staged table (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data stage)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และสามารถสืบค้นแบบ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parallel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ได้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สามารถสืบค้นได้ไปพร้อมๆกันด้วยนั่นเอง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)</a:t>
            </a:r>
            <a:endParaRPr lang="en-US" sz="18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ในการสร้าง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TABLE Statement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ที่ใช้สร้างคำสั่ง คือ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DROP TABLE [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schema_name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table_name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[ CASCADE CONSTRAINTS 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[ PURGE ];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ตัวอย่างเช่น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เพิ่มเติม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3"/>
              </a:rPr>
              <a:t>Drop Tables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683BAE1-FCBC-D34A-A437-37B077F28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64255"/>
              </p:ext>
            </p:extLst>
          </p:nvPr>
        </p:nvGraphicFramePr>
        <p:xfrm>
          <a:off x="1486469" y="2288310"/>
          <a:ext cx="460953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532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114069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GLOBAL TEMPORARY TABLE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admin_work_area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startdate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DATE,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enddate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DATE,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operation CHAR(20))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ON COMMIT DELETE ROWS;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FF1F68-F946-428B-6C03-9FBCDD165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57974"/>
              </p:ext>
            </p:extLst>
          </p:nvPr>
        </p:nvGraphicFramePr>
        <p:xfrm>
          <a:off x="1467700" y="5230999"/>
          <a:ext cx="8590699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425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4122669">
                  <a:extLst>
                    <a:ext uri="{9D8B030D-6E8A-4147-A177-3AD203B41FA5}">
                      <a16:colId xmlns:a16="http://schemas.microsoft.com/office/drawing/2014/main" val="3616545431"/>
                    </a:ext>
                  </a:extLst>
                </a:gridCol>
                <a:gridCol w="2197605">
                  <a:extLst>
                    <a:ext uri="{9D8B030D-6E8A-4147-A177-3AD203B41FA5}">
                      <a16:colId xmlns:a16="http://schemas.microsoft.com/office/drawing/2014/main" val="407717618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TABLE brands;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DROP TABLE brands CASCADE CONSTRAINTS;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DROP TABLE cars purge;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A04BD45C-DB0A-7078-DE16-24B5744B5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43580"/>
              </p:ext>
            </p:extLst>
          </p:nvPr>
        </p:nvGraphicFramePr>
        <p:xfrm>
          <a:off x="601285" y="5601180"/>
          <a:ext cx="10118852" cy="53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947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5678905">
                  <a:extLst>
                    <a:ext uri="{9D8B030D-6E8A-4147-A177-3AD203B41FA5}">
                      <a16:colId xmlns:a16="http://schemas.microsoft.com/office/drawing/2014/main" val="1741495733"/>
                    </a:ext>
                  </a:extLst>
                </a:gridCol>
              </a:tblGrid>
              <a:tr h="531538">
                <a:tc>
                  <a:txBody>
                    <a:bodyPr/>
                    <a:lstStyle/>
                    <a:p>
                      <a:r>
                        <a:rPr lang="th-TH" sz="1400" dirty="0">
                          <a:solidFill>
                            <a:schemeClr val="tx1"/>
                          </a:solidFill>
                        </a:rPr>
                        <a:t>เพิ่มเติม </a:t>
                      </a:r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การลบ 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column </a:t>
                      </a:r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จาก 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Table </a:t>
                      </a:r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แบบหลาย 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Column Syntax </a:t>
                      </a:r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ดังนี้ 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ALTER TABLE </a:t>
                      </a:r>
                      <a:r>
                        <a:rPr lang="en-US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table_name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th-TH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th-TH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DROP (column_name1, column_name2,…);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76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Tables in SQL .. Insert Data to Tables, Retrieve Data from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he INSERT Statement Syntax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ดังนี้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 </a:t>
            </a: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INSERT INTO </a:t>
            </a:r>
            <a:r>
              <a:rPr lang="en-US" sz="1400" dirty="0" err="1">
                <a:latin typeface="Tenorite (Body)"/>
              </a:rPr>
              <a:t>table_name</a:t>
            </a:r>
            <a:r>
              <a:rPr lang="en-US" sz="1400" dirty="0">
                <a:latin typeface="Tenorite (Body)"/>
              </a:rPr>
              <a:t> (</a:t>
            </a:r>
            <a:r>
              <a:rPr lang="en-US" sz="1400" dirty="0" err="1">
                <a:latin typeface="Tenorite (Body)"/>
              </a:rPr>
              <a:t>list_of_columns</a:t>
            </a:r>
            <a:r>
              <a:rPr lang="en-US" sz="1400" dirty="0">
                <a:latin typeface="Tenorite (Body)"/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VALUES (</a:t>
            </a:r>
            <a:r>
              <a:rPr lang="en-US" sz="1400" dirty="0" err="1">
                <a:latin typeface="Tenorite (Body)"/>
              </a:rPr>
              <a:t>list_of_values</a:t>
            </a:r>
            <a:r>
              <a:rPr lang="en-US" sz="1400" dirty="0">
                <a:latin typeface="Tenorite (Body)"/>
              </a:rPr>
              <a:t>);</a:t>
            </a:r>
            <a:endParaRPr lang="th-TH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Noted : </a:t>
            </a:r>
            <a:r>
              <a:rPr lang="th-TH" sz="1400" dirty="0">
                <a:latin typeface="Tenorite (Body)"/>
              </a:rPr>
              <a:t>การ </a:t>
            </a:r>
            <a:r>
              <a:rPr lang="en-US" sz="1400" dirty="0">
                <a:latin typeface="Tenorite (Body)"/>
              </a:rPr>
              <a:t>INSERT </a:t>
            </a:r>
            <a:r>
              <a:rPr lang="th-TH" sz="1400" dirty="0">
                <a:latin typeface="Tenorite (Body)"/>
              </a:rPr>
              <a:t>ยังมีวิธีเพิ่มเติมคือ </a:t>
            </a:r>
            <a:r>
              <a:rPr lang="en-US" sz="1400" dirty="0">
                <a:latin typeface="Tenorite (Body)"/>
              </a:rPr>
              <a:t> </a:t>
            </a:r>
            <a:r>
              <a:rPr lang="en-US" sz="1400" dirty="0">
                <a:latin typeface="Tenorite (Body)"/>
                <a:hlinkClick r:id="rId3"/>
              </a:rPr>
              <a:t>INSERT ALL</a:t>
            </a:r>
            <a:r>
              <a:rPr lang="en-US" sz="1400" dirty="0">
                <a:latin typeface="Tenorite (Body)"/>
              </a:rPr>
              <a:t> ,  </a:t>
            </a:r>
            <a:r>
              <a:rPr lang="en-US" sz="1400" dirty="0">
                <a:latin typeface="Tenorite (Body)"/>
                <a:hlinkClick r:id="rId4"/>
              </a:rPr>
              <a:t>INSERT INTO SELECT</a:t>
            </a:r>
            <a:r>
              <a:rPr lang="en-US" sz="1400" dirty="0">
                <a:latin typeface="Tenorite (Body)"/>
              </a:rPr>
              <a:t> , </a:t>
            </a:r>
            <a:r>
              <a:rPr lang="en-US" sz="1400" dirty="0">
                <a:latin typeface="Tenorite (Body)"/>
                <a:hlinkClick r:id="rId5"/>
              </a:rPr>
              <a:t>SELECT INTO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600" dirty="0">
                <a:latin typeface="Tenorite (Body)"/>
              </a:rPr>
              <a:t>The UPDATE Statement</a:t>
            </a: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UPDATE </a:t>
            </a:r>
            <a:r>
              <a:rPr lang="en-US" sz="1400" dirty="0" err="1">
                <a:latin typeface="Tenorite (Body)"/>
              </a:rPr>
              <a:t>table_name</a:t>
            </a:r>
            <a:endParaRPr lang="en-US" sz="1400" dirty="0">
              <a:latin typeface="Tenorite (Body)"/>
            </a:endParaRP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SET </a:t>
            </a:r>
            <a:r>
              <a:rPr lang="en-US" sz="1400" dirty="0" err="1">
                <a:latin typeface="Tenorite (Body)"/>
              </a:rPr>
              <a:t>column_name</a:t>
            </a:r>
            <a:r>
              <a:rPr lang="en-US" sz="1400" dirty="0">
                <a:latin typeface="Tenorite (Body)"/>
              </a:rPr>
              <a:t> = value [, </a:t>
            </a:r>
            <a:r>
              <a:rPr lang="en-US" sz="1400" dirty="0" err="1">
                <a:latin typeface="Tenorite (Body)"/>
              </a:rPr>
              <a:t>column_name</a:t>
            </a:r>
            <a:r>
              <a:rPr lang="en-US" sz="1400" dirty="0">
                <a:latin typeface="Tenorite (Body)"/>
              </a:rPr>
              <a:t> = value]...</a:t>
            </a: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[ WHERE condition ];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Noted : Transaction Control Statements </a:t>
            </a:r>
            <a:r>
              <a:rPr lang="th-TH" sz="1400" dirty="0">
                <a:latin typeface="Tenorite (Body)"/>
              </a:rPr>
              <a:t>จะใช้ </a:t>
            </a:r>
            <a:r>
              <a:rPr lang="en-US" sz="1400" i="0" dirty="0">
                <a:effectLst/>
                <a:latin typeface="Tenorite (Body)"/>
              </a:rPr>
              <a:t>SAVEPOINT</a:t>
            </a:r>
            <a:r>
              <a:rPr lang="en-US" sz="1400" b="1" dirty="0">
                <a:latin typeface="Tenorite (Body)"/>
              </a:rPr>
              <a:t>, </a:t>
            </a:r>
            <a:r>
              <a:rPr lang="en-US" sz="1400" i="0" dirty="0">
                <a:effectLst/>
                <a:latin typeface="Tenorite (Body)"/>
              </a:rPr>
              <a:t>COMMIT</a:t>
            </a:r>
            <a:r>
              <a:rPr lang="en-US" sz="1400" b="1" dirty="0">
                <a:latin typeface="Tenorite (Body)"/>
              </a:rPr>
              <a:t> </a:t>
            </a:r>
            <a:r>
              <a:rPr lang="th-TH" sz="1400" b="1" dirty="0">
                <a:latin typeface="Tenorite (Body)"/>
              </a:rPr>
              <a:t>และ </a:t>
            </a:r>
            <a:r>
              <a:rPr lang="en-US" sz="1400" i="0" dirty="0">
                <a:effectLst/>
                <a:latin typeface="Tenorite (Body)"/>
              </a:rPr>
              <a:t>ROLLBACK</a:t>
            </a: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Triggers</a:t>
            </a: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ทริกเกอร์คือหน่วย </a:t>
            </a:r>
            <a:r>
              <a:rPr lang="en-US" sz="1400" dirty="0">
                <a:latin typeface="Tenorite (Body)"/>
              </a:rPr>
              <a:t>PL/SQL </a:t>
            </a:r>
            <a:r>
              <a:rPr lang="th-TH" sz="1400" dirty="0">
                <a:latin typeface="Tenorite (Body)"/>
              </a:rPr>
              <a:t>ที่จัดเก็บไว้ในฐานข้อมูล และ (หากอยู่ในสถานะเปิดใช้งาน) จะดำเนินการโดยอัตโนมัติ ("เริ่มทำงาน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>
                <a:latin typeface="Tenorite (Body)"/>
              </a:rPr>
              <a:t>fires</a:t>
            </a:r>
            <a:r>
              <a:rPr lang="th-TH" sz="1400" dirty="0">
                <a:latin typeface="Tenorite (Body)"/>
              </a:rPr>
              <a:t>") เพื่อตอบสนองต่อเหตุการณ์ที่ระบุ หากต้องการสร้างทริกเกอร์ ให้ใช้อินเทอร</a:t>
            </a:r>
            <a:r>
              <a:rPr lang="th-TH" sz="1400" dirty="0" err="1">
                <a:latin typeface="Tenorite (Body)"/>
              </a:rPr>
              <a:t>์เฟซ</a:t>
            </a:r>
            <a:r>
              <a:rPr lang="th-TH" sz="1400" dirty="0">
                <a:latin typeface="Tenorite (Body)"/>
              </a:rPr>
              <a:t>แบบกราฟิกของ </a:t>
            </a:r>
            <a:r>
              <a:rPr lang="en-US" sz="1400" dirty="0">
                <a:latin typeface="Tenorite (Body)"/>
              </a:rPr>
              <a:t>SQL Developer </a:t>
            </a:r>
            <a:r>
              <a:rPr lang="th-TH" sz="1400" dirty="0">
                <a:latin typeface="Tenorite (Body)"/>
              </a:rPr>
              <a:t>หรือคำสั่ง </a:t>
            </a:r>
            <a:r>
              <a:rPr lang="en-US" sz="1400" dirty="0">
                <a:latin typeface="Tenorite (Body)"/>
              </a:rPr>
              <a:t>DDL CREATE TRIGGER</a:t>
            </a:r>
            <a:r>
              <a:rPr lang="th-TH" sz="1400" dirty="0">
                <a:latin typeface="Tenorite (Body)"/>
              </a:rPr>
              <a:t> และ หากต้องการเปลี่ยนทริกเกอร์ ให้ใช้เครื่องมือแก้ไขของ </a:t>
            </a:r>
            <a:r>
              <a:rPr lang="en-US" sz="1400" dirty="0">
                <a:latin typeface="Tenorite (Body)"/>
              </a:rPr>
              <a:t>SQL Developer </a:t>
            </a:r>
            <a:r>
              <a:rPr lang="th-TH" sz="1400" dirty="0">
                <a:latin typeface="Tenorite (Body)"/>
              </a:rPr>
              <a:t>หรือคำสั่ง </a:t>
            </a:r>
            <a:r>
              <a:rPr lang="en-US" sz="1400" dirty="0">
                <a:latin typeface="Tenorite (Body)"/>
              </a:rPr>
              <a:t>DDL CREATE TRIGGER </a:t>
            </a:r>
            <a:r>
              <a:rPr lang="th-TH" sz="1400" dirty="0">
                <a:latin typeface="Tenorite (Body)"/>
              </a:rPr>
              <a:t>ด้วยคำสั่งย่อย </a:t>
            </a:r>
            <a:r>
              <a:rPr lang="en-US" sz="1400" dirty="0">
                <a:latin typeface="Tenorite (Body)"/>
              </a:rPr>
              <a:t>OR REPLACE clause</a:t>
            </a:r>
            <a:endParaRPr lang="th-TH" sz="1400" dirty="0">
              <a:latin typeface="Tenorite (Body)"/>
            </a:endParaRPr>
          </a:p>
          <a:p>
            <a:pPr marL="0" indent="0">
              <a:buNone/>
            </a:pPr>
            <a:r>
              <a:rPr lang="th-TH" sz="1400" b="1" i="0" u="sng" dirty="0">
                <a:solidFill>
                  <a:srgbClr val="000000"/>
                </a:solidFill>
                <a:effectLst/>
                <a:latin typeface="Tenorite (Body)"/>
              </a:rPr>
              <a:t>การ </a:t>
            </a:r>
            <a:r>
              <a:rPr lang="en-US" sz="1400" b="1" u="sng" dirty="0">
                <a:latin typeface="Tenorite (Body)"/>
              </a:rPr>
              <a:t>Retrieve Data from Tables</a:t>
            </a:r>
            <a:r>
              <a:rPr lang="th-TH" sz="1400" b="1" u="sng" dirty="0">
                <a:latin typeface="Tenorite (Body)"/>
              </a:rPr>
              <a:t> </a:t>
            </a:r>
            <a:r>
              <a:rPr lang="en-US" sz="1400" b="1" u="sng" dirty="0">
                <a:latin typeface="Tenorite (Body)"/>
              </a:rPr>
              <a:t>(</a:t>
            </a:r>
            <a:r>
              <a:rPr lang="th-TH" sz="1400" b="1" u="sng" dirty="0">
                <a:latin typeface="Tenorite (Body)"/>
              </a:rPr>
              <a:t>เพิ่มเติม 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hlinkClick r:id="rId6"/>
              </a:rPr>
              <a:t>Selecting Table Data</a:t>
            </a:r>
            <a:r>
              <a:rPr lang="en-US" sz="1400" b="1" u="sng" dirty="0">
                <a:latin typeface="Tenorite (Body)"/>
              </a:rPr>
              <a:t>)</a:t>
            </a:r>
            <a:endParaRPr lang="en-US" sz="1400" b="1" i="0" u="sng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Selecting Data that Satisfies Specified Conditions</a:t>
            </a:r>
            <a:r>
              <a:rPr lang="en-US" sz="1400" dirty="0">
                <a:latin typeface="Tenorite (Body)"/>
              </a:rPr>
              <a:t>, 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Specifying Conditions with Regular Expressions 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Selecting Data from Multiple Tables</a:t>
            </a:r>
            <a:r>
              <a:rPr lang="th-TH" sz="1400" b="1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(Joining </a:t>
            </a: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Multiple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 Tables)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Using Operators and Functions in Queries, </a:t>
            </a:r>
            <a:r>
              <a:rPr lang="en-US" sz="1400" b="1" dirty="0">
                <a:latin typeface="Tenorite (Body)"/>
              </a:rPr>
              <a:t>Using the Concatenation Operator in Queries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Using Datetime Functions in Queries 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Using Conversion Functions in Queries, Using Aggregate Functions in Queries, Using CASE Expressions in Queries 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Using the DECODE Function in Queries </a:t>
            </a:r>
          </a:p>
          <a:p>
            <a:pPr marL="0" indent="0">
              <a:buNone/>
            </a:pPr>
            <a:endParaRPr lang="en-US" sz="1050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th-TH" sz="1400" dirty="0">
              <a:latin typeface="Tenorite (Body)"/>
            </a:endParaRPr>
          </a:p>
          <a:p>
            <a:pPr marL="0" indent="0">
              <a:buNone/>
            </a:pPr>
            <a:endParaRPr lang="en-US" sz="14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3595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707" y="501652"/>
            <a:ext cx="2895600" cy="4866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79" y="1068951"/>
            <a:ext cx="5900034" cy="5206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language and What is PL/SQL?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Introduction, Course Requirement &amp; Prerequisite</a:t>
            </a:r>
          </a:p>
          <a:p>
            <a:r>
              <a:rPr lang="en-US" dirty="0"/>
              <a:t>Database and What is Database Management System (DBMS)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Relational Database Management System (RDBMS)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Create a Database and PL/SQL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Select, Delete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Naming Convention</a:t>
            </a:r>
          </a:p>
          <a:p>
            <a:r>
              <a:rPr lang="en-US" dirty="0"/>
              <a:t>Data Types in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 included Numeric, String and etc.</a:t>
            </a:r>
          </a:p>
          <a:p>
            <a:r>
              <a:rPr lang="en-US" dirty="0"/>
              <a:t>Tables in SQL (Data Definition Language (DDL)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Tables (included PK,FK and GTT) and Delete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Data to Tables and Retrieve Data from Tables,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Part ||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DDL.. CREATE, ALTER and DROP AS DYNAMIC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ด้วยความสามารถของ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Native Dynamic SQL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เราสามารถดำเนินการคำสั่ง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DDL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DML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ในบล็อก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ได้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การดำเนินการคำสั่งนิยามข้อมูล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(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CREATE)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คำสั่งควบคุมข้อมูล (เช่น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GRANT)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หรือคำสั่งควบคุมเซสชัน (เช่น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ALTER SESSION)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คำสั่งดังกล่าวไม่สามารถดำเนินการแบบคงที่ได้และต้องการความยืดหยุ่นมากขึ้นยกตัวอย่างเช่น เมื่อต้องการเลื่อนตัวเลือกของออบเจก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ต์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schema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ออกไปจนกว่าจะถึงเวลาทำงาน หรือ เมื่อต้องการให้โปรแกรมของเราสร้างเงื่อนไขการค้นหาที่แตกต่างกันสำหรับส่วนคำสั่ง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WHERE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ในส่วนคำสั่ง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SELECT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โปรแกรมที่ซับซ้อนกว่าอาจเลือกจาก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various SQL operations, clauses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เป็นต้น เราจะใช้แพ็คเกจ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DBMS_SQL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เพื่อดำเนินการคำสั่ง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แบบ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ได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นาม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ิก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ก็ได้แต่ประสิทธิภาพไม่ดีเท่า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Native Dynamic SQL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เนื่องจาก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DBMS_SQL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ไม่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support objects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collections.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วิธีการสร้าง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Dynamic DDL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แบบ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Native Dynamic SQL </a:t>
            </a:r>
          </a:p>
          <a:p>
            <a:pPr marL="342900" indent="-342900">
              <a:buAutoNum type="arabicParenR"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เตรียมคำสั่ง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DDL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โดยการทดสอบ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compile statement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ที่ต้องการเอาไว้ให้เรียบร้อย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342900" indent="-342900">
              <a:buAutoNum type="arabicParenR" startAt="2"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เอามาเขียนเป็น เขียนโปรแกรม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Native Dynamic SQL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endParaRPr lang="th-TH" sz="1400" b="1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th-TH" sz="1400" b="1" dirty="0">
                <a:solidFill>
                  <a:srgbClr val="000000"/>
                </a:solidFill>
                <a:latin typeface="Tenorite (Body)"/>
              </a:rPr>
              <a:t>					        </a:t>
            </a: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Dynamic Cursors 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					        บางครั้งเราอาจไม่ทราบ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definition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ของ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cursor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จนกว่าจะรันไท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ม์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อย่างเช่นการเข้าถึง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object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ที่ไม่มีอยู่					        ในปัจจุบันควร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compile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ใน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สคี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มาใด ๆ เนื่องจากไม่มีการอ้างอิงโดยตรงไปยัง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database objects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						        จนกว่าจะรันไท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ม์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4800" dirty="0">
              <a:latin typeface="Tenorite (Body)"/>
            </a:endParaRP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CB13C8F-B935-1A37-11E1-5195553AD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19395"/>
              </p:ext>
            </p:extLst>
          </p:nvPr>
        </p:nvGraphicFramePr>
        <p:xfrm>
          <a:off x="5498433" y="2028736"/>
          <a:ext cx="6470654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873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3089781">
                  <a:extLst>
                    <a:ext uri="{9D8B030D-6E8A-4147-A177-3AD203B41FA5}">
                      <a16:colId xmlns:a16="http://schemas.microsoft.com/office/drawing/2014/main" val="174149573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ALTER TABLE tut_83 ADD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tut_date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DROP TABLE tut_83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00A689A-8922-D190-61A6-553A72997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49532"/>
              </p:ext>
            </p:extLst>
          </p:nvPr>
        </p:nvGraphicFramePr>
        <p:xfrm>
          <a:off x="609308" y="3145314"/>
          <a:ext cx="4897146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46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3181102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CREATE OR REPLACE 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PROCEDURE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DynamicCursor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p_parameter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IN VARCHAR2) IS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TYPE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cur_typ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IS REF CURSOR;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cur_typ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l_query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VARCHAR2(1000);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l_text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VARCHAR2(100);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BEGIN</a:t>
                      </a:r>
                    </a:p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IF Length(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p_parameter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) &gt; 10 THEN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l_query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:= 'SELECT ''The parameter ('' || :parameter || '') is too long'' AS text FROM dual';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ELSE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l_query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:= 'SELECT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first_name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|| '' '' ||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last_name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FROM users WHERE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user_type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= :parameter';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END IF;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OPEN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l_query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USING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p_parameter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LOOP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FETCH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INTO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l_text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EXIT WHEN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c_cursor%NOTFOUND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  -- process row here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END LOOP;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 CLOSE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c_cursor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END;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804D39-BA07-4080-C483-BEA91CF14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7574"/>
              </p:ext>
            </p:extLst>
          </p:nvPr>
        </p:nvGraphicFramePr>
        <p:xfrm>
          <a:off x="5498433" y="2459514"/>
          <a:ext cx="647065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842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3101812">
                  <a:extLst>
                    <a:ext uri="{9D8B030D-6E8A-4147-A177-3AD203B41FA5}">
                      <a16:colId xmlns:a16="http://schemas.microsoft.com/office/drawing/2014/main" val="4055143618"/>
                    </a:ext>
                  </a:extLst>
                </a:gridCol>
              </a:tblGrid>
              <a:tr h="127027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SET SERVEROUTPUT ON;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DECLARE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VARCHAR2(50);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BEGIN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:= 'ALTER TABLE tut_83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       	 ADD 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tut_date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DATE';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EXECUTE IMMEDIATE </a:t>
                      </a:r>
                      <a:r>
                        <a:rPr lang="en-US" sz="1050" dirty="0" err="1">
                          <a:solidFill>
                            <a:schemeClr val="tx2"/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;</a:t>
                      </a:r>
                    </a:p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END;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SET SERVEROUTPUT ON;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DECLARE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sz="105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    VARCHAR2 (100);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BEGIN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sz="105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:= 'DROP TABLE tut_83';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   EXECUTE IMMEDIATE </a:t>
                      </a:r>
                      <a:r>
                        <a:rPr lang="en-US" sz="105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ddl_qry</a:t>
                      </a:r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sz="105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2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DROP column and Native Dynamic SQL vs DBMS_SQL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latin typeface="Tenorite (Body)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D5B03FD-8D65-E3E2-DB73-5F355C82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02489"/>
              </p:ext>
            </p:extLst>
          </p:nvPr>
        </p:nvGraphicFramePr>
        <p:xfrm>
          <a:off x="423081" y="2694902"/>
          <a:ext cx="11403960" cy="26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483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5560477">
                  <a:extLst>
                    <a:ext uri="{9D8B030D-6E8A-4147-A177-3AD203B41FA5}">
                      <a16:colId xmlns:a16="http://schemas.microsoft.com/office/drawing/2014/main" val="4055143618"/>
                    </a:ext>
                  </a:extLst>
                </a:gridCol>
              </a:tblGrid>
              <a:tr h="264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212529"/>
                          </a:solidFill>
                          <a:effectLst/>
                          <a:highlight>
                            <a:srgbClr val="00FFFF"/>
                          </a:highlight>
                          <a:latin typeface="Segoe UI" panose="020B0502040204020203" pitchFamily="34" charset="0"/>
                        </a:rPr>
                        <a:t>Native Dynamic SQL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212529"/>
                          </a:solidFill>
                          <a:effectLst/>
                          <a:highlight>
                            <a:srgbClr val="00FF00"/>
                          </a:highlight>
                          <a:latin typeface="Segoe UI" panose="020B0502040204020203" pitchFamily="34" charset="0"/>
                        </a:rPr>
                        <a:t>DBMS_SQL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BC58E3-9D8C-9B31-6B38-6B7A96253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12121"/>
              </p:ext>
            </p:extLst>
          </p:nvPr>
        </p:nvGraphicFramePr>
        <p:xfrm>
          <a:off x="423081" y="2959771"/>
          <a:ext cx="11403961" cy="338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5572">
                  <a:extLst>
                    <a:ext uri="{9D8B030D-6E8A-4147-A177-3AD203B41FA5}">
                      <a16:colId xmlns:a16="http://schemas.microsoft.com/office/drawing/2014/main" val="2869502015"/>
                    </a:ext>
                  </a:extLst>
                </a:gridCol>
                <a:gridCol w="5558389">
                  <a:extLst>
                    <a:ext uri="{9D8B030D-6E8A-4147-A177-3AD203B41FA5}">
                      <a16:colId xmlns:a16="http://schemas.microsoft.com/office/drawing/2014/main" val="3817652677"/>
                    </a:ext>
                  </a:extLst>
                </a:gridCol>
              </a:tblGrid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Easy to use and concise.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Often long-winded and awkward.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786478"/>
                  </a:ext>
                </a:extLst>
              </a:tr>
              <a:tr h="670264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PL/SQL interpreter has built in support for Native Dynamic SQL so it is more efficient than DBMS_SQL.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DBMS_SQL uses a Procedural API so it is generally slower than Native Dynamic SQL.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02324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Supports user defined types.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Does not support user defined types.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19521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Supports FETCH INTO record types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Does not support FETCH INTO record types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838457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Not supported in client site code.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Supported in client side code.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3774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Does not support DESCRIBE_COLUMNS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Supports DESCRIBE_COLUMNS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16450"/>
                  </a:ext>
                </a:extLst>
              </a:tr>
              <a:tr h="487762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Does not support bulk Dynamic SQL, but it can be faked by placing all statements in a PL/SQL block.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Supports bulk Dynamic SQL.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49394"/>
                  </a:ext>
                </a:extLst>
              </a:tr>
              <a:tr h="487762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Only supports Single row Updates/Deletes with RETURNING clause.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Supports Single and Multiple row Updates/Deletes with RETURNING clause.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692250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Does not support SQL statements bigger than 32K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Does support SQL statements bigger than 32K</a:t>
                      </a:r>
                      <a:endParaRPr lang="en-US" sz="1200" b="0" i="0" u="none" strike="noStrike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6437"/>
                  </a:ext>
                </a:extLst>
              </a:tr>
              <a:tr h="248668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Parse required for every execution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Parse once, execute many possible</a:t>
                      </a:r>
                      <a:endParaRPr lang="en-US" sz="1200" b="0" i="0" u="none" strike="noStrike" dirty="0">
                        <a:solidFill>
                          <a:srgbClr val="212529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45" marR="8545" marT="854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194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D6C9AF-CFBE-9480-2A47-D38169AA001E}"/>
              </a:ext>
            </a:extLst>
          </p:cNvPr>
          <p:cNvSpPr txBox="1"/>
          <p:nvPr/>
        </p:nvSpPr>
        <p:spPr>
          <a:xfrm>
            <a:off x="364957" y="1037766"/>
            <a:ext cx="114039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212529"/>
                </a:solidFill>
                <a:effectLst/>
                <a:latin typeface="Tenorite (Body)"/>
              </a:rPr>
              <a:t>DROP</a:t>
            </a:r>
            <a:r>
              <a:rPr lang="th-TH" sz="1400" b="1" i="0" u="none" strike="noStrike" dirty="0">
                <a:solidFill>
                  <a:srgbClr val="212529"/>
                </a:solidFill>
                <a:effectLst/>
                <a:latin typeface="Tenorite (Body)"/>
              </a:rPr>
              <a:t> </a:t>
            </a:r>
            <a:r>
              <a:rPr lang="en-US" sz="1400" b="1" i="0" u="none" strike="noStrike" dirty="0">
                <a:solidFill>
                  <a:srgbClr val="212529"/>
                </a:solidFill>
                <a:effectLst/>
                <a:latin typeface="Tenorite (Body)"/>
              </a:rPr>
              <a:t>Column commands</a:t>
            </a:r>
            <a:r>
              <a:rPr lang="th-TH" sz="1400" b="1" i="0" u="none" strike="noStrike" dirty="0">
                <a:solidFill>
                  <a:srgbClr val="212529"/>
                </a:solidFill>
                <a:effectLst/>
                <a:latin typeface="Tenorite (Body)"/>
              </a:rPr>
              <a:t> </a:t>
            </a:r>
            <a:r>
              <a:rPr lang="th-TH" sz="1400" i="0" u="none" strike="noStrike" dirty="0">
                <a:solidFill>
                  <a:srgbClr val="212529"/>
                </a:solidFill>
                <a:effectLst/>
                <a:latin typeface="Tenorite (Body)"/>
              </a:rPr>
              <a:t>มี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ด้วยกัน 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2 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แบบคือแบบ 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physical delete (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ลบออกถาวร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)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 และ 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logical delete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 ซึ่งจะตั้งค่าคอลัมน์นั้นว่าไม่ได้ใช้ และเราสามารถลบได้ในภายหลัง มาดูแบบ </a:t>
            </a:r>
            <a:r>
              <a:rPr lang="en-US" sz="1400" dirty="0">
                <a:solidFill>
                  <a:srgbClr val="212529"/>
                </a:solidFill>
                <a:latin typeface="Tenorite (Body)"/>
              </a:rPr>
              <a:t>logical </a:t>
            </a:r>
            <a:r>
              <a:rPr lang="th-TH" sz="1400" dirty="0">
                <a:solidFill>
                  <a:srgbClr val="212529"/>
                </a:solidFill>
                <a:latin typeface="Tenorite (Body)"/>
              </a:rPr>
              <a:t>กันการใช้งานดังนี้</a:t>
            </a:r>
          </a:p>
          <a:p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To set a column as unused</a:t>
            </a:r>
            <a:r>
              <a:rPr lang="th-TH" sz="1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syntax: 	ALTER TABLE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table_name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th-TH" sz="14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SET UNUSED COLUMN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-apple-system"/>
              </a:rPr>
              <a:t>column_name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;</a:t>
            </a:r>
          </a:p>
          <a:p>
            <a:r>
              <a:rPr lang="th-TH" sz="1400" dirty="0">
                <a:latin typeface="Tenorite (Body)"/>
              </a:rPr>
              <a:t>หลังจากดำเนินการคำสั่งนี้ คอลัมน์จะไม่สามารถเข้าถึงได้อีกต่อไป ดังนั้นจะไม่ปรากฏในมุมมองข้อมูลหรือผลการสืบค้น ข้อจำกัดและดัชนีทั้งหมดสำหรับคอลัมน์นั้นจะถูกลบออกด้วย แต่คอลัมน์นั้นยังคงจัดเก็บไว้ในไดร</a:t>
            </a:r>
            <a:r>
              <a:rPr lang="th-TH" sz="1400" dirty="0" err="1">
                <a:latin typeface="Tenorite (Body)"/>
              </a:rPr>
              <a:t>ฟ์</a:t>
            </a:r>
            <a:r>
              <a:rPr lang="th-TH" sz="1400" dirty="0">
                <a:latin typeface="Tenorite (Body)"/>
              </a:rPr>
              <a:t>จริง สิ่งนี้มีประโยชน์อย่างยิ่งเมื่อเราเร่งรีบและไม่ต้องการรอคิวรี </a:t>
            </a:r>
            <a:r>
              <a:rPr lang="en-US" sz="1400" dirty="0">
                <a:latin typeface="Tenorite (Body)"/>
              </a:rPr>
              <a:t>DROP </a:t>
            </a:r>
            <a:r>
              <a:rPr lang="th-TH" sz="1400" dirty="0">
                <a:latin typeface="Tenorite (Body)"/>
              </a:rPr>
              <a:t>ที่ยาวนานให้เสร็จสิ้น หากต้องการลบคอลัมน์ทั้งหมดและเพิ่มพื้นที่เก็บข้อมูลจริง ให้รันคำสั่งนี้: </a:t>
            </a:r>
            <a:r>
              <a:rPr lang="en-US" sz="1400" dirty="0">
                <a:latin typeface="Tenorite (Body)"/>
              </a:rPr>
              <a:t>ALTER TABLE </a:t>
            </a:r>
            <a:r>
              <a:rPr lang="en-US" sz="1400" dirty="0" err="1">
                <a:latin typeface="Tenorite (Body)"/>
              </a:rPr>
              <a:t>table_name</a:t>
            </a:r>
            <a:r>
              <a:rPr lang="th-TH" sz="1400" dirty="0">
                <a:latin typeface="Tenorite (Body)"/>
              </a:rPr>
              <a:t>  </a:t>
            </a:r>
            <a:r>
              <a:rPr lang="en-US" sz="1400" dirty="0">
                <a:latin typeface="Tenorite (Body)"/>
              </a:rPr>
              <a:t>DROP UNUSED COLUMNS;</a:t>
            </a:r>
            <a:r>
              <a:rPr lang="th-TH" sz="1400" dirty="0">
                <a:latin typeface="Tenorite (Body)"/>
              </a:rPr>
              <a:t> จากตัวอย่างเช่น </a:t>
            </a:r>
            <a:r>
              <a:rPr lang="en-US" sz="1400" dirty="0">
                <a:latin typeface="Tenorite (Body)"/>
              </a:rPr>
              <a:t>ALTER TABLE employees</a:t>
            </a:r>
            <a:r>
              <a:rPr lang="th-TH" sz="1400" dirty="0">
                <a:latin typeface="Tenorite (Body)"/>
              </a:rPr>
              <a:t>  </a:t>
            </a:r>
            <a:r>
              <a:rPr lang="en-US" sz="1400" dirty="0">
                <a:latin typeface="Tenorite (Body)"/>
              </a:rPr>
              <a:t>DROP COLUMN salary;</a:t>
            </a:r>
            <a:r>
              <a:rPr lang="th-TH" sz="1400" dirty="0">
                <a:latin typeface="Tenorite (Body)"/>
              </a:rPr>
              <a:t>  จะสามารถใช้ดังตารางได้</a:t>
            </a:r>
            <a:endParaRPr lang="en-US" sz="1400" dirty="0">
              <a:latin typeface="Tenorite (Body)"/>
            </a:endParaRP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D97B7640-9B21-7BD7-7AFC-D8AAB24F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23324"/>
              </p:ext>
            </p:extLst>
          </p:nvPr>
        </p:nvGraphicFramePr>
        <p:xfrm>
          <a:off x="2707106" y="2172064"/>
          <a:ext cx="6470654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873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3089781">
                  <a:extLst>
                    <a:ext uri="{9D8B030D-6E8A-4147-A177-3AD203B41FA5}">
                      <a16:colId xmlns:a16="http://schemas.microsoft.com/office/drawing/2014/main" val="174149573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ALTER TABLE employees </a:t>
                      </a:r>
                      <a:endParaRPr lang="th-TH" sz="105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th-TH" sz="105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SET UNUSED COLUMN salary;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ALTER TABLE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</a:rPr>
                        <a:t>table_name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h-TH" sz="105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th-TH" sz="105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DROP UNUSED COLUMNS;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01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Comments, NULL or NOT NULL, Constraint,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COMMENTS</a:t>
            </a:r>
            <a:endParaRPr lang="th-TH" sz="1400" b="1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รูปแบบการใช้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comment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สำหรับ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1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บรรทัดเราสามารถใช้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double hyphen (- -)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ที่ใดก็ได้ในบรรทัดและขยายไปยังจุดสิ้นสุดของบรรทัด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และเมื่อต้องการใช้หลายบรรทัดใช้ ขึ้นต้นด้วยเครื่องหมายทับ (/*) </a:t>
            </a:r>
            <a:r>
              <a:rPr lang="th-TH" sz="1400" dirty="0">
                <a:solidFill>
                  <a:srgbClr val="000000"/>
                </a:solidFill>
                <a:latin typeface="Roboto" panose="02000000000000000000" pitchFamily="2" charset="0"/>
              </a:rPr>
              <a:t>และ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ลงท้ายด้วยเครื่องหมาย  (*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สามารถขยายได้หลายบรรทัด เช่น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-- UPDATE dept SET loc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enorite (Body)"/>
              </a:rPr>
              <a:t>my_loc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WHERE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enorite (Body)"/>
              </a:rPr>
              <a:t>deptno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enorite (Body)"/>
              </a:rPr>
              <a:t>my_deptno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;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NULL or NOT NULL</a:t>
            </a: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เราสามารถใช้มันได้กับ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Condition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ที่เป็น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enorite (Body)"/>
              </a:rPr>
              <a:t>SQL statement 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Tenorite (Body)"/>
              </a:rPr>
              <a:t>หรือใน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enorite (Body)"/>
              </a:rPr>
              <a:t> block of PLSQL code</a:t>
            </a:r>
            <a:r>
              <a:rPr lang="th-TH" sz="1400" b="0" i="0" dirty="0">
                <a:solidFill>
                  <a:srgbClr val="333333"/>
                </a:solidFill>
                <a:effectLst/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Operator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ตัวอย่างใน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condition : 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  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DELETE FROM customers WHERE status IS NOT NULL;</a:t>
            </a:r>
            <a:r>
              <a:rPr lang="en-US" sz="1400" dirty="0">
                <a:latin typeface="Tenorite (Body)"/>
              </a:rPr>
              <a:t> 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SELECT * FROM orders WHERE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salesman_id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 IS NULL</a:t>
            </a:r>
            <a:r>
              <a:rPr lang="th-TH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ORDER BY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order_date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enorite (Body)"/>
              </a:rPr>
              <a:t> DESC;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นอกจากนี้ใน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ยังมี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  <a:hlinkClick r:id="rId3"/>
              </a:rPr>
              <a:t>NULL-Related Functions</a:t>
            </a:r>
            <a:r>
              <a:rPr lang="th-TH" sz="1400" b="0" i="0" dirty="0">
                <a:solidFill>
                  <a:srgbClr val="212529"/>
                </a:solidFill>
                <a:effectLst/>
                <a:latin typeface="-apple-system"/>
              </a:rPr>
              <a:t> ประกอบด้วย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NVL</a:t>
            </a:r>
            <a:r>
              <a:rPr lang="en-US" sz="14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DECODE, NVL2, COALESCE, NULLIF, LNNVL, NANVL </a:t>
            </a:r>
            <a:r>
              <a:rPr lang="th-TH" sz="1400" b="0" i="0" dirty="0">
                <a:solidFill>
                  <a:srgbClr val="212529"/>
                </a:solidFill>
                <a:effectLst/>
                <a:latin typeface="-apple-system"/>
              </a:rPr>
              <a:t>เป็นต้น</a:t>
            </a:r>
            <a:endParaRPr lang="en-US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212529"/>
                </a:solidFill>
                <a:effectLst/>
                <a:latin typeface="-apple-system"/>
              </a:rPr>
              <a:t>CONSTRAINT clause</a:t>
            </a:r>
            <a:endParaRPr lang="th-TH" sz="14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h-TH" sz="1400" dirty="0">
                <a:solidFill>
                  <a:srgbClr val="212529"/>
                </a:solidFill>
                <a:latin typeface="Tenorite (Body)"/>
              </a:rPr>
              <a:t>เป็น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ข้อจำกัดคือกฎสำหรับตารางและคอลัมน์ของตารางที่จำกัดวิธีการและข้อมูลที่จะสามารถแทรก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(INSERT)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b="0" i="0" dirty="0" err="1">
                <a:solidFill>
                  <a:srgbClr val="000000"/>
                </a:solidFill>
                <a:effectLst/>
                <a:latin typeface="Tenorite (Body)"/>
              </a:rPr>
              <a:t>อัป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เดต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(UPDATE)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หรือลบ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(DELETE)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ได้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อย่างเช่น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NOT NULL constraint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หมายความว่าคอลัมน์ต้องมีค่า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โดยต้องไม่เป็น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unknown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blank.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อีกประเภทคือ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UNIQUE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ใช้เพื่อระบุว่า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ค่าในคอลัมน์ต้องไม่ซ้ำกัน ทั้งยังรวมถึงการตั้งการกำหนด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PK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และ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FK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นอกจากนี้ยังสามารถใช้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CHECK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เพื่อใช้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ระบุกฎสำหรับค่าในคอลัมน์ ดูเพิ่มเติมการใช้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  <a:hlinkClick r:id="rId4"/>
              </a:rPr>
              <a:t>Check Constraints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กับ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/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Enable/Disable  a Check Constraint</a:t>
            </a: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en-US" sz="1400" b="1" dirty="0"/>
              <a:t>IDENTITY</a:t>
            </a: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เป็นคุณสมบัติที่เพิ่มเติมเข้ามาเริ่มตั้งแต่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enorite (Body)"/>
              </a:rPr>
              <a:t>Oracle 12c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นำเสนอวิธีใหม่ที่ให้เรากำหนดคอลัมน์เอกลักษณ์สำหรับตาราง ซึ่งคล้ายกับคอลัมน์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AUTO_INCREMENT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ใน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MySQL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หรือคอลัมน์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IDENTITY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ใน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Server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โดยคอลัมน์เอกลักษณ์มีประโยชน์มากสำหรับคอลัมน์คีย์หลักตัวแทน เมื่อ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เรา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แทรกแถวใหม่ในคอลัมน์เอกลักษณ์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Oracle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จะสร้างและแทรกค่าตามลำดับลงในคอลัมน์โดยอัตโนมัติ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Syntax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ดังนี้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:</a:t>
            </a: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	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IDENTITY [ ( seed , increment ) ]</a:t>
            </a:r>
          </a:p>
          <a:p>
            <a:pPr marL="0" indent="0">
              <a:buNone/>
            </a:pPr>
            <a:br>
              <a:rPr lang="th-TH" sz="1050" dirty="0"/>
            </a:br>
            <a:r>
              <a:rPr lang="en-US" sz="1050" dirty="0"/>
              <a:t>			</a:t>
            </a:r>
            <a:r>
              <a:rPr lang="th-TH" sz="1400" dirty="0"/>
              <a:t>ตัวอย่างการใช้งาน </a:t>
            </a:r>
            <a:r>
              <a:rPr lang="en-US" sz="1400" dirty="0"/>
              <a:t>: </a:t>
            </a:r>
            <a:endParaRPr lang="en-US" sz="1400" b="1" dirty="0">
              <a:latin typeface="Tenorite (Body)"/>
            </a:endParaRPr>
          </a:p>
          <a:p>
            <a:pPr marL="0" indent="0">
              <a:buNone/>
            </a:pPr>
            <a:r>
              <a:rPr lang="th-TH" sz="1400" b="1" i="0" dirty="0">
                <a:solidFill>
                  <a:srgbClr val="212529"/>
                </a:solidFill>
                <a:effectLst/>
                <a:latin typeface="Tenorite (Body)"/>
              </a:rPr>
              <a:t>ดูเพิ่มเติม </a:t>
            </a:r>
            <a:r>
              <a:rPr lang="en-US" sz="1400" i="0" dirty="0">
                <a:solidFill>
                  <a:srgbClr val="212529"/>
                </a:solidFill>
                <a:effectLst/>
                <a:latin typeface="Tenorite (Body)"/>
                <a:hlinkClick r:id="rId5"/>
              </a:rPr>
              <a:t>Identity Columns in Oracle Database 12c Release 1 (12.1)</a:t>
            </a:r>
            <a:endParaRPr lang="en-US" sz="1400" i="0" dirty="0">
              <a:solidFill>
                <a:srgbClr val="212529"/>
              </a:solidFill>
              <a:effectLst/>
              <a:latin typeface="Tenorite (Body)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Tenorite (Body)"/>
            </a:endParaRP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A4AA79-343C-6A8D-5CEB-2465365D2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09293"/>
              </p:ext>
            </p:extLst>
          </p:nvPr>
        </p:nvGraphicFramePr>
        <p:xfrm>
          <a:off x="6412832" y="3939732"/>
          <a:ext cx="5556255" cy="84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5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84742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CREATE TABLE suppliers ( 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supplier_id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numeric(4), 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varchar2(50), 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CONSTRAINT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check_supplier_name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CHECK 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= upper(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supplier_name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)) 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8678CEEB-06C4-AD1C-C185-F4D0B3AAB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78453"/>
              </p:ext>
            </p:extLst>
          </p:nvPr>
        </p:nvGraphicFramePr>
        <p:xfrm>
          <a:off x="5542547" y="5427296"/>
          <a:ext cx="6048165" cy="93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587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  <a:gridCol w="2665578">
                  <a:extLst>
                    <a:ext uri="{9D8B030D-6E8A-4147-A177-3AD203B41FA5}">
                      <a16:colId xmlns:a16="http://schemas.microsoft.com/office/drawing/2014/main" val="38090973"/>
                    </a:ext>
                  </a:extLst>
                </a:gridCol>
              </a:tblGrid>
              <a:tr h="93401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CREATE TABLE EMP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  <a:p>
                      <a:pPr lvl="1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id_number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int IDENTITY(1,1),</a:t>
                      </a:r>
                    </a:p>
                    <a:p>
                      <a:pPr lvl="1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nick_name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varchar (20)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INSERT EMP VALUES ('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Sachin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’)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                  select * from EMP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INSERT EMP VALUES ('Amit’)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                  select * from 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1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567347"/>
            <a:ext cx="11546006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Query Language (DQL)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การ ใช้คำสั่ง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SELECT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subquery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เพื่อดึงข้อมูลจากตาราง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(table), object tables, views, object views, materialized views, analytic views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hierarchies</a:t>
            </a:r>
            <a:endParaRPr lang="th-TH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การใช้ </a:t>
            </a:r>
            <a:r>
              <a:rPr lang="en-US" sz="1400" dirty="0" err="1">
                <a:latin typeface="Tenorite (Body)"/>
              </a:rPr>
              <a:t>with_clause</a:t>
            </a:r>
            <a:r>
              <a:rPr lang="th-TH" sz="1400" dirty="0">
                <a:latin typeface="Tenorite (Body)"/>
              </a:rPr>
              <a:t> เพื่อกำหนด </a:t>
            </a:r>
            <a:r>
              <a:rPr lang="en-US" sz="1400" dirty="0">
                <a:latin typeface="Tenorite (Body)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PL/SQL procedures </a:t>
            </a:r>
            <a:r>
              <a:rPr lang="th-TH" sz="1400" dirty="0">
                <a:latin typeface="Tenorite (Body)"/>
              </a:rPr>
              <a:t>และ</a:t>
            </a:r>
            <a:r>
              <a:rPr lang="en-US" sz="1400" dirty="0">
                <a:latin typeface="Tenorite (Body)"/>
              </a:rPr>
              <a:t> functions</a:t>
            </a:r>
            <a:r>
              <a:rPr lang="th-TH" sz="1400" dirty="0">
                <a:latin typeface="Tenorite (Body)"/>
              </a:rPr>
              <a:t> (ใช้คำสั่ง </a:t>
            </a:r>
            <a:r>
              <a:rPr lang="en-US" sz="1400" dirty="0" err="1">
                <a:latin typeface="Tenorite (Body)"/>
              </a:rPr>
              <a:t>plsql_declarations</a:t>
            </a:r>
            <a:r>
              <a:rPr lang="en-US" sz="1400" dirty="0">
                <a:latin typeface="Tenorite (Body)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Subquery blocks </a:t>
            </a:r>
            <a:r>
              <a:rPr lang="th-TH" sz="1400" dirty="0">
                <a:latin typeface="Tenorite (Body)"/>
              </a:rPr>
              <a:t>(โดยใช้ </a:t>
            </a:r>
            <a:r>
              <a:rPr lang="en-US" sz="1400" dirty="0" err="1">
                <a:latin typeface="Tenorite (Body)"/>
              </a:rPr>
              <a:t>subquery_factoring_clause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 err="1">
                <a:latin typeface="Tenorite (Body)"/>
              </a:rPr>
              <a:t>subav_factoring_clause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หรือทั้งสองอย่าง)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นอกจากนี้ยังมีการใช้ </a:t>
            </a:r>
            <a:r>
              <a:rPr lang="en-US" sz="1400" dirty="0" err="1">
                <a:latin typeface="Tenorite (Body)"/>
              </a:rPr>
              <a:t>search_clause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cycle_clause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subav_factoring_clause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subav_clause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hierarchies_clause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filter_clauses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attr_dim_alias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add_calcs_clause</a:t>
            </a:r>
            <a:r>
              <a:rPr lang="en-US" sz="1400" dirty="0">
                <a:latin typeface="Tenorite (Body)"/>
              </a:rPr>
              <a:t>, </a:t>
            </a:r>
            <a:r>
              <a:rPr lang="en-US" sz="1400" dirty="0" err="1">
                <a:latin typeface="Tenorite (Body)"/>
              </a:rPr>
              <a:t>calc_meas_clause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เป็นต้น เพิ่มเติมดูที่ </a:t>
            </a:r>
            <a:r>
              <a:rPr lang="en-US" sz="1400" dirty="0">
                <a:latin typeface="Tenorite (Body)"/>
                <a:hlinkClick r:id="rId3"/>
              </a:rPr>
              <a:t>SELECT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DISTINCT | UNIQUE </a:t>
            </a:r>
            <a:r>
              <a:rPr lang="th-TH" sz="1400" dirty="0">
                <a:latin typeface="Tenorite (Body)"/>
              </a:rPr>
              <a:t>การระบุสิ่งนี้ เมื่อต้องการให้ฐานข้อมูลส่งคืนสำเนาเพียงชุดเดียวของแถวที่ซ้ำกันแต่ละชุดที่เลือก คำหลักทั้งสองนี้มีความหมายเหมือนกัน แถวที่ซ้ำกันคือแถวที่มีค่าตรงกันสำหรับแต่ละนิพจน์ในรายการที่เลือก</a:t>
            </a: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ALL </a:t>
            </a:r>
            <a:r>
              <a:rPr lang="th-TH" sz="1400" dirty="0">
                <a:latin typeface="Tenorite (Body)"/>
              </a:rPr>
              <a:t>การระบุสิ่งนี้ เมื่อต้องการให้ฐานข้อมูลส่งคืนแถวทั้งหมดที่เลือก รวมถึงสำเนาทั้งหมดของรายการที่ซ้ำกัน ค่าเริ่มต้นคือทั้งหมด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FROM Clause </a:t>
            </a:r>
            <a:r>
              <a:rPr lang="th-TH" sz="1400" dirty="0">
                <a:latin typeface="Tenorite (Body)"/>
              </a:rPr>
              <a:t>ใช้ระบุวัตถุที่เลือกจากข้อมูล</a:t>
            </a:r>
          </a:p>
          <a:p>
            <a:pPr marL="0" indent="0">
              <a:buNone/>
            </a:pPr>
            <a:r>
              <a:rPr lang="en-US" sz="1400" b="1" dirty="0" err="1">
                <a:latin typeface="Tenorite (Body)"/>
              </a:rPr>
              <a:t>pivot_clause</a:t>
            </a:r>
            <a:r>
              <a:rPr lang="th-TH" sz="1400" b="1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การระบุสิ่งนี้ เมื่อต้องการให้เขียนแบบสอบถามข้ามตารางที่หมุนแถวเป็นคอลัมน์</a:t>
            </a:r>
            <a:r>
              <a:rPr lang="en-US" sz="1400" dirty="0">
                <a:latin typeface="Tenorite (Body)"/>
              </a:rPr>
              <a:t>, aggregating data </a:t>
            </a:r>
            <a:r>
              <a:rPr lang="th-TH" sz="1400" dirty="0">
                <a:latin typeface="Tenorite (Body)"/>
              </a:rPr>
              <a:t>ใน </a:t>
            </a:r>
            <a:r>
              <a:rPr lang="en-US" sz="1400" dirty="0">
                <a:latin typeface="Tenorite (Body)"/>
              </a:rPr>
              <a:t>process of the rotation</a:t>
            </a:r>
            <a:r>
              <a:rPr lang="th-TH" sz="1400" dirty="0">
                <a:latin typeface="Tenorite (Body)"/>
              </a:rPr>
              <a:t> ผลลัพธ์ของการดำเนินการ </a:t>
            </a:r>
            <a:r>
              <a:rPr lang="en-US" sz="1400" dirty="0">
                <a:latin typeface="Tenorite (Body)"/>
              </a:rPr>
              <a:t>Pivot </a:t>
            </a:r>
            <a:r>
              <a:rPr lang="th-TH" sz="1400" dirty="0">
                <a:latin typeface="Tenorite (Body)"/>
              </a:rPr>
              <a:t>โดยทั่วไปจะมีจำนวนคอลัมน์และแถวน้อยกว่าชุดข้อมูลเริ่มต้น  </a:t>
            </a:r>
            <a:r>
              <a:rPr lang="en-US" sz="1400" dirty="0">
                <a:latin typeface="Tenorite (Body)"/>
              </a:rPr>
              <a:t>(</a:t>
            </a:r>
            <a:r>
              <a:rPr lang="th-TH" sz="1400" dirty="0">
                <a:latin typeface="Tenorite (Body)"/>
              </a:rPr>
              <a:t>และยังมี </a:t>
            </a:r>
            <a:r>
              <a:rPr lang="en-US" sz="1400" dirty="0" err="1">
                <a:latin typeface="Tenorite (Body)"/>
              </a:rPr>
              <a:t>unpivot_clause</a:t>
            </a:r>
            <a:r>
              <a:rPr lang="th-TH" sz="1400" dirty="0">
                <a:latin typeface="Tenorite (Body)"/>
              </a:rPr>
              <a:t> ด้วยเช่นกัน</a:t>
            </a:r>
            <a:r>
              <a:rPr lang="en-US" sz="1400" dirty="0">
                <a:latin typeface="Tenorite (Body)"/>
              </a:rPr>
              <a:t>)</a:t>
            </a:r>
            <a:endParaRPr lang="th-TH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dirty="0" err="1">
                <a:latin typeface="Tenorite (Body)"/>
              </a:rPr>
              <a:t>join_clause</a:t>
            </a:r>
            <a:r>
              <a:rPr lang="th-TH" sz="1400" b="1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การระบุสิ่งนี้ เพื่อระบุตารางที่เป็นส่วนหนึ่งของการรวมที่จะเลือกข้อมูล </a:t>
            </a:r>
            <a:r>
              <a:rPr lang="en-US" sz="1400" dirty="0" err="1">
                <a:latin typeface="Tenorite (Body)"/>
              </a:rPr>
              <a:t>inner_cross_join_clause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ให้</a:t>
            </a:r>
            <a:r>
              <a:rPr lang="th-TH" sz="1400" b="1" dirty="0">
                <a:latin typeface="Tenorite (Body)"/>
              </a:rPr>
              <a:t>เราระบุการรวมภายในหรือข้ามได้ </a:t>
            </a:r>
            <a:r>
              <a:rPr lang="th-TH" sz="1400" dirty="0">
                <a:latin typeface="Tenorite (Body)"/>
              </a:rPr>
              <a:t>ส่วน </a:t>
            </a:r>
            <a:r>
              <a:rPr lang="en-US" sz="1400" dirty="0" err="1">
                <a:latin typeface="Tenorite (Body)"/>
              </a:rPr>
              <a:t>outer_join_clause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เป็นการให้เราระบุการรวมภายนอก</a:t>
            </a:r>
            <a:r>
              <a:rPr lang="th-TH" sz="1400" b="1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และ </a:t>
            </a:r>
            <a:r>
              <a:rPr lang="en-US" sz="1400" dirty="0" err="1">
                <a:latin typeface="Tenorite (Body)"/>
              </a:rPr>
              <a:t>cross_outer_apply_clause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ให้เราระบุรูปแบบของ </a:t>
            </a:r>
            <a:r>
              <a:rPr lang="en-US" sz="1400" dirty="0">
                <a:latin typeface="Tenorite (Body)"/>
              </a:rPr>
              <a:t>ANSI CROSS JOIN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>
                <a:latin typeface="Tenorite (Body)"/>
              </a:rPr>
              <a:t>ANSI LEFT OUTER JOIN </a:t>
            </a:r>
            <a:r>
              <a:rPr lang="th-TH" sz="1400" dirty="0">
                <a:latin typeface="Tenorite (Body)"/>
              </a:rPr>
              <a:t>ที่มีการสนับสนุนความสัมพันธ์ด้านซ้าย</a:t>
            </a:r>
          </a:p>
          <a:p>
            <a:pPr marL="0" indent="0">
              <a:buNone/>
            </a:pPr>
            <a:r>
              <a:rPr lang="en-US" sz="1400" b="1" dirty="0" err="1">
                <a:latin typeface="Tenorite (Body)"/>
              </a:rPr>
              <a:t>group_by_clause</a:t>
            </a:r>
            <a:r>
              <a:rPr lang="th-TH" sz="1400" b="1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การระบุสิ่งนี้ เพื่อต้องการให้ฐานข้อมูลจัดกลุ่มแถวที่เลือกตามค่าของ </a:t>
            </a:r>
            <a:r>
              <a:rPr lang="en-US" sz="1400" dirty="0">
                <a:latin typeface="Tenorite (Body)"/>
              </a:rPr>
              <a:t>expr(s) </a:t>
            </a:r>
            <a:r>
              <a:rPr lang="th-TH" sz="1400" dirty="0">
                <a:latin typeface="Tenorite (Body)"/>
              </a:rPr>
              <a:t>สำหรับแต่ละแถว และส่งคืนข้อมูลสรุปแถวเดียวสำหรับแต่ละกลุ่ม หากส่วนคำสั่งนี้มีส่วนขยาย </a:t>
            </a:r>
            <a:r>
              <a:rPr lang="en-US" sz="1400" dirty="0">
                <a:latin typeface="Tenorite (Body)"/>
              </a:rPr>
              <a:t>CUBE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>
                <a:latin typeface="Tenorite (Body)"/>
              </a:rPr>
              <a:t>ROLLUP </a:t>
            </a:r>
            <a:r>
              <a:rPr lang="th-TH" sz="1400" dirty="0">
                <a:latin typeface="Tenorite (Body)"/>
              </a:rPr>
              <a:t>ฐานข้อมูลจะสร้างการจัดกลุ่มแบบ </a:t>
            </a:r>
            <a:r>
              <a:rPr lang="en-US" sz="1400" dirty="0" err="1">
                <a:latin typeface="Tenorite (Body)"/>
              </a:rPr>
              <a:t>superaggregate</a:t>
            </a:r>
            <a:r>
              <a:rPr lang="en-US" sz="1400" dirty="0">
                <a:latin typeface="Tenorite (Body)"/>
              </a:rPr>
              <a:t> </a:t>
            </a:r>
            <a:r>
              <a:rPr lang="th-TH" sz="1400" dirty="0">
                <a:latin typeface="Tenorite (Body)"/>
              </a:rPr>
              <a:t>นอกเหนือจากการจัดกลุ่มแบบปกติ   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Expressions in the GROUP BY clause</a:t>
            </a:r>
            <a:r>
              <a:rPr lang="th-TH" sz="1400" dirty="0">
                <a:latin typeface="Tenorite (Body)"/>
              </a:rPr>
              <a:t> สามารถมีคอลัมน์ใดๆ ของตาราง </a:t>
            </a:r>
            <a:r>
              <a:rPr lang="en-US" sz="1400" dirty="0">
                <a:latin typeface="Tenorite (Body)"/>
              </a:rPr>
              <a:t>views </a:t>
            </a:r>
            <a:r>
              <a:rPr lang="th-TH" sz="1400" dirty="0">
                <a:latin typeface="Tenorite (Body)"/>
              </a:rPr>
              <a:t>หรือแม้แต่</a:t>
            </a:r>
            <a:r>
              <a:rPr lang="en-US" sz="1400" dirty="0">
                <a:latin typeface="Tenorite (Body)"/>
              </a:rPr>
              <a:t> materialized views </a:t>
            </a:r>
            <a:r>
              <a:rPr lang="th-TH" sz="1400" dirty="0">
                <a:latin typeface="Tenorite (Body)"/>
              </a:rPr>
              <a:t>ในส่วนคำสั่ง </a:t>
            </a:r>
            <a:r>
              <a:rPr lang="en-US" sz="1400" dirty="0">
                <a:latin typeface="Tenorite (Body)"/>
              </a:rPr>
              <a:t>FROM </a:t>
            </a:r>
            <a:r>
              <a:rPr lang="th-TH" sz="1400" dirty="0">
                <a:latin typeface="Tenorite (Body)"/>
              </a:rPr>
              <a:t>โดยไม่ต้องคำนึงว่าคอลัมน์จะปรากฏในรายการที่เลือกหรือไม่</a:t>
            </a: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ส่วน</a:t>
            </a:r>
            <a:r>
              <a:rPr lang="en-US" sz="1400" dirty="0">
                <a:latin typeface="Tenorite (Body)"/>
              </a:rPr>
              <a:t> GROUP BY clause </a:t>
            </a:r>
            <a:r>
              <a:rPr lang="th-TH" sz="1400" dirty="0">
                <a:latin typeface="Tenorite (Body)"/>
              </a:rPr>
              <a:t>จะจัดกลุ่มแถว แต่ไม่ได้รับประกันลำดับของชุดผลลัพธ์ หากต้องการจัดกลุ่มให้ใช้คำสั่ง </a:t>
            </a:r>
            <a:r>
              <a:rPr lang="en-US" sz="1400" dirty="0">
                <a:latin typeface="Tenorite (Body)"/>
              </a:rPr>
              <a:t>ORDER BY</a:t>
            </a:r>
            <a:r>
              <a:rPr lang="th-TH" sz="1400" dirty="0">
                <a:latin typeface="Tenorite (Body)"/>
              </a:rPr>
              <a:t> ร่วมด้วย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dirty="0">
                <a:latin typeface="Tenorite (Body)"/>
              </a:rPr>
              <a:t>WHERE Clause </a:t>
            </a:r>
            <a:r>
              <a:rPr lang="th-TH" sz="1400" dirty="0">
                <a:latin typeface="Tenorite (Body)"/>
              </a:rPr>
              <a:t>ใช้เพื่อกรองผลลัพธ์จากคำสั่ง </a:t>
            </a:r>
            <a:r>
              <a:rPr lang="en-US" sz="1400" dirty="0">
                <a:latin typeface="Tenorite (Body)"/>
              </a:rPr>
              <a:t>SELECT, INSERT, UPDATE </a:t>
            </a:r>
            <a:r>
              <a:rPr lang="th-TH" sz="1400" dirty="0">
                <a:latin typeface="Tenorite (Body)"/>
              </a:rPr>
              <a:t>หรือ </a:t>
            </a:r>
            <a:r>
              <a:rPr lang="en-US" sz="1400" dirty="0">
                <a:latin typeface="Tenorite (Body)"/>
              </a:rPr>
              <a:t>DELETE </a:t>
            </a:r>
            <a:r>
              <a:rPr lang="th-TH" sz="1400" dirty="0">
                <a:latin typeface="Tenorite (Body)"/>
              </a:rPr>
              <a:t>นั่นเอง ดูเพิ่มเติม </a:t>
            </a:r>
            <a:r>
              <a:rPr lang="en-US" sz="1400" dirty="0">
                <a:latin typeface="Tenorite (Body)"/>
              </a:rPr>
              <a:t>: </a:t>
            </a:r>
            <a:r>
              <a:rPr lang="en-US" sz="1400" dirty="0">
                <a:latin typeface="Tenorite (Body)"/>
                <a:hlinkClick r:id="rId4"/>
              </a:rPr>
              <a:t>Oracle / PLSQL: WHERE Clause</a:t>
            </a:r>
            <a:endParaRPr lang="en-US" sz="14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640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6C669C-3601-6820-83F3-0CB2A5B2856C}"/>
              </a:ext>
            </a:extLst>
          </p:cNvPr>
          <p:cNvSpPr txBox="1"/>
          <p:nvPr/>
        </p:nvSpPr>
        <p:spPr>
          <a:xfrm>
            <a:off x="310083" y="338666"/>
            <a:ext cx="1144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PLSQL</a:t>
            </a:r>
            <a:r>
              <a:rPr lang="th-TH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: JOIN TABLE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D86FF-05D0-8EC0-EAC2-F372E4B370C0}"/>
              </a:ext>
            </a:extLst>
          </p:cNvPr>
          <p:cNvSpPr txBox="1"/>
          <p:nvPr/>
        </p:nvSpPr>
        <p:spPr>
          <a:xfrm>
            <a:off x="435429" y="861885"/>
            <a:ext cx="1144648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การเชื่อมแบบ </a:t>
            </a:r>
            <a:r>
              <a:rPr lang="en-US" dirty="0">
                <a:latin typeface="Cordia New (Body)"/>
              </a:rPr>
              <a:t>FULL JOIN  : </a:t>
            </a:r>
            <a:r>
              <a:rPr lang="th-TH" dirty="0">
                <a:latin typeface="Cordia New (Body)"/>
              </a:rPr>
              <a:t>ทำการรวมแบบเต็มของ 2 </a:t>
            </a:r>
            <a:r>
              <a:rPr lang="en-US" dirty="0">
                <a:latin typeface="Cordia New (Body)"/>
              </a:rPr>
              <a:t>Tables </a:t>
            </a:r>
            <a:r>
              <a:rPr lang="th-TH" dirty="0">
                <a:latin typeface="Cordia New (Body)"/>
              </a:rPr>
              <a:t>จะรวมผลลัพธ์ของการรวมด้านซ้ายและการรวมด้านขวาทั้งหมด ถ้าแถวในตารางที่รวมไม่ตรงกันผลที่ได้มันจะ </a:t>
            </a:r>
            <a:r>
              <a:rPr lang="en-US" dirty="0">
                <a:latin typeface="Cordia New (Body)"/>
              </a:rPr>
              <a:t>set </a:t>
            </a:r>
            <a:r>
              <a:rPr lang="th-TH" dirty="0">
                <a:latin typeface="Cordia New (Body)"/>
              </a:rPr>
              <a:t>ค่า </a:t>
            </a:r>
            <a:r>
              <a:rPr lang="en-US" dirty="0">
                <a:latin typeface="Cordia New (Body)"/>
              </a:rPr>
              <a:t>NULL </a:t>
            </a:r>
            <a:r>
              <a:rPr lang="th-TH" dirty="0">
                <a:latin typeface="Cordia New (Body)"/>
              </a:rPr>
              <a:t>สำหรับทุกคอลัมน์ของตารางที่ไม่มีแถวที่ตรงกัน</a:t>
            </a:r>
            <a:r>
              <a:rPr lang="en-US" dirty="0">
                <a:latin typeface="Cordia New (Body)"/>
              </a:rPr>
              <a:t> </a:t>
            </a:r>
            <a:r>
              <a:rPr lang="th-TH" dirty="0">
                <a:latin typeface="Cordia New (Body)"/>
              </a:rPr>
              <a:t>ถ้าแถวจากตารางหนึ่งตรงกับแถวในอีกตารางหนึ่ง แถวผลลัพธ์จะมีคอลัมน์ที่สร้างจากคอลัมน์ของแถวจากทั้งสองตาราง</a:t>
            </a:r>
          </a:p>
          <a:p>
            <a:r>
              <a:rPr lang="th-TH" dirty="0">
                <a:latin typeface="Cordia New (Body)"/>
              </a:rPr>
              <a:t>ตัวอย่างเช่น </a:t>
            </a:r>
            <a:r>
              <a:rPr lang="en-US" dirty="0">
                <a:latin typeface="Cordia New (Body)"/>
              </a:rPr>
              <a:t>: SELECT * FROM A  FULL [OUTER] JOIN B on A.id = B.id;</a:t>
            </a:r>
            <a:r>
              <a:rPr lang="th-TH" dirty="0">
                <a:latin typeface="Cordia New (Body)"/>
              </a:rPr>
              <a:t>	--</a:t>
            </a:r>
            <a:r>
              <a:rPr lang="en-US" dirty="0">
                <a:latin typeface="Cordia New (Body)"/>
              </a:rPr>
              <a:t>(OUTER keyword is optional) </a:t>
            </a:r>
          </a:p>
          <a:p>
            <a:r>
              <a:rPr lang="en-US" dirty="0">
                <a:latin typeface="Cordia New (Body)"/>
              </a:rPr>
              <a:t>Noted: </a:t>
            </a:r>
            <a:r>
              <a:rPr lang="th-TH" dirty="0">
                <a:latin typeface="Cordia New (Body)"/>
              </a:rPr>
              <a:t>เป็นการ </a:t>
            </a:r>
            <a:r>
              <a:rPr lang="en-US" dirty="0">
                <a:latin typeface="Cordia New (Body)"/>
              </a:rPr>
              <a:t>JOIN </a:t>
            </a:r>
            <a:r>
              <a:rPr lang="th-TH" dirty="0">
                <a:latin typeface="Cordia New (Body)"/>
              </a:rPr>
              <a:t>แบบที่เอา </a:t>
            </a:r>
            <a:r>
              <a:rPr lang="en-US" dirty="0">
                <a:latin typeface="Cordia New (Body)"/>
              </a:rPr>
              <a:t>data </a:t>
            </a:r>
            <a:r>
              <a:rPr lang="th-TH" dirty="0">
                <a:latin typeface="Cordia New (Body)"/>
              </a:rPr>
              <a:t>ของทั้ง 2 </a:t>
            </a:r>
            <a:r>
              <a:rPr lang="en-US" dirty="0">
                <a:latin typeface="Cordia New (Body)"/>
              </a:rPr>
              <a:t>Tables </a:t>
            </a:r>
            <a:r>
              <a:rPr lang="th-TH" dirty="0">
                <a:latin typeface="Cordia New (Body)"/>
              </a:rPr>
              <a:t>มาโชว์ที่ผลลัพธ์ทั้งหมดไม่มีข้อยกเว้น</a:t>
            </a:r>
            <a:endParaRPr lang="en-US" dirty="0">
              <a:latin typeface="Cordia New (Body)"/>
            </a:endParaRPr>
          </a:p>
          <a:p>
            <a:r>
              <a:rPr lang="en-US" dirty="0">
                <a:latin typeface="Cordia New (Body)"/>
              </a:rPr>
              <a:t>            </a:t>
            </a:r>
            <a:r>
              <a:rPr lang="th-TH" dirty="0">
                <a:latin typeface="Cordia New (Body)"/>
              </a:rPr>
              <a:t>และในบาง </a:t>
            </a:r>
            <a:r>
              <a:rPr lang="en-US" dirty="0">
                <a:latin typeface="Cordia New (Body)"/>
              </a:rPr>
              <a:t>select query </a:t>
            </a:r>
            <a:r>
              <a:rPr lang="th-TH" dirty="0">
                <a:latin typeface="Cordia New (Body)"/>
              </a:rPr>
              <a:t>หากเราใช้ </a:t>
            </a:r>
            <a:r>
              <a:rPr lang="en-US" dirty="0">
                <a:latin typeface="Cordia New (Body)"/>
              </a:rPr>
              <a:t>LEFT JOIN UNION RIGHT JOIN </a:t>
            </a:r>
            <a:r>
              <a:rPr lang="th-TH" dirty="0">
                <a:latin typeface="Cordia New (Body)"/>
              </a:rPr>
              <a:t>แบบไม่มี </a:t>
            </a:r>
            <a:r>
              <a:rPr lang="en-US" dirty="0">
                <a:latin typeface="Cordia New (Body)"/>
              </a:rPr>
              <a:t>Where clauses </a:t>
            </a:r>
            <a:r>
              <a:rPr lang="th-TH" dirty="0">
                <a:latin typeface="Cordia New (Body)"/>
              </a:rPr>
              <a:t>จะได้ค่า</a:t>
            </a:r>
            <a:r>
              <a:rPr lang="th-TH" dirty="0" err="1">
                <a:latin typeface="Cordia New (Body)"/>
              </a:rPr>
              <a:t>เท่าๆกัน</a:t>
            </a:r>
            <a:r>
              <a:rPr lang="th-TH" dirty="0">
                <a:latin typeface="Cordia New (Body)"/>
              </a:rPr>
              <a:t>กับ </a:t>
            </a:r>
            <a:r>
              <a:rPr lang="en-US" dirty="0">
                <a:latin typeface="Cordia New (Body)"/>
              </a:rPr>
              <a:t>FULL JOIN </a:t>
            </a:r>
            <a:r>
              <a:rPr lang="th-TH" dirty="0">
                <a:latin typeface="Cordia New (Body)"/>
              </a:rPr>
              <a:t>ได้เช่นกัน</a:t>
            </a:r>
            <a:endParaRPr lang="en-US" dirty="0">
              <a:latin typeface="Cordia New (Body)"/>
            </a:endParaRPr>
          </a:p>
          <a:p>
            <a:endParaRPr lang="en-US" dirty="0">
              <a:latin typeface="Cordia New (Body)"/>
            </a:endParaRPr>
          </a:p>
          <a:p>
            <a:r>
              <a:rPr lang="th-TH" dirty="0">
                <a:latin typeface="Cordia New (Body)"/>
              </a:rPr>
              <a:t>การเชื่อมแบบ </a:t>
            </a:r>
            <a:r>
              <a:rPr lang="en-US" dirty="0">
                <a:latin typeface="Cordia New (Body)"/>
              </a:rPr>
              <a:t>LEFT OUTER JOIN  :  </a:t>
            </a:r>
            <a:r>
              <a:rPr lang="th-TH" dirty="0">
                <a:latin typeface="Cordia New (Body)"/>
              </a:rPr>
              <a:t>เป็นผลลัพธ์รวมโดยเลือกข้อมูลจากตารางด้านซ้ายหากเท่ากันกับตารางด้านขวา สำหรับแต่ละแถวในตารางด้านซ้าย</a:t>
            </a:r>
            <a:endParaRPr lang="en-US" dirty="0">
              <a:latin typeface="Cordia New (Body)"/>
            </a:endParaRPr>
          </a:p>
          <a:p>
            <a:r>
              <a:rPr lang="th-TH" dirty="0">
                <a:latin typeface="Cordia New (Body)"/>
              </a:rPr>
              <a:t>ตามเงื่อนไข</a:t>
            </a:r>
            <a:r>
              <a:rPr lang="en-US" dirty="0">
                <a:latin typeface="Cordia New (Body)"/>
              </a:rPr>
              <a:t> </a:t>
            </a:r>
            <a:r>
              <a:rPr lang="th-TH" dirty="0">
                <a:latin typeface="Cordia New (Body)"/>
              </a:rPr>
              <a:t>โดยเติมคอลัมน์ที่มาจากตารางด้านขวาด้วย </a:t>
            </a:r>
            <a:r>
              <a:rPr lang="en-US" dirty="0">
                <a:latin typeface="Cordia New (Body)"/>
              </a:rPr>
              <a:t>NULL</a:t>
            </a:r>
          </a:p>
          <a:p>
            <a:r>
              <a:rPr lang="th-TH" dirty="0">
                <a:latin typeface="Cordia New (Body)"/>
              </a:rPr>
              <a:t>ตัวอย่างเช่น </a:t>
            </a:r>
            <a:r>
              <a:rPr lang="en-US" dirty="0">
                <a:latin typeface="Cordia New (Body)"/>
              </a:rPr>
              <a:t>: SELECT</a:t>
            </a:r>
            <a:r>
              <a:rPr lang="th-TH" dirty="0">
                <a:latin typeface="Cordia New (Body)"/>
              </a:rPr>
              <a:t> </a:t>
            </a:r>
            <a:r>
              <a:rPr lang="en-US" dirty="0" err="1">
                <a:latin typeface="Cordia New (Body)"/>
              </a:rPr>
              <a:t>f.film_id</a:t>
            </a:r>
            <a:r>
              <a:rPr lang="en-US" dirty="0">
                <a:latin typeface="Cordia New (Body)"/>
              </a:rPr>
              <a:t>,</a:t>
            </a:r>
            <a:r>
              <a:rPr lang="th-TH" dirty="0">
                <a:latin typeface="Cordia New (Body)"/>
              </a:rPr>
              <a:t> </a:t>
            </a:r>
            <a:r>
              <a:rPr lang="en-US" dirty="0">
                <a:latin typeface="Cordia New (Body)"/>
              </a:rPr>
              <a:t>title,</a:t>
            </a:r>
            <a:r>
              <a:rPr lang="th-TH" dirty="0">
                <a:latin typeface="Cordia New (Body)"/>
              </a:rPr>
              <a:t> </a:t>
            </a:r>
            <a:r>
              <a:rPr lang="en-US" dirty="0" err="1">
                <a:latin typeface="Cordia New (Body)"/>
              </a:rPr>
              <a:t>inventory_id</a:t>
            </a:r>
            <a:r>
              <a:rPr lang="th-TH" dirty="0">
                <a:latin typeface="Cordia New (Body)"/>
              </a:rPr>
              <a:t> </a:t>
            </a:r>
            <a:r>
              <a:rPr lang="en-US" dirty="0">
                <a:latin typeface="Cordia New (Body)"/>
              </a:rPr>
              <a:t>FROM</a:t>
            </a:r>
            <a:r>
              <a:rPr lang="th-TH" dirty="0">
                <a:latin typeface="Cordia New (Body)"/>
              </a:rPr>
              <a:t> </a:t>
            </a:r>
            <a:r>
              <a:rPr lang="en-US" dirty="0">
                <a:latin typeface="Cordia New (Body)"/>
              </a:rPr>
              <a:t>film f</a:t>
            </a:r>
            <a:r>
              <a:rPr lang="th-TH" dirty="0">
                <a:latin typeface="Cordia New (Body)"/>
              </a:rPr>
              <a:t>   </a:t>
            </a:r>
            <a:r>
              <a:rPr lang="en-US" dirty="0">
                <a:latin typeface="Cordia New (Body)"/>
              </a:rPr>
              <a:t>LEFT JOIN inventory </a:t>
            </a:r>
            <a:r>
              <a:rPr lang="en-US" dirty="0" err="1">
                <a:latin typeface="Cordia New (Body)"/>
              </a:rPr>
              <a:t>i</a:t>
            </a:r>
            <a:r>
              <a:rPr lang="en-US" dirty="0">
                <a:latin typeface="Cordia New (Body)"/>
              </a:rPr>
              <a:t> USING (</a:t>
            </a:r>
            <a:r>
              <a:rPr lang="en-US" dirty="0" err="1">
                <a:latin typeface="Cordia New (Body)"/>
              </a:rPr>
              <a:t>film_id</a:t>
            </a:r>
            <a:r>
              <a:rPr lang="en-US" dirty="0">
                <a:latin typeface="Cordia New (Body)"/>
              </a:rPr>
              <a:t>)</a:t>
            </a:r>
            <a:r>
              <a:rPr lang="th-TH" dirty="0">
                <a:latin typeface="Cordia New (Body)"/>
              </a:rPr>
              <a:t>  </a:t>
            </a:r>
          </a:p>
          <a:p>
            <a:r>
              <a:rPr lang="th-TH" dirty="0">
                <a:latin typeface="Cordia New (Body)"/>
              </a:rPr>
              <a:t>	</a:t>
            </a:r>
            <a:r>
              <a:rPr lang="en-US" dirty="0">
                <a:latin typeface="Cordia New (Body)"/>
              </a:rPr>
              <a:t>WHERE </a:t>
            </a:r>
            <a:r>
              <a:rPr lang="en-US" dirty="0" err="1">
                <a:latin typeface="Cordia New (Body)"/>
              </a:rPr>
              <a:t>i.film_id</a:t>
            </a:r>
            <a:r>
              <a:rPr lang="en-US" dirty="0">
                <a:latin typeface="Cordia New (Body)"/>
              </a:rPr>
              <a:t> IS NULL</a:t>
            </a:r>
            <a:r>
              <a:rPr lang="th-TH" dirty="0">
                <a:latin typeface="Cordia New (Body)"/>
              </a:rPr>
              <a:t> </a:t>
            </a:r>
            <a:r>
              <a:rPr lang="en-US" dirty="0">
                <a:latin typeface="Cordia New (Body)"/>
              </a:rPr>
              <a:t>ORDER BY title;</a:t>
            </a:r>
          </a:p>
          <a:p>
            <a:endParaRPr lang="en-US" dirty="0">
              <a:latin typeface="Cordia New (Body)"/>
            </a:endParaRPr>
          </a:p>
          <a:p>
            <a:r>
              <a:rPr lang="th-TH" dirty="0">
                <a:latin typeface="Cordia New (Body)"/>
              </a:rPr>
              <a:t>การเชื่อมแบบ </a:t>
            </a:r>
            <a:r>
              <a:rPr lang="en-US" dirty="0">
                <a:latin typeface="Cordia New (Body)"/>
              </a:rPr>
              <a:t> RIGHT OUTER JOIN</a:t>
            </a:r>
            <a:r>
              <a:rPr lang="th-TH" dirty="0">
                <a:latin typeface="Cordia New (Body)"/>
              </a:rPr>
              <a:t>  </a:t>
            </a:r>
            <a:r>
              <a:rPr lang="en-US" dirty="0">
                <a:latin typeface="Cordia New (Body)"/>
              </a:rPr>
              <a:t>:  </a:t>
            </a:r>
            <a:r>
              <a:rPr lang="th-TH" dirty="0">
                <a:latin typeface="Cordia New (Body)"/>
              </a:rPr>
              <a:t>เลือกข้อมูลจากตารางด้านขวาหากเท่ากันกับตารางด้านซ้าย ประกอบด้วยคอลัมน์จากทั้งสองตารางและรวมแถวใหม่</a:t>
            </a:r>
          </a:p>
          <a:p>
            <a:r>
              <a:rPr lang="th-TH" dirty="0">
                <a:latin typeface="Cordia New (Body)"/>
              </a:rPr>
              <a:t>นี้ในชุดผลลัพธ์และเติมคอลัมน์จากตารางด้านซ้ายด้วย </a:t>
            </a:r>
            <a:r>
              <a:rPr lang="en-US" dirty="0">
                <a:latin typeface="Cordia New (Body)"/>
              </a:rPr>
              <a:t>NULL</a:t>
            </a:r>
            <a:r>
              <a:rPr lang="th-TH" dirty="0">
                <a:latin typeface="Cordia New (Body)"/>
              </a:rPr>
              <a:t> </a:t>
            </a:r>
            <a:r>
              <a:rPr lang="en-US" dirty="0">
                <a:latin typeface="Cordia New (Body)"/>
              </a:rPr>
              <a:t>(</a:t>
            </a:r>
            <a:r>
              <a:rPr lang="th-TH" dirty="0">
                <a:latin typeface="Cordia New (Body)"/>
              </a:rPr>
              <a:t>จะเลือกแถวทั้งหมดจากตารางด้านขวาไม่ว่าจะมีแถวที่ตรงกันจากตารางด้านซ้ายหรือไม่</a:t>
            </a:r>
            <a:r>
              <a:rPr lang="en-US" dirty="0">
                <a:latin typeface="Cordia New (Body)"/>
              </a:rPr>
              <a:t>)</a:t>
            </a:r>
          </a:p>
          <a:p>
            <a:r>
              <a:rPr lang="th-TH" dirty="0">
                <a:latin typeface="Cordia New (Body)"/>
              </a:rPr>
              <a:t>ตัวอย่างเช่น </a:t>
            </a:r>
            <a:r>
              <a:rPr lang="en-US" dirty="0">
                <a:latin typeface="Cordia New (Body)"/>
              </a:rPr>
              <a:t>: SELECT review, title  FROM films   RIGHT JOIN </a:t>
            </a:r>
            <a:r>
              <a:rPr lang="en-US" dirty="0" err="1">
                <a:latin typeface="Cordia New (Body)"/>
              </a:rPr>
              <a:t>film_reviews</a:t>
            </a:r>
            <a:r>
              <a:rPr lang="en-US" dirty="0">
                <a:latin typeface="Cordia New (Body)"/>
              </a:rPr>
              <a:t> using (</a:t>
            </a:r>
            <a:r>
              <a:rPr lang="en-US" dirty="0" err="1">
                <a:latin typeface="Cordia New (Body)"/>
              </a:rPr>
              <a:t>film_id</a:t>
            </a:r>
            <a:r>
              <a:rPr lang="en-US" dirty="0">
                <a:latin typeface="Cordia New (Body)"/>
              </a:rPr>
              <a:t>)  WHERE title IS NULL;</a:t>
            </a:r>
          </a:p>
          <a:p>
            <a:r>
              <a:rPr lang="en-US" dirty="0">
                <a:latin typeface="Cordia New (Body)"/>
              </a:rPr>
              <a:t>Noted: </a:t>
            </a:r>
            <a:r>
              <a:rPr lang="th-TH" dirty="0">
                <a:latin typeface="Cordia New (Body)"/>
              </a:rPr>
              <a:t>ให้ระวังการนำตัวเลขมากระทำทางคณิตศาสตร์ด้วยเครื่องหมาย +</a:t>
            </a:r>
            <a:r>
              <a:rPr lang="en-US" dirty="0">
                <a:latin typeface="Cordia New (Body)"/>
              </a:rPr>
              <a:t>,-,*,/ </a:t>
            </a:r>
            <a:r>
              <a:rPr lang="th-TH" dirty="0">
                <a:latin typeface="Cordia New (Body)"/>
              </a:rPr>
              <a:t>หรืออื่นๆกับค่า </a:t>
            </a:r>
            <a:r>
              <a:rPr lang="en-US" dirty="0">
                <a:latin typeface="Cordia New (Body)"/>
              </a:rPr>
              <a:t>NULL </a:t>
            </a:r>
            <a:r>
              <a:rPr lang="th-TH" dirty="0">
                <a:latin typeface="Cordia New (Body)"/>
              </a:rPr>
              <a:t>ในผลลัพธ์กับตารางจะได้ค่าออกมาเป็น </a:t>
            </a:r>
            <a:r>
              <a:rPr lang="en-US" dirty="0">
                <a:latin typeface="Cordia New (Body)"/>
              </a:rPr>
              <a:t>NULL </a:t>
            </a:r>
            <a:r>
              <a:rPr lang="th-TH" dirty="0">
                <a:latin typeface="Cordia New (Body)"/>
              </a:rPr>
              <a:t>ควรใช้ </a:t>
            </a:r>
          </a:p>
          <a:p>
            <a:r>
              <a:rPr lang="en-US" dirty="0">
                <a:latin typeface="Cordia New (Body)"/>
              </a:rPr>
              <a:t>Coalesce() function </a:t>
            </a:r>
            <a:r>
              <a:rPr lang="th-TH" dirty="0">
                <a:latin typeface="Cordia New (Body)"/>
              </a:rPr>
              <a:t>มาช่วยในการแปลง </a:t>
            </a:r>
            <a:r>
              <a:rPr lang="en-US" dirty="0">
                <a:latin typeface="Cordia New (Body)"/>
              </a:rPr>
              <a:t>NULL </a:t>
            </a:r>
            <a:r>
              <a:rPr lang="th-TH" dirty="0">
                <a:latin typeface="Cordia New (Body)"/>
              </a:rPr>
              <a:t>เป็น 0 ก่อนนำไปคำนวณ</a:t>
            </a:r>
            <a:endParaRPr lang="en-US" dirty="0">
              <a:latin typeface="Cordia New (Body)"/>
            </a:endParaRPr>
          </a:p>
          <a:p>
            <a:endParaRPr lang="th-TH" dirty="0"/>
          </a:p>
          <a:p>
            <a:r>
              <a:rPr lang="th-TH" dirty="0"/>
              <a:t>การเชื่อมภายในตาราง</a:t>
            </a:r>
            <a:r>
              <a:rPr lang="th-TH" dirty="0">
                <a:latin typeface="Cordia New (Body)"/>
              </a:rPr>
              <a:t>เดียวกัน (</a:t>
            </a:r>
            <a:r>
              <a:rPr lang="en-US" dirty="0">
                <a:latin typeface="Cordia New (Body)"/>
              </a:rPr>
              <a:t>SELF JOIN</a:t>
            </a:r>
            <a:r>
              <a:rPr lang="th-TH" dirty="0">
                <a:latin typeface="Cordia New (Body)"/>
              </a:rPr>
              <a:t> หรือ </a:t>
            </a:r>
            <a:r>
              <a:rPr lang="en-US" dirty="0">
                <a:latin typeface="Cordia New (Body)"/>
              </a:rPr>
              <a:t>INNER JOIN)  :  </a:t>
            </a:r>
            <a:r>
              <a:rPr lang="th-TH" dirty="0">
                <a:latin typeface="Cordia New (Body)"/>
              </a:rPr>
              <a:t>เป็นการรวมปกติที่รวมตารางเข้ากับตัวเองมักจะใช้เพื่อสืบค้นข้อมูลแบบลำดับชั้นหรือเพื่อเปรียบเทียบแถวภายในตารางเดียวกันโดยจะต้องระบุตารางเดียวกัน 2 ครั้งโดยใช้ </a:t>
            </a:r>
            <a:r>
              <a:rPr lang="en-US" dirty="0">
                <a:latin typeface="Cordia New (Body)"/>
              </a:rPr>
              <a:t>table aliases </a:t>
            </a:r>
            <a:r>
              <a:rPr lang="th-TH" dirty="0">
                <a:latin typeface="Cordia New (Body)"/>
              </a:rPr>
              <a:t>ที่แตกต่างกันใน </a:t>
            </a:r>
            <a:r>
              <a:rPr lang="en-US" dirty="0">
                <a:latin typeface="Cordia New (Body)"/>
              </a:rPr>
              <a:t>query (</a:t>
            </a:r>
            <a:r>
              <a:rPr lang="th-TH" dirty="0" err="1">
                <a:latin typeface="Cordia New (Body)"/>
              </a:rPr>
              <a:t>การทำ</a:t>
            </a:r>
            <a:r>
              <a:rPr lang="th-TH" dirty="0">
                <a:latin typeface="Cordia New (Body)"/>
              </a:rPr>
              <a:t>ตารางเสมือนด้วยตารางเดิมเป็นตารางใหม่เพื่อ </a:t>
            </a:r>
            <a:r>
              <a:rPr lang="en-US" dirty="0">
                <a:latin typeface="Cordia New (Body)"/>
              </a:rPr>
              <a:t>JOIN </a:t>
            </a:r>
            <a:r>
              <a:rPr lang="th-TH" dirty="0">
                <a:latin typeface="Cordia New (Body)"/>
              </a:rPr>
              <a:t>กัน</a:t>
            </a:r>
            <a:r>
              <a:rPr lang="en-US" dirty="0">
                <a:latin typeface="Cordia New (Body)"/>
              </a:rPr>
              <a:t>)</a:t>
            </a:r>
          </a:p>
          <a:p>
            <a:r>
              <a:rPr lang="th-TH" dirty="0">
                <a:latin typeface="Cordia New (Body)"/>
              </a:rPr>
              <a:t>ตัวอย่างเช่น </a:t>
            </a:r>
            <a:r>
              <a:rPr lang="en-US" dirty="0">
                <a:latin typeface="Cordia New (Body)"/>
              </a:rPr>
              <a:t>: </a:t>
            </a:r>
            <a:r>
              <a:rPr lang="th-TH" dirty="0">
                <a:latin typeface="Cordia New (Body)"/>
              </a:rPr>
              <a:t>	</a:t>
            </a:r>
            <a:r>
              <a:rPr lang="en-US" dirty="0">
                <a:latin typeface="Cordia New (Body)"/>
              </a:rPr>
              <a:t>SELECT</a:t>
            </a:r>
            <a:r>
              <a:rPr lang="th-TH" dirty="0">
                <a:latin typeface="Cordia New (Body)"/>
              </a:rPr>
              <a:t>  </a:t>
            </a:r>
            <a:r>
              <a:rPr lang="en-US" dirty="0" err="1">
                <a:latin typeface="Cordia New (Body)"/>
              </a:rPr>
              <a:t>e.first_name</a:t>
            </a:r>
            <a:r>
              <a:rPr lang="en-US" dirty="0">
                <a:latin typeface="Cordia New (Body)"/>
              </a:rPr>
              <a:t> || ' ' || </a:t>
            </a:r>
            <a:r>
              <a:rPr lang="en-US" dirty="0" err="1">
                <a:latin typeface="Cordia New (Body)"/>
              </a:rPr>
              <a:t>e.last_name</a:t>
            </a:r>
            <a:r>
              <a:rPr lang="en-US" dirty="0">
                <a:latin typeface="Cordia New (Body)"/>
              </a:rPr>
              <a:t> employee,</a:t>
            </a:r>
            <a:r>
              <a:rPr lang="th-TH" dirty="0">
                <a:latin typeface="Cordia New (Body)"/>
              </a:rPr>
              <a:t> </a:t>
            </a:r>
            <a:r>
              <a:rPr lang="en-US" dirty="0">
                <a:latin typeface="Cordia New (Body)"/>
              </a:rPr>
              <a:t>m .</a:t>
            </a:r>
            <a:r>
              <a:rPr lang="en-US" dirty="0" err="1">
                <a:latin typeface="Cordia New (Body)"/>
              </a:rPr>
              <a:t>first_name</a:t>
            </a:r>
            <a:r>
              <a:rPr lang="en-US" dirty="0">
                <a:latin typeface="Cordia New (Body)"/>
              </a:rPr>
              <a:t> || ' ' || m .</a:t>
            </a:r>
            <a:r>
              <a:rPr lang="en-US" dirty="0" err="1">
                <a:latin typeface="Cordia New (Body)"/>
              </a:rPr>
              <a:t>last_name</a:t>
            </a:r>
            <a:r>
              <a:rPr lang="en-US" dirty="0">
                <a:latin typeface="Cordia New (Body)"/>
              </a:rPr>
              <a:t> manager</a:t>
            </a:r>
            <a:r>
              <a:rPr lang="th-TH" dirty="0">
                <a:latin typeface="Cordia New (Body)"/>
              </a:rPr>
              <a:t>  </a:t>
            </a:r>
            <a:r>
              <a:rPr lang="en-US" dirty="0">
                <a:latin typeface="Cordia New (Body)"/>
              </a:rPr>
              <a:t>FROM</a:t>
            </a:r>
            <a:r>
              <a:rPr lang="th-TH" dirty="0">
                <a:latin typeface="Cordia New (Body)"/>
              </a:rPr>
              <a:t>  </a:t>
            </a:r>
            <a:r>
              <a:rPr lang="en-US" dirty="0">
                <a:latin typeface="Cordia New (Body)"/>
              </a:rPr>
              <a:t>employee e</a:t>
            </a:r>
          </a:p>
          <a:p>
            <a:r>
              <a:rPr lang="th-TH" dirty="0">
                <a:latin typeface="Cordia New (Body)"/>
              </a:rPr>
              <a:t>	</a:t>
            </a:r>
            <a:r>
              <a:rPr lang="en-US" dirty="0">
                <a:solidFill>
                  <a:schemeClr val="bg1"/>
                </a:solidFill>
                <a:latin typeface="Cordia New (Body)"/>
              </a:rPr>
              <a:t>INNER JOIN employee m ON m .</a:t>
            </a:r>
            <a:r>
              <a:rPr lang="en-US" dirty="0" err="1">
                <a:solidFill>
                  <a:schemeClr val="bg1"/>
                </a:solidFill>
                <a:latin typeface="Cordia New (Body)"/>
              </a:rPr>
              <a:t>employee_id</a:t>
            </a:r>
            <a:r>
              <a:rPr lang="en-US" dirty="0">
                <a:solidFill>
                  <a:schemeClr val="bg1"/>
                </a:solidFill>
                <a:latin typeface="Cordia New (Body)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rdia New (Body)"/>
              </a:rPr>
              <a:t>e.manager_id</a:t>
            </a:r>
            <a:r>
              <a:rPr lang="th-TH" dirty="0">
                <a:solidFill>
                  <a:schemeClr val="bg1"/>
                </a:solidFill>
                <a:latin typeface="Cordia New (Body)"/>
              </a:rPr>
              <a:t>  </a:t>
            </a:r>
            <a:r>
              <a:rPr lang="en-US" dirty="0">
                <a:solidFill>
                  <a:schemeClr val="bg1"/>
                </a:solidFill>
                <a:latin typeface="Cordia New (Body)"/>
              </a:rPr>
              <a:t>ORDER BY manager</a:t>
            </a:r>
            <a:r>
              <a:rPr lang="en-US" dirty="0">
                <a:latin typeface="Cordia New (Body)"/>
              </a:rPr>
              <a:t>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633A9-8075-9C14-7185-C7C7238E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pic>
        <p:nvPicPr>
          <p:cNvPr id="2050" name="Picture 2" descr="PostgreSQL Full Join">
            <a:extLst>
              <a:ext uri="{FF2B5EF4-FFF2-40B4-BE49-F238E27FC236}">
                <a16:creationId xmlns:a16="http://schemas.microsoft.com/office/drawing/2014/main" id="{64E3E80D-4466-A8AC-3E6B-09CFD326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528" y="1419476"/>
            <a:ext cx="1458108" cy="100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stgreSQL Join - Left Join">
            <a:extLst>
              <a:ext uri="{FF2B5EF4-FFF2-40B4-BE49-F238E27FC236}">
                <a16:creationId xmlns:a16="http://schemas.microsoft.com/office/drawing/2014/main" id="{52DE44DC-AD99-0261-A9F8-49B5430C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74" y="2534284"/>
            <a:ext cx="1459962" cy="11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stgreSQL Join - Right Join">
            <a:extLst>
              <a:ext uri="{FF2B5EF4-FFF2-40B4-BE49-F238E27FC236}">
                <a16:creationId xmlns:a16="http://schemas.microsoft.com/office/drawing/2014/main" id="{770DB57F-8C9C-3B2C-7175-EE264E38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253" y="3763076"/>
            <a:ext cx="1556318" cy="11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33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6C669C-3601-6820-83F3-0CB2A5B2856C}"/>
              </a:ext>
            </a:extLst>
          </p:cNvPr>
          <p:cNvSpPr txBox="1"/>
          <p:nvPr/>
        </p:nvSpPr>
        <p:spPr>
          <a:xfrm>
            <a:off x="310083" y="338666"/>
            <a:ext cx="1144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PLSQL</a:t>
            </a:r>
            <a:r>
              <a:rPr lang="th-TH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: JOIN TABLE</a:t>
            </a:r>
            <a:r>
              <a:rPr lang="th-TH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(cont.)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D86FF-05D0-8EC0-EAC2-F372E4B370C0}"/>
              </a:ext>
            </a:extLst>
          </p:cNvPr>
          <p:cNvSpPr txBox="1"/>
          <p:nvPr/>
        </p:nvSpPr>
        <p:spPr>
          <a:xfrm>
            <a:off x="435429" y="861885"/>
            <a:ext cx="114464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Cordia New (Body)"/>
              </a:rPr>
              <a:t>การเชื่อมแบบการทำงานของ </a:t>
            </a:r>
            <a:r>
              <a:rPr lang="en-US" dirty="0">
                <a:latin typeface="Cordia New (Body)"/>
              </a:rPr>
              <a:t>CROSS JOIN  :  </a:t>
            </a:r>
            <a:r>
              <a:rPr lang="th-TH" dirty="0">
                <a:latin typeface="Cordia New (Body)"/>
              </a:rPr>
              <a:t>เป็นการเชื่อมแบบไขว้มองแบบ </a:t>
            </a:r>
            <a:r>
              <a:rPr lang="en-US" dirty="0">
                <a:latin typeface="Cordia New (Body)"/>
              </a:rPr>
              <a:t>Table </a:t>
            </a:r>
            <a:r>
              <a:rPr lang="th-TH" dirty="0">
                <a:latin typeface="Cordia New (Body)"/>
              </a:rPr>
              <a:t>ว่าเป็น 2 </a:t>
            </a:r>
            <a:r>
              <a:rPr lang="en-US" dirty="0">
                <a:latin typeface="Cordia New (Body)"/>
              </a:rPr>
              <a:t>set</a:t>
            </a:r>
            <a:r>
              <a:rPr lang="th-TH" dirty="0">
                <a:latin typeface="Cordia New (Body)"/>
              </a:rPr>
              <a:t> นำมาทำได้เป็นผลลัพธ์แบบผลคูณ </a:t>
            </a:r>
            <a:r>
              <a:rPr lang="en-US" dirty="0">
                <a:latin typeface="Cordia New (Body)"/>
              </a:rPr>
              <a:t>Cartesian</a:t>
            </a:r>
            <a:endParaRPr lang="th-TH" dirty="0">
              <a:latin typeface="Cordia New (Body)"/>
            </a:endParaRPr>
          </a:p>
          <a:p>
            <a:r>
              <a:rPr lang="th-TH" dirty="0">
                <a:latin typeface="Cordia New (Body)"/>
              </a:rPr>
              <a:t>แตกต่างจากส่วนคำสั่งการรวมอื่นๆ เช่น </a:t>
            </a:r>
            <a:r>
              <a:rPr lang="en-US" dirty="0">
                <a:latin typeface="Cordia New (Body)"/>
              </a:rPr>
              <a:t>LEFT JOIN, RIGHT JOIN </a:t>
            </a:r>
            <a:r>
              <a:rPr lang="th-TH" dirty="0">
                <a:latin typeface="Cordia New (Body)"/>
              </a:rPr>
              <a:t>หรือ </a:t>
            </a:r>
            <a:r>
              <a:rPr lang="en-US" dirty="0">
                <a:latin typeface="Cordia New (Body)"/>
              </a:rPr>
              <a:t>INNER JOIN </a:t>
            </a:r>
            <a:r>
              <a:rPr lang="th-TH" dirty="0">
                <a:latin typeface="Cordia New (Body)"/>
              </a:rPr>
              <a:t>เพราะ </a:t>
            </a:r>
            <a:r>
              <a:rPr lang="en-US" dirty="0">
                <a:latin typeface="Cordia New (Body)"/>
              </a:rPr>
              <a:t>CROSS JOIN</a:t>
            </a:r>
            <a:r>
              <a:rPr lang="th-TH" dirty="0">
                <a:latin typeface="Cordia New (Body)"/>
              </a:rPr>
              <a:t> ไม่มี </a:t>
            </a:r>
            <a:r>
              <a:rPr lang="en-US" dirty="0">
                <a:latin typeface="Cordia New (Body)"/>
              </a:rPr>
              <a:t>join predicate </a:t>
            </a:r>
            <a:endParaRPr lang="th-TH" dirty="0">
              <a:latin typeface="Cordia New (Body)"/>
            </a:endParaRPr>
          </a:p>
          <a:p>
            <a:r>
              <a:rPr lang="en-US" dirty="0">
                <a:latin typeface="Cordia New (Body)"/>
              </a:rPr>
              <a:t>(</a:t>
            </a:r>
            <a:r>
              <a:rPr lang="th-TH" dirty="0">
                <a:latin typeface="Cordia New (Body)"/>
              </a:rPr>
              <a:t>คือ </a:t>
            </a:r>
            <a:r>
              <a:rPr lang="en-US" dirty="0">
                <a:latin typeface="Cordia New (Body)"/>
              </a:rPr>
              <a:t>ON</a:t>
            </a:r>
            <a:r>
              <a:rPr lang="th-TH" dirty="0">
                <a:latin typeface="Cordia New (Body)"/>
              </a:rPr>
              <a:t> </a:t>
            </a:r>
            <a:r>
              <a:rPr lang="en-US" dirty="0">
                <a:latin typeface="Cordia New (Body)"/>
              </a:rPr>
              <a:t>table1.field_key = table2.field_key)</a:t>
            </a:r>
            <a:endParaRPr lang="th-TH" dirty="0">
              <a:latin typeface="Cordia New (Body)"/>
            </a:endParaRPr>
          </a:p>
          <a:p>
            <a:r>
              <a:rPr lang="th-TH" dirty="0">
                <a:latin typeface="Cordia New (Body)"/>
              </a:rPr>
              <a:t>รูปแบบ </a:t>
            </a:r>
            <a:r>
              <a:rPr lang="en-US" dirty="0">
                <a:latin typeface="Cordia New (Body)"/>
              </a:rPr>
              <a:t>: </a:t>
            </a:r>
            <a:r>
              <a:rPr lang="th-TH" dirty="0">
                <a:latin typeface="Cordia New (Body)"/>
              </a:rPr>
              <a:t>	</a:t>
            </a:r>
            <a:r>
              <a:rPr lang="en-US" dirty="0">
                <a:latin typeface="Cordia New (Body)"/>
              </a:rPr>
              <a:t>SELECT column-lists FROM Table1 CROSS JOIN Table2; </a:t>
            </a:r>
          </a:p>
          <a:p>
            <a:r>
              <a:rPr lang="th-TH" dirty="0">
                <a:latin typeface="Cordia New (Body)"/>
              </a:rPr>
              <a:t>หรือ 	</a:t>
            </a:r>
            <a:r>
              <a:rPr lang="en-US" dirty="0">
                <a:latin typeface="Cordia New (Body)"/>
              </a:rPr>
              <a:t>SELECT [</a:t>
            </a:r>
            <a:r>
              <a:rPr lang="en-US" dirty="0" err="1">
                <a:latin typeface="Cordia New (Body)"/>
              </a:rPr>
              <a:t>column_list</a:t>
            </a:r>
            <a:r>
              <a:rPr lang="en-US" dirty="0">
                <a:latin typeface="Cordia New (Body)"/>
              </a:rPr>
              <a:t>|*]  FROM Table1, Table2; </a:t>
            </a:r>
          </a:p>
          <a:p>
            <a:r>
              <a:rPr lang="th-TH" dirty="0">
                <a:latin typeface="Cordia New (Body)"/>
              </a:rPr>
              <a:t>หรือ	</a:t>
            </a:r>
            <a:r>
              <a:rPr lang="en-US" dirty="0">
                <a:latin typeface="Cordia New (Body)"/>
              </a:rPr>
              <a:t>SELECT *  FROM Table1 INNER JOIN Table2 ON true; </a:t>
            </a:r>
          </a:p>
          <a:p>
            <a:r>
              <a:rPr lang="th-TH" dirty="0">
                <a:latin typeface="Cordia New (Body)"/>
              </a:rPr>
              <a:t>ตัวอย่างเช่น </a:t>
            </a:r>
            <a:r>
              <a:rPr lang="en-US" dirty="0">
                <a:latin typeface="Cordia New (Body)"/>
              </a:rPr>
              <a:t>:</a:t>
            </a:r>
            <a:r>
              <a:rPr lang="th-TH" dirty="0">
                <a:latin typeface="Cordia New (Body)"/>
              </a:rPr>
              <a:t> 		</a:t>
            </a:r>
            <a:r>
              <a:rPr lang="en-US" dirty="0">
                <a:latin typeface="Cordia New (Body)"/>
              </a:rPr>
              <a:t>SELECT *  </a:t>
            </a:r>
            <a:r>
              <a:rPr lang="th-TH" dirty="0">
                <a:latin typeface="Cordia New (Body)"/>
              </a:rPr>
              <a:t> </a:t>
            </a:r>
            <a:r>
              <a:rPr lang="en-US" dirty="0">
                <a:latin typeface="Cordia New (Body)"/>
              </a:rPr>
              <a:t>FROM “EMPLOYMENT”   CROSS JOIN “DEPARTMENT”;</a:t>
            </a:r>
          </a:p>
          <a:p>
            <a:r>
              <a:rPr lang="th-TH" dirty="0">
                <a:latin typeface="Cordia New (Body)"/>
              </a:rPr>
              <a:t>		</a:t>
            </a:r>
            <a:r>
              <a:rPr lang="en-US" dirty="0">
                <a:latin typeface="Cordia New (Body)"/>
              </a:rPr>
              <a:t> Select (*) from T1 CROSS JOIN T2</a:t>
            </a:r>
          </a:p>
          <a:p>
            <a:endParaRPr lang="th-TH" dirty="0">
              <a:latin typeface="Cordia New (Body)"/>
            </a:endParaRPr>
          </a:p>
          <a:p>
            <a:r>
              <a:rPr lang="en-US" dirty="0">
                <a:latin typeface="Cordia New (Body)"/>
              </a:rPr>
              <a:t>Noted: </a:t>
            </a:r>
            <a:r>
              <a:rPr lang="th-TH" dirty="0">
                <a:latin typeface="Cordia New (Body)"/>
              </a:rPr>
              <a:t>เราสามารถประยุกต์ใช้ </a:t>
            </a:r>
            <a:r>
              <a:rPr lang="en-US" dirty="0">
                <a:latin typeface="Cordia New (Body)"/>
              </a:rPr>
              <a:t>CROSS JOIN </a:t>
            </a:r>
            <a:r>
              <a:rPr lang="th-TH" dirty="0">
                <a:latin typeface="Cordia New (Body)"/>
              </a:rPr>
              <a:t>ในการข้อมูลแบบการจัดการแข่งขันพบกันหมด (</a:t>
            </a:r>
            <a:r>
              <a:rPr lang="en-US" dirty="0">
                <a:latin typeface="Cordia New (Body)"/>
              </a:rPr>
              <a:t>round-robin tournament)</a:t>
            </a:r>
            <a:r>
              <a:rPr lang="th-TH" dirty="0">
                <a:latin typeface="Cordia New (Body)"/>
              </a:rPr>
              <a:t> ได้ด้วย</a:t>
            </a:r>
            <a:endParaRPr lang="en-US" dirty="0">
              <a:latin typeface="Cordia New (Body)"/>
            </a:endParaRPr>
          </a:p>
          <a:p>
            <a:r>
              <a:rPr lang="en-US" dirty="0">
                <a:latin typeface="Cordia New (Body)"/>
              </a:rPr>
              <a:t>            </a:t>
            </a:r>
            <a:r>
              <a:rPr lang="th-TH" dirty="0">
                <a:latin typeface="Cordia New (Body)"/>
              </a:rPr>
              <a:t>ข้อควรระวังในการใช้ </a:t>
            </a:r>
            <a:r>
              <a:rPr lang="en-US" dirty="0">
                <a:latin typeface="Cordia New (Body)"/>
              </a:rPr>
              <a:t>CROSS JOIN </a:t>
            </a:r>
            <a:r>
              <a:rPr lang="th-TH" dirty="0">
                <a:latin typeface="Cordia New (Body)"/>
              </a:rPr>
              <a:t>กับตารางที่มี </a:t>
            </a:r>
            <a:r>
              <a:rPr lang="en-US" dirty="0">
                <a:latin typeface="Cordia New (Body)"/>
              </a:rPr>
              <a:t>JOIN </a:t>
            </a:r>
            <a:r>
              <a:rPr lang="th-TH" dirty="0">
                <a:latin typeface="Cordia New (Body)"/>
              </a:rPr>
              <a:t>อื่นอย่าง </a:t>
            </a:r>
            <a:r>
              <a:rPr lang="en-US" dirty="0">
                <a:latin typeface="Cordia New (Body)"/>
              </a:rPr>
              <a:t>INNER JOIN </a:t>
            </a:r>
            <a:r>
              <a:rPr lang="th-TH" dirty="0">
                <a:latin typeface="Cordia New (Body)"/>
              </a:rPr>
              <a:t>รวมอยู่ใน 1 ชุด </a:t>
            </a:r>
            <a:r>
              <a:rPr lang="en-US" dirty="0">
                <a:latin typeface="Cordia New (Body)"/>
              </a:rPr>
              <a:t>query </a:t>
            </a:r>
            <a:r>
              <a:rPr lang="th-TH" dirty="0">
                <a:latin typeface="Cordia New (Body)"/>
              </a:rPr>
              <a:t>ตัวอย่างเช่น เงื่อนไข </a:t>
            </a:r>
            <a:r>
              <a:rPr lang="en-US" dirty="0">
                <a:latin typeface="Cordia New (Body)"/>
              </a:rPr>
              <a:t>FROM T1 CROSS JOIN T2 INNER JOIN T3 ON </a:t>
            </a:r>
            <a:r>
              <a:rPr lang="th-TH" dirty="0">
                <a:latin typeface="Cordia New (Body)"/>
              </a:rPr>
              <a:t>ไม่เหมือนกับเงื่อนไข </a:t>
            </a:r>
            <a:r>
              <a:rPr lang="en-US" dirty="0">
                <a:latin typeface="Cordia New (Body)"/>
              </a:rPr>
              <a:t>FROM T1, T2 INNER JOIN T3 ON </a:t>
            </a:r>
            <a:r>
              <a:rPr lang="th-TH" dirty="0">
                <a:latin typeface="Cordia New (Body)"/>
              </a:rPr>
              <a:t>เนื่องจากเงื่อนไขสามารถอ้างอิง </a:t>
            </a:r>
            <a:r>
              <a:rPr lang="en-US" dirty="0">
                <a:latin typeface="Cordia New (Body)"/>
              </a:rPr>
              <a:t>T1 </a:t>
            </a:r>
            <a:r>
              <a:rPr lang="th-TH" dirty="0">
                <a:latin typeface="Cordia New (Body)"/>
              </a:rPr>
              <a:t>ในกรณีแรกได้ แต่ไม่ใช่กรณีที่สอง</a:t>
            </a:r>
            <a:r>
              <a:rPr lang="en-US" dirty="0">
                <a:latin typeface="Cordia New (Body)"/>
              </a:rPr>
              <a:t> </a:t>
            </a:r>
            <a:r>
              <a:rPr lang="th-TH" dirty="0">
                <a:latin typeface="Cordia New (Body)"/>
              </a:rPr>
              <a:t>เป็นต้น</a:t>
            </a:r>
            <a:endParaRPr lang="en-US" dirty="0">
              <a:latin typeface="Cordia New (Body)"/>
            </a:endParaRPr>
          </a:p>
          <a:p>
            <a:endParaRPr lang="en-US" dirty="0">
              <a:latin typeface="Cordia New (Body)"/>
            </a:endParaRPr>
          </a:p>
          <a:p>
            <a:endParaRPr lang="en-US" dirty="0">
              <a:latin typeface="Cordia New (Body)"/>
            </a:endParaRPr>
          </a:p>
          <a:p>
            <a:endParaRPr lang="en-US" dirty="0">
              <a:latin typeface="Cordia New 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633A9-8075-9C14-7185-C7C7238E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pic>
        <p:nvPicPr>
          <p:cNvPr id="3074" name="Picture 2" descr="PostgreSQL CROSS JOIN illustration">
            <a:extLst>
              <a:ext uri="{FF2B5EF4-FFF2-40B4-BE49-F238E27FC236}">
                <a16:creationId xmlns:a16="http://schemas.microsoft.com/office/drawing/2014/main" id="{E8779613-C2C9-CBD1-0AE5-8997AD97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00" y="482599"/>
            <a:ext cx="2371272" cy="285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80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Manipulation Language (DML)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เรา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สามารถจัดการข้อมูลในฐานข้อมูลได้โดยใช้คำสั่ง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DML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โดย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สามารถออกคำสั่ง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DML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เช่น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INSERT, UPDATE, DELETE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และ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MERGE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โดยไม่มีข้อจำกัดใน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การล็อกแถว (และการล็อกตาราง) ถูกนำออกโดยการรวมคำสั่ง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COMMIT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ROLLBACK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ไว้ในโค้ด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</a:t>
            </a:r>
            <a:endParaRPr lang="th-TH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The INSERT statement adds new rows to the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The UPDATE statement modifies existing rows in the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The DELETE statement removes rows from the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The MERGE statement selects rows from one table to update or insert into another table. The decision whether to update or insert into the target table is based on a condition in the ON clause.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ROLLBACK Restores the database to the condition before the changes were made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enorite (Body)"/>
              </a:rPr>
              <a:t>COMMIT	Permanently saves the changes</a:t>
            </a:r>
            <a:endParaRPr lang="th-TH" sz="1400" b="0" i="0" dirty="0">
              <a:effectLst/>
              <a:latin typeface="Tenorite (Body)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Tenorite (Body)"/>
              </a:rPr>
              <a:t>Noted: MERGE </a:t>
            </a:r>
            <a:r>
              <a:rPr lang="th-TH" sz="1400" b="0" i="0" dirty="0">
                <a:effectLst/>
                <a:latin typeface="Tenorite (Body)"/>
              </a:rPr>
              <a:t>เป็นคำสั่งที่กำหนดขึ้น นั่นคือ </a:t>
            </a:r>
            <a:r>
              <a:rPr lang="th-TH" sz="1400" dirty="0">
                <a:latin typeface="Tenorite (Body)"/>
              </a:rPr>
              <a:t>เรา</a:t>
            </a:r>
            <a:r>
              <a:rPr lang="th-TH" sz="1400" b="0" i="0" dirty="0">
                <a:effectLst/>
                <a:latin typeface="Tenorite (Body)"/>
              </a:rPr>
              <a:t>ไม่สามาร</a:t>
            </a:r>
            <a:r>
              <a:rPr lang="th-TH" sz="1400" b="0" i="0" dirty="0" err="1">
                <a:effectLst/>
                <a:latin typeface="Tenorite (Body)"/>
              </a:rPr>
              <a:t>ถอัป</a:t>
            </a:r>
            <a:r>
              <a:rPr lang="th-TH" sz="1400" b="0" i="0" dirty="0">
                <a:effectLst/>
                <a:latin typeface="Tenorite (Body)"/>
              </a:rPr>
              <a:t>เดตแถวเดียวกันของตารางเป้าหมายหลายครั้งในคำสั่ง </a:t>
            </a:r>
            <a:r>
              <a:rPr lang="en-US" sz="1400" b="0" i="0" dirty="0">
                <a:effectLst/>
                <a:latin typeface="Tenorite (Body)"/>
              </a:rPr>
              <a:t>MERGE </a:t>
            </a:r>
            <a:r>
              <a:rPr lang="th-TH" sz="1400" b="0" i="0" dirty="0">
                <a:effectLst/>
                <a:latin typeface="Tenorite (Body)"/>
              </a:rPr>
              <a:t>เดียวกันได้ </a:t>
            </a:r>
            <a:r>
              <a:rPr lang="th-TH" sz="1400" dirty="0">
                <a:latin typeface="Tenorite (Body)"/>
              </a:rPr>
              <a:t>เรา</a:t>
            </a:r>
            <a:r>
              <a:rPr lang="th-TH" sz="1400" b="0" i="0" dirty="0">
                <a:effectLst/>
                <a:latin typeface="Tenorite (Body)"/>
              </a:rPr>
              <a:t>ต้องมีสิทธิ์ </a:t>
            </a:r>
            <a:r>
              <a:rPr lang="en-US" sz="1400" b="0" i="0" dirty="0">
                <a:effectLst/>
                <a:latin typeface="Tenorite (Body)"/>
              </a:rPr>
              <a:t>INSERT </a:t>
            </a:r>
            <a:r>
              <a:rPr lang="th-TH" sz="1400" b="0" i="0" dirty="0">
                <a:effectLst/>
                <a:latin typeface="Tenorite (Body)"/>
              </a:rPr>
              <a:t>และ </a:t>
            </a:r>
            <a:r>
              <a:rPr lang="en-US" sz="1400" b="0" i="0" dirty="0">
                <a:effectLst/>
                <a:latin typeface="Tenorite (Body)"/>
              </a:rPr>
              <a:t>UPDATE </a:t>
            </a:r>
            <a:r>
              <a:rPr lang="en-US" sz="1400" dirty="0">
                <a:latin typeface="Tenorite (Body)"/>
              </a:rPr>
              <a:t>object </a:t>
            </a:r>
            <a:r>
              <a:rPr lang="th-TH" sz="1400" b="0" i="0" dirty="0">
                <a:effectLst/>
                <a:latin typeface="Tenorite (Body)"/>
              </a:rPr>
              <a:t>ในตารางเป้าหมายและสิทธิ์ </a:t>
            </a:r>
            <a:r>
              <a:rPr lang="en-US" sz="1400" b="0" i="0" dirty="0">
                <a:effectLst/>
                <a:latin typeface="Tenorite (Body)"/>
              </a:rPr>
              <a:t>SELECT </a:t>
            </a:r>
            <a:r>
              <a:rPr lang="th-TH" sz="1400" b="0" i="0" dirty="0">
                <a:effectLst/>
                <a:latin typeface="Tenorite (Body)"/>
              </a:rPr>
              <a:t>บนตารางต้นฉบับ</a:t>
            </a:r>
            <a:endParaRPr lang="en-US" sz="1400" b="0" i="0" dirty="0">
              <a:effectLst/>
              <a:latin typeface="Tenorite (Body)"/>
            </a:endParaRPr>
          </a:p>
          <a:p>
            <a:pPr marL="0" indent="0">
              <a:buNone/>
            </a:pP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เมื่อเราฝังคำสั่ง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INSERT, UPDATE, DELETE, MERGE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SELECT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โดยตรงในโค้ด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คอมไพเลอร์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PL/SQL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จะเปลี่ยนตัวแปรในส่วนคำสั่ง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WHERE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และ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VALUES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เป็น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bind variables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</a:t>
            </a:r>
            <a:r>
              <a:rPr lang="en-US" sz="1400" b="0" i="0" dirty="0">
                <a:solidFill>
                  <a:srgbClr val="1D5AAB"/>
                </a:solidFill>
                <a:effectLst/>
                <a:latin typeface="Tenorite (Body)"/>
                <a:hlinkClick r:id="rId3"/>
              </a:rPr>
              <a:t>Static SQL Statements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โดย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Oracle Database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สามารถใช้คำสั่ง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เหล่านี้ซ้ำได้ทุกครั้งที่เรียกใช้โค้ดเดียวกัน ซึ่งโดยปกติ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 PL/SQL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จะไม่สร้าง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bind variables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 ในกรณีที่เราเลือกใช้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Dynamic 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ซึ่ง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เป็นวิธีการเขียนโปรแกรมสำหรับการสร้างและรันคำสั่ง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ณ เวลาทำงานนั้นๆ ใช้กับการเขียนโปรแกรมที่ต้องเรียกใช้คำสั่งภาษานิยามฐานข้อมูล 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DDL)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หรือเมื่อไม่ทราบเวลาที่เราต้องคอมไพล์ทั้งหมดของคำสั่ง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enorite (Body)"/>
              </a:rPr>
              <a:t>SQL 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หรือจำนวน หรือประเภทข้อมูลของตัวแปรอินพุตและเอาต์พุต (</a:t>
            </a:r>
            <a:r>
              <a:rPr lang="en-US" sz="1400" b="0" i="0" dirty="0">
                <a:solidFill>
                  <a:srgbClr val="4F4F4F"/>
                </a:solidFill>
                <a:effectLst/>
                <a:latin typeface="Tenorite (Body)"/>
                <a:hlinkClick r:id="rId4"/>
              </a:rPr>
              <a:t>Dynamic SQL</a:t>
            </a:r>
            <a:r>
              <a:rPr lang="th-TH" sz="1400" b="0" i="0" dirty="0">
                <a:solidFill>
                  <a:srgbClr val="000000"/>
                </a:solidFill>
                <a:effectLst/>
                <a:latin typeface="Tenorite (Body)"/>
              </a:rPr>
              <a:t>)</a:t>
            </a:r>
            <a:endParaRPr lang="en-US" sz="1400" b="0" i="0" dirty="0">
              <a:solidFill>
                <a:srgbClr val="000000"/>
              </a:solidFill>
              <a:effectLst/>
              <a:latin typeface="Tenorite (Body)"/>
            </a:endParaRP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คอร์เซอร์ใน </a:t>
            </a:r>
            <a:r>
              <a:rPr lang="en-US" sz="1400" dirty="0">
                <a:latin typeface="Tenorite (Body)"/>
              </a:rPr>
              <a:t>PL/SQL Oracle </a:t>
            </a:r>
            <a:r>
              <a:rPr lang="th-TH" sz="1400" dirty="0">
                <a:latin typeface="Tenorite (Body)"/>
              </a:rPr>
              <a:t>สร้างพื้นที่หน่วยความจำที่เรียกว่า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context area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สำหรับการประมวลผลคำสั่ง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ซึ่งมีข้อมูลทั้งหมดที่จำเป็นสำหรับการประมวลผลคำสั่ง ตัวอย่างเช่น จำนวนแถวที่ประมวลผล เป็นต้น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เคอร์เซอร์เป็นตัวชี้ไปยังพื้นที่บริบทนี้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PL/SQL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ควบคุมพื้นที่บริบทผ่านเคอร์เซอร์ เคอร์เซอร์เก็บแถว (หนึ่งแถวขึ้นไป) ที่ส่งคืนโดยคำสั่ง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ชุดของแถวที่เคอร์เซอร์ค้างไว้เรียกว่าชุดที่ใช้งานอยู่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ราสามารถตั้งชื่อเคอร์เซอร์เพื่อให้สามารถอ้างอิงในโปรแกรมเพื่อดึงข้อมูลและประมวลผลแถวที่ส่งคืนโดย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SQL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ได้ทีละแถว เคอร์เซอร์มีสองประเภท ได้แก่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: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(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ดูเพิ่มเติม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5"/>
              </a:rPr>
              <a:t>Working with cursors and dynamic queries in PL/SQL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)</a:t>
            </a:r>
          </a:p>
          <a:p>
            <a:r>
              <a:rPr lang="en-US" sz="1400" dirty="0">
                <a:latin typeface="Tenorite (Body)"/>
              </a:rPr>
              <a:t>Implicit cursors</a:t>
            </a:r>
          </a:p>
          <a:p>
            <a:r>
              <a:rPr lang="en-US" sz="1400" dirty="0">
                <a:latin typeface="Tenorite (Body)"/>
              </a:rPr>
              <a:t>Explicit cursors</a:t>
            </a:r>
          </a:p>
        </p:txBody>
      </p:sp>
    </p:spTree>
    <p:extLst>
      <p:ext uri="{BB962C8B-B14F-4D97-AF65-F5344CB8AC3E}">
        <p14:creationId xmlns:p14="http://schemas.microsoft.com/office/powerpoint/2010/main" val="108187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344292"/>
            <a:ext cx="8421688" cy="3651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String Functions 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E3C59AB4-5205-CE48-35FA-626BE1961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51562"/>
            <a:ext cx="10989425" cy="5530705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  <a:p>
            <a:pPr algn="l"/>
            <a:endParaRPr lang="en-US" dirty="0">
              <a:solidFill>
                <a:srgbClr val="000000"/>
              </a:solidFill>
              <a:latin typeface="Tenorite (Body)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24099B-CCFF-5DB1-8C01-63659E0DA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08584"/>
              </p:ext>
            </p:extLst>
          </p:nvPr>
        </p:nvGraphicFramePr>
        <p:xfrm>
          <a:off x="601287" y="808895"/>
          <a:ext cx="11164908" cy="5594723"/>
        </p:xfrm>
        <a:graphic>
          <a:graphicData uri="http://schemas.openxmlformats.org/drawingml/2006/table">
            <a:tbl>
              <a:tblPr/>
              <a:tblGrid>
                <a:gridCol w="1325451">
                  <a:extLst>
                    <a:ext uri="{9D8B030D-6E8A-4147-A177-3AD203B41FA5}">
                      <a16:colId xmlns:a16="http://schemas.microsoft.com/office/drawing/2014/main" val="1747103657"/>
                    </a:ext>
                  </a:extLst>
                </a:gridCol>
                <a:gridCol w="2846231">
                  <a:extLst>
                    <a:ext uri="{9D8B030D-6E8A-4147-A177-3AD203B41FA5}">
                      <a16:colId xmlns:a16="http://schemas.microsoft.com/office/drawing/2014/main" val="124471302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1383808008"/>
                    </a:ext>
                  </a:extLst>
                </a:gridCol>
                <a:gridCol w="5422004">
                  <a:extLst>
                    <a:ext uri="{9D8B030D-6E8A-4147-A177-3AD203B41FA5}">
                      <a16:colId xmlns:a16="http://schemas.microsoft.com/office/drawing/2014/main" val="3617591989"/>
                    </a:ext>
                  </a:extLst>
                </a:gridCol>
              </a:tblGrid>
              <a:tr h="2761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unction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Result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404494"/>
                  </a:ext>
                </a:extLst>
              </a:tr>
              <a:tr h="131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3"/>
                        </a:rPr>
                        <a:t>ASCII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ASCII(‘A’)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65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an ASCII code value of a character.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10824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4"/>
                        </a:rPr>
                        <a:t>CHR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CHR(’65’)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Converts a numeric value to its corresponding ASCII character.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116239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5"/>
                        </a:rPr>
                        <a:t>CONCAT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CONCAT(‘A’,’BC’)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Concatenate two strings and return the combined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74595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6"/>
                        </a:rPr>
                        <a:t>CONVERT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CONVERT( ‘Ä Ê Í’, ‘US7ASCII’, ‘WE8ISO8859P1’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 ‘A E I’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Convert a character string from one character set to another.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22661"/>
                  </a:ext>
                </a:extLst>
              </a:tr>
              <a:tr h="37566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7"/>
                        </a:rPr>
                        <a:t>DUMP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DUMP(‘A’)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Typ=96 Len=1: 65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 a string value (VARCHAR2) that includes the datatype code, length measured in bytes, and internal representation of a specified expression.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84513"/>
                  </a:ext>
                </a:extLst>
              </a:tr>
              <a:tr h="253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8"/>
                        </a:rPr>
                        <a:t> INITCAP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INITCAP(‘hi  there’)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‘Hi There’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Converts the first character in each word in a specified string to uppercase and the rest to lowercase.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65443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u="none" strike="noStrike">
                          <a:effectLst/>
                          <a:hlinkClick r:id="rId9"/>
                        </a:rPr>
                        <a:t>INSTR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INSTR( ‘This is a playlist’, ‘is’)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Search for a substring and return the location of the substring in a string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41767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u="none" strike="noStrike">
                          <a:effectLst/>
                          <a:hlinkClick r:id="rId10"/>
                        </a:rPr>
                        <a:t>LENGTH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LENGTH(‘ABC’)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the number of characters (or length) of a specified string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27639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1"/>
                        </a:rPr>
                        <a:t>LOWER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LOWER(‘Abc’)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string with all characters converted to lowercase.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92408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hlinkClick r:id="rId12"/>
                        </a:rPr>
                        <a:t>LPAD</a:t>
                      </a:r>
                      <a:endParaRPr lang="en-US" sz="1100" dirty="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LPAD(‘ABC’,5,’*’)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‘**ABC’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string that is left-padded with the specified characters to a certain length.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58541"/>
                  </a:ext>
                </a:extLst>
              </a:tr>
              <a:tr h="223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3"/>
                        </a:rPr>
                        <a:t>LTRIM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LTRIM(‘ ABC ‘)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  ‘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 spaces or other specified characters in a set from the left end of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62601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4"/>
                        </a:rPr>
                        <a:t>REGEXP_COUNT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REGEXP_COUNT(‘1 2 3 abc’,’\d’)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the number of times a pattern occurs in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45456"/>
                  </a:ext>
                </a:extLst>
              </a:tr>
              <a:tr h="131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5"/>
                        </a:rPr>
                        <a:t>REGEXP_INSTR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REGEXP_INSTR( ‘Y2K problem’,’\d+’)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 the position of a pattern in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82051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6"/>
                        </a:rPr>
                        <a:t>REGEXP_LIKE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REGEXP_LIKE( ‘Year of 2017′,’\d+’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Match a string based on a regular expression pattern.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16989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7"/>
                        </a:rPr>
                        <a:t>REGEXP_REPLACE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REGEXP_REPLACE( ‘Year of 2017′,’\d+’, ‘Dragon’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‘Year of Dragon’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Replace substring in a string by a new substring using a regular expression.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99094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8"/>
                        </a:rPr>
                        <a:t>REGEXP_SUBSTR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REGEXP_SUBSTR( ‘Number 10’, ‘\d+’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10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Extract substrings from a string using a pattern of a regular expression.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13058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19"/>
                        </a:rPr>
                        <a:t>REPLACE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REPLACE(‘JACK AND JOND’,’J’,’BL’);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‘BLACK AND BLOND’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Replace all occurrences of a substring by another substring in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44635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0"/>
                        </a:rPr>
                        <a:t>RPAD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RPAD(‘ABC’,5,’*’)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‘ABC**’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string that is right-padded with the specified characters to a certain length.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50722"/>
                  </a:ext>
                </a:extLst>
              </a:tr>
              <a:tr h="223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1"/>
                        </a:rPr>
                        <a:t>RTRIM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RTRIM(‘ ABC ‘)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 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 all spaces or specified character in a set from the right end of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65798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2"/>
                        </a:rPr>
                        <a:t>SOUNDEX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SOUNDEX(‘sea’)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‘S000’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 a phonetic representation of a specified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88418"/>
                  </a:ext>
                </a:extLst>
              </a:tr>
              <a:tr h="10153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3"/>
                        </a:rPr>
                        <a:t>SUBSTR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>
                          <a:effectLst/>
                        </a:rPr>
                        <a:t>SUBSTR(‘Oracle Substring’, 1, 6 )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‘Oracle’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Extract a substring from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52503"/>
                  </a:ext>
                </a:extLst>
              </a:tr>
              <a:tr h="192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4"/>
                        </a:rPr>
                        <a:t>TRANSLATE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>
                          <a:effectLst/>
                        </a:rPr>
                        <a:t> TRANSLATE(‘12345’, ‘143’, ‘bx’)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 ‘b2x5’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Replace all occurrences of characters by other characters in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93604"/>
                  </a:ext>
                </a:extLst>
              </a:tr>
              <a:tr h="253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hlinkClick r:id="rId25"/>
                        </a:rPr>
                        <a:t>TRIM</a:t>
                      </a:r>
                      <a:endParaRPr lang="en-US" sz="110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TRIM(‘ ABC ‘)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‘ABC’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Remove the space character or other specified characters either from the start or end of a string.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337"/>
                  </a:ext>
                </a:extLst>
              </a:tr>
              <a:tr h="131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linkClick r:id="rId26"/>
                        </a:rPr>
                        <a:t>UPPER</a:t>
                      </a:r>
                      <a:endParaRPr lang="en-US" sz="1050">
                        <a:effectLst/>
                      </a:endParaRP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UPPER(‘</a:t>
                      </a:r>
                      <a:r>
                        <a:rPr lang="en-US" sz="1050" dirty="0" err="1">
                          <a:effectLst/>
                        </a:rPr>
                        <a:t>Abc</a:t>
                      </a:r>
                      <a:r>
                        <a:rPr lang="en-US" sz="1050" dirty="0">
                          <a:effectLst/>
                        </a:rPr>
                        <a:t>’)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‘ABC’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Convert all characters in a specified string to uppercase.</a:t>
                      </a:r>
                    </a:p>
                  </a:txBody>
                  <a:tcPr marL="9713" marR="9713" marT="4856" marB="4856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41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359E6D-2CBA-E3B5-A92F-389CEA6341B0}"/>
              </a:ext>
            </a:extLst>
          </p:cNvPr>
          <p:cNvSpPr txBox="1">
            <a:spLocks/>
          </p:cNvSpPr>
          <p:nvPr/>
        </p:nvSpPr>
        <p:spPr>
          <a:xfrm>
            <a:off x="576817" y="787368"/>
            <a:ext cx="10989425" cy="54910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ตารางจะจัดเก็บแถวในลำดับที่ไม่ได้ระบุ โดยไม่คำนึงถึงลำดับที่แถวถูกแทรกลงในฐานข้อมูล ในการสืบค้นแถวในลำดับจากน้อยไปหามากหรือจากมากไปน้อยตามคอลัมน์ เราต้องแจ้ง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Database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อย่างชัดเจนว่าต้องการทำเช่นนั้น ตัวอย่างเช่น เราอาจต้องการแสดงรายชื่อลูกค้าทั้งหมดตามชื่อของพวกเขาตามตัวอักษร หรือแสดงลูกค้าทั้งหมดตามลำดับวงเงินสินเชื่อต่ำสุดถึงสูงสุด ต้องการจัดเรียงข้อมูล ให้เพิ่มคำสั่ง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ORDER BY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ลงในคำสั่ง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SELECT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ดังนี้: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ตามค่าเริ่มต้น ส่วนคำสั่ง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ORDER BY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จะเรียงลำดับแถวจากน้อยไปมาก ไม่ว่าจะระบุ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ASC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หรือไม่ก็ตาม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(default)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ถ้าต้องการเรียงลำดับแถวจากมากไปหาน้อย เราใช้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DESC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อย่างชัดเจน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NULLS FIRST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วางค่า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ก่อนค่าที่ไม่ใช่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NULLS LAST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ใส่ค่า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หลังค่าที่ไม่ใช่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NULL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 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ORDER BY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จะเป็นประโยคสุดท้ายในคำสั่ง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SELECT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เสมอ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r>
              <a:rPr lang="en-US" sz="1400" b="1" u="sng" dirty="0">
                <a:solidFill>
                  <a:srgbClr val="000000"/>
                </a:solidFill>
                <a:latin typeface="Tenorite (Body)"/>
              </a:rPr>
              <a:t>OFFSET</a:t>
            </a:r>
            <a:r>
              <a:rPr lang="en-US" sz="1400" b="1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ส่วนคำสั่ง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OFFSET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ใช้เพื่อระบุจำนวน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ของผลลัพธ์การค้นหาเริ่มต้นที่ควรข้ามไป (ไม่ส่งคืนไปยังแอปพลิเคชัน)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N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คำนวณโดยนิพจน์ที่อาจเป็นจำนวนเต็มเดี่ยวตามตัวอักษร หรือตัวแปรภายนอกตัวเดียว หรือนิพจน์ใดๆ ที่สร้างจากตัวแปรภายนอกและส่งคืนจำนวนเต็มเดี่ยวที่ไม่เป็นลบ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Syntax of Offset &amp; Fetch:</a:t>
            </a: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 algn="l">
              <a:buNone/>
            </a:pPr>
            <a:r>
              <a:rPr lang="th-TH" sz="1400" dirty="0">
                <a:solidFill>
                  <a:srgbClr val="000000"/>
                </a:solidFill>
                <a:latin typeface="Tenorite (Body)"/>
              </a:rPr>
              <a:t>ส่วนของ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3"/>
              </a:rPr>
              <a:t>Wildcard Characters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 และ </a:t>
            </a:r>
            <a:r>
              <a:rPr lang="en-US" sz="1400" dirty="0">
                <a:solidFill>
                  <a:srgbClr val="000000"/>
                </a:solidFill>
                <a:latin typeface="Tenorite (Body)"/>
                <a:hlinkClick r:id="rId4"/>
              </a:rPr>
              <a:t>Oracle / PLSQL: LIKE Condition</a:t>
            </a:r>
            <a:endParaRPr lang="th-TH" sz="1400" dirty="0">
              <a:solidFill>
                <a:srgbClr val="000000"/>
              </a:solidFill>
              <a:latin typeface="Tenorite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344292"/>
            <a:ext cx="8421688" cy="3651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Sorting Records and OFFSET &amp; FETCH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2FAF0F-9618-E126-1605-6BFA67DA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56916"/>
              </p:ext>
            </p:extLst>
          </p:nvPr>
        </p:nvGraphicFramePr>
        <p:xfrm>
          <a:off x="3605867" y="1235168"/>
          <a:ext cx="4980261" cy="126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261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126333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column_1, column_2, column_3, ...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column_1 [ASC | DESC] [NULLS FIRST | NULLS LAST], 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column_1 [ASC | DESC] [NULLS FIRST | NULLS LAST], ...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A953B5-9A2D-70FA-1EC0-536571A8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01502"/>
              </p:ext>
            </p:extLst>
          </p:nvPr>
        </p:nvGraphicFramePr>
        <p:xfrm>
          <a:off x="3052701" y="3532883"/>
          <a:ext cx="608659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591">
                  <a:extLst>
                    <a:ext uri="{9D8B030D-6E8A-4147-A177-3AD203B41FA5}">
                      <a16:colId xmlns:a16="http://schemas.microsoft.com/office/drawing/2014/main" val="2095474227"/>
                    </a:ext>
                  </a:extLst>
                </a:gridCol>
              </a:tblGrid>
              <a:tr h="195059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order_by_expression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COLLATE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collation_name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ASC | DESC 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,...n 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&lt;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offset_fetch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offset_fetch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::=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OFFSET {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integer_constant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offset_row_count_expression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{ ROW | ROWS }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 FETCH { FIRST | NEXT } {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integer_constant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fetch_row_count_expression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 { ROW | ROWS } ONLY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h-TH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th-TH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4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707" y="501652"/>
            <a:ext cx="2895600" cy="4866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78" y="1068951"/>
            <a:ext cx="6236511" cy="5206722"/>
          </a:xfrm>
        </p:spPr>
        <p:txBody>
          <a:bodyPr>
            <a:normAutofit fontScale="92500"/>
          </a:bodyPr>
          <a:lstStyle/>
          <a:p>
            <a:r>
              <a:rPr lang="en-US" dirty="0"/>
              <a:t>Data Definition Language (DDL)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CREATE, ALTER and DROP AS DYNAMIC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Comments, NULL or NOT NULL, Constraint, IDENTITY, etc.</a:t>
            </a:r>
          </a:p>
          <a:p>
            <a:r>
              <a:rPr lang="en-US" dirty="0"/>
              <a:t>Data Query Language (DQL)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Statement, DISTINCT, TOP Clause , WHERE Clause and JOIN TABLES </a:t>
            </a:r>
          </a:p>
          <a:p>
            <a:r>
              <a:rPr lang="en-US" dirty="0"/>
              <a:t>Data Manipulation Language (DML)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and DELETE command, Cursors </a:t>
            </a:r>
          </a:p>
          <a:p>
            <a:r>
              <a:rPr lang="en-US" dirty="0"/>
              <a:t>String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as LEFT, RIGHT, LEN, UPPER, LOWER, SUBSTRING and etc.</a:t>
            </a:r>
          </a:p>
          <a:p>
            <a:r>
              <a:rPr lang="en-US" dirty="0"/>
              <a:t>Sorting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By, OFFSET &amp;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Percentage Wildcard and Underscore Wildcard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55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>
                <a:hlinkClick r:id="rId2"/>
              </a:rPr>
              <a:t>Sample PL/SQL Programs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Tenorite (Headings)"/>
                <a:hlinkClick r:id="rId3"/>
              </a:rPr>
              <a:t>Overview of PL/SQL</a:t>
            </a:r>
            <a:endParaRPr lang="en-US" b="0" i="0" dirty="0">
              <a:solidFill>
                <a:srgbClr val="4F4F4F"/>
              </a:solidFill>
              <a:effectLst/>
              <a:latin typeface="Tenorite (Headings)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709803"/>
            <a:ext cx="4179570" cy="52633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867" y="1363133"/>
            <a:ext cx="8795596" cy="3858572"/>
          </a:xfrm>
        </p:spPr>
        <p:txBody>
          <a:bodyPr>
            <a:normAutofit/>
          </a:bodyPr>
          <a:lstStyle/>
          <a:p>
            <a:r>
              <a:rPr lang="en-US" dirty="0"/>
              <a:t>Get to know SQL, NoSQL, and NewSQL, three alternatives to today's database technologies &gt;&gt; </a:t>
            </a:r>
            <a:r>
              <a:rPr lang="en-US" dirty="0">
                <a:hlinkClick r:id="rId2"/>
              </a:rPr>
              <a:t>https://www.techtalkthai.com/introduce-sql-nosql-and-newsql-as-choices-of-database-technology/</a:t>
            </a:r>
            <a:endParaRPr lang="en-US" dirty="0"/>
          </a:p>
          <a:p>
            <a:r>
              <a:rPr lang="en-US" dirty="0"/>
              <a:t>Oracle 11g Articles &gt;&gt;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https://oracle-base.com/articles/11g/articles-11g</a:t>
            </a:r>
            <a:endParaRPr lang="th-TH" dirty="0"/>
          </a:p>
          <a:p>
            <a:pPr algn="l"/>
            <a:r>
              <a:rPr lang="en-US" b="0" i="0" dirty="0">
                <a:solidFill>
                  <a:srgbClr val="D24541"/>
                </a:solidFill>
                <a:effectLst/>
                <a:latin typeface="Tenorite (Body)"/>
              </a:rPr>
              <a:t>Oracle Database Online Documentation 11g  Release 2 (11.2)    </a:t>
            </a:r>
            <a:r>
              <a:rPr lang="en-US" b="0" i="0" dirty="0">
                <a:solidFill>
                  <a:srgbClr val="727272"/>
                </a:solidFill>
                <a:effectLst/>
                <a:latin typeface="Tenorite (Body)"/>
              </a:rPr>
              <a:t>Database Administration &gt;&gt; </a:t>
            </a:r>
            <a:endParaRPr lang="en-US" dirty="0">
              <a:latin typeface="Tenorite (Body)"/>
            </a:endParaRPr>
          </a:p>
          <a:p>
            <a:r>
              <a:rPr lang="en-US" dirty="0">
                <a:hlinkClick r:id="rId4"/>
              </a:rPr>
              <a:t>https://docs.oracle.com/cd/E11882_01/nav/portal_4.htm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Email : </a:t>
            </a:r>
            <a:r>
              <a:rPr lang="en-US" dirty="0">
                <a:hlinkClick r:id="rId5"/>
              </a:rPr>
              <a:t>howtotailscompany@contoso.com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6"/>
              </a:rPr>
              <a:t>https://github.com/howtotailscompany/Oracle-PL-SQL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Part 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C208D-F2EA-869C-92F8-763CC42E612A}"/>
              </a:ext>
            </a:extLst>
          </p:cNvPr>
          <p:cNvSpPr txBox="1">
            <a:spLocks/>
          </p:cNvSpPr>
          <p:nvPr/>
        </p:nvSpPr>
        <p:spPr>
          <a:xfrm>
            <a:off x="601287" y="1039660"/>
            <a:ext cx="10989425" cy="52426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enorite" panose="00000500000000000000" pitchFamily="2" charset="0"/>
              </a:rPr>
              <a:t>SQL </a:t>
            </a:r>
            <a:r>
              <a:rPr lang="th-TH" sz="1400" dirty="0">
                <a:latin typeface="Tenorite" panose="00000500000000000000" pitchFamily="2" charset="0"/>
              </a:rPr>
              <a:t>ย่อมาจาก </a:t>
            </a:r>
            <a:r>
              <a:rPr lang="en-US" sz="1400" dirty="0">
                <a:latin typeface="Tenorite" panose="00000500000000000000" pitchFamily="2" charset="0"/>
              </a:rPr>
              <a:t>structured query language </a:t>
            </a:r>
            <a:r>
              <a:rPr lang="th-TH" sz="1400" dirty="0">
                <a:latin typeface="Tenorite" panose="00000500000000000000" pitchFamily="2" charset="0"/>
              </a:rPr>
              <a:t>คือภาษาที่ใช้ในการเขียนโปรแกรม เพื่อจัดการกับฐานข้อมูลโดยเฉพาะ</a:t>
            </a:r>
            <a:r>
              <a:rPr lang="en-US" sz="1400" dirty="0">
                <a:latin typeface="Tenorite" panose="00000500000000000000" pitchFamily="2" charset="0"/>
              </a:rPr>
              <a:t>​ </a:t>
            </a:r>
            <a:r>
              <a:rPr lang="th-TH" sz="1400" dirty="0">
                <a:latin typeface="Tenorite" panose="00000500000000000000" pitchFamily="2" charset="0"/>
              </a:rPr>
              <a:t>เป็นภาษามาตราฐานบนระบบฐานข้อมูลเชิงสัมพันธ์ (RDBMS) และเป็นระบบเปิด (</a:t>
            </a:r>
            <a:r>
              <a:rPr lang="en-US" sz="1400" dirty="0">
                <a:latin typeface="Tenorite" panose="00000500000000000000" pitchFamily="2" charset="0"/>
              </a:rPr>
              <a:t>open system) </a:t>
            </a:r>
            <a:r>
              <a:rPr lang="th-TH" sz="1400" dirty="0">
                <a:latin typeface="Tenorite" panose="00000500000000000000" pitchFamily="2" charset="0"/>
              </a:rPr>
              <a:t>หมายถึงเราสามารถใช้คำสั่ง </a:t>
            </a:r>
            <a:r>
              <a:rPr lang="en-US" sz="1400" dirty="0" err="1">
                <a:latin typeface="Tenorite" panose="00000500000000000000" pitchFamily="2" charset="0"/>
              </a:rPr>
              <a:t>sql</a:t>
            </a:r>
            <a:r>
              <a:rPr lang="en-US" sz="1400" dirty="0">
                <a:latin typeface="Tenorite" panose="00000500000000000000" pitchFamily="2" charset="0"/>
              </a:rPr>
              <a:t> </a:t>
            </a:r>
            <a:r>
              <a:rPr lang="th-TH" sz="1400" dirty="0">
                <a:latin typeface="Tenorite" panose="00000500000000000000" pitchFamily="2" charset="0"/>
              </a:rPr>
              <a:t>กับฐานข้อมูลชนิดใดก็ได้ และ คำสั่งกับงานเดียวกันเมื่อสั่งงานผ่านระบบฐานข้อมูลที่แตกต่างกันจะได้ ผลลัพธ์เหมือนกัน ทำให้เราสามารถเลือกใช้ฐานข้อมูล ชนิดใดก็ได้โดยไม่ติดยึดกับฐานข้อมูลใดฐานข้อมูลหนึ่ง</a:t>
            </a:r>
            <a:r>
              <a:rPr lang="en-US" sz="1400" dirty="0">
                <a:latin typeface="Tenorite" panose="00000500000000000000" pitchFamily="2" charset="0"/>
              </a:rPr>
              <a:t> </a:t>
            </a:r>
            <a:r>
              <a:rPr lang="th-TH" sz="1400" dirty="0">
                <a:latin typeface="Tenorite" panose="00000500000000000000" pitchFamily="2" charset="0"/>
              </a:rPr>
              <a:t>โดยใช้มาตรฐานของภาษาเป็นรูปแบบ แอนซี (</a:t>
            </a:r>
            <a:r>
              <a:rPr lang="en-US" sz="1400" dirty="0">
                <a:latin typeface="Tenorite" panose="00000500000000000000" pitchFamily="2" charset="0"/>
              </a:rPr>
              <a:t>ANSI) </a:t>
            </a:r>
            <a:r>
              <a:rPr lang="th-TH" sz="1400" dirty="0">
                <a:latin typeface="Tenorite" panose="00000500000000000000" pitchFamily="2" charset="0"/>
              </a:rPr>
              <a:t>และ ไอเอสโอ (</a:t>
            </a:r>
            <a:r>
              <a:rPr lang="en-US" sz="1400" dirty="0">
                <a:latin typeface="Tenorite" panose="00000500000000000000" pitchFamily="2" charset="0"/>
              </a:rPr>
              <a:t>ISO). </a:t>
            </a:r>
            <a:endParaRPr lang="th-TH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th-TH" sz="1400" dirty="0">
                <a:latin typeface="Tenorite" panose="00000500000000000000" pitchFamily="2" charset="0"/>
              </a:rPr>
              <a:t>โดยภาษา </a:t>
            </a:r>
            <a:r>
              <a:rPr lang="en-US" sz="1400" dirty="0">
                <a:latin typeface="Tenorite" panose="00000500000000000000" pitchFamily="2" charset="0"/>
              </a:rPr>
              <a:t>programming </a:t>
            </a:r>
            <a:r>
              <a:rPr lang="th-TH" sz="1400" dirty="0">
                <a:latin typeface="Tenorite" panose="00000500000000000000" pitchFamily="2" charset="0"/>
              </a:rPr>
              <a:t>ที่ออกแบบมาเพื่อทำการจัดการข้อมูล (</a:t>
            </a:r>
            <a:r>
              <a:rPr lang="th-TH" sz="1400" dirty="0" err="1">
                <a:latin typeface="Tenorite" panose="00000500000000000000" pitchFamily="2" charset="0"/>
              </a:rPr>
              <a:t>Manipulation</a:t>
            </a:r>
            <a:r>
              <a:rPr lang="th-TH" sz="1400" dirty="0">
                <a:latin typeface="Tenorite" panose="00000500000000000000" pitchFamily="2" charset="0"/>
              </a:rPr>
              <a:t>), ค้นหาข้อมูล (</a:t>
            </a:r>
            <a:r>
              <a:rPr lang="th-TH" sz="1400" dirty="0" err="1">
                <a:latin typeface="Tenorite" panose="00000500000000000000" pitchFamily="2" charset="0"/>
              </a:rPr>
              <a:t>Searching</a:t>
            </a:r>
            <a:r>
              <a:rPr lang="th-TH" sz="1400" dirty="0">
                <a:latin typeface="Tenorite" panose="00000500000000000000" pitchFamily="2" charset="0"/>
              </a:rPr>
              <a:t>), ปรับปรุง (</a:t>
            </a:r>
            <a:r>
              <a:rPr lang="th-TH" sz="1400" dirty="0" err="1">
                <a:latin typeface="Tenorite" panose="00000500000000000000" pitchFamily="2" charset="0"/>
              </a:rPr>
              <a:t>Improvement</a:t>
            </a:r>
            <a:r>
              <a:rPr lang="th-TH" sz="1400" dirty="0">
                <a:latin typeface="Tenorite" panose="00000500000000000000" pitchFamily="2" charset="0"/>
              </a:rPr>
              <a:t>), เปลี่ยนแปลง (</a:t>
            </a:r>
            <a:r>
              <a:rPr lang="th-TH" sz="1400" dirty="0" err="1">
                <a:latin typeface="Tenorite" panose="00000500000000000000" pitchFamily="2" charset="0"/>
              </a:rPr>
              <a:t>Adjustment</a:t>
            </a:r>
            <a:r>
              <a:rPr lang="th-TH" sz="1400" dirty="0">
                <a:latin typeface="Tenorite" panose="00000500000000000000" pitchFamily="2" charset="0"/>
              </a:rPr>
              <a:t>), เพิ่ม (</a:t>
            </a:r>
            <a:r>
              <a:rPr lang="th-TH" sz="1400" dirty="0" err="1">
                <a:latin typeface="Tenorite" panose="00000500000000000000" pitchFamily="2" charset="0"/>
              </a:rPr>
              <a:t>Adding</a:t>
            </a:r>
            <a:r>
              <a:rPr lang="th-TH" sz="1400" dirty="0">
                <a:latin typeface="Tenorite" panose="00000500000000000000" pitchFamily="2" charset="0"/>
              </a:rPr>
              <a:t>/</a:t>
            </a:r>
            <a:r>
              <a:rPr lang="th-TH" sz="1400" dirty="0" err="1">
                <a:latin typeface="Tenorite" panose="00000500000000000000" pitchFamily="2" charset="0"/>
              </a:rPr>
              <a:t>Insertion</a:t>
            </a:r>
            <a:r>
              <a:rPr lang="th-TH" sz="1400" dirty="0">
                <a:latin typeface="Tenorite" panose="00000500000000000000" pitchFamily="2" charset="0"/>
              </a:rPr>
              <a:t>) และ ลบ (</a:t>
            </a:r>
            <a:r>
              <a:rPr lang="th-TH" sz="1400" dirty="0" err="1">
                <a:latin typeface="Tenorite" panose="00000500000000000000" pitchFamily="2" charset="0"/>
              </a:rPr>
              <a:t>Deleting</a:t>
            </a:r>
            <a:r>
              <a:rPr lang="th-TH" sz="1400" dirty="0">
                <a:latin typeface="Tenorite" panose="00000500000000000000" pitchFamily="2" charset="0"/>
              </a:rPr>
              <a:t>) ข้อมูลนั่นเอง  ซึ่งข้อมูลจะถูกเก็บอยู่ในฐานข้อมูลในรูปแบบตาราง (</a:t>
            </a:r>
            <a:r>
              <a:rPr lang="th-TH" sz="1400" dirty="0" err="1">
                <a:latin typeface="Tenorite" panose="00000500000000000000" pitchFamily="2" charset="0"/>
              </a:rPr>
              <a:t>Tables</a:t>
            </a:r>
            <a:r>
              <a:rPr lang="th-TH" sz="1400" dirty="0">
                <a:latin typeface="Tenorite" panose="00000500000000000000" pitchFamily="2" charset="0"/>
              </a:rPr>
              <a:t>) หรือ </a:t>
            </a:r>
            <a:r>
              <a:rPr lang="en-US" sz="1400" dirty="0">
                <a:latin typeface="Tenorite" panose="00000500000000000000" pitchFamily="2" charset="0"/>
              </a:rPr>
              <a:t>Structured Data / Schema-based</a:t>
            </a:r>
            <a:r>
              <a:rPr lang="th-TH" sz="1400" dirty="0">
                <a:latin typeface="Tenorite" panose="00000500000000000000" pitchFamily="2" charset="0"/>
              </a:rPr>
              <a:t> ที่มีลักษณะเป็นคอลัมน์และแถว (</a:t>
            </a:r>
            <a:r>
              <a:rPr lang="th-TH" sz="1400" dirty="0" err="1">
                <a:latin typeface="Tenorite" panose="00000500000000000000" pitchFamily="2" charset="0"/>
              </a:rPr>
              <a:t>Columns</a:t>
            </a:r>
            <a:r>
              <a:rPr lang="th-TH" sz="1400" dirty="0">
                <a:latin typeface="Tenorite" panose="00000500000000000000" pitchFamily="2" charset="0"/>
              </a:rPr>
              <a:t> and </a:t>
            </a:r>
            <a:r>
              <a:rPr lang="th-TH" sz="1400" dirty="0" err="1">
                <a:latin typeface="Tenorite" panose="00000500000000000000" pitchFamily="2" charset="0"/>
              </a:rPr>
              <a:t>Rows</a:t>
            </a:r>
            <a:r>
              <a:rPr lang="th-TH" sz="1400" dirty="0">
                <a:latin typeface="Tenorite" panose="00000500000000000000" pitchFamily="2" charset="0"/>
              </a:rPr>
              <a:t>). </a:t>
            </a:r>
          </a:p>
          <a:p>
            <a:pPr marL="0" indent="0">
              <a:buNone/>
            </a:pPr>
            <a:endParaRPr lang="th-TH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sz="1400" dirty="0"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th-TH" sz="1400" dirty="0">
                <a:latin typeface="Tenorite" panose="00000500000000000000" pitchFamily="2" charset="0"/>
              </a:rPr>
              <a:t>ข้อดี</a:t>
            </a:r>
            <a:r>
              <a:rPr lang="en-US" sz="1400" dirty="0">
                <a:latin typeface="Tenorite" panose="00000500000000000000" pitchFamily="2" charset="0"/>
              </a:rPr>
              <a:t> </a:t>
            </a:r>
            <a:r>
              <a:rPr lang="th-TH" sz="1400" dirty="0">
                <a:latin typeface="Tenorite" panose="00000500000000000000" pitchFamily="2" charset="0"/>
              </a:rPr>
              <a:t> 1)  เป็นเทคโนโลยีที่มีการพัฒนาต่อเนื่องมานาน ทำให้มีความสามารถรอบด้าน โดยถูกออกแบบมาให้เป็น </a:t>
            </a:r>
            <a:r>
              <a:rPr lang="en-US" sz="1400" dirty="0">
                <a:latin typeface="Tenorite" panose="00000500000000000000" pitchFamily="2" charset="0"/>
              </a:rPr>
              <a:t>General Purpose </a:t>
            </a:r>
            <a:r>
              <a:rPr lang="th-TH" sz="1400" dirty="0">
                <a:latin typeface="Tenorite" panose="00000500000000000000" pitchFamily="2" charset="0"/>
              </a:rPr>
              <a:t>รองรับการทำงานได้หลากหลาย</a:t>
            </a:r>
          </a:p>
          <a:p>
            <a:pPr marL="0" indent="0">
              <a:buNone/>
            </a:pPr>
            <a:r>
              <a:rPr lang="th-TH" sz="1400" dirty="0">
                <a:latin typeface="Tenorite" panose="00000500000000000000" pitchFamily="2" charset="0"/>
              </a:rPr>
              <a:t>      2)  สามารถ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ทำงานร่วมกับ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Hardware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แบบ</a:t>
            </a:r>
            <a:r>
              <a:rPr lang="th-TH" sz="1400" dirty="0" err="1">
                <a:solidFill>
                  <a:srgbClr val="333333"/>
                </a:solidFill>
                <a:latin typeface="Tenorite" panose="00000500000000000000" pitchFamily="2" charset="0"/>
              </a:rPr>
              <a:t>เดิมๆ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 ได้ รวมถึงสามารถทำงานร่วมกับ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Application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และ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Programming Language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ได้หลากหลาย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      3)  มีเครื่องมือสนับสนุนการใช้งานให้พร้อม ทั้งสำหรับการเสริมความทนทาน, การเพิ่มความปลอดภัย, การบริหารจัดการ และการดูแลรักษา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ข้อเสีย  1) ส่วนใหญ่จะไม่สามารถทำ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Scale-out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ได้อย่างยืดหยุ่นเท่ากับเทคโนโลยีฐานข้อมูลอื่นๆ ทำให้การออกแบบ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SQL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สำหรับรองรับผู้ใช้งานจำนวนมหาศาลในระบบใหญ่ๆ นั้นถือว่าค่อนข้างยาก</a:t>
            </a:r>
          </a:p>
          <a:p>
            <a:pPr marL="0" indent="0">
              <a:buNone/>
            </a:pP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      2)  การที่ต้องระบุ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Schema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ชัดเจนก็ทำให้การเพิ่ม</a:t>
            </a:r>
            <a:r>
              <a:rPr lang="th-TH" sz="1400" dirty="0" err="1">
                <a:solidFill>
                  <a:srgbClr val="333333"/>
                </a:solidFill>
                <a:latin typeface="Tenorite" panose="00000500000000000000" pitchFamily="2" charset="0"/>
              </a:rPr>
              <a:t>ฟี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ลด</a:t>
            </a:r>
            <a:r>
              <a:rPr lang="th-TH" sz="1400" dirty="0" err="1">
                <a:solidFill>
                  <a:srgbClr val="333333"/>
                </a:solidFill>
                <a:latin typeface="Tenorite" panose="00000500000000000000" pitchFamily="2" charset="0"/>
              </a:rPr>
              <a:t>์ข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องข้อมูลนั้นทำได้ลำบาก (ถึงแม้จะใช้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JSON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ได้แต่ก็ไม่ยืดหยุ่นเท่าการใช้ </a:t>
            </a:r>
            <a:r>
              <a:rPr lang="en-US" sz="1400" dirty="0">
                <a:solidFill>
                  <a:srgbClr val="333333"/>
                </a:solidFill>
                <a:latin typeface="Tenorite" panose="00000500000000000000" pitchFamily="2" charset="0"/>
              </a:rPr>
              <a:t>NoSQL </a:t>
            </a:r>
            <a:r>
              <a:rPr lang="th-TH" sz="1400" dirty="0">
                <a:solidFill>
                  <a:srgbClr val="333333"/>
                </a:solidFill>
                <a:latin typeface="Tenorite" panose="00000500000000000000" pitchFamily="2" charset="0"/>
              </a:rPr>
              <a:t>เต็มๆ อยู่ดี) </a:t>
            </a:r>
          </a:p>
          <a:p>
            <a:pPr marL="0" indent="0">
              <a:buNone/>
            </a:pPr>
            <a:r>
              <a:rPr lang="th-TH" sz="1400" dirty="0">
                <a:latin typeface="Tenorite" panose="00000500000000000000" pitchFamily="2" charset="0"/>
              </a:rPr>
              <a:t>      3)  การถูกออกแบบมาเป็น </a:t>
            </a:r>
            <a:r>
              <a:rPr lang="en-US" sz="1400" dirty="0">
                <a:latin typeface="Tenorite" panose="00000500000000000000" pitchFamily="2" charset="0"/>
              </a:rPr>
              <a:t>General Purpose </a:t>
            </a:r>
            <a:r>
              <a:rPr lang="th-TH" sz="1400" dirty="0">
                <a:latin typeface="Tenorite" panose="00000500000000000000" pitchFamily="2" charset="0"/>
              </a:rPr>
              <a:t>นั้นก็ทำให้มีประสิทธิภาพสู้กับพวก </a:t>
            </a:r>
            <a:r>
              <a:rPr lang="en-US" sz="1400" dirty="0">
                <a:latin typeface="Tenorite" panose="00000500000000000000" pitchFamily="2" charset="0"/>
              </a:rPr>
              <a:t>NoSQL </a:t>
            </a:r>
            <a:r>
              <a:rPr lang="th-TH" sz="1400" dirty="0">
                <a:latin typeface="Tenorite" panose="00000500000000000000" pitchFamily="2" charset="0"/>
              </a:rPr>
              <a:t>หรือ </a:t>
            </a:r>
            <a:r>
              <a:rPr lang="en-US" sz="1400" dirty="0">
                <a:latin typeface="Tenorite" panose="00000500000000000000" pitchFamily="2" charset="0"/>
              </a:rPr>
              <a:t>NewSQL </a:t>
            </a:r>
            <a:r>
              <a:rPr lang="th-TH" sz="1400" dirty="0">
                <a:latin typeface="Tenorite" panose="00000500000000000000" pitchFamily="2" charset="0"/>
              </a:rPr>
              <a:t>ในงานเฉพาะทางบางอย่างไม่ได้ รวมทั้ง</a:t>
            </a:r>
            <a:r>
              <a:rPr lang="th-TH" sz="1400" dirty="0" err="1">
                <a:latin typeface="Tenorite" panose="00000500000000000000" pitchFamily="2" charset="0"/>
              </a:rPr>
              <a:t>การทำ</a:t>
            </a:r>
            <a:r>
              <a:rPr lang="th-TH" sz="1400" dirty="0">
                <a:latin typeface="Tenorite" panose="00000500000000000000" pitchFamily="2" charset="0"/>
              </a:rPr>
              <a:t> </a:t>
            </a:r>
            <a:r>
              <a:rPr lang="en-US" sz="1400" dirty="0">
                <a:latin typeface="Tenorite" panose="00000500000000000000" pitchFamily="2" charset="0"/>
              </a:rPr>
              <a:t>Performance Tuning </a:t>
            </a:r>
            <a:r>
              <a:rPr lang="th-TH" sz="1400" dirty="0">
                <a:latin typeface="Tenorite" panose="00000500000000000000" pitchFamily="2" charset="0"/>
              </a:rPr>
              <a:t>นั้นต้องอาศัยความรู้เป็นอย่างมาก</a:t>
            </a:r>
            <a:endParaRPr lang="en-US" sz="1400" dirty="0">
              <a:latin typeface="Tenorite" panose="000005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567347"/>
            <a:ext cx="5111750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SQL language</a:t>
            </a:r>
          </a:p>
        </p:txBody>
      </p:sp>
      <p:pic>
        <p:nvPicPr>
          <p:cNvPr id="14" name="Picture 10" descr="Sql architecture">
            <a:extLst>
              <a:ext uri="{FF2B5EF4-FFF2-40B4-BE49-F238E27FC236}">
                <a16:creationId xmlns:a16="http://schemas.microsoft.com/office/drawing/2014/main" id="{97391FF8-1400-593B-82C1-EA78F803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12" y="2336997"/>
            <a:ext cx="37528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33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269165"/>
            <a:ext cx="5111750" cy="39823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PL/SQL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91236"/>
            <a:ext cx="10989425" cy="5491031"/>
          </a:xfrm>
        </p:spPr>
        <p:txBody>
          <a:bodyPr>
            <a:normAutofit/>
          </a:bodyPr>
          <a:lstStyle/>
          <a:p>
            <a:r>
              <a:rPr lang="en-US" dirty="0"/>
              <a:t>Oracle PL/SQL </a:t>
            </a:r>
            <a:r>
              <a:rPr lang="th-TH" dirty="0"/>
              <a:t>เป็นส่วนขยายของภาษา </a:t>
            </a:r>
            <a:r>
              <a:rPr lang="en-US" dirty="0"/>
              <a:t>SQL </a:t>
            </a:r>
            <a:r>
              <a:rPr lang="th-TH" dirty="0"/>
              <a:t>ที่รวมพลังการจัดการข้อมูลของ </a:t>
            </a:r>
            <a:r>
              <a:rPr lang="en-US" dirty="0"/>
              <a:t>SQL </a:t>
            </a:r>
            <a:r>
              <a:rPr lang="th-TH" dirty="0"/>
              <a:t>เข้ากับพลังการประมวลผลของ procedural language (ภาษาขั้นตอน) เพื่อสร้างการสืบค้น </a:t>
            </a:r>
            <a:r>
              <a:rPr lang="en-US" dirty="0"/>
              <a:t>SQL </a:t>
            </a:r>
            <a:r>
              <a:rPr lang="th-TH" dirty="0"/>
              <a:t>ที่ทรงพลังเป็นพิเศษ </a:t>
            </a:r>
            <a:r>
              <a:rPr lang="en-US" dirty="0"/>
              <a:t>PL/SQL </a:t>
            </a:r>
            <a:r>
              <a:rPr lang="th-TH" dirty="0"/>
              <a:t>ช่วยให้มั่นใจถึงการประมวลผลคำสั่ง </a:t>
            </a:r>
            <a:r>
              <a:rPr lang="en-US" dirty="0"/>
              <a:t>SQL </a:t>
            </a:r>
            <a:r>
              <a:rPr lang="th-TH" dirty="0"/>
              <a:t>ที่ราบรื่นโดยการเพิ่มความปลอดภัย ความเบาสะดวก และความทนทานของฐานข้อมูล</a:t>
            </a:r>
            <a:r>
              <a:rPr lang="en-US" dirty="0"/>
              <a:t>. </a:t>
            </a:r>
            <a:r>
              <a:rPr lang="th-TH" dirty="0"/>
              <a:t>เราสามารถแบ่งปัญหาที่ซับซ้อนออกเป็นโปรแกรมย่อยที่เข้าใจได้ง่าย ซึ่งเราสามารถใช้ซ้ำได้ในหลายแอปพลิเคชัน เป็นต้น</a:t>
            </a:r>
          </a:p>
          <a:p>
            <a:r>
              <a:rPr lang="th-TH" b="1" u="sng" dirty="0"/>
              <a:t>ความแตกต่างระหว่าง </a:t>
            </a:r>
            <a:r>
              <a:rPr lang="en-US" b="1" u="sng" dirty="0"/>
              <a:t>SQL </a:t>
            </a:r>
            <a:r>
              <a:rPr lang="th-TH" b="1" u="sng" dirty="0"/>
              <a:t>และ </a:t>
            </a:r>
            <a:r>
              <a:rPr lang="en-US" b="1" u="sng" dirty="0"/>
              <a:t>PL/SQL</a:t>
            </a:r>
            <a:endParaRPr lang="th-TH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</a:t>
            </a:r>
            <a:r>
              <a:rPr lang="th-TH" dirty="0"/>
              <a:t>       </a:t>
            </a:r>
            <a:r>
              <a:rPr lang="en-US" b="1" dirty="0"/>
              <a:t>               </a:t>
            </a:r>
            <a:r>
              <a:rPr lang="en-US" b="1" u="sng" dirty="0"/>
              <a:t>PL/SQL Architecture</a:t>
            </a:r>
            <a:endParaRPr lang="th-TH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PL/SQL Architecture">
            <a:extLst>
              <a:ext uri="{FF2B5EF4-FFF2-40B4-BE49-F238E27FC236}">
                <a16:creationId xmlns:a16="http://schemas.microsoft.com/office/drawing/2014/main" id="{24EB7418-B984-3629-9F80-904787915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19" y="1709069"/>
            <a:ext cx="4577820" cy="3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989E2C-E567-70A9-6DEB-95629D9C2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17843"/>
              </p:ext>
            </p:extLst>
          </p:nvPr>
        </p:nvGraphicFramePr>
        <p:xfrm>
          <a:off x="690014" y="1866344"/>
          <a:ext cx="6322878" cy="4128201"/>
        </p:xfrm>
        <a:graphic>
          <a:graphicData uri="http://schemas.openxmlformats.org/drawingml/2006/table">
            <a:tbl>
              <a:tblPr/>
              <a:tblGrid>
                <a:gridCol w="3161439">
                  <a:extLst>
                    <a:ext uri="{9D8B030D-6E8A-4147-A177-3AD203B41FA5}">
                      <a16:colId xmlns:a16="http://schemas.microsoft.com/office/drawing/2014/main" val="3337018361"/>
                    </a:ext>
                  </a:extLst>
                </a:gridCol>
                <a:gridCol w="3161439">
                  <a:extLst>
                    <a:ext uri="{9D8B030D-6E8A-4147-A177-3AD203B41FA5}">
                      <a16:colId xmlns:a16="http://schemas.microsoft.com/office/drawing/2014/main" val="2042942246"/>
                    </a:ext>
                  </a:extLst>
                </a:gridCol>
              </a:tblGrid>
              <a:tr h="2574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SQL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PL/SQL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39189"/>
                  </a:ext>
                </a:extLst>
              </a:tr>
              <a:tr h="1029890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SQL is a single query that is used to perform DML and DDL operations.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PL/SQL is a block of codes that used to write the entire program blocks/ procedure/ function, etc.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144098"/>
                  </a:ext>
                </a:extLst>
              </a:tr>
              <a:tr h="836786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It is declarative, that defines what need to be done, rather than how things need to be done.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PL/SQL is procedural that defines how the things needs to be done.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50882"/>
                  </a:ext>
                </a:extLst>
              </a:tr>
              <a:tr h="450578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Execute as a single statement.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Execute as a whole block.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92760"/>
                  </a:ext>
                </a:extLst>
              </a:tr>
              <a:tr h="450578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Mainly used to manipulate data.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Mainly used to create an application.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11242"/>
                  </a:ext>
                </a:extLst>
              </a:tr>
              <a:tr h="450578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Interaction with a Database server.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No interaction with the database server.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5932"/>
                  </a:ext>
                </a:extLst>
              </a:tr>
              <a:tr h="643681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Cannot contain PL/SQL code in it.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It is an extension of SQL, so that it can contain SQL inside it.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65000"/>
                        <a:lumOff val="35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1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8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7" y="269165"/>
            <a:ext cx="5111750" cy="3982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SQl</a:t>
            </a:r>
            <a:r>
              <a:rPr lang="en-US" dirty="0"/>
              <a:t> IN oracle (pl/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87" y="791236"/>
            <a:ext cx="10989425" cy="5491031"/>
          </a:xfrm>
        </p:spPr>
        <p:txBody>
          <a:bodyPr>
            <a:normAutofit/>
          </a:bodyPr>
          <a:lstStyle/>
          <a:p>
            <a:r>
              <a:rPr lang="en-US" dirty="0"/>
              <a:t>Course Requirement &amp; Prerequisite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 Database XE 11.2D</a:t>
            </a:r>
            <a:endParaRPr lang="th-TH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Management Tools such as Toad for Oracle  (</a:t>
            </a:r>
            <a:r>
              <a:rPr lang="en-US" dirty="0">
                <a:hlinkClick r:id="rId3"/>
              </a:rPr>
              <a:t>Best Oracle Developer and Administrator Database Tools | Free Trial (quest.com)</a:t>
            </a:r>
            <a:r>
              <a:rPr lang="en-US" dirty="0"/>
              <a:t>)  </a:t>
            </a:r>
            <a:r>
              <a:rPr lang="th-TH" dirty="0"/>
              <a:t>หรือ </a:t>
            </a:r>
            <a:r>
              <a:rPr lang="en-US" dirty="0">
                <a:hlinkClick r:id="rId4"/>
              </a:rPr>
              <a:t>Oracle SQL Developer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3433F-9403-0711-354E-0F9ED8881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738" y="1511969"/>
            <a:ext cx="4408261" cy="1820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80B13-28CB-6926-2405-874FDA78A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511969"/>
            <a:ext cx="4996609" cy="1820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DEC17-D626-EEA6-7E22-A06BEA2FE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837" y="3994847"/>
            <a:ext cx="2743200" cy="2380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2B3251-08BF-5FD8-AC78-F9A5269B8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3650" y="3994847"/>
            <a:ext cx="4516449" cy="23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8379875" cy="39823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Oracle </a:t>
            </a:r>
            <a:r>
              <a:rPr lang="fr-FR" dirty="0" err="1"/>
              <a:t>SIDs</a:t>
            </a:r>
            <a:r>
              <a:rPr lang="fr-FR" dirty="0"/>
              <a:t> vs. Oracle SERVICE NAMES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721A204-4490-8A50-BB18-48E2B1B43792}"/>
              </a:ext>
            </a:extLst>
          </p:cNvPr>
          <p:cNvSpPr txBox="1">
            <a:spLocks/>
          </p:cNvSpPr>
          <p:nvPr/>
        </p:nvSpPr>
        <p:spPr>
          <a:xfrm>
            <a:off x="601287" y="1127342"/>
            <a:ext cx="10989425" cy="51549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enorite (Body)"/>
              </a:rPr>
              <a:t>SID </a:t>
            </a:r>
            <a:r>
              <a:rPr lang="th-TH" sz="1400" dirty="0">
                <a:latin typeface="Tenorite (Body)"/>
              </a:rPr>
              <a:t>คือ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SID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เป็นชื่อเฉพาะที่ระบุอิน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สแ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ซ์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/ฐานข้อมูลของผู้ใช้งานโดยเฉพาะ ในขณะที่ชื่อบริการคือนามแฝง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TNS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ที่ให้เมื่อเราเชื่อมต่อกับฐานข้อมูลของเราจากระยะไกล และชื่อบริการนี้จะถูกบันทึกไว้ในไฟล์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tnsnames.ora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บนไคลเอ็น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ต์ข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องเรา และชื่อบริการนี้ สามารถเหมือนกับ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SID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และเรายังสามารถตั้งชื่ออื่น ๆ ที่เราต้องการได้อีกด้วย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enorite (Body)"/>
              </a:rPr>
              <a:t>S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ervice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name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หรือ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SERVICE_NAME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เป็นคุณลักษณะใหม่ตั้งแต่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oracle 8i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เป็นต้นไป ซึ่งฐานข้อมูลสามารถลงทะเบียนตัวเองกับ 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listener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 ได้ หากฐานข้อมูลลงทะเบียนด้วยวิธีนี้ เราสามารถใช้พารามิเตอร์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SERVICE_NAME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tnsnames.ora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หรือใช้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SID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ใน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tnsnames.ora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ได้</a:t>
            </a:r>
            <a:endParaRPr lang="en-US" sz="1400" dirty="0">
              <a:solidFill>
                <a:srgbClr val="000000"/>
              </a:solidFill>
              <a:latin typeface="Tenorite (Body)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Tenorite (Body)"/>
              </a:rPr>
              <a:t>ตัว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 SERVICE_NAMES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มันจะต้องระบุชื่ออย่างน้อยหนึ่งชื่อสำหรับบริการฐานข้อมูลที่อิน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สแ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ตน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ซ์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นี้เชื่อมต่อ เราสามารถระบุชื่อบริการได้หลายชื่อเพื่อแยกความแตกต่างระหว่างการใช้ฐานข้อมูลเดียวกัน</a:t>
            </a:r>
            <a:endParaRPr lang="en-US" sz="1400" dirty="0">
              <a:latin typeface="Tenorite (Body)"/>
            </a:endParaRPr>
          </a:p>
          <a:p>
            <a:pPr marL="0" indent="0">
              <a:buNone/>
            </a:pPr>
            <a:r>
              <a:rPr lang="en-US" sz="1400" b="1" u="sng" dirty="0" err="1">
                <a:latin typeface="Tenorite (Body)"/>
              </a:rPr>
              <a:t>วิธีการค้นหา</a:t>
            </a:r>
            <a:r>
              <a:rPr lang="en-US" sz="1400" b="1" u="sng" dirty="0">
                <a:latin typeface="Tenorite (Body)"/>
              </a:rPr>
              <a:t> "SID" </a:t>
            </a:r>
            <a:r>
              <a:rPr lang="en-US" sz="1400" b="1" u="sng" dirty="0" err="1">
                <a:latin typeface="Tenorite (Body)"/>
              </a:rPr>
              <a:t>และ</a:t>
            </a:r>
            <a:r>
              <a:rPr lang="en-US" sz="1400" b="1" u="sng" dirty="0">
                <a:latin typeface="Tenorite (Body)"/>
              </a:rPr>
              <a:t> "Service Name“ </a:t>
            </a:r>
            <a:r>
              <a:rPr lang="en-US" sz="1400" b="1" u="sng" dirty="0" err="1">
                <a:latin typeface="Tenorite (Body)"/>
              </a:rPr>
              <a:t>ใน</a:t>
            </a:r>
            <a:r>
              <a:rPr lang="en-US" sz="1400" b="1" u="sng" dirty="0">
                <a:latin typeface="Tenorite (Body)"/>
              </a:rPr>
              <a:t> oracle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1)   Get Oracle “SERVICE NAMES” through SQL commands </a:t>
            </a:r>
            <a:r>
              <a:rPr lang="th-TH" sz="1400" dirty="0">
                <a:latin typeface="Tenorite (Body)"/>
              </a:rPr>
              <a:t>  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เชื่อมต่อกับ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เซิร์ฟเวอร์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เป็น “</a:t>
            </a:r>
            <a:r>
              <a:rPr lang="th-TH" sz="1400" dirty="0" err="1">
                <a:solidFill>
                  <a:srgbClr val="000000"/>
                </a:solidFill>
                <a:latin typeface="Tenorite (Body)"/>
              </a:rPr>
              <a:t>system</a:t>
            </a:r>
            <a:r>
              <a:rPr lang="th-TH" sz="1400" dirty="0">
                <a:solidFill>
                  <a:srgbClr val="000000"/>
                </a:solidFill>
                <a:latin typeface="Tenorite (Body)"/>
              </a:rPr>
              <a:t>" โดยใช้ </a:t>
            </a:r>
            <a:r>
              <a:rPr lang="en-US" sz="1400" dirty="0">
                <a:solidFill>
                  <a:srgbClr val="000000"/>
                </a:solidFill>
                <a:latin typeface="Tenorite (Body)"/>
              </a:rPr>
              <a:t>SID: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	select value from </a:t>
            </a:r>
            <a:r>
              <a:rPr lang="en-US" sz="1400" dirty="0" err="1">
                <a:latin typeface="Tenorite (Body)"/>
              </a:rPr>
              <a:t>v$parameter</a:t>
            </a:r>
            <a:r>
              <a:rPr lang="en-US" sz="1400" dirty="0">
                <a:latin typeface="Tenorite (Body)"/>
              </a:rPr>
              <a:t> where name like '%</a:t>
            </a:r>
            <a:r>
              <a:rPr lang="en-US" sz="1400" dirty="0" err="1">
                <a:latin typeface="Tenorite (Body)"/>
              </a:rPr>
              <a:t>service_name</a:t>
            </a:r>
            <a:r>
              <a:rPr lang="en-US" sz="1400" dirty="0">
                <a:latin typeface="Tenorite (Body)"/>
              </a:rPr>
              <a:t>%’;</a:t>
            </a:r>
          </a:p>
          <a:p>
            <a:pPr marL="0" indent="0">
              <a:buNone/>
            </a:pPr>
            <a:r>
              <a:rPr lang="en-US" sz="1400" dirty="0" err="1">
                <a:latin typeface="Tenorite (Body)"/>
              </a:rPr>
              <a:t>หรือ</a:t>
            </a:r>
            <a:r>
              <a:rPr lang="en-US" sz="1400" dirty="0">
                <a:latin typeface="Tenorite (Body)"/>
              </a:rPr>
              <a:t>                 show parameter </a:t>
            </a:r>
            <a:r>
              <a:rPr lang="en-US" sz="1400" dirty="0" err="1">
                <a:latin typeface="Tenorite (Body)"/>
              </a:rPr>
              <a:t>service_name</a:t>
            </a:r>
            <a:r>
              <a:rPr lang="en-US" sz="1400" dirty="0">
                <a:latin typeface="Tenorite (Body)"/>
              </a:rPr>
              <a:t>;</a:t>
            </a:r>
          </a:p>
          <a:p>
            <a:pPr marL="0" indent="0">
              <a:buNone/>
            </a:pPr>
            <a:r>
              <a:rPr lang="th-TH" sz="1400" dirty="0">
                <a:latin typeface="Tenorite (Body)"/>
              </a:rPr>
              <a:t>หรือ	</a:t>
            </a:r>
            <a:r>
              <a:rPr lang="en-US" sz="1400" dirty="0">
                <a:latin typeface="Tenorite (Body)"/>
              </a:rPr>
              <a:t>select </a:t>
            </a:r>
            <a:r>
              <a:rPr lang="en-US" sz="1400" dirty="0" err="1">
                <a:latin typeface="Tenorite (Body)"/>
              </a:rPr>
              <a:t>sys_context</a:t>
            </a:r>
            <a:r>
              <a:rPr lang="en-US" sz="1400" dirty="0">
                <a:latin typeface="Tenorite (Body)"/>
              </a:rPr>
              <a:t>('</a:t>
            </a:r>
            <a:r>
              <a:rPr lang="en-US" sz="1400" dirty="0" err="1">
                <a:latin typeface="Tenorite (Body)"/>
              </a:rPr>
              <a:t>userenv</a:t>
            </a:r>
            <a:r>
              <a:rPr lang="en-US" sz="1400" dirty="0">
                <a:latin typeface="Tenorite (Body)"/>
              </a:rPr>
              <a:t>','</a:t>
            </a:r>
            <a:r>
              <a:rPr lang="en-US" sz="1400" dirty="0" err="1">
                <a:latin typeface="Tenorite (Body)"/>
              </a:rPr>
              <a:t>service_name</a:t>
            </a:r>
            <a:r>
              <a:rPr lang="en-US" sz="1400" dirty="0">
                <a:latin typeface="Tenorite (Body)"/>
              </a:rPr>
              <a:t>') from dual;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2)   Get Oracle Instance Name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                    SELECT </a:t>
            </a:r>
            <a:r>
              <a:rPr lang="en-US" sz="1400" dirty="0" err="1">
                <a:latin typeface="Tenorite (Body)"/>
              </a:rPr>
              <a:t>sys_context</a:t>
            </a:r>
            <a:r>
              <a:rPr lang="en-US" sz="1400" dirty="0">
                <a:latin typeface="Tenorite (Body)"/>
              </a:rPr>
              <a:t>('</a:t>
            </a:r>
            <a:r>
              <a:rPr lang="en-US" sz="1400" dirty="0" err="1">
                <a:latin typeface="Tenorite (Body)"/>
              </a:rPr>
              <a:t>userenv</a:t>
            </a:r>
            <a:r>
              <a:rPr lang="en-US" sz="1400" dirty="0">
                <a:latin typeface="Tenorite (Body)"/>
              </a:rPr>
              <a:t>','</a:t>
            </a:r>
            <a:r>
              <a:rPr lang="en-US" sz="1400" dirty="0" err="1">
                <a:latin typeface="Tenorite (Body)"/>
              </a:rPr>
              <a:t>instance_name</a:t>
            </a:r>
            <a:r>
              <a:rPr lang="en-US" sz="1400" dirty="0">
                <a:latin typeface="Tenorite (Body)"/>
              </a:rPr>
              <a:t>') FROM dual;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3)   Get Oracle SID</a:t>
            </a:r>
          </a:p>
          <a:p>
            <a:pPr marL="457200" lvl="1" indent="0">
              <a:buNone/>
            </a:pPr>
            <a:r>
              <a:rPr lang="en-US" sz="1400" dirty="0">
                <a:latin typeface="Tenorite (Body)"/>
              </a:rPr>
              <a:t>        SELECT </a:t>
            </a:r>
            <a:r>
              <a:rPr lang="en-US" sz="1400" dirty="0" err="1">
                <a:latin typeface="Tenorite (Body)"/>
              </a:rPr>
              <a:t>sys_context</a:t>
            </a:r>
            <a:r>
              <a:rPr lang="en-US" sz="1400" dirty="0">
                <a:latin typeface="Tenorite (Body)"/>
              </a:rPr>
              <a:t>('USERENV', 'SID') FROM DUAL; 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4)   Get Oracle Database Name</a:t>
            </a:r>
          </a:p>
          <a:p>
            <a:pPr marL="0" indent="0">
              <a:buNone/>
            </a:pPr>
            <a:r>
              <a:rPr lang="en-US" sz="1400" dirty="0">
                <a:latin typeface="Tenorite (Body)"/>
              </a:rPr>
              <a:t>	select </a:t>
            </a:r>
            <a:r>
              <a:rPr lang="en-US" sz="1400" dirty="0" err="1">
                <a:latin typeface="Tenorite (Body)"/>
              </a:rPr>
              <a:t>ora_database_name</a:t>
            </a:r>
            <a:r>
              <a:rPr lang="en-US" sz="1400" dirty="0">
                <a:latin typeface="Tenorite (Body)"/>
              </a:rPr>
              <a:t> from dual;</a:t>
            </a:r>
          </a:p>
        </p:txBody>
      </p:sp>
    </p:spTree>
    <p:extLst>
      <p:ext uri="{BB962C8B-B14F-4D97-AF65-F5344CB8AC3E}">
        <p14:creationId xmlns:p14="http://schemas.microsoft.com/office/powerpoint/2010/main" val="13612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6B325-7CF5-9135-5E77-29F3F1F5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86" y="567347"/>
            <a:ext cx="9732687" cy="3982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RDBMS (Relational Database Management System)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DC3B-EE65-5AC5-6C1F-171AEA2EBE81}"/>
              </a:ext>
            </a:extLst>
          </p:cNvPr>
          <p:cNvSpPr txBox="1">
            <a:spLocks/>
          </p:cNvSpPr>
          <p:nvPr/>
        </p:nvSpPr>
        <p:spPr>
          <a:xfrm>
            <a:off x="601287" y="1047881"/>
            <a:ext cx="10989425" cy="549103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เป็นระบบจัดการฐานข้อมูลที่นิยมใช้กันมานานแล้วตั้งแต่ยุค 1970 มีความเสถียรมากเหมาะสำหรับการเก็บข้อมูลที่มีจุดประสงค์และแยกประเภทชัดเจน ใช้ภาษา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SQL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ในการ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Query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และ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Maintain Database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มีการเก็บข้อมูลในรูปแบบ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Tables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ตาราง) มีองค์ประกอบเป็น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Rows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และ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Columns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มองภาพคล้าย ๆ ตารางของ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Microsoft Excel)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 สาเหตุที่เก็บข้อมูลเป็น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Tables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ตาราง) เนื่องจากช่วยให้ง่ายต่อการเข้าถึงข้อมูลของกันและกัน หรือเรียกอีกช</a:t>
            </a:r>
            <a:r>
              <a:rPr lang="th-TH" dirty="0" err="1">
                <a:solidFill>
                  <a:srgbClr val="000000"/>
                </a:solidFill>
                <a:latin typeface="IBMPlexSansThaiLooped-Light"/>
              </a:rPr>
              <a:t>ือ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Relation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ก็ได้ครับ เนื่องจากเป็นการนำข้อมูลมาเชื่อมต่อกัน มีความสัมพันธ์กัน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>
              <a:solidFill>
                <a:srgbClr val="000000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องค์ประกอบของ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Tables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จะประกอบไปด้วย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PlexSansThaiLooped-Light"/>
              </a:rPr>
              <a:t>1.  Row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แถว หรือ แนวนอน) เรียกอีกชื่อว่า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Tuple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คือ ข้อมูล 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PlexSansThaiLooped-Light"/>
              </a:rPr>
              <a:t>2.  Column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สดมภ์ หรือ แนวตั้ง) เรียกอีกชื่อว่า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Attribute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คือ การระบุชนิดของข้อมูลนั้น ๆ เช่น ที่อยู่, วัน เดือน ปีเกิด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PlexSansThaiLooped-Light"/>
              </a:rPr>
              <a:t>3.  Table (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ตาราง) เรียกอีกชื่อว่า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Relation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คือ ชุดของข้อมูล (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Record)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ที่แบ่งชนิด (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Attribute)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เรียบร้อยแล้ว (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Rows &amp; Columns)</a:t>
            </a:r>
            <a:endParaRPr lang="en-US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PlexSansThaiLooped-Light"/>
              </a:rPr>
              <a:t>4.  View 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เรียกอีกชื่อว่า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Query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คือ การรายงานข้อมูลจาก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RDBMS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โดยจะเรียกดูจาก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Record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จาก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Row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ใดก็ได้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endParaRPr lang="th-TH" dirty="0">
              <a:solidFill>
                <a:srgbClr val="000000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โดยในการเก็บข้อมูล สังเกตได้ว่ามีการวางโครงสร้างเป็นลักษณะแบบตาราง ข้อมูลใหม่ที่เพิ่มเข้ามาก็จะไปสร้าง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Row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ขึ้นมาใหม่ต่อทางด้านล่าง ซึ่งการเพิ่มเข้ามาของข้อมูลจะมีลักษณะเป็นแบบการเพิ่มบรรทัดนั่นเอง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การเก็บข้อมูลของ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RDBMS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จึงมีความเป็นระเบียบมาก สามารถหาข้อมูลที่เกี่ยวข้องกันได้ง่ายเนื่องจากข้อมูลมีการผูกกันแบบชัดเจน แต่ตารางที่ว่าจะถูก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Fix Column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มาให้แล้ว ทำให้เพิ่มข้อมูลได้เฉพาะเท่าที่มี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Fields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อยู่</a:t>
            </a:r>
            <a:endParaRPr lang="th-TH" dirty="0">
              <a:solidFill>
                <a:srgbClr val="262828"/>
              </a:solidFill>
              <a:latin typeface="IBMPlexSansThaiLooped-Light"/>
            </a:endParaRPr>
          </a:p>
          <a:p>
            <a:pPr marL="0" indent="0">
              <a:buNone/>
            </a:pP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ทีนี้ผู้คิดค้นก็มีความกังวลว่าในการใช้งานหากมีคนใส่ข้อมูลที่ไม่ตรงกับความต้องการที่แท้จริงของ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Field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นั้น ๆ และเวลานำข้อมูลของแต่ละ 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Table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มาเชื่อมต่อกัน (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JOINS) 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จึงต้องมีการกำหนด </a:t>
            </a:r>
            <a:r>
              <a:rPr lang="en-US" b="1" dirty="0">
                <a:solidFill>
                  <a:srgbClr val="000000"/>
                </a:solidFill>
                <a:latin typeface="IBMPlexSansThaiLooped-Light"/>
              </a:rPr>
              <a:t>Constraints</a:t>
            </a:r>
            <a:r>
              <a:rPr lang="en-US" dirty="0">
                <a:solidFill>
                  <a:srgbClr val="000000"/>
                </a:solidFill>
                <a:latin typeface="IBMPlexSansThaiLooped-Light"/>
              </a:rPr>
              <a:t> </a:t>
            </a:r>
            <a:r>
              <a:rPr lang="th-TH" dirty="0">
                <a:solidFill>
                  <a:srgbClr val="000000"/>
                </a:solidFill>
                <a:latin typeface="IBMPlexSansThaiLooped-Light"/>
              </a:rPr>
              <a:t>ขึ้นมา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9E6254-5204-2A35-1D94-5A9F31D4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754" y="1658513"/>
            <a:ext cx="3333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3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{16AADD9E-29FE-4405-9782-71B06B52DA71}tf67328976_win32</Template>
  <TotalTime>2674</TotalTime>
  <Words>8835</Words>
  <Application>Microsoft Office PowerPoint</Application>
  <PresentationFormat>Widescreen</PresentationFormat>
  <Paragraphs>852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53" baseType="lpstr">
      <vt:lpstr>-apple-system</vt:lpstr>
      <vt:lpstr>Arial</vt:lpstr>
      <vt:lpstr>Arial, Helvetica, sans-serif</vt:lpstr>
      <vt:lpstr>Calibri</vt:lpstr>
      <vt:lpstr>Cordia New (Body)</vt:lpstr>
      <vt:lpstr>Heebo</vt:lpstr>
      <vt:lpstr>Helvetica Neue</vt:lpstr>
      <vt:lpstr>IBMPlexSansThaiLooped-Light</vt:lpstr>
      <vt:lpstr>Oracle Sans</vt:lpstr>
      <vt:lpstr>OracleSansVF</vt:lpstr>
      <vt:lpstr>Oswald</vt:lpstr>
      <vt:lpstr>Roboto</vt:lpstr>
      <vt:lpstr>Roboto Slab</vt:lpstr>
      <vt:lpstr>Segoe UI</vt:lpstr>
      <vt:lpstr>Tahoma</vt:lpstr>
      <vt:lpstr>Tenorite</vt:lpstr>
      <vt:lpstr>Tenorite (Body)</vt:lpstr>
      <vt:lpstr>Tenorite (Headings)</vt:lpstr>
      <vt:lpstr>Times New Roman</vt:lpstr>
      <vt:lpstr>Verdana</vt:lpstr>
      <vt:lpstr>Work Sans</vt:lpstr>
      <vt:lpstr>Office Theme</vt:lpstr>
      <vt:lpstr>SQL Fundamentals</vt:lpstr>
      <vt:lpstr>AGENDA</vt:lpstr>
      <vt:lpstr>AGENDA</vt:lpstr>
      <vt:lpstr>Part |</vt:lpstr>
      <vt:lpstr>SQL language</vt:lpstr>
      <vt:lpstr>What is PL/SQL</vt:lpstr>
      <vt:lpstr>SQl IN oracle (pl/sql)</vt:lpstr>
      <vt:lpstr>Oracle SIDs vs. Oracle SERVICE NAMES</vt:lpstr>
      <vt:lpstr>RDBMS (Relational Database Management System)</vt:lpstr>
      <vt:lpstr>COMPARISON BETWEEN SQL vs NoSQL</vt:lpstr>
      <vt:lpstr>PL/SQL Elements …</vt:lpstr>
      <vt:lpstr>Select, Delete a Database </vt:lpstr>
      <vt:lpstr>SQL Naming Convention</vt:lpstr>
      <vt:lpstr>Data Types in SQL</vt:lpstr>
      <vt:lpstr>Tables in SQL .. Create Tables and PRIMARY KEY (DDL)</vt:lpstr>
      <vt:lpstr>Tables in SQL .. Create Global Temporary Tables (DDL)</vt:lpstr>
      <vt:lpstr>Tables in SQL .. Foreign Key (DDL)</vt:lpstr>
      <vt:lpstr>Tables in SQL .. Delete/DROP a Table (DDL)</vt:lpstr>
      <vt:lpstr>Tables in SQL .. Insert Data to Tables, Retrieve Data from Tables</vt:lpstr>
      <vt:lpstr>Part ||</vt:lpstr>
      <vt:lpstr>DDL.. CREATE, ALTER and DROP AS DYNAMIC SQL</vt:lpstr>
      <vt:lpstr>DROP column and Native Dynamic SQL vs DBMS_SQL</vt:lpstr>
      <vt:lpstr>Comments, NULL or NOT NULL, Constraint, IDENTITY</vt:lpstr>
      <vt:lpstr>Data Query Language (DQL) </vt:lpstr>
      <vt:lpstr>PowerPoint Presentation</vt:lpstr>
      <vt:lpstr>PowerPoint Presentation</vt:lpstr>
      <vt:lpstr>Data Manipulation Language (DML)</vt:lpstr>
      <vt:lpstr>String Functions </vt:lpstr>
      <vt:lpstr>Sorting Records and OFFSET &amp; FETCH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Yodesaya Timprom</dc:creator>
  <cp:lastModifiedBy>Yodesaya Timprom</cp:lastModifiedBy>
  <cp:revision>358</cp:revision>
  <dcterms:created xsi:type="dcterms:W3CDTF">2023-01-29T11:57:35Z</dcterms:created>
  <dcterms:modified xsi:type="dcterms:W3CDTF">2023-02-18T08:28:05Z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