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4331" y="92964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4331" y="92964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  <a:lvl2pPr>
              <a:defRPr>
                <a:latin typeface="DIN Alternate"/>
                <a:ea typeface="DIN Alternate"/>
                <a:cs typeface="DIN Alternate"/>
                <a:sym typeface="DIN Alternate"/>
              </a:defRPr>
            </a:lvl2pPr>
            <a:lvl3pPr>
              <a:defRPr>
                <a:latin typeface="DIN Alternate"/>
                <a:ea typeface="DIN Alternate"/>
                <a:cs typeface="DIN Alternate"/>
                <a:sym typeface="DIN Alternate"/>
              </a:defRPr>
            </a:lvl3pPr>
            <a:lvl4pPr>
              <a:defRPr>
                <a:latin typeface="DIN Alternate"/>
                <a:ea typeface="DIN Alternate"/>
                <a:cs typeface="DIN Alternate"/>
                <a:sym typeface="DIN Alternate"/>
              </a:defRPr>
            </a:lvl4pPr>
            <a:lvl5pPr>
              <a:defRPr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4331" y="92964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685800" indent="-342900">
              <a:spcBef>
                <a:spcPts val="3200"/>
              </a:spcBef>
              <a:defRPr sz="28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028700" indent="-342900">
              <a:spcBef>
                <a:spcPts val="3200"/>
              </a:spcBef>
              <a:defRPr sz="28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371600" indent="-342900">
              <a:spcBef>
                <a:spcPts val="3200"/>
              </a:spcBef>
              <a:defRPr sz="28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1714500" indent="-342900">
              <a:spcBef>
                <a:spcPts val="3200"/>
              </a:spcBef>
              <a:defRPr sz="28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DIN Alternate"/>
                <a:ea typeface="DIN Alternate"/>
                <a:cs typeface="DIN Alternate"/>
                <a:sym typeface="DIN Alternate"/>
              </a:defRPr>
            </a:lvl1pPr>
            <a:lvl2pPr>
              <a:defRPr>
                <a:latin typeface="DIN Alternate"/>
                <a:ea typeface="DIN Alternate"/>
                <a:cs typeface="DIN Alternate"/>
                <a:sym typeface="DIN Alternate"/>
              </a:defRPr>
            </a:lvl2pPr>
            <a:lvl3pPr>
              <a:defRPr>
                <a:latin typeface="DIN Alternate"/>
                <a:ea typeface="DIN Alternate"/>
                <a:cs typeface="DIN Alternate"/>
                <a:sym typeface="DIN Alternate"/>
              </a:defRPr>
            </a:lvl3pPr>
            <a:lvl4pPr>
              <a:defRPr>
                <a:latin typeface="DIN Alternate"/>
                <a:ea typeface="DIN Alternate"/>
                <a:cs typeface="DIN Alternate"/>
                <a:sym typeface="DIN Alternate"/>
              </a:defRPr>
            </a:lvl4pPr>
            <a:lvl5pPr>
              <a:defRPr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911" y="9296400"/>
            <a:ext cx="322204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 baseline="0">
                <a:latin typeface="DIN Alternate" charset="0"/>
                <a:ea typeface="黑體-繁 中黑" charset="-120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DIN Alternate"/>
          <a:sym typeface="DIN Alternat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/>
          <a:ea typeface="DIN Alternate"/>
          <a:cs typeface="DIN Alternate"/>
          <a:sym typeface="DIN Alternate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DIN Alternate" charset="0"/>
          <a:ea typeface="黑體-繁 中黑" charset="-120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排球隊形與站位"/>
          <p:cNvSpPr txBox="1">
            <a:spLocks noGrp="1"/>
          </p:cNvSpPr>
          <p:nvPr>
            <p:ph type="ctrTitle"/>
          </p:nvPr>
        </p:nvSpPr>
        <p:spPr>
          <a:xfrm>
            <a:off x="1270000" y="22606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排球隊形與站位</a:t>
            </a:r>
          </a:p>
        </p:txBody>
      </p:sp>
      <p:sp>
        <p:nvSpPr>
          <p:cNvPr id="120" name="資工男排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6642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96570">
              <a:defRPr sz="3145"/>
            </a:pPr>
            <a:r>
              <a:rPr b="1" dirty="0">
                <a:latin typeface="Microsoft JhengHei" charset="-120"/>
                <a:ea typeface="Microsoft JhengHei" charset="-120"/>
                <a:cs typeface="Microsoft JhengHei" charset="-120"/>
              </a:rPr>
              <a:t>資工男排</a:t>
            </a:r>
          </a:p>
          <a:p>
            <a:pPr defTabSz="496570">
              <a:defRPr sz="3145"/>
            </a:pPr>
            <a:r>
              <a:rPr dirty="0"/>
              <a:t>2017.12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145" y="1317829"/>
            <a:ext cx="2450510" cy="2450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對面發球 準備接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t>對面發球 </a:t>
            </a:r>
            <a:r>
              <a:rPr sz="2590"/>
              <a:t>準備接球</a:t>
            </a:r>
            <a:r>
              <a:t> 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7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308" name="S"/>
          <p:cNvSpPr/>
          <p:nvPr/>
        </p:nvSpPr>
        <p:spPr>
          <a:xfrm>
            <a:off x="10516696" y="953375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09" name="MB"/>
          <p:cNvSpPr/>
          <p:nvPr/>
        </p:nvSpPr>
        <p:spPr>
          <a:xfrm>
            <a:off x="8971634" y="253847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10" name="WS"/>
          <p:cNvSpPr/>
          <p:nvPr/>
        </p:nvSpPr>
        <p:spPr>
          <a:xfrm>
            <a:off x="11370112" y="830217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11" name="L"/>
          <p:cNvSpPr/>
          <p:nvPr/>
        </p:nvSpPr>
        <p:spPr>
          <a:xfrm>
            <a:off x="12204802" y="872241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12" name="O"/>
          <p:cNvSpPr/>
          <p:nvPr/>
        </p:nvSpPr>
        <p:spPr>
          <a:xfrm>
            <a:off x="12230202" y="101415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13" name="MB"/>
          <p:cNvSpPr/>
          <p:nvPr/>
        </p:nvSpPr>
        <p:spPr>
          <a:xfrm>
            <a:off x="10516696" y="11839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14" name="WS"/>
          <p:cNvSpPr/>
          <p:nvPr/>
        </p:nvSpPr>
        <p:spPr>
          <a:xfrm>
            <a:off x="11370112" y="5489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15" name="對面發球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>
                <a:latin typeface="Heiti TC Medium" charset="-120"/>
                <a:ea typeface="Heiti TC Medium" charset="-120"/>
                <a:cs typeface="Heiti TC Medium" charset="-120"/>
              </a:rPr>
              <a:t>準備進攻</a:t>
            </a:r>
            <a:r>
              <a:rPr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3430837" y="3298247"/>
            <a:ext cx="4130902" cy="1196400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3570725" y="3760356"/>
            <a:ext cx="3012094" cy="90636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 flipH="1" flipV="1">
            <a:off x="4032834" y="4307912"/>
            <a:ext cx="472456" cy="1123453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 flipH="1">
            <a:off x="3432804" y="6663806"/>
            <a:ext cx="4885683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9830906" y="4035359"/>
            <a:ext cx="472457" cy="1123453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1" name="S"/>
          <p:cNvSpPr/>
          <p:nvPr/>
        </p:nvSpPr>
        <p:spPr>
          <a:xfrm>
            <a:off x="1972911" y="3588892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22" name="MB"/>
          <p:cNvSpPr/>
          <p:nvPr/>
        </p:nvSpPr>
        <p:spPr>
          <a:xfrm>
            <a:off x="3112305" y="2671792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23" name="WS"/>
          <p:cNvSpPr/>
          <p:nvPr/>
        </p:nvSpPr>
        <p:spPr>
          <a:xfrm>
            <a:off x="5867400" y="6700115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24" name="L"/>
          <p:cNvSpPr/>
          <p:nvPr/>
        </p:nvSpPr>
        <p:spPr>
          <a:xfrm>
            <a:off x="8388677" y="561029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25" name="O"/>
          <p:cNvSpPr/>
          <p:nvPr/>
        </p:nvSpPr>
        <p:spPr>
          <a:xfrm>
            <a:off x="8782454" y="2986365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26" name="WS"/>
          <p:cNvSpPr/>
          <p:nvPr/>
        </p:nvSpPr>
        <p:spPr>
          <a:xfrm>
            <a:off x="3910565" y="547446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27" name="發球局結束，自由(L)回到場上"/>
          <p:cNvSpPr txBox="1"/>
          <p:nvPr/>
        </p:nvSpPr>
        <p:spPr>
          <a:xfrm>
            <a:off x="783987" y="975255"/>
            <a:ext cx="416620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發球局結束，自由</a:t>
            </a:r>
            <a:r>
              <a:rPr b="1" dirty="0">
                <a:latin typeface="DIN Alternate" charset="0"/>
                <a:ea typeface="DIN Alternate" charset="0"/>
                <a:cs typeface="DIN Alternate" charset="0"/>
              </a:rPr>
              <a:t>(L)</a:t>
            </a:r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回到場上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8654 0.065406" pathEditMode="relative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16391 -0.114168" pathEditMode="relative">
                                      <p:cBhvr>
                                        <p:cTn id="2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xit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1500" fill="hold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2813 0.123201" pathEditMode="relative">
                                      <p:cBhvr>
                                        <p:cTn id="31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87746 -0.000000" pathEditMode="relative">
                                      <p:cBhvr>
                                        <p:cTn id="33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1382 -0.179926" pathEditMode="relative">
                                      <p:cBhvr>
                                        <p:cTn id="3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500" fill="hold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500" fill="hold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500" fill="hold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500" fill="hold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500" fill="hold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fill="hold" grpId="1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2" dur="1500" fill="hold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8" animBg="1" advAuto="0"/>
      <p:bldP spid="315" grpId="9" animBg="1" advAuto="0"/>
      <p:bldP spid="316" grpId="2" animBg="1" advAuto="0"/>
      <p:bldP spid="316" grpId="14" animBg="1" advAuto="0"/>
      <p:bldP spid="317" grpId="1" animBg="1" advAuto="0"/>
      <p:bldP spid="317" grpId="13" animBg="1" advAuto="0"/>
      <p:bldP spid="318" grpId="3" animBg="1" advAuto="0"/>
      <p:bldP spid="318" grpId="15" animBg="1" advAuto="0"/>
      <p:bldP spid="319" grpId="4" animBg="1" advAuto="0"/>
      <p:bldP spid="319" grpId="16" animBg="1" advAuto="0"/>
      <p:bldP spid="320" grpId="5" animBg="1" advAuto="0"/>
      <p:bldP spid="320" grpId="17" animBg="1" advAuto="0"/>
      <p:bldP spid="327" grpId="1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t>發球局 </a:t>
            </a:r>
            <a:r>
              <a:rPr sz="2590"/>
              <a:t>準備發球</a:t>
            </a:r>
            <a:r>
              <a:t> </a:t>
            </a:r>
          </a:p>
        </p:txBody>
      </p:sp>
      <p:sp>
        <p:nvSpPr>
          <p:cNvPr id="3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4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335" name="S"/>
          <p:cNvSpPr/>
          <p:nvPr/>
        </p:nvSpPr>
        <p:spPr>
          <a:xfrm>
            <a:off x="10503599" y="124738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36" name="MB"/>
          <p:cNvSpPr/>
          <p:nvPr/>
        </p:nvSpPr>
        <p:spPr>
          <a:xfrm>
            <a:off x="8997827" y="253847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37" name="WS"/>
          <p:cNvSpPr/>
          <p:nvPr/>
        </p:nvSpPr>
        <p:spPr>
          <a:xfrm>
            <a:off x="10440099" y="810607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38" name="L"/>
          <p:cNvSpPr/>
          <p:nvPr/>
        </p:nvSpPr>
        <p:spPr>
          <a:xfrm>
            <a:off x="11405727" y="852631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39" name="O"/>
          <p:cNvSpPr/>
          <p:nvPr/>
        </p:nvSpPr>
        <p:spPr>
          <a:xfrm>
            <a:off x="12321877" y="874107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40" name="MB"/>
          <p:cNvSpPr/>
          <p:nvPr/>
        </p:nvSpPr>
        <p:spPr>
          <a:xfrm>
            <a:off x="11431127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41" name="WS"/>
          <p:cNvSpPr/>
          <p:nvPr/>
        </p:nvSpPr>
        <p:spPr>
          <a:xfrm>
            <a:off x="12258377" y="612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42" name="發球局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 smtClean="0">
                <a:latin typeface="Heiti TC Medium" charset="-120"/>
                <a:ea typeface="Heiti TC Medium" charset="-120"/>
                <a:cs typeface="Heiti TC Medium" charset="-120"/>
              </a:rPr>
              <a:t>發球局</a:t>
            </a:r>
            <a:r>
              <a:rPr dirty="0" smtClean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r>
              <a:rPr sz="2590" dirty="0" err="1" smtClean="0">
                <a:latin typeface="Heiti TC Medium" charset="-120"/>
                <a:ea typeface="Heiti TC Medium" charset="-120"/>
                <a:cs typeface="Heiti TC Medium" charset="-120"/>
              </a:rPr>
              <a:t>準備</a:t>
            </a:r>
            <a:r>
              <a:rPr lang="zh-TW" altLang="en-US" sz="2590" dirty="0" smtClean="0">
                <a:latin typeface="Heiti TC Medium" charset="-120"/>
                <a:ea typeface="Heiti TC Medium" charset="-120"/>
                <a:cs typeface="Heiti TC Medium" charset="-120"/>
              </a:rPr>
              <a:t>攔</a:t>
            </a:r>
            <a:r>
              <a:rPr lang="zh-TW" altLang="en-US" sz="2590" dirty="0">
                <a:latin typeface="Heiti TC Medium" charset="-120"/>
                <a:ea typeface="Heiti TC Medium" charset="-120"/>
                <a:cs typeface="Heiti TC Medium" charset="-120"/>
              </a:rPr>
              <a:t>網</a:t>
            </a:r>
            <a:r>
              <a:rPr dirty="0" smtClean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endParaRPr dirty="0"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sp>
        <p:nvSpPr>
          <p:cNvPr id="343" name="Line"/>
          <p:cNvSpPr/>
          <p:nvPr/>
        </p:nvSpPr>
        <p:spPr>
          <a:xfrm>
            <a:off x="5059508" y="3998653"/>
            <a:ext cx="2696120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Line"/>
          <p:cNvSpPr/>
          <p:nvPr/>
        </p:nvSpPr>
        <p:spPr>
          <a:xfrm flipH="1">
            <a:off x="5206811" y="4347280"/>
            <a:ext cx="2696121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5" name="Line"/>
          <p:cNvSpPr/>
          <p:nvPr/>
        </p:nvSpPr>
        <p:spPr>
          <a:xfrm flipH="1" flipV="1">
            <a:off x="4960036" y="6510710"/>
            <a:ext cx="1167086" cy="405142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>
            <a:off x="4829260" y="7090529"/>
            <a:ext cx="1167086" cy="40514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9315327" y="6466695"/>
            <a:ext cx="1" cy="1693209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S"/>
          <p:cNvSpPr/>
          <p:nvPr/>
        </p:nvSpPr>
        <p:spPr>
          <a:xfrm>
            <a:off x="3492103" y="3363653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49" name="WS"/>
          <p:cNvSpPr/>
          <p:nvPr/>
        </p:nvSpPr>
        <p:spPr>
          <a:xfrm>
            <a:off x="3754032" y="622190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50" name="L"/>
          <p:cNvSpPr/>
          <p:nvPr/>
        </p:nvSpPr>
        <p:spPr>
          <a:xfrm>
            <a:off x="5867400" y="6658012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51" name="O"/>
          <p:cNvSpPr/>
          <p:nvPr/>
        </p:nvSpPr>
        <p:spPr>
          <a:xfrm>
            <a:off x="8546717" y="8309042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52" name="MB"/>
          <p:cNvSpPr/>
          <p:nvPr/>
        </p:nvSpPr>
        <p:spPr>
          <a:xfrm>
            <a:off x="5919871" y="2585860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53" name="WS"/>
          <p:cNvSpPr/>
          <p:nvPr/>
        </p:nvSpPr>
        <p:spPr>
          <a:xfrm>
            <a:off x="8350270" y="377192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268547" pathEditMode="relative">
                                      <p:cBhvr>
                                        <p:cTn id="2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01350 -0.014770" pathEditMode="relative">
                                      <p:cBhvr>
                                        <p:cTn id="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98947 -0.038939" pathEditMode="relative">
                                      <p:cBhvr>
                                        <p:cTn id="26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3816 0.102048" pathEditMode="relative">
                                      <p:cBhvr>
                                        <p:cTn id="2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9075 -0.112790" pathEditMode="relative">
                                      <p:cBhvr>
                                        <p:cTn id="3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500" fill="hold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500" fill="hold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500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500" fill="hold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11" animBg="1" advAuto="0"/>
      <p:bldP spid="342" grpId="12" animBg="1" advAuto="0"/>
      <p:bldP spid="343" grpId="1" animBg="1" advAuto="0"/>
      <p:bldP spid="343" grpId="13" animBg="1" advAuto="0"/>
      <p:bldP spid="344" grpId="2" animBg="1" advAuto="0"/>
      <p:bldP spid="344" grpId="14" animBg="1" advAuto="0"/>
      <p:bldP spid="345" grpId="3" animBg="1" advAuto="0"/>
      <p:bldP spid="345" grpId="15" animBg="1" advAuto="0"/>
      <p:bldP spid="346" grpId="4" animBg="1" advAuto="0"/>
      <p:bldP spid="346" grpId="16" animBg="1" advAuto="0"/>
      <p:bldP spid="347" grpId="5" animBg="1" advAuto="0"/>
      <p:bldP spid="347" grpId="1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對面發球 準備接球"/>
          <p:cNvSpPr txBox="1">
            <a:spLocks noGrp="1"/>
          </p:cNvSpPr>
          <p:nvPr>
            <p:ph type="title"/>
          </p:nvPr>
        </p:nvSpPr>
        <p:spPr>
          <a:xfrm>
            <a:off x="-1570" y="37091"/>
            <a:ext cx="5745231" cy="1153505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t>對面發球 </a:t>
            </a:r>
            <a:r>
              <a:rPr sz="2590"/>
              <a:t>準備接球</a:t>
            </a:r>
            <a:r>
              <a:t> </a:t>
            </a:r>
          </a:p>
        </p:txBody>
      </p:sp>
      <p:sp>
        <p:nvSpPr>
          <p:cNvPr id="3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57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0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361" name="S"/>
          <p:cNvSpPr/>
          <p:nvPr/>
        </p:nvSpPr>
        <p:spPr>
          <a:xfrm>
            <a:off x="10477406" y="131373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62" name="MB"/>
          <p:cNvSpPr/>
          <p:nvPr/>
        </p:nvSpPr>
        <p:spPr>
          <a:xfrm>
            <a:off x="8971634" y="260482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63" name="WS"/>
          <p:cNvSpPr/>
          <p:nvPr/>
        </p:nvSpPr>
        <p:spPr>
          <a:xfrm>
            <a:off x="10413906" y="81724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64" name="L"/>
          <p:cNvSpPr/>
          <p:nvPr/>
        </p:nvSpPr>
        <p:spPr>
          <a:xfrm>
            <a:off x="11379534" y="859266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65" name="O"/>
          <p:cNvSpPr/>
          <p:nvPr/>
        </p:nvSpPr>
        <p:spPr>
          <a:xfrm>
            <a:off x="12295684" y="880742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66" name="MB"/>
          <p:cNvSpPr/>
          <p:nvPr/>
        </p:nvSpPr>
        <p:spPr>
          <a:xfrm>
            <a:off x="11404934" y="131373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67" name="WS"/>
          <p:cNvSpPr/>
          <p:nvPr/>
        </p:nvSpPr>
        <p:spPr>
          <a:xfrm>
            <a:off x="12232184" y="67873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68" name="對面發球 準備進攻"/>
          <p:cNvSpPr txBox="1"/>
          <p:nvPr/>
        </p:nvSpPr>
        <p:spPr>
          <a:xfrm>
            <a:off x="-1570" y="5006"/>
            <a:ext cx="5745231" cy="115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 dirty="0">
                <a:latin typeface="Heiti TC Medium" charset="-120"/>
                <a:ea typeface="Heiti TC Medium" charset="-120"/>
                <a:cs typeface="Heiti TC Medium" charset="-120"/>
              </a:rPr>
              <a:t>準備進攻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369" name="Line"/>
          <p:cNvSpPr/>
          <p:nvPr/>
        </p:nvSpPr>
        <p:spPr>
          <a:xfrm>
            <a:off x="3234825" y="3224161"/>
            <a:ext cx="4357985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4781481" y="3685811"/>
            <a:ext cx="1590584" cy="743605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1" name="S"/>
          <p:cNvSpPr/>
          <p:nvPr/>
        </p:nvSpPr>
        <p:spPr>
          <a:xfrm>
            <a:off x="1848626" y="2360430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72" name="WS"/>
          <p:cNvSpPr/>
          <p:nvPr/>
        </p:nvSpPr>
        <p:spPr>
          <a:xfrm>
            <a:off x="6006377" y="684813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73" name="L"/>
          <p:cNvSpPr/>
          <p:nvPr/>
        </p:nvSpPr>
        <p:spPr>
          <a:xfrm>
            <a:off x="8019771" y="590184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74" name="O"/>
          <p:cNvSpPr/>
          <p:nvPr/>
        </p:nvSpPr>
        <p:spPr>
          <a:xfrm>
            <a:off x="9703097" y="758406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75" name="MB"/>
          <p:cNvSpPr/>
          <p:nvPr/>
        </p:nvSpPr>
        <p:spPr>
          <a:xfrm>
            <a:off x="2884043" y="2360430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76" name="WS"/>
          <p:cNvSpPr/>
          <p:nvPr/>
        </p:nvSpPr>
        <p:spPr>
          <a:xfrm>
            <a:off x="4163279" y="571210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77" name="Line"/>
          <p:cNvSpPr/>
          <p:nvPr/>
        </p:nvSpPr>
        <p:spPr>
          <a:xfrm flipH="1" flipV="1">
            <a:off x="2877495" y="4244118"/>
            <a:ext cx="1252618" cy="1669829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 flipH="1">
            <a:off x="4562293" y="6384778"/>
            <a:ext cx="3347738" cy="30717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 flipH="1" flipV="1">
            <a:off x="9743625" y="4419440"/>
            <a:ext cx="664714" cy="2936909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0865 0.093991" pathEditMode="relative">
                                      <p:cBhvr>
                                        <p:cTn id="22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17082 0.022333" pathEditMode="relative">
                                      <p:cBhvr>
                                        <p:cTn id="24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xit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6" dur="1500" fill="hold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4925 -0.367909" pathEditMode="relative">
                                      <p:cBhvr>
                                        <p:cTn id="31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1213 -0.019050" pathEditMode="relative">
                                      <p:cBhvr>
                                        <p:cTn id="33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3475 -0.169971" pathEditMode="relative">
                                      <p:cBhvr>
                                        <p:cTn id="35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500" fill="hold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500" fill="hold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5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500" fill="hold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500" fill="hold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8" animBg="1" advAuto="0"/>
      <p:bldP spid="368" grpId="9" animBg="1" advAuto="0"/>
      <p:bldP spid="369" grpId="1" animBg="1" advAuto="0"/>
      <p:bldP spid="369" grpId="13" animBg="1" advAuto="0"/>
      <p:bldP spid="370" grpId="2" animBg="1" advAuto="0"/>
      <p:bldP spid="370" grpId="14" animBg="1" advAuto="0"/>
      <p:bldP spid="377" grpId="3" animBg="1" advAuto="0"/>
      <p:bldP spid="377" grpId="15" animBg="1" advAuto="0"/>
      <p:bldP spid="378" grpId="4" animBg="1" advAuto="0"/>
      <p:bldP spid="378" grpId="16" animBg="1" advAuto="0"/>
      <p:bldP spid="379" grpId="5" animBg="1" advAuto="0"/>
      <p:bldP spid="379" grpId="1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發球局 </a:t>
            </a:r>
            <a:r>
              <a:rPr sz="2590" b="1">
                <a:latin typeface="Heiti TC Medium" charset="-120"/>
                <a:ea typeface="Heiti TC Medium" charset="-120"/>
                <a:cs typeface="Heiti TC Medium" charset="-120"/>
              </a:rPr>
              <a:t>準備發球</a:t>
            </a: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3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4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5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86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387" name="S"/>
          <p:cNvSpPr/>
          <p:nvPr/>
        </p:nvSpPr>
        <p:spPr>
          <a:xfrm>
            <a:off x="11407431" y="124738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88" name="MB"/>
          <p:cNvSpPr/>
          <p:nvPr/>
        </p:nvSpPr>
        <p:spPr>
          <a:xfrm>
            <a:off x="8934153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89" name="WS"/>
          <p:cNvSpPr/>
          <p:nvPr/>
        </p:nvSpPr>
        <p:spPr>
          <a:xfrm>
            <a:off x="10531774" y="612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90" name="L"/>
          <p:cNvSpPr/>
          <p:nvPr/>
        </p:nvSpPr>
        <p:spPr>
          <a:xfrm>
            <a:off x="10569874" y="830204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391" name="O"/>
          <p:cNvSpPr/>
          <p:nvPr/>
        </p:nvSpPr>
        <p:spPr>
          <a:xfrm>
            <a:off x="11407431" y="851679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392" name="MB"/>
          <p:cNvSpPr/>
          <p:nvPr/>
        </p:nvSpPr>
        <p:spPr>
          <a:xfrm>
            <a:off x="12256395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93" name="WS"/>
          <p:cNvSpPr/>
          <p:nvPr/>
        </p:nvSpPr>
        <p:spPr>
          <a:xfrm>
            <a:off x="12192895" y="8423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94" name="發球局 準備攔網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發球局 </a:t>
            </a:r>
            <a:r>
              <a:rPr sz="2590" dirty="0">
                <a:latin typeface="Heiti TC Medium" charset="-120"/>
                <a:ea typeface="Heiti TC Medium" charset="-120"/>
                <a:cs typeface="Heiti TC Medium" charset="-120"/>
              </a:rPr>
              <a:t>準備攔網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395" name="Line"/>
          <p:cNvSpPr/>
          <p:nvPr/>
        </p:nvSpPr>
        <p:spPr>
          <a:xfrm flipH="1" flipV="1">
            <a:off x="6469161" y="7577711"/>
            <a:ext cx="852858" cy="852858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6" name="Line"/>
          <p:cNvSpPr/>
          <p:nvPr/>
        </p:nvSpPr>
        <p:spPr>
          <a:xfrm>
            <a:off x="5299345" y="4118819"/>
            <a:ext cx="2834824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S"/>
          <p:cNvSpPr/>
          <p:nvPr/>
        </p:nvSpPr>
        <p:spPr>
          <a:xfrm>
            <a:off x="3989769" y="3345478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398" name="WS"/>
          <p:cNvSpPr/>
          <p:nvPr/>
        </p:nvSpPr>
        <p:spPr>
          <a:xfrm>
            <a:off x="3007533" y="248304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399" name="L"/>
          <p:cNvSpPr/>
          <p:nvPr/>
        </p:nvSpPr>
        <p:spPr>
          <a:xfrm>
            <a:off x="2811086" y="512057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00" name="O"/>
          <p:cNvSpPr/>
          <p:nvPr/>
        </p:nvSpPr>
        <p:spPr>
          <a:xfrm>
            <a:off x="9005094" y="4380099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01" name="MB"/>
          <p:cNvSpPr/>
          <p:nvPr/>
        </p:nvSpPr>
        <p:spPr>
          <a:xfrm>
            <a:off x="5639300" y="2483049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02" name="WS"/>
          <p:cNvSpPr/>
          <p:nvPr/>
        </p:nvSpPr>
        <p:spPr>
          <a:xfrm>
            <a:off x="6687018" y="842117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9192 -0.151745" pathEditMode="relative">
                                      <p:cBhvr>
                                        <p:cTn id="13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46887 -0.033568" pathEditMode="relative">
                                      <p:cBhvr>
                                        <p:cTn id="15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9" presetClass="exit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7" dur="1500" fill="hold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5" dur="1500" fill="hold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5" animBg="1" advAuto="0"/>
      <p:bldP spid="394" grpId="6" animBg="1" advAuto="0"/>
      <p:bldP spid="395" grpId="1" animBg="1" advAuto="0"/>
      <p:bldP spid="395" grpId="7" animBg="1" advAuto="0"/>
      <p:bldP spid="396" grpId="2" animBg="1" advAuto="0"/>
      <p:bldP spid="396" grpId="8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對面發球 準備接發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 b="1">
                <a:latin typeface="Heiti TC Medium" charset="-120"/>
                <a:ea typeface="Heiti TC Medium" charset="-120"/>
                <a:cs typeface="Heiti TC Medium" charset="-120"/>
              </a:rPr>
              <a:t>準備接發</a:t>
            </a: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4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7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8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410" name="S"/>
          <p:cNvSpPr/>
          <p:nvPr/>
        </p:nvSpPr>
        <p:spPr>
          <a:xfrm>
            <a:off x="11407431" y="124738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11" name="MB"/>
          <p:cNvSpPr/>
          <p:nvPr/>
        </p:nvSpPr>
        <p:spPr>
          <a:xfrm>
            <a:off x="8934153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12" name="WS"/>
          <p:cNvSpPr/>
          <p:nvPr/>
        </p:nvSpPr>
        <p:spPr>
          <a:xfrm>
            <a:off x="10531774" y="612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13" name="L"/>
          <p:cNvSpPr/>
          <p:nvPr/>
        </p:nvSpPr>
        <p:spPr>
          <a:xfrm>
            <a:off x="10569874" y="830204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14" name="O"/>
          <p:cNvSpPr/>
          <p:nvPr/>
        </p:nvSpPr>
        <p:spPr>
          <a:xfrm>
            <a:off x="11407431" y="851679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15" name="MB"/>
          <p:cNvSpPr/>
          <p:nvPr/>
        </p:nvSpPr>
        <p:spPr>
          <a:xfrm>
            <a:off x="12256395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16" name="WS"/>
          <p:cNvSpPr/>
          <p:nvPr/>
        </p:nvSpPr>
        <p:spPr>
          <a:xfrm>
            <a:off x="12192895" y="8423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17" name="對面發球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 dirty="0">
                <a:latin typeface="Heiti TC Medium" charset="-120"/>
                <a:ea typeface="Heiti TC Medium" charset="-120"/>
                <a:cs typeface="Heiti TC Medium" charset="-120"/>
              </a:rPr>
              <a:t>準備進攻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418" name="Line"/>
          <p:cNvSpPr/>
          <p:nvPr/>
        </p:nvSpPr>
        <p:spPr>
          <a:xfrm>
            <a:off x="5299345" y="4118819"/>
            <a:ext cx="2834824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Line"/>
          <p:cNvSpPr/>
          <p:nvPr/>
        </p:nvSpPr>
        <p:spPr>
          <a:xfrm>
            <a:off x="6352879" y="4287347"/>
            <a:ext cx="1" cy="115350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 flipH="1" flipV="1">
            <a:off x="4462538" y="6607439"/>
            <a:ext cx="1700576" cy="64042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 flipH="1" flipV="1">
            <a:off x="2855556" y="4330346"/>
            <a:ext cx="432949" cy="1283143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 flipH="1">
            <a:off x="6883745" y="6607893"/>
            <a:ext cx="1700576" cy="64042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9311174" y="4719288"/>
            <a:ext cx="1088375" cy="3361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13" h="21600" extrusionOk="0">
                <a:moveTo>
                  <a:pt x="0" y="21600"/>
                </a:moveTo>
                <a:cubicBezTo>
                  <a:pt x="16498" y="15631"/>
                  <a:pt x="21600" y="8431"/>
                  <a:pt x="15306" y="0"/>
                </a:cubicBezTo>
              </a:path>
            </a:pathLst>
          </a:custGeom>
          <a:ln w="762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S"/>
          <p:cNvSpPr/>
          <p:nvPr/>
        </p:nvSpPr>
        <p:spPr>
          <a:xfrm>
            <a:off x="3963576" y="2760758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25" name="WS"/>
          <p:cNvSpPr/>
          <p:nvPr/>
        </p:nvSpPr>
        <p:spPr>
          <a:xfrm>
            <a:off x="2902761" y="565239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26" name="L"/>
          <p:cNvSpPr/>
          <p:nvPr/>
        </p:nvSpPr>
        <p:spPr>
          <a:xfrm>
            <a:off x="5867400" y="6841363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27" name="O"/>
          <p:cNvSpPr/>
          <p:nvPr/>
        </p:nvSpPr>
        <p:spPr>
          <a:xfrm>
            <a:off x="7695447" y="758406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28" name="MB"/>
          <p:cNvSpPr/>
          <p:nvPr/>
        </p:nvSpPr>
        <p:spPr>
          <a:xfrm>
            <a:off x="5717879" y="276075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29" name="WS"/>
          <p:cNvSpPr/>
          <p:nvPr/>
        </p:nvSpPr>
        <p:spPr>
          <a:xfrm>
            <a:off x="8616653" y="565239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4591 -0.000000" pathEditMode="relative">
                                      <p:cBhvr>
                                        <p:cTn id="25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1500" fill="hold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0.108761" pathEditMode="relative">
                                      <p:cBhvr>
                                        <p:cTn id="30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0361 -0.319796" pathEditMode="relative">
                                      <p:cBhvr>
                                        <p:cTn id="32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0225 -0.197644" pathEditMode="relative">
                                      <p:cBhvr>
                                        <p:cTn id="34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8563 -0.114442" pathEditMode="relative">
                                      <p:cBhvr>
                                        <p:cTn id="36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92407 0.107156" pathEditMode="relative">
                                      <p:cBhvr>
                                        <p:cTn id="38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2" dur="1500" fill="hold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1500" fill="hold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8" dur="1500" fill="hold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1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1" dur="1500" fill="hold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1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4" dur="1500" fill="hold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2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7" dur="1500" fill="hold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7" animBg="1" advAuto="0"/>
      <p:bldP spid="417" grpId="14" animBg="1" advAuto="0"/>
      <p:bldP spid="418" grpId="1" animBg="1" advAuto="0"/>
      <p:bldP spid="418" grpId="15" animBg="1" advAuto="0"/>
      <p:bldP spid="419" grpId="2" animBg="1" advAuto="0"/>
      <p:bldP spid="419" grpId="16" animBg="1" advAuto="0"/>
      <p:bldP spid="420" grpId="3" animBg="1" advAuto="0"/>
      <p:bldP spid="420" grpId="17" animBg="1" advAuto="0"/>
      <p:bldP spid="421" grpId="4" animBg="1" advAuto="0"/>
      <p:bldP spid="421" grpId="18" animBg="1" advAuto="0"/>
      <p:bldP spid="422" grpId="5" animBg="1" advAuto="0"/>
      <p:bldP spid="422" grpId="19" animBg="1" advAuto="0"/>
      <p:bldP spid="430" grpId="6" animBg="1" advAuto="0"/>
      <p:bldP spid="430" grpId="2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rPr dirty="0" err="1"/>
              <a:t>發球局</a:t>
            </a:r>
            <a:r>
              <a:rPr dirty="0"/>
              <a:t> </a:t>
            </a:r>
            <a:r>
              <a:rPr sz="2590" dirty="0" err="1"/>
              <a:t>準備發球</a:t>
            </a:r>
            <a:r>
              <a:rPr dirty="0"/>
              <a:t> </a:t>
            </a:r>
          </a:p>
        </p:txBody>
      </p: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5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7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438" name="S"/>
          <p:cNvSpPr/>
          <p:nvPr/>
        </p:nvSpPr>
        <p:spPr>
          <a:xfrm>
            <a:off x="12337281" y="156002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39" name="MB"/>
          <p:cNvSpPr/>
          <p:nvPr/>
        </p:nvSpPr>
        <p:spPr>
          <a:xfrm>
            <a:off x="10524973" y="156002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40" name="WS"/>
          <p:cNvSpPr/>
          <p:nvPr/>
        </p:nvSpPr>
        <p:spPr>
          <a:xfrm>
            <a:off x="11367627" y="9250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41" name="L"/>
          <p:cNvSpPr/>
          <p:nvPr/>
        </p:nvSpPr>
        <p:spPr>
          <a:xfrm>
            <a:off x="8841139" y="484582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42" name="O"/>
          <p:cNvSpPr/>
          <p:nvPr/>
        </p:nvSpPr>
        <p:spPr>
          <a:xfrm>
            <a:off x="10425196" y="921470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43" name="MB"/>
          <p:cNvSpPr/>
          <p:nvPr/>
        </p:nvSpPr>
        <p:spPr>
          <a:xfrm>
            <a:off x="12337281" y="921470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44" name="WS"/>
          <p:cNvSpPr/>
          <p:nvPr/>
        </p:nvSpPr>
        <p:spPr>
          <a:xfrm>
            <a:off x="11367627" y="891035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45" name="發球局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>
                <a:latin typeface="Heiti TC Medium" charset="-120"/>
                <a:ea typeface="Heiti TC Medium" charset="-120"/>
                <a:cs typeface="Heiti TC Medium" charset="-120"/>
              </a:rPr>
              <a:t>發球局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r>
              <a:rPr sz="2590" dirty="0" err="1" smtClean="0">
                <a:latin typeface="Heiti TC Medium" charset="-120"/>
                <a:ea typeface="Heiti TC Medium" charset="-120"/>
                <a:cs typeface="Heiti TC Medium" charset="-120"/>
              </a:rPr>
              <a:t>準備</a:t>
            </a:r>
            <a:r>
              <a:rPr lang="zh-TW" altLang="en-US" sz="2590" dirty="0">
                <a:latin typeface="Heiti TC Medium" charset="-120"/>
                <a:ea typeface="Heiti TC Medium" charset="-120"/>
                <a:cs typeface="Heiti TC Medium" charset="-120"/>
              </a:rPr>
              <a:t>攔網</a:t>
            </a:r>
            <a:endParaRPr sz="2590" dirty="0"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sp>
        <p:nvSpPr>
          <p:cNvPr id="446" name="Line"/>
          <p:cNvSpPr/>
          <p:nvPr/>
        </p:nvSpPr>
        <p:spPr>
          <a:xfrm>
            <a:off x="6291782" y="5381921"/>
            <a:ext cx="2834825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 flipV="1">
            <a:off x="2913720" y="6313263"/>
            <a:ext cx="542480" cy="1837864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8" name="自由(L)轉到前排了，所以欄中(MB)跟他換"/>
          <p:cNvSpPr txBox="1"/>
          <p:nvPr/>
        </p:nvSpPr>
        <p:spPr>
          <a:xfrm>
            <a:off x="33670" y="981595"/>
            <a:ext cx="577562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自由</a:t>
            </a:r>
            <a:r>
              <a:rPr dirty="0">
                <a:latin typeface="DIN Alternate" charset="0"/>
                <a:ea typeface="DIN Alternate" charset="0"/>
                <a:cs typeface="DIN Alternate" charset="0"/>
              </a:rPr>
              <a:t>(L)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轉到前排了，所以欄中</a:t>
            </a:r>
            <a:r>
              <a:rPr dirty="0"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u="sng" dirty="0">
                <a:latin typeface="DIN Alternate" charset="0"/>
                <a:ea typeface="DIN Alternate" charset="0"/>
                <a:cs typeface="DIN Alternate" charset="0"/>
              </a:rPr>
              <a:t>MB</a:t>
            </a:r>
            <a:r>
              <a:rPr dirty="0">
                <a:latin typeface="DIN Alternate" charset="0"/>
                <a:ea typeface="DIN Alternate" charset="0"/>
                <a:cs typeface="DIN Alternate" charset="0"/>
              </a:rPr>
              <a:t>)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跟他換</a:t>
            </a:r>
          </a:p>
        </p:txBody>
      </p:sp>
      <p:sp>
        <p:nvSpPr>
          <p:cNvPr id="449" name="Line"/>
          <p:cNvSpPr/>
          <p:nvPr/>
        </p:nvSpPr>
        <p:spPr>
          <a:xfrm flipH="1">
            <a:off x="4017936" y="4331485"/>
            <a:ext cx="1898335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0" name="S"/>
          <p:cNvSpPr/>
          <p:nvPr/>
        </p:nvSpPr>
        <p:spPr>
          <a:xfrm>
            <a:off x="7172212" y="2750717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51" name="MB"/>
          <p:cNvSpPr/>
          <p:nvPr/>
        </p:nvSpPr>
        <p:spPr>
          <a:xfrm>
            <a:off x="4761836" y="275071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52" name="WS"/>
          <p:cNvSpPr/>
          <p:nvPr/>
        </p:nvSpPr>
        <p:spPr>
          <a:xfrm>
            <a:off x="5867400" y="3321224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53" name="O"/>
          <p:cNvSpPr/>
          <p:nvPr/>
        </p:nvSpPr>
        <p:spPr>
          <a:xfrm>
            <a:off x="4853511" y="4642252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54" name="MB"/>
          <p:cNvSpPr/>
          <p:nvPr/>
        </p:nvSpPr>
        <p:spPr>
          <a:xfrm>
            <a:off x="2561628" y="828282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55" name="WS"/>
          <p:cNvSpPr/>
          <p:nvPr/>
        </p:nvSpPr>
        <p:spPr>
          <a:xfrm>
            <a:off x="6267931" y="724248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4166 0.047485" pathEditMode="relative">
                                      <p:cBhvr>
                                        <p:cTn id="16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8750 0.000000" pathEditMode="relative">
                                      <p:cBhvr>
                                        <p:cTn id="18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7723 -0.259147" pathEditMode="relative">
                                      <p:cBhvr>
                                        <p:cTn id="20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1500" fill="hold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0" dur="1500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3" dur="1500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6" dur="1500" fill="hold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7" animBg="1" advAuto="0"/>
      <p:bldP spid="445" grpId="8" animBg="1" advAuto="0"/>
      <p:bldP spid="446" grpId="1" animBg="1" advAuto="0"/>
      <p:bldP spid="446" grpId="9" animBg="1" advAuto="0"/>
      <p:bldP spid="447" grpId="2" animBg="1" advAuto="0"/>
      <p:bldP spid="447" grpId="10" animBg="1" advAuto="0"/>
      <p:bldP spid="448" grpId="12" animBg="1" advAuto="0"/>
      <p:bldP spid="449" grpId="3" animBg="1" advAuto="0"/>
      <p:bldP spid="449" grpId="1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對面發球 準備接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t>對面發球 </a:t>
            </a:r>
            <a:r>
              <a:rPr sz="2590"/>
              <a:t>準備接球</a:t>
            </a:r>
            <a:r>
              <a:t> </a:t>
            </a:r>
          </a:p>
        </p:txBody>
      </p:sp>
      <p:sp>
        <p:nvSpPr>
          <p:cNvPr id="4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2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463" name="S"/>
          <p:cNvSpPr/>
          <p:nvPr/>
        </p:nvSpPr>
        <p:spPr>
          <a:xfrm>
            <a:off x="12337281" y="106791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64" name="MB"/>
          <p:cNvSpPr/>
          <p:nvPr/>
        </p:nvSpPr>
        <p:spPr>
          <a:xfrm>
            <a:off x="10524973" y="106791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65" name="WS"/>
          <p:cNvSpPr/>
          <p:nvPr/>
        </p:nvSpPr>
        <p:spPr>
          <a:xfrm>
            <a:off x="11367627" y="43291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66" name="L"/>
          <p:cNvSpPr/>
          <p:nvPr/>
        </p:nvSpPr>
        <p:spPr>
          <a:xfrm>
            <a:off x="12311881" y="883848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67" name="O"/>
          <p:cNvSpPr/>
          <p:nvPr/>
        </p:nvSpPr>
        <p:spPr>
          <a:xfrm>
            <a:off x="10425196" y="872259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68" name="MB"/>
          <p:cNvSpPr/>
          <p:nvPr/>
        </p:nvSpPr>
        <p:spPr>
          <a:xfrm>
            <a:off x="8712665" y="253847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69" name="WS"/>
          <p:cNvSpPr/>
          <p:nvPr/>
        </p:nvSpPr>
        <p:spPr>
          <a:xfrm>
            <a:off x="11367627" y="841824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70" name="對面發球 準備進攻"/>
          <p:cNvSpPr txBox="1"/>
          <p:nvPr/>
        </p:nvSpPr>
        <p:spPr>
          <a:xfrm>
            <a:off x="-33237" y="-37489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>
                <a:latin typeface="Heiti TC Medium" charset="-120"/>
                <a:ea typeface="Heiti TC Medium" charset="-120"/>
                <a:cs typeface="Heiti TC Medium" charset="-120"/>
              </a:rPr>
              <a:t>準備進攻</a:t>
            </a:r>
            <a:r>
              <a:rPr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471" name="發球局結束，自由(L)回到場上"/>
          <p:cNvSpPr txBox="1"/>
          <p:nvPr/>
        </p:nvSpPr>
        <p:spPr>
          <a:xfrm>
            <a:off x="783987" y="975255"/>
            <a:ext cx="416620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發球局結束，自由</a:t>
            </a:r>
            <a:r>
              <a:rPr b="1" dirty="0">
                <a:latin typeface="DIN Alternate" charset="0"/>
                <a:ea typeface="DIN Alternate" charset="0"/>
                <a:cs typeface="DIN Alternate" charset="0"/>
              </a:rPr>
              <a:t>(L)</a:t>
            </a:r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回到場上</a:t>
            </a:r>
          </a:p>
        </p:txBody>
      </p:sp>
      <p:sp>
        <p:nvSpPr>
          <p:cNvPr id="472" name="Line"/>
          <p:cNvSpPr/>
          <p:nvPr/>
        </p:nvSpPr>
        <p:spPr>
          <a:xfrm>
            <a:off x="4732640" y="3691066"/>
            <a:ext cx="1827132" cy="863204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3" name="Line"/>
          <p:cNvSpPr/>
          <p:nvPr/>
        </p:nvSpPr>
        <p:spPr>
          <a:xfrm flipH="1">
            <a:off x="3264903" y="6396303"/>
            <a:ext cx="5509855" cy="35014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4" name="Line"/>
          <p:cNvSpPr/>
          <p:nvPr/>
        </p:nvSpPr>
        <p:spPr>
          <a:xfrm flipH="1" flipV="1">
            <a:off x="3447888" y="4234970"/>
            <a:ext cx="1368120" cy="1021193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5" name="Line"/>
          <p:cNvSpPr/>
          <p:nvPr/>
        </p:nvSpPr>
        <p:spPr>
          <a:xfrm flipV="1">
            <a:off x="5524891" y="5085251"/>
            <a:ext cx="3691391" cy="2827454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6" name="S"/>
          <p:cNvSpPr/>
          <p:nvPr/>
        </p:nvSpPr>
        <p:spPr>
          <a:xfrm>
            <a:off x="8324702" y="2355225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477" name="MB"/>
          <p:cNvSpPr/>
          <p:nvPr/>
        </p:nvSpPr>
        <p:spPr>
          <a:xfrm>
            <a:off x="3662357" y="2449476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478" name="WS"/>
          <p:cNvSpPr/>
          <p:nvPr/>
        </p:nvSpPr>
        <p:spPr>
          <a:xfrm>
            <a:off x="4251698" y="478802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479" name="L"/>
          <p:cNvSpPr/>
          <p:nvPr/>
        </p:nvSpPr>
        <p:spPr>
          <a:xfrm>
            <a:off x="8586631" y="540075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480" name="O"/>
          <p:cNvSpPr/>
          <p:nvPr/>
        </p:nvSpPr>
        <p:spPr>
          <a:xfrm>
            <a:off x="4722547" y="790305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481" name="WS"/>
          <p:cNvSpPr/>
          <p:nvPr/>
        </p:nvSpPr>
        <p:spPr>
          <a:xfrm>
            <a:off x="6529860" y="691507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17683 -0.319372" pathEditMode="relative">
                                      <p:cBhvr>
                                        <p:cTn id="19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7292 -0.119503" pathEditMode="relative">
                                      <p:cBhvr>
                                        <p:cTn id="21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9255 0.073850" pathEditMode="relative">
                                      <p:cBhvr>
                                        <p:cTn id="23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24513 0.013427" pathEditMode="relative">
                                      <p:cBhvr>
                                        <p:cTn id="25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1500" fill="hold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500" fill="hold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5" dur="1500" fill="hold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8" dur="1500" fill="hold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500" fill="hold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4" dur="1500" fill="hold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9" animBg="1" advAuto="0"/>
      <p:bldP spid="470" grpId="10" animBg="1" advAuto="0"/>
      <p:bldP spid="471" grpId="15" animBg="1" advAuto="0"/>
      <p:bldP spid="472" grpId="1" animBg="1" advAuto="0"/>
      <p:bldP spid="472" grpId="11" animBg="1" advAuto="0"/>
      <p:bldP spid="473" grpId="2" animBg="1" advAuto="0"/>
      <p:bldP spid="473" grpId="12" animBg="1" advAuto="0"/>
      <p:bldP spid="474" grpId="3" animBg="1" advAuto="0"/>
      <p:bldP spid="474" grpId="13" animBg="1" advAuto="0"/>
      <p:bldP spid="475" grpId="4" animBg="1" advAuto="0"/>
      <p:bldP spid="475" grpId="1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基本輪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基本輪轉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6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1"/>
          <p:cNvSpPr/>
          <p:nvPr/>
        </p:nvSpPr>
        <p:spPr>
          <a:xfrm>
            <a:off x="8224519" y="6261100"/>
            <a:ext cx="1270001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1</a:t>
            </a:r>
          </a:p>
        </p:txBody>
      </p:sp>
      <p:sp>
        <p:nvSpPr>
          <p:cNvPr id="129" name="6"/>
          <p:cNvSpPr/>
          <p:nvPr/>
        </p:nvSpPr>
        <p:spPr>
          <a:xfrm>
            <a:off x="5867400" y="62611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6</a:t>
            </a:r>
          </a:p>
        </p:txBody>
      </p:sp>
      <p:sp>
        <p:nvSpPr>
          <p:cNvPr id="130" name="5"/>
          <p:cNvSpPr/>
          <p:nvPr/>
        </p:nvSpPr>
        <p:spPr>
          <a:xfrm>
            <a:off x="3510279" y="6261100"/>
            <a:ext cx="1270001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5</a:t>
            </a:r>
          </a:p>
        </p:txBody>
      </p:sp>
      <p:sp>
        <p:nvSpPr>
          <p:cNvPr id="131" name="2"/>
          <p:cNvSpPr/>
          <p:nvPr/>
        </p:nvSpPr>
        <p:spPr>
          <a:xfrm>
            <a:off x="8224519" y="3886470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2</a:t>
            </a:r>
          </a:p>
        </p:txBody>
      </p:sp>
      <p:sp>
        <p:nvSpPr>
          <p:cNvPr id="132" name="3"/>
          <p:cNvSpPr/>
          <p:nvPr/>
        </p:nvSpPr>
        <p:spPr>
          <a:xfrm>
            <a:off x="5867400" y="3886470"/>
            <a:ext cx="1270000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3</a:t>
            </a:r>
          </a:p>
        </p:txBody>
      </p:sp>
      <p:sp>
        <p:nvSpPr>
          <p:cNvPr id="133" name="4"/>
          <p:cNvSpPr/>
          <p:nvPr/>
        </p:nvSpPr>
        <p:spPr>
          <a:xfrm>
            <a:off x="3510279" y="3886470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4</a:t>
            </a:r>
          </a:p>
        </p:txBody>
      </p:sp>
      <p:sp>
        <p:nvSpPr>
          <p:cNvPr id="136" name="Connection Line"/>
          <p:cNvSpPr/>
          <p:nvPr/>
        </p:nvSpPr>
        <p:spPr>
          <a:xfrm>
            <a:off x="6120395" y="5439038"/>
            <a:ext cx="750169" cy="548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11797"/>
                </a:moveTo>
                <a:cubicBezTo>
                  <a:pt x="7866" y="-5310"/>
                  <a:pt x="15066" y="-3812"/>
                  <a:pt x="21600" y="16290"/>
                </a:cubicBezTo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" name="越位的判定：只在發球員出手前"/>
          <p:cNvSpPr txBox="1"/>
          <p:nvPr/>
        </p:nvSpPr>
        <p:spPr>
          <a:xfrm>
            <a:off x="4296668" y="1856857"/>
            <a:ext cx="44114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越位的判定：只在發球員出手前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代號說明&amp;原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代號說明&amp;原則</a:t>
            </a:r>
          </a:p>
        </p:txBody>
      </p:sp>
      <p:sp>
        <p:nvSpPr>
          <p:cNvPr id="139" name="S"/>
          <p:cNvSpPr/>
          <p:nvPr/>
        </p:nvSpPr>
        <p:spPr>
          <a:xfrm>
            <a:off x="1882085" y="2473797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140" name="MB"/>
          <p:cNvSpPr/>
          <p:nvPr/>
        </p:nvSpPr>
        <p:spPr>
          <a:xfrm>
            <a:off x="1882085" y="4241800"/>
            <a:ext cx="1270001" cy="127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41" name="WS"/>
          <p:cNvSpPr/>
          <p:nvPr/>
        </p:nvSpPr>
        <p:spPr>
          <a:xfrm>
            <a:off x="1882085" y="61743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42" name="L"/>
          <p:cNvSpPr/>
          <p:nvPr/>
        </p:nvSpPr>
        <p:spPr>
          <a:xfrm>
            <a:off x="7037606" y="419532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43" name="舉球員…"/>
          <p:cNvSpPr txBox="1"/>
          <p:nvPr/>
        </p:nvSpPr>
        <p:spPr>
          <a:xfrm>
            <a:off x="3414284" y="2488115"/>
            <a:ext cx="1526059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舉球員</a:t>
            </a:r>
          </a:p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Setter</a:t>
            </a:r>
          </a:p>
        </p:txBody>
      </p:sp>
      <p:sp>
        <p:nvSpPr>
          <p:cNvPr id="144" name="O"/>
          <p:cNvSpPr/>
          <p:nvPr/>
        </p:nvSpPr>
        <p:spPr>
          <a:xfrm>
            <a:off x="6995808" y="2473797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145" name="舉對(副攻手)…"/>
          <p:cNvSpPr txBox="1"/>
          <p:nvPr/>
        </p:nvSpPr>
        <p:spPr>
          <a:xfrm>
            <a:off x="8569804" y="2488115"/>
            <a:ext cx="2824491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舉對(副攻手)</a:t>
            </a:r>
          </a:p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Opposite</a:t>
            </a:r>
          </a:p>
        </p:txBody>
      </p:sp>
      <p:sp>
        <p:nvSpPr>
          <p:cNvPr id="146" name="欄中…"/>
          <p:cNvSpPr txBox="1"/>
          <p:nvPr/>
        </p:nvSpPr>
        <p:spPr>
          <a:xfrm>
            <a:off x="3414284" y="4256118"/>
            <a:ext cx="3069751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欄中</a:t>
            </a:r>
          </a:p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Middle Blocker</a:t>
            </a:r>
          </a:p>
        </p:txBody>
      </p:sp>
      <p:sp>
        <p:nvSpPr>
          <p:cNvPr id="147" name="大砲(主攻手)…"/>
          <p:cNvSpPr txBox="1"/>
          <p:nvPr/>
        </p:nvSpPr>
        <p:spPr>
          <a:xfrm>
            <a:off x="3414284" y="6188679"/>
            <a:ext cx="2824491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大砲(主攻手)</a:t>
            </a:r>
          </a:p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Wind Spiker</a:t>
            </a:r>
          </a:p>
        </p:txBody>
      </p:sp>
      <p:sp>
        <p:nvSpPr>
          <p:cNvPr id="148" name="自由球員…"/>
          <p:cNvSpPr txBox="1"/>
          <p:nvPr/>
        </p:nvSpPr>
        <p:spPr>
          <a:xfrm>
            <a:off x="8569804" y="4297737"/>
            <a:ext cx="2000548" cy="124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自由球員</a:t>
            </a:r>
          </a:p>
          <a:p>
            <a:pPr algn="l">
              <a:defRPr sz="370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Libero</a:t>
            </a:r>
          </a:p>
        </p:txBody>
      </p:sp>
      <p:sp>
        <p:nvSpPr>
          <p:cNvPr id="149" name="MB"/>
          <p:cNvSpPr/>
          <p:nvPr/>
        </p:nvSpPr>
        <p:spPr>
          <a:xfrm>
            <a:off x="460667" y="4241800"/>
            <a:ext cx="1270001" cy="127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50" name="WS"/>
          <p:cNvSpPr/>
          <p:nvPr/>
        </p:nvSpPr>
        <p:spPr>
          <a:xfrm>
            <a:off x="460667" y="61743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51" name="發球局：我方發球，前排準備攔網…"/>
          <p:cNvSpPr txBox="1"/>
          <p:nvPr/>
        </p:nvSpPr>
        <p:spPr>
          <a:xfrm>
            <a:off x="6950486" y="8019056"/>
            <a:ext cx="505587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>
              <a:buSzPct val="145000"/>
              <a:buChar char="•"/>
              <a:defRPr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發球局：我方發球，前排準備攔網</a:t>
            </a:r>
          </a:p>
          <a:p>
            <a:pPr marL="333375" indent="-333375">
              <a:buSzPct val="145000"/>
              <a:buChar char="•"/>
              <a:defRPr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接球局：對方發球，準備組織進攻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299438" y="3726533"/>
            <a:ext cx="5823975" cy="370238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舉球（通常）會是第一個發球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43305">
              <a:defRPr sz="7440"/>
            </a:pPr>
            <a:r>
              <a:rPr dirty="0"/>
              <a:t>舉球</a:t>
            </a:r>
            <a:r>
              <a:rPr sz="2883" dirty="0"/>
              <a:t>（通常）</a:t>
            </a:r>
            <a:r>
              <a:rPr dirty="0"/>
              <a:t>會是第一個發球的</a:t>
            </a:r>
          </a:p>
        </p:txBody>
      </p:sp>
      <p:sp>
        <p:nvSpPr>
          <p:cNvPr id="155" name="Rectangle"/>
          <p:cNvSpPr/>
          <p:nvPr/>
        </p:nvSpPr>
        <p:spPr>
          <a:xfrm>
            <a:off x="6754839" y="3726533"/>
            <a:ext cx="5823975" cy="3702385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266706" y="4876800"/>
            <a:ext cx="5889438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6722108" y="4876799"/>
            <a:ext cx="5889437" cy="1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S"/>
          <p:cNvSpPr/>
          <p:nvPr/>
        </p:nvSpPr>
        <p:spPr>
          <a:xfrm>
            <a:off x="4669148" y="5742037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159" name="MB"/>
          <p:cNvSpPr/>
          <p:nvPr/>
        </p:nvSpPr>
        <p:spPr>
          <a:xfrm>
            <a:off x="2607283" y="393200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60" name="WS"/>
          <p:cNvSpPr/>
          <p:nvPr/>
        </p:nvSpPr>
        <p:spPr>
          <a:xfrm>
            <a:off x="4669148" y="393200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61" name="L"/>
          <p:cNvSpPr/>
          <p:nvPr/>
        </p:nvSpPr>
        <p:spPr>
          <a:xfrm>
            <a:off x="2607283" y="57459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162" name="O"/>
          <p:cNvSpPr/>
          <p:nvPr/>
        </p:nvSpPr>
        <p:spPr>
          <a:xfrm>
            <a:off x="471533" y="3932004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163" name="MB"/>
          <p:cNvSpPr/>
          <p:nvPr/>
        </p:nvSpPr>
        <p:spPr>
          <a:xfrm>
            <a:off x="6088969" y="7737339"/>
            <a:ext cx="764770" cy="71205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64" name="WS"/>
          <p:cNvSpPr/>
          <p:nvPr/>
        </p:nvSpPr>
        <p:spPr>
          <a:xfrm>
            <a:off x="471533" y="574203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65" name="S"/>
          <p:cNvSpPr/>
          <p:nvPr/>
        </p:nvSpPr>
        <p:spPr>
          <a:xfrm>
            <a:off x="11068178" y="3932004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166" name="MB"/>
          <p:cNvSpPr/>
          <p:nvPr/>
        </p:nvSpPr>
        <p:spPr>
          <a:xfrm>
            <a:off x="6999398" y="393200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67" name="WS"/>
          <p:cNvSpPr/>
          <p:nvPr/>
        </p:nvSpPr>
        <p:spPr>
          <a:xfrm>
            <a:off x="9031826" y="393200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68" name="L"/>
          <p:cNvSpPr/>
          <p:nvPr/>
        </p:nvSpPr>
        <p:spPr>
          <a:xfrm>
            <a:off x="11068178" y="57459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169" name="O"/>
          <p:cNvSpPr/>
          <p:nvPr/>
        </p:nvSpPr>
        <p:spPr>
          <a:xfrm>
            <a:off x="6999398" y="5742037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170" name="WS"/>
          <p:cNvSpPr/>
          <p:nvPr/>
        </p:nvSpPr>
        <p:spPr>
          <a:xfrm>
            <a:off x="9031826" y="574203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71" name="我方先發"/>
          <p:cNvSpPr txBox="1"/>
          <p:nvPr/>
        </p:nvSpPr>
        <p:spPr>
          <a:xfrm>
            <a:off x="2480791" y="7623654"/>
            <a:ext cx="1590179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我方先發</a:t>
            </a:r>
          </a:p>
        </p:txBody>
      </p:sp>
      <p:sp>
        <p:nvSpPr>
          <p:cNvPr id="172" name="對方先發"/>
          <p:cNvSpPr txBox="1"/>
          <p:nvPr/>
        </p:nvSpPr>
        <p:spPr>
          <a:xfrm>
            <a:off x="8871737" y="7623654"/>
            <a:ext cx="1590179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對方先發</a:t>
            </a:r>
          </a:p>
        </p:txBody>
      </p:sp>
      <p:sp>
        <p:nvSpPr>
          <p:cNvPr id="173" name="舉球(S)在後排，前排有三個攻擊手可以進攻"/>
          <p:cNvSpPr txBox="1"/>
          <p:nvPr/>
        </p:nvSpPr>
        <p:spPr>
          <a:xfrm>
            <a:off x="2873201" y="1937805"/>
            <a:ext cx="7258398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舉球</a:t>
            </a:r>
            <a:r>
              <a:rPr b="1" dirty="0">
                <a:latin typeface="DIN Alternate" charset="0"/>
                <a:ea typeface="DIN Alternate" charset="0"/>
                <a:cs typeface="DIN Alternate" charset="0"/>
              </a:rPr>
              <a:t>(S)</a:t>
            </a:r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在後排，前排有三個攻擊手可以進攻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26679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t>發球局 </a:t>
            </a:r>
            <a:r>
              <a:rPr sz="2590"/>
              <a:t>準備發球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7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181" name="S"/>
          <p:cNvSpPr/>
          <p:nvPr/>
        </p:nvSpPr>
        <p:spPr>
          <a:xfrm>
            <a:off x="12283602" y="904402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182" name="MB"/>
          <p:cNvSpPr/>
          <p:nvPr/>
        </p:nvSpPr>
        <p:spPr>
          <a:xfrm>
            <a:off x="11376281" y="114242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83" name="WS"/>
          <p:cNvSpPr/>
          <p:nvPr/>
        </p:nvSpPr>
        <p:spPr>
          <a:xfrm>
            <a:off x="12220102" y="5074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84" name="L"/>
          <p:cNvSpPr/>
          <p:nvPr/>
        </p:nvSpPr>
        <p:spPr>
          <a:xfrm>
            <a:off x="11348049" y="882926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185" name="O"/>
          <p:cNvSpPr/>
          <p:nvPr/>
        </p:nvSpPr>
        <p:spPr>
          <a:xfrm>
            <a:off x="10514210" y="113219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186" name="MB"/>
          <p:cNvSpPr/>
          <p:nvPr/>
        </p:nvSpPr>
        <p:spPr>
          <a:xfrm>
            <a:off x="8915400" y="158598"/>
            <a:ext cx="533400" cy="5334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87" name="WS"/>
          <p:cNvSpPr/>
          <p:nvPr/>
        </p:nvSpPr>
        <p:spPr>
          <a:xfrm>
            <a:off x="10450709" y="84090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88" name="S"/>
          <p:cNvSpPr/>
          <p:nvPr/>
        </p:nvSpPr>
        <p:spPr>
          <a:xfrm>
            <a:off x="9038258" y="8220089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189" name="MB"/>
          <p:cNvSpPr/>
          <p:nvPr/>
        </p:nvSpPr>
        <p:spPr>
          <a:xfrm>
            <a:off x="5665610" y="313337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190" name="WS"/>
          <p:cNvSpPr/>
          <p:nvPr/>
        </p:nvSpPr>
        <p:spPr>
          <a:xfrm>
            <a:off x="7068495" y="357970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91" name="L"/>
          <p:cNvSpPr/>
          <p:nvPr/>
        </p:nvSpPr>
        <p:spPr>
          <a:xfrm>
            <a:off x="5643447" y="672482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192" name="O"/>
          <p:cNvSpPr/>
          <p:nvPr/>
        </p:nvSpPr>
        <p:spPr>
          <a:xfrm>
            <a:off x="4369116" y="3579709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193" name="WS"/>
          <p:cNvSpPr/>
          <p:nvPr/>
        </p:nvSpPr>
        <p:spPr>
          <a:xfrm>
            <a:off x="2942393" y="672090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194" name="Line"/>
          <p:cNvSpPr/>
          <p:nvPr/>
        </p:nvSpPr>
        <p:spPr>
          <a:xfrm flipH="1" flipV="1">
            <a:off x="9134358" y="4611799"/>
            <a:ext cx="595117" cy="3595547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H="1">
            <a:off x="5887949" y="4621039"/>
            <a:ext cx="1584098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5887949" y="5107160"/>
            <a:ext cx="1584098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4212067" y="6964912"/>
            <a:ext cx="1584099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 flipH="1">
            <a:off x="4212067" y="7451034"/>
            <a:ext cx="1584099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發球局 準備攔網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發球局 </a:t>
            </a:r>
            <a:r>
              <a:rPr sz="2590" dirty="0">
                <a:latin typeface="Heiti TC Medium" charset="-120"/>
                <a:ea typeface="Heiti TC Medium" charset="-120"/>
                <a:cs typeface="Heiti TC Medium" charset="-120"/>
              </a:rPr>
              <a:t>準備攔網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27144 -0.067095" pathEditMode="relative">
                                      <p:cBhvr>
                                        <p:cTn id="22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7275 -0.045761" pathEditMode="relative">
                                      <p:cBhvr>
                                        <p:cTn id="2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0496 -0.343407" pathEditMode="relative">
                                      <p:cBhvr>
                                        <p:cTn id="2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2154 0.051024" pathEditMode="relative">
                                      <p:cBhvr>
                                        <p:cTn id="2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96919 -0.120846" pathEditMode="relative">
                                      <p:cBhvr>
                                        <p:cTn id="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5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grpId="13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5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5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500" fill="hold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5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1" animBg="1" advAuto="0"/>
      <p:bldP spid="194" grpId="3" animBg="1" advAuto="0"/>
      <p:bldP spid="194" grpId="15" animBg="1" advAuto="0"/>
      <p:bldP spid="195" grpId="1" animBg="1" advAuto="0"/>
      <p:bldP spid="195" grpId="13" animBg="1" advAuto="0"/>
      <p:bldP spid="196" grpId="2" animBg="1" advAuto="0"/>
      <p:bldP spid="196" grpId="14" animBg="1" advAuto="0"/>
      <p:bldP spid="197" grpId="4" animBg="1" advAuto="0"/>
      <p:bldP spid="197" grpId="16" animBg="1" advAuto="0"/>
      <p:bldP spid="198" grpId="5" animBg="1" advAuto="0"/>
      <p:bldP spid="198" grpId="17" animBg="1" advAuto="0"/>
      <p:bldP spid="199" grpId="1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對面發球 準備接發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rPr b="1">
                <a:latin typeface="Microsoft JhengHei" charset="-120"/>
                <a:ea typeface="Microsoft JhengHei" charset="-120"/>
                <a:cs typeface="Microsoft JhengHei" charset="-120"/>
              </a:rPr>
              <a:t>對面發球 </a:t>
            </a:r>
            <a:r>
              <a:rPr sz="2590" b="1">
                <a:latin typeface="Microsoft JhengHei" charset="-120"/>
                <a:ea typeface="Microsoft JhengHei" charset="-120"/>
                <a:cs typeface="Microsoft JhengHei" charset="-120"/>
              </a:rPr>
              <a:t>準備接發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207" name="S"/>
          <p:cNvSpPr/>
          <p:nvPr/>
        </p:nvSpPr>
        <p:spPr>
          <a:xfrm>
            <a:off x="12283602" y="904402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08" name="MB"/>
          <p:cNvSpPr/>
          <p:nvPr/>
        </p:nvSpPr>
        <p:spPr>
          <a:xfrm>
            <a:off x="11376281" y="114242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09" name="WS"/>
          <p:cNvSpPr/>
          <p:nvPr/>
        </p:nvSpPr>
        <p:spPr>
          <a:xfrm>
            <a:off x="12220102" y="5074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10" name="L"/>
          <p:cNvSpPr/>
          <p:nvPr/>
        </p:nvSpPr>
        <p:spPr>
          <a:xfrm>
            <a:off x="11348049" y="882926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11" name="O"/>
          <p:cNvSpPr/>
          <p:nvPr/>
        </p:nvSpPr>
        <p:spPr>
          <a:xfrm>
            <a:off x="10514210" y="113219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12" name="MB"/>
          <p:cNvSpPr/>
          <p:nvPr/>
        </p:nvSpPr>
        <p:spPr>
          <a:xfrm>
            <a:off x="8915400" y="158598"/>
            <a:ext cx="533400" cy="5334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13" name="WS"/>
          <p:cNvSpPr/>
          <p:nvPr/>
        </p:nvSpPr>
        <p:spPr>
          <a:xfrm>
            <a:off x="10450709" y="840902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14" name="S"/>
          <p:cNvSpPr/>
          <p:nvPr/>
        </p:nvSpPr>
        <p:spPr>
          <a:xfrm>
            <a:off x="8771759" y="6261317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15" name="MB"/>
          <p:cNvSpPr/>
          <p:nvPr/>
        </p:nvSpPr>
        <p:spPr>
          <a:xfrm>
            <a:off x="3633064" y="285047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16" name="WS"/>
          <p:cNvSpPr/>
          <p:nvPr/>
        </p:nvSpPr>
        <p:spPr>
          <a:xfrm>
            <a:off x="3814647" y="530535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u="none" dirty="0"/>
              <a:t>WS</a:t>
            </a:r>
          </a:p>
        </p:txBody>
      </p:sp>
      <p:sp>
        <p:nvSpPr>
          <p:cNvPr id="217" name="L"/>
          <p:cNvSpPr/>
          <p:nvPr/>
        </p:nvSpPr>
        <p:spPr>
          <a:xfrm>
            <a:off x="5867400" y="6602379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18" name="O"/>
          <p:cNvSpPr/>
          <p:nvPr/>
        </p:nvSpPr>
        <p:spPr>
          <a:xfrm>
            <a:off x="2034504" y="2838756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19" name="WS"/>
          <p:cNvSpPr/>
          <p:nvPr/>
        </p:nvSpPr>
        <p:spPr>
          <a:xfrm>
            <a:off x="7806222" y="55146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u="sng" dirty="0"/>
              <a:t>WS</a:t>
            </a:r>
          </a:p>
        </p:txBody>
      </p:sp>
      <p:sp>
        <p:nvSpPr>
          <p:cNvPr id="220" name="Line"/>
          <p:cNvSpPr/>
          <p:nvPr/>
        </p:nvSpPr>
        <p:spPr>
          <a:xfrm>
            <a:off x="5077566" y="4177253"/>
            <a:ext cx="1853655" cy="722054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658764" y="4151347"/>
            <a:ext cx="883673" cy="1430048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 flipH="1" flipV="1">
            <a:off x="8694374" y="3807453"/>
            <a:ext cx="969764" cy="2454707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 flipH="1">
            <a:off x="1851590" y="4159090"/>
            <a:ext cx="883672" cy="1430048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對面發球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Microsoft JhengHei" charset="-120"/>
                <a:ea typeface="Microsoft JhengHei" charset="-120"/>
                <a:cs typeface="Microsoft JhengHei" charset="-120"/>
              </a:rPr>
              <a:t>對面發球 </a:t>
            </a:r>
            <a:r>
              <a:rPr sz="2590" dirty="0">
                <a:latin typeface="Microsoft JhengHei" charset="-120"/>
                <a:ea typeface="Microsoft JhengHei" charset="-120"/>
                <a:cs typeface="Microsoft JhengHei" charset="-120"/>
              </a:rPr>
              <a:t>準備進攻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3616 0.124727" pathEditMode="relative">
                                      <p:cBhvr>
                                        <p:cTn id="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1809 0.096677" pathEditMode="relative">
                                      <p:cBhvr>
                                        <p:cTn id="2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2315 -0.242150" pathEditMode="relative">
                                      <p:cBhvr>
                                        <p:cTn id="2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4245 -0.339891" pathEditMode="relative">
                                      <p:cBhvr>
                                        <p:cTn id="2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63385 -0.111116" pathEditMode="relative"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8639 0.167842" pathEditMode="relative">
                                      <p:cBhvr>
                                        <p:cTn id="3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xit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" dur="15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9" dur="1500" fill="hold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2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150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8" dur="1500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9" animBg="1" advAuto="0"/>
      <p:bldP spid="220" grpId="1" animBg="1" advAuto="0"/>
      <p:bldP spid="220" grpId="13" animBg="1" advAuto="0"/>
      <p:bldP spid="221" grpId="2" animBg="1" advAuto="0"/>
      <p:bldP spid="221" grpId="14" animBg="1" advAuto="0"/>
      <p:bldP spid="222" grpId="3" animBg="1" advAuto="0"/>
      <p:bldP spid="222" grpId="15" animBg="1" advAuto="0"/>
      <p:bldP spid="223" grpId="4" animBg="1" advAuto="0"/>
      <p:bldP spid="223" grpId="16" animBg="1" advAuto="0"/>
      <p:bldP spid="224" grpId="1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rPr dirty="0"/>
              <a:t>發球局 </a:t>
            </a:r>
            <a:r>
              <a:rPr sz="2590" dirty="0"/>
              <a:t>準備發球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28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232" name="S"/>
          <p:cNvSpPr/>
          <p:nvPr/>
        </p:nvSpPr>
        <p:spPr>
          <a:xfrm>
            <a:off x="11373449" y="959757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33" name="MB"/>
          <p:cNvSpPr/>
          <p:nvPr/>
        </p:nvSpPr>
        <p:spPr>
          <a:xfrm>
            <a:off x="12214620" y="113219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34" name="WS"/>
          <p:cNvSpPr/>
          <p:nvPr/>
        </p:nvSpPr>
        <p:spPr>
          <a:xfrm>
            <a:off x="12169188" y="840902"/>
            <a:ext cx="7620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35" name="L"/>
          <p:cNvSpPr/>
          <p:nvPr/>
        </p:nvSpPr>
        <p:spPr>
          <a:xfrm>
            <a:off x="10488810" y="908957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36" name="O"/>
          <p:cNvSpPr/>
          <p:nvPr/>
        </p:nvSpPr>
        <p:spPr>
          <a:xfrm>
            <a:off x="11373449" y="121865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37" name="MB"/>
          <p:cNvSpPr/>
          <p:nvPr/>
        </p:nvSpPr>
        <p:spPr>
          <a:xfrm>
            <a:off x="8915400" y="158598"/>
            <a:ext cx="533400" cy="5334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38" name="WS"/>
          <p:cNvSpPr/>
          <p:nvPr/>
        </p:nvSpPr>
        <p:spPr>
          <a:xfrm>
            <a:off x="10450710" y="44297"/>
            <a:ext cx="7620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39" name="發球局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>
                <a:latin typeface="Heiti TC Medium" charset="-120"/>
                <a:ea typeface="Heiti TC Medium" charset="-120"/>
                <a:cs typeface="Heiti TC Medium" charset="-120"/>
              </a:rPr>
              <a:t>發球局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r>
              <a:rPr sz="2590" dirty="0" err="1" smtClean="0">
                <a:latin typeface="Heiti TC Medium" charset="-120"/>
                <a:ea typeface="Heiti TC Medium" charset="-120"/>
                <a:cs typeface="Heiti TC Medium" charset="-120"/>
              </a:rPr>
              <a:t>準備</a:t>
            </a:r>
            <a:r>
              <a:rPr lang="zh-TW" altLang="en-US" sz="2590" dirty="0" smtClean="0">
                <a:latin typeface="Heiti TC Medium" charset="-120"/>
                <a:ea typeface="Heiti TC Medium" charset="-120"/>
                <a:cs typeface="Heiti TC Medium" charset="-120"/>
              </a:rPr>
              <a:t>攔網</a:t>
            </a:r>
            <a:endParaRPr lang="en-US" altLang="zh-TW" sz="2590" dirty="0" smtClean="0"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sp>
        <p:nvSpPr>
          <p:cNvPr id="240" name="Line"/>
          <p:cNvSpPr/>
          <p:nvPr/>
        </p:nvSpPr>
        <p:spPr>
          <a:xfrm>
            <a:off x="6482445" y="4185013"/>
            <a:ext cx="2316088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H="1" flipV="1">
            <a:off x="7351450" y="7142004"/>
            <a:ext cx="1255760" cy="1255760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2" name="S"/>
          <p:cNvSpPr/>
          <p:nvPr/>
        </p:nvSpPr>
        <p:spPr>
          <a:xfrm>
            <a:off x="9091503" y="4083874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43" name="MB"/>
          <p:cNvSpPr/>
          <p:nvPr/>
        </p:nvSpPr>
        <p:spPr>
          <a:xfrm>
            <a:off x="6595725" y="2261327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44" name="WS"/>
          <p:cNvSpPr/>
          <p:nvPr/>
        </p:nvSpPr>
        <p:spPr>
          <a:xfrm>
            <a:off x="7939175" y="836632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45" name="L"/>
          <p:cNvSpPr/>
          <p:nvPr/>
        </p:nvSpPr>
        <p:spPr>
          <a:xfrm>
            <a:off x="3607124" y="574634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46" name="O"/>
          <p:cNvSpPr/>
          <p:nvPr/>
        </p:nvSpPr>
        <p:spPr>
          <a:xfrm>
            <a:off x="5295667" y="3223604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47" name="WS"/>
          <p:cNvSpPr/>
          <p:nvPr/>
        </p:nvSpPr>
        <p:spPr>
          <a:xfrm>
            <a:off x="3992980" y="253152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13913 -0.200623" pathEditMode="relative">
                                      <p:cBhvr>
                                        <p:cTn id="1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5017 -0.009950" pathEditMode="relative">
                                      <p:cBhvr>
                                        <p:cTn id="1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9" presetClass="exit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7" dur="1500" fill="hold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1500" fill="hold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5" dur="1500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5" animBg="1" advAuto="0"/>
      <p:bldP spid="239" grpId="6" animBg="1" advAuto="0"/>
      <p:bldP spid="240" grpId="1" animBg="1" advAuto="0"/>
      <p:bldP spid="240" grpId="8" animBg="1" advAuto="0"/>
      <p:bldP spid="241" grpId="2" animBg="1" advAuto="0"/>
      <p:bldP spid="241" grpId="7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對面發球 準備接球"/>
          <p:cNvSpPr txBox="1">
            <a:spLocks noGrp="1"/>
          </p:cNvSpPr>
          <p:nvPr>
            <p:ph type="title"/>
          </p:nvPr>
        </p:nvSpPr>
        <p:spPr>
          <a:xfrm>
            <a:off x="-33238" y="-23277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/>
            </a:pP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 b="1">
                <a:latin typeface="Heiti TC Medium" charset="-120"/>
                <a:ea typeface="Heiti TC Medium" charset="-120"/>
                <a:cs typeface="Heiti TC Medium" charset="-120"/>
              </a:rPr>
              <a:t>準備接球</a:t>
            </a:r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1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4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255" name="S"/>
          <p:cNvSpPr/>
          <p:nvPr/>
        </p:nvSpPr>
        <p:spPr>
          <a:xfrm>
            <a:off x="11373449" y="959757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56" name="MB"/>
          <p:cNvSpPr/>
          <p:nvPr/>
        </p:nvSpPr>
        <p:spPr>
          <a:xfrm>
            <a:off x="12214620" y="113219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57" name="WS"/>
          <p:cNvSpPr/>
          <p:nvPr/>
        </p:nvSpPr>
        <p:spPr>
          <a:xfrm>
            <a:off x="12169188" y="840902"/>
            <a:ext cx="7620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58" name="L"/>
          <p:cNvSpPr/>
          <p:nvPr/>
        </p:nvSpPr>
        <p:spPr>
          <a:xfrm>
            <a:off x="10488810" y="908957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59" name="O"/>
          <p:cNvSpPr/>
          <p:nvPr/>
        </p:nvSpPr>
        <p:spPr>
          <a:xfrm>
            <a:off x="11373449" y="121865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60" name="MB"/>
          <p:cNvSpPr/>
          <p:nvPr/>
        </p:nvSpPr>
        <p:spPr>
          <a:xfrm>
            <a:off x="8915400" y="158598"/>
            <a:ext cx="533400" cy="5334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61" name="WS"/>
          <p:cNvSpPr/>
          <p:nvPr/>
        </p:nvSpPr>
        <p:spPr>
          <a:xfrm>
            <a:off x="10450710" y="44297"/>
            <a:ext cx="762001" cy="762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62" name="對面發球 準備進攻"/>
          <p:cNvSpPr txBox="1"/>
          <p:nvPr/>
        </p:nvSpPr>
        <p:spPr>
          <a:xfrm>
            <a:off x="-33237" y="-5405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對面發球 </a:t>
            </a:r>
            <a:r>
              <a:rPr sz="2590" dirty="0">
                <a:latin typeface="Heiti TC Medium" charset="-120"/>
                <a:ea typeface="Heiti TC Medium" charset="-120"/>
                <a:cs typeface="Heiti TC Medium" charset="-120"/>
              </a:rPr>
              <a:t>準備進攻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</a:p>
        </p:txBody>
      </p:sp>
      <p:sp>
        <p:nvSpPr>
          <p:cNvPr id="263" name="Line"/>
          <p:cNvSpPr/>
          <p:nvPr/>
        </p:nvSpPr>
        <p:spPr>
          <a:xfrm flipH="1" flipV="1">
            <a:off x="4342902" y="6876960"/>
            <a:ext cx="1833333" cy="712408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4" name="Connection Line"/>
          <p:cNvSpPr/>
          <p:nvPr/>
        </p:nvSpPr>
        <p:spPr>
          <a:xfrm>
            <a:off x="8207804" y="3152284"/>
            <a:ext cx="2059742" cy="1332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69" extrusionOk="0">
                <a:moveTo>
                  <a:pt x="0" y="567"/>
                </a:moveTo>
                <a:cubicBezTo>
                  <a:pt x="11208" y="-2031"/>
                  <a:pt x="18408" y="4303"/>
                  <a:pt x="21600" y="19569"/>
                </a:cubicBezTo>
              </a:path>
            </a:pathLst>
          </a:custGeom>
          <a:ln w="76200">
            <a:solidFill>
              <a:srgbClr val="929292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 flipH="1">
            <a:off x="6533621" y="5260226"/>
            <a:ext cx="2102487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3721928" y="4098411"/>
            <a:ext cx="423773" cy="1685217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 flipH="1">
            <a:off x="7060551" y="7094181"/>
            <a:ext cx="1833333" cy="712409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8" name="S"/>
          <p:cNvSpPr/>
          <p:nvPr/>
        </p:nvSpPr>
        <p:spPr>
          <a:xfrm>
            <a:off x="7172212" y="3471023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69" name="MB"/>
          <p:cNvSpPr/>
          <p:nvPr/>
        </p:nvSpPr>
        <p:spPr>
          <a:xfrm>
            <a:off x="8547100" y="42291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70" name="WS"/>
          <p:cNvSpPr/>
          <p:nvPr/>
        </p:nvSpPr>
        <p:spPr>
          <a:xfrm>
            <a:off x="8730693" y="597980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71" name="L"/>
          <p:cNvSpPr/>
          <p:nvPr/>
        </p:nvSpPr>
        <p:spPr>
          <a:xfrm>
            <a:off x="5867400" y="6958291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72" name="O"/>
          <p:cNvSpPr/>
          <p:nvPr/>
        </p:nvSpPr>
        <p:spPr>
          <a:xfrm>
            <a:off x="6090039" y="2481021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73" name="WS"/>
          <p:cNvSpPr/>
          <p:nvPr/>
        </p:nvSpPr>
        <p:spPr>
          <a:xfrm>
            <a:off x="3190259" y="567091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60311 -0.024203 0.125398 -0.014897 0.180489 0.025806 C 0.215352 0.051563 0.244594 0.088961 0.265348 0.134331" pathEditMode="relative">
                                      <p:cBhvr>
                                        <p:cTn id="22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000 -0.225546" pathEditMode="relative">
                                      <p:cBhvr>
                                        <p:cTn id="24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3173 -0.131588" pathEditMode="relative">
                                      <p:cBhvr>
                                        <p:cTn id="2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20172 0.079221" pathEditMode="relative">
                                      <p:cBhvr>
                                        <p:cTn id="2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3048 -0.001495" pathEditMode="relative">
                                      <p:cBhvr>
                                        <p:cTn id="3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50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7" dur="1500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0" dur="1500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3" dur="15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6" dur="15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9" dur="15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8" animBg="1" advAuto="0"/>
      <p:bldP spid="262" grpId="9" animBg="1" advAuto="0"/>
      <p:bldP spid="263" grpId="1" animBg="1" advAuto="0"/>
      <p:bldP spid="263" grpId="13" animBg="1" advAuto="0"/>
      <p:bldP spid="274" grpId="2" animBg="1" advAuto="0"/>
      <p:bldP spid="274" grpId="14" animBg="1" advAuto="0"/>
      <p:bldP spid="265" grpId="4" animBg="1" advAuto="0"/>
      <p:bldP spid="265" grpId="15" animBg="1" advAuto="0"/>
      <p:bldP spid="266" grpId="5" animBg="1" advAuto="0"/>
      <p:bldP spid="266" grpId="16" animBg="1" advAuto="0"/>
      <p:bldP spid="267" grpId="3" animBg="1" advAuto="0"/>
      <p:bldP spid="267" grpId="17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發球局 準備發球"/>
          <p:cNvSpPr txBox="1">
            <a:spLocks noGrp="1"/>
          </p:cNvSpPr>
          <p:nvPr>
            <p:ph type="title"/>
          </p:nvPr>
        </p:nvSpPr>
        <p:spPr>
          <a:xfrm>
            <a:off x="-33237" y="-5405"/>
            <a:ext cx="5745231" cy="1153506"/>
          </a:xfrm>
          <a:prstGeom prst="rect">
            <a:avLst/>
          </a:prstGeom>
        </p:spPr>
        <p:txBody>
          <a:bodyPr/>
          <a:lstStyle/>
          <a:p>
            <a:pPr defTabSz="432308">
              <a:defRPr sz="5920">
                <a:solidFill>
                  <a:schemeClr val="accent1">
                    <a:lumOff val="-13575"/>
                  </a:schemeClr>
                </a:solidFill>
              </a:defRPr>
            </a:pPr>
            <a:r>
              <a:rPr dirty="0" err="1"/>
              <a:t>發球局</a:t>
            </a:r>
            <a:r>
              <a:rPr dirty="0"/>
              <a:t> </a:t>
            </a:r>
            <a:r>
              <a:rPr sz="2590" dirty="0" err="1"/>
              <a:t>準備發球</a:t>
            </a:r>
            <a:r>
              <a:rPr dirty="0"/>
              <a:t> 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93097" y="9296400"/>
            <a:ext cx="211833" cy="3429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78" name="Rectangle"/>
          <p:cNvSpPr/>
          <p:nvPr/>
        </p:nvSpPr>
        <p:spPr>
          <a:xfrm>
            <a:off x="2057102" y="2916733"/>
            <a:ext cx="8890596" cy="564733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2032472" y="4864100"/>
            <a:ext cx="8939856" cy="0"/>
          </a:xfrm>
          <a:prstGeom prst="line">
            <a:avLst/>
          </a:prstGeom>
          <a:ln w="635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Rectangle"/>
          <p:cNvSpPr/>
          <p:nvPr/>
        </p:nvSpPr>
        <p:spPr>
          <a:xfrm>
            <a:off x="10374639" y="8703"/>
            <a:ext cx="2632621" cy="162970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目前的輪轉位"/>
          <p:cNvSpPr txBox="1"/>
          <p:nvPr/>
        </p:nvSpPr>
        <p:spPr>
          <a:xfrm>
            <a:off x="10833699" y="1702659"/>
            <a:ext cx="171841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目前的輪轉位</a:t>
            </a:r>
          </a:p>
        </p:txBody>
      </p:sp>
      <p:sp>
        <p:nvSpPr>
          <p:cNvPr id="282" name="S"/>
          <p:cNvSpPr/>
          <p:nvPr/>
        </p:nvSpPr>
        <p:spPr>
          <a:xfrm>
            <a:off x="10514210" y="959715"/>
            <a:ext cx="635001" cy="635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83" name="MB"/>
          <p:cNvSpPr/>
          <p:nvPr/>
        </p:nvSpPr>
        <p:spPr>
          <a:xfrm>
            <a:off x="12227716" y="900057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84" name="WS"/>
          <p:cNvSpPr/>
          <p:nvPr/>
        </p:nvSpPr>
        <p:spPr>
          <a:xfrm>
            <a:off x="11367627" y="836557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85" name="L"/>
          <p:cNvSpPr/>
          <p:nvPr/>
        </p:nvSpPr>
        <p:spPr>
          <a:xfrm>
            <a:off x="9126776" y="232372"/>
            <a:ext cx="685801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L</a:t>
            </a:r>
          </a:p>
        </p:txBody>
      </p:sp>
      <p:sp>
        <p:nvSpPr>
          <p:cNvPr id="286" name="O"/>
          <p:cNvSpPr/>
          <p:nvPr/>
        </p:nvSpPr>
        <p:spPr>
          <a:xfrm>
            <a:off x="12227716" y="107755"/>
            <a:ext cx="635001" cy="635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87" name="MB"/>
          <p:cNvSpPr/>
          <p:nvPr/>
        </p:nvSpPr>
        <p:spPr>
          <a:xfrm>
            <a:off x="10514210" y="124738"/>
            <a:ext cx="635001" cy="635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88" name="WS"/>
          <p:cNvSpPr/>
          <p:nvPr/>
        </p:nvSpPr>
        <p:spPr>
          <a:xfrm>
            <a:off x="11367627" y="61238"/>
            <a:ext cx="762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89" name="發球局 準備進攻"/>
          <p:cNvSpPr txBox="1"/>
          <p:nvPr/>
        </p:nvSpPr>
        <p:spPr>
          <a:xfrm>
            <a:off x="-33237" y="-21447"/>
            <a:ext cx="5745231" cy="1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32308">
              <a:defRPr sz="5920" b="0">
                <a:solidFill>
                  <a:schemeClr val="accent1">
                    <a:lumOff val="-13575"/>
                  </a:schemeClr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>
                <a:latin typeface="Heiti TC Medium" charset="-120"/>
                <a:ea typeface="Heiti TC Medium" charset="-120"/>
                <a:cs typeface="Heiti TC Medium" charset="-120"/>
              </a:rPr>
              <a:t>發球局</a:t>
            </a:r>
            <a:r>
              <a:rPr dirty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r>
              <a:rPr sz="2590" dirty="0" err="1" smtClean="0">
                <a:latin typeface="Heiti TC Medium" charset="-120"/>
                <a:ea typeface="Heiti TC Medium" charset="-120"/>
                <a:cs typeface="Heiti TC Medium" charset="-120"/>
              </a:rPr>
              <a:t>準備</a:t>
            </a:r>
            <a:r>
              <a:rPr lang="zh-TW" altLang="en-US" sz="2590" dirty="0" smtClean="0">
                <a:latin typeface="Heiti TC Medium" charset="-120"/>
                <a:ea typeface="Heiti TC Medium" charset="-120"/>
                <a:cs typeface="Heiti TC Medium" charset="-120"/>
              </a:rPr>
              <a:t>攔網</a:t>
            </a:r>
            <a:r>
              <a:rPr dirty="0" smtClean="0">
                <a:latin typeface="Heiti TC Medium" charset="-120"/>
                <a:ea typeface="Heiti TC Medium" charset="-120"/>
                <a:cs typeface="Heiti TC Medium" charset="-120"/>
              </a:rPr>
              <a:t> </a:t>
            </a:r>
            <a:endParaRPr dirty="0">
              <a:latin typeface="Heiti TC Medium" charset="-120"/>
              <a:ea typeface="Heiti TC Medium" charset="-120"/>
              <a:cs typeface="Heiti TC Medium" charset="-120"/>
            </a:endParaRPr>
          </a:p>
        </p:txBody>
      </p:sp>
      <p:sp>
        <p:nvSpPr>
          <p:cNvPr id="290" name="自由(L)轉到前排了，所以欄中(MB)跟他換"/>
          <p:cNvSpPr txBox="1"/>
          <p:nvPr/>
        </p:nvSpPr>
        <p:spPr>
          <a:xfrm>
            <a:off x="33670" y="981595"/>
            <a:ext cx="577562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自由</a:t>
            </a:r>
            <a:r>
              <a:rPr b="1" dirty="0">
                <a:latin typeface="DIN Alternate" charset="0"/>
                <a:ea typeface="DIN Alternate" charset="0"/>
                <a:cs typeface="DIN Alternate" charset="0"/>
              </a:rPr>
              <a:t>(L)</a:t>
            </a:r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轉到前排了，所以欄中</a:t>
            </a:r>
            <a:r>
              <a:rPr b="1" dirty="0">
                <a:latin typeface="DIN Alternate" charset="0"/>
                <a:ea typeface="DIN Alternate" charset="0"/>
                <a:cs typeface="DIN Alternate" charset="0"/>
              </a:rPr>
              <a:t>(MB)</a:t>
            </a:r>
            <a:r>
              <a:rPr b="1" dirty="0">
                <a:latin typeface="Heiti TC Medium" charset="-120"/>
                <a:ea typeface="Heiti TC Medium" charset="-120"/>
                <a:cs typeface="Heiti TC Medium" charset="-120"/>
              </a:rPr>
              <a:t>跟他換</a:t>
            </a:r>
          </a:p>
        </p:txBody>
      </p:sp>
      <p:sp>
        <p:nvSpPr>
          <p:cNvPr id="291" name="Line"/>
          <p:cNvSpPr/>
          <p:nvPr/>
        </p:nvSpPr>
        <p:spPr>
          <a:xfrm flipV="1">
            <a:off x="3431692" y="6365782"/>
            <a:ext cx="559849" cy="1577036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5960131" y="5400987"/>
            <a:ext cx="3039300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>
            <a:off x="4544767" y="4170477"/>
            <a:ext cx="1913682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6237451" y="2665907"/>
            <a:ext cx="976649" cy="1"/>
          </a:xfrm>
          <a:prstGeom prst="line">
            <a:avLst/>
          </a:prstGeom>
          <a:ln w="762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5" name="S"/>
          <p:cNvSpPr/>
          <p:nvPr/>
        </p:nvSpPr>
        <p:spPr>
          <a:xfrm>
            <a:off x="4552917" y="4730024"/>
            <a:ext cx="1270001" cy="1270001"/>
          </a:xfrm>
          <a:prstGeom prst="ellipse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S</a:t>
            </a:r>
          </a:p>
        </p:txBody>
      </p:sp>
      <p:sp>
        <p:nvSpPr>
          <p:cNvPr id="296" name="MB"/>
          <p:cNvSpPr/>
          <p:nvPr/>
        </p:nvSpPr>
        <p:spPr>
          <a:xfrm>
            <a:off x="2928954" y="813348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297" name="WS"/>
          <p:cNvSpPr/>
          <p:nvPr/>
        </p:nvSpPr>
        <p:spPr>
          <a:xfrm>
            <a:off x="5867400" y="7119201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 u="sng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  <p:sp>
        <p:nvSpPr>
          <p:cNvPr id="298" name="O"/>
          <p:cNvSpPr/>
          <p:nvPr/>
        </p:nvSpPr>
        <p:spPr>
          <a:xfrm>
            <a:off x="7695447" y="3057355"/>
            <a:ext cx="1270001" cy="1270001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8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O</a:t>
            </a:r>
          </a:p>
        </p:txBody>
      </p:sp>
      <p:sp>
        <p:nvSpPr>
          <p:cNvPr id="299" name="MB"/>
          <p:cNvSpPr/>
          <p:nvPr/>
        </p:nvSpPr>
        <p:spPr>
          <a:xfrm>
            <a:off x="4866608" y="2631808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6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MB</a:t>
            </a:r>
          </a:p>
        </p:txBody>
      </p:sp>
      <p:sp>
        <p:nvSpPr>
          <p:cNvPr id="300" name="WS"/>
          <p:cNvSpPr/>
          <p:nvPr/>
        </p:nvSpPr>
        <p:spPr>
          <a:xfrm>
            <a:off x="6090775" y="353547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8761 -0.000000" pathEditMode="relative">
                                      <p:cBhvr>
                                        <p:cTn id="1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8660 -0.231401" pathEditMode="relative">
                                      <p:cBhvr>
                                        <p:cTn id="2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23245 -0.000000" pathEditMode="relative">
                                      <p:cBhvr>
                                        <p:cTn id="23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61371 0.000000" pathEditMode="relative">
                                      <p:cBhvr>
                                        <p:cTn id="2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1500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1500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5" dur="15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8" dur="1500" fill="hold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grpId="1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500" fill="hold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grpId="1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4" dur="1500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9" animBg="1" advAuto="0"/>
      <p:bldP spid="289" grpId="10" animBg="1" advAuto="0"/>
      <p:bldP spid="290" grpId="11" animBg="1" advAuto="0"/>
      <p:bldP spid="291" grpId="1" animBg="1" advAuto="0"/>
      <p:bldP spid="291" grpId="12" animBg="1" advAuto="0"/>
      <p:bldP spid="292" grpId="2" animBg="1" advAuto="0"/>
      <p:bldP spid="292" grpId="13" animBg="1" advAuto="0"/>
      <p:bldP spid="293" grpId="3" animBg="1" advAuto="0"/>
      <p:bldP spid="293" grpId="14" animBg="1" advAuto="0"/>
      <p:bldP spid="294" grpId="4" animBg="1" advAuto="0"/>
      <p:bldP spid="294" grpId="1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348</Words>
  <Application>Microsoft Office PowerPoint</Application>
  <PresentationFormat>自訂</PresentationFormat>
  <Paragraphs>258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DIN Alternate</vt:lpstr>
      <vt:lpstr>Heiti TC Medium</vt:lpstr>
      <vt:lpstr>Helvetica Light</vt:lpstr>
      <vt:lpstr>Helvetica Neue</vt:lpstr>
      <vt:lpstr>Helvetica Neue Light</vt:lpstr>
      <vt:lpstr>Helvetica Neue Medium</vt:lpstr>
      <vt:lpstr>黑體-繁 中黑</vt:lpstr>
      <vt:lpstr>Microsoft JhengHei</vt:lpstr>
      <vt:lpstr>White</vt:lpstr>
      <vt:lpstr>排球隊形與站位</vt:lpstr>
      <vt:lpstr>基本輪轉</vt:lpstr>
      <vt:lpstr>代號說明&amp;原則</vt:lpstr>
      <vt:lpstr>舉球（通常）會是第一個發球的</vt:lpstr>
      <vt:lpstr>發球局 準備發球</vt:lpstr>
      <vt:lpstr>對面發球 準備接發</vt:lpstr>
      <vt:lpstr>發球局 準備發球</vt:lpstr>
      <vt:lpstr>對面發球 準備接球 </vt:lpstr>
      <vt:lpstr>發球局 準備發球 </vt:lpstr>
      <vt:lpstr>對面發球 準備接球 </vt:lpstr>
      <vt:lpstr>發球局 準備發球 </vt:lpstr>
      <vt:lpstr>對面發球 準備接球 </vt:lpstr>
      <vt:lpstr>發球局 準備發球 </vt:lpstr>
      <vt:lpstr>對面發球 準備接發 </vt:lpstr>
      <vt:lpstr>發球局 準備發球 </vt:lpstr>
      <vt:lpstr>對面發球 準備接球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排球隊形與站位</dc:title>
  <cp:lastModifiedBy>Windows 使用者</cp:lastModifiedBy>
  <cp:revision>6</cp:revision>
  <dcterms:modified xsi:type="dcterms:W3CDTF">2018-11-27T06:53:07Z</dcterms:modified>
</cp:coreProperties>
</file>