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ADD1E29-E4B6-44C6-B276-F9927A95AF0D}">
  <a:tblStyle styleId="{0ADD1E29-E4B6-44C6-B276-F9927A95AF0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5a479868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5a479868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5a479868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65a479868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5b91fdc5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5b91fdc5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5b91fdc5e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65b91fdc5e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5a479868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5a479868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5b91fdc5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5b91fdc5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5b91fdc5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5b91fdc5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65b91fdc5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65b91fdc5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5b91fdc5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5b91fdc5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65b91fdc5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65b91fdc5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5b91fdc5e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5b91fdc5e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65b91fdc5e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65b91fdc5e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65b91fdc5e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65b91fdc5e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65b91fdc5e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65b91fdc5e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65b91fdc5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65b91fdc5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65b91fdc5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65b91fdc5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65b91fdc5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65b91fdc5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65b91fdc5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65b91fdc5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65b91fdc5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65b91fdc5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65b91fdc5e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65b91fdc5e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65b91fdc5e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65b91fdc5e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65a47986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65a47986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65b91fdc5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65b91fdc5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65b91fdc5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65b91fdc5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65b91fdc5e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65b91fdc5e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65b91fdc5e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65b91fdc5e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65b91fdc5e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65b91fdc5e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65b91fdc5e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65b91fdc5e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65b91fdc5e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65b91fdc5e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65b91fdc5e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65b91fdc5e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65b91fdc5e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65b91fdc5e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65b91fdc5e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65b91fdc5e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65a479868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65a479868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5a479868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5a479868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5a479868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5a479868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5b91fdc5e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5b91fdc5e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5a479868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65a479868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65a479868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65a479868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hub.com/" TargetMode="Externa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7.png"/><Relationship Id="rId4" Type="http://schemas.openxmlformats.org/officeDocument/2006/relationships/image" Target="../media/image13.png"/><Relationship Id="rId5"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4.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4.png"/><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www.postman.com/download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nodejs.org/" TargetMode="External"/><Relationship Id="rId4" Type="http://schemas.openxmlformats.org/officeDocument/2006/relationships/hyperlink" Target="https://www.apachefriends.org/download.html" TargetMode="External"/><Relationship Id="rId5" Type="http://schemas.openxmlformats.org/officeDocument/2006/relationships/hyperlink" Target="https://code.visualstudio.com/downloa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NodeJS (ExpressJS)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2300"/>
              <a:t>By Mochammad Hairullah</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Membuat Proyek ExpressJS</a:t>
            </a:r>
            <a:endParaRPr/>
          </a:p>
        </p:txBody>
      </p:sp>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GB"/>
              <a:t>Silahkan buka terminal/cmd</a:t>
            </a:r>
            <a:endParaRPr/>
          </a:p>
          <a:p>
            <a:pPr indent="0" lvl="0" marL="0" rtl="0" algn="just">
              <a:lnSpc>
                <a:spcPct val="150000"/>
              </a:lnSpc>
              <a:spcBef>
                <a:spcPts val="1200"/>
              </a:spcBef>
              <a:spcAft>
                <a:spcPts val="1200"/>
              </a:spcAft>
              <a:buNone/>
            </a:pPr>
            <a:r>
              <a:t/>
            </a:r>
            <a:endParaRPr/>
          </a:p>
        </p:txBody>
      </p:sp>
      <p:graphicFrame>
        <p:nvGraphicFramePr>
          <p:cNvPr id="109" name="Google Shape;109;p22"/>
          <p:cNvGraphicFramePr/>
          <p:nvPr/>
        </p:nvGraphicFramePr>
        <p:xfrm>
          <a:off x="413950" y="1619250"/>
          <a:ext cx="3000000" cy="3000000"/>
        </p:xfrm>
        <a:graphic>
          <a:graphicData uri="http://schemas.openxmlformats.org/drawingml/2006/table">
            <a:tbl>
              <a:tblPr>
                <a:noFill/>
                <a:tableStyleId>{0ADD1E29-E4B6-44C6-B276-F9927A95AF0D}</a:tableStyleId>
              </a:tblPr>
              <a:tblGrid>
                <a:gridCol w="4158050"/>
                <a:gridCol w="4192500"/>
              </a:tblGrid>
              <a:tr h="381000">
                <a:tc>
                  <a:txBody>
                    <a:bodyPr/>
                    <a:lstStyle/>
                    <a:p>
                      <a:pPr indent="0" lvl="0" marL="0" rtl="0" algn="ctr">
                        <a:spcBef>
                          <a:spcPts val="0"/>
                        </a:spcBef>
                        <a:spcAft>
                          <a:spcPts val="0"/>
                        </a:spcAft>
                        <a:buNone/>
                      </a:pPr>
                      <a:r>
                        <a:rPr b="1" lang="en-GB"/>
                        <a:t>Keterangan</a:t>
                      </a:r>
                      <a:endParaRPr b="1"/>
                    </a:p>
                  </a:txBody>
                  <a:tcPr marT="91425" marB="91425" marR="91425" marL="91425" anchor="ctr"/>
                </a:tc>
                <a:tc>
                  <a:txBody>
                    <a:bodyPr/>
                    <a:lstStyle/>
                    <a:p>
                      <a:pPr indent="0" lvl="0" marL="0" rtl="0" algn="ctr">
                        <a:spcBef>
                          <a:spcPts val="0"/>
                        </a:spcBef>
                        <a:spcAft>
                          <a:spcPts val="0"/>
                        </a:spcAft>
                        <a:buNone/>
                      </a:pPr>
                      <a:r>
                        <a:rPr b="1" lang="en-GB"/>
                        <a:t>Command (Perintah)</a:t>
                      </a:r>
                      <a:endParaRPr b="1"/>
                    </a:p>
                  </a:txBody>
                  <a:tcPr marT="91425" marB="91425" marR="91425" marL="91425" anchor="ctr"/>
                </a:tc>
              </a:tr>
              <a:tr h="381000">
                <a:tc>
                  <a:txBody>
                    <a:bodyPr/>
                    <a:lstStyle/>
                    <a:p>
                      <a:pPr indent="0" lvl="0" marL="0" rtl="0" algn="l">
                        <a:spcBef>
                          <a:spcPts val="0"/>
                        </a:spcBef>
                        <a:spcAft>
                          <a:spcPts val="0"/>
                        </a:spcAft>
                        <a:buNone/>
                      </a:pPr>
                      <a:r>
                        <a:rPr lang="en-GB"/>
                        <a:t>Membuat proyek express</a:t>
                      </a:r>
                      <a:endParaRPr/>
                    </a:p>
                  </a:txBody>
                  <a:tcPr marT="91425" marB="91425" marR="91425" marL="91425" anchor="ctr"/>
                </a:tc>
                <a:tc>
                  <a:txBody>
                    <a:bodyPr/>
                    <a:lstStyle/>
                    <a:p>
                      <a:pPr indent="0" lvl="0" marL="0" rtl="0" algn="l">
                        <a:spcBef>
                          <a:spcPts val="0"/>
                        </a:spcBef>
                        <a:spcAft>
                          <a:spcPts val="0"/>
                        </a:spcAft>
                        <a:buNone/>
                      </a:pPr>
                      <a:r>
                        <a:rPr lang="en-GB"/>
                        <a:t>express --no-view nama-proyek</a:t>
                      </a:r>
                      <a:endParaRPr/>
                    </a:p>
                  </a:txBody>
                  <a:tcPr marT="91425" marB="91425" marR="91425" marL="91425" anchor="ctr"/>
                </a:tc>
              </a:tr>
              <a:tr h="381000">
                <a:tc>
                  <a:txBody>
                    <a:bodyPr/>
                    <a:lstStyle/>
                    <a:p>
                      <a:pPr indent="0" lvl="0" marL="0" rtl="0" algn="l">
                        <a:spcBef>
                          <a:spcPts val="0"/>
                        </a:spcBef>
                        <a:spcAft>
                          <a:spcPts val="0"/>
                        </a:spcAft>
                        <a:buNone/>
                      </a:pPr>
                      <a:r>
                        <a:rPr lang="en-GB"/>
                        <a:t>Ke nama-proyek</a:t>
                      </a:r>
                      <a:endParaRPr/>
                    </a:p>
                  </a:txBody>
                  <a:tcPr marT="91425" marB="91425" marR="91425" marL="91425" anchor="ctr"/>
                </a:tc>
                <a:tc>
                  <a:txBody>
                    <a:bodyPr/>
                    <a:lstStyle/>
                    <a:p>
                      <a:pPr indent="0" lvl="0" marL="0" rtl="0" algn="l">
                        <a:spcBef>
                          <a:spcPts val="0"/>
                        </a:spcBef>
                        <a:spcAft>
                          <a:spcPts val="0"/>
                        </a:spcAft>
                        <a:buNone/>
                      </a:pPr>
                      <a:r>
                        <a:rPr lang="en-GB"/>
                        <a:t>c</a:t>
                      </a:r>
                      <a:r>
                        <a:rPr lang="en-GB"/>
                        <a:t>d nama-proyek</a:t>
                      </a:r>
                      <a:endParaRPr/>
                    </a:p>
                  </a:txBody>
                  <a:tcPr marT="91425" marB="91425" marR="91425" marL="91425" anchor="ctr"/>
                </a:tc>
              </a:tr>
              <a:tr h="381000">
                <a:tc>
                  <a:txBody>
                    <a:bodyPr/>
                    <a:lstStyle/>
                    <a:p>
                      <a:pPr indent="0" lvl="0" marL="0" rtl="0" algn="l">
                        <a:spcBef>
                          <a:spcPts val="0"/>
                        </a:spcBef>
                        <a:spcAft>
                          <a:spcPts val="0"/>
                        </a:spcAft>
                        <a:buNone/>
                      </a:pPr>
                      <a:r>
                        <a:rPr lang="en-GB"/>
                        <a:t>Pergi ke file package.json lalu ubah</a:t>
                      </a:r>
                      <a:endParaRPr/>
                    </a:p>
                    <a:p>
                      <a:pPr indent="0" lvl="0" marL="0" rtl="0" algn="l">
                        <a:spcBef>
                          <a:spcPts val="0"/>
                        </a:spcBef>
                        <a:spcAft>
                          <a:spcPts val="0"/>
                        </a:spcAft>
                        <a:buNone/>
                      </a:pPr>
                      <a:r>
                        <a:rPr lang="en-GB">
                          <a:solidFill>
                            <a:schemeClr val="dk1"/>
                          </a:solidFill>
                        </a:rPr>
                        <a:t>"start": "node ./bin/www" menjadi</a:t>
                      </a:r>
                      <a:endParaRPr>
                        <a:solidFill>
                          <a:schemeClr val="dk1"/>
                        </a:solidFill>
                      </a:endParaRPr>
                    </a:p>
                    <a:p>
                      <a:pPr indent="0" lvl="0" marL="0" rtl="0" algn="l">
                        <a:spcBef>
                          <a:spcPts val="0"/>
                        </a:spcBef>
                        <a:spcAft>
                          <a:spcPts val="0"/>
                        </a:spcAft>
                        <a:buNone/>
                      </a:pPr>
                      <a:r>
                        <a:rPr lang="en-GB">
                          <a:solidFill>
                            <a:schemeClr val="dk1"/>
                          </a:solidFill>
                        </a:rPr>
                        <a:t>"start": "nodemon ./bin/www"</a:t>
                      </a:r>
                      <a:endParaRPr>
                        <a:solidFill>
                          <a:schemeClr val="dk1"/>
                        </a:solidFill>
                      </a:endParaRPr>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en-GB"/>
                        <a:t>"scripts": {</a:t>
                      </a:r>
                      <a:endParaRPr/>
                    </a:p>
                    <a:p>
                      <a:pPr indent="0" lvl="0" marL="0" rtl="0" algn="l">
                        <a:spcBef>
                          <a:spcPts val="0"/>
                        </a:spcBef>
                        <a:spcAft>
                          <a:spcPts val="0"/>
                        </a:spcAft>
                        <a:buClr>
                          <a:schemeClr val="dk1"/>
                        </a:buClr>
                        <a:buSzPts val="1100"/>
                        <a:buFont typeface="Arial"/>
                        <a:buNone/>
                      </a:pPr>
                      <a:r>
                        <a:rPr lang="en-GB"/>
                        <a:t>    "start": "nodemon ./bin/www"</a:t>
                      </a:r>
                      <a:endParaRPr/>
                    </a:p>
                    <a:p>
                      <a:pPr indent="0" lvl="0" marL="0" rtl="0" algn="l">
                        <a:spcBef>
                          <a:spcPts val="0"/>
                        </a:spcBef>
                        <a:spcAft>
                          <a:spcPts val="0"/>
                        </a:spcAft>
                        <a:buNone/>
                      </a:pPr>
                      <a:r>
                        <a:rPr lang="en-GB"/>
                        <a:t>  },</a:t>
                      </a:r>
                      <a:endParaRPr/>
                    </a:p>
                  </a:txBody>
                  <a:tcPr marT="91425" marB="91425" marR="91425" marL="91425" anchor="ctr"/>
                </a:tc>
              </a:tr>
              <a:tr h="381000">
                <a:tc>
                  <a:txBody>
                    <a:bodyPr/>
                    <a:lstStyle/>
                    <a:p>
                      <a:pPr indent="0" lvl="0" marL="0" rtl="0" algn="l">
                        <a:spcBef>
                          <a:spcPts val="0"/>
                        </a:spcBef>
                        <a:spcAft>
                          <a:spcPts val="0"/>
                        </a:spcAft>
                        <a:buNone/>
                      </a:pPr>
                      <a:r>
                        <a:rPr lang="en-GB"/>
                        <a:t>Install module</a:t>
                      </a:r>
                      <a:endParaRPr/>
                    </a:p>
                  </a:txBody>
                  <a:tcPr marT="91425" marB="91425" marR="91425" marL="91425" anchor="ctr"/>
                </a:tc>
                <a:tc>
                  <a:txBody>
                    <a:bodyPr/>
                    <a:lstStyle/>
                    <a:p>
                      <a:pPr indent="0" lvl="0" marL="0" rtl="0" algn="l">
                        <a:spcBef>
                          <a:spcPts val="0"/>
                        </a:spcBef>
                        <a:spcAft>
                          <a:spcPts val="0"/>
                        </a:spcAft>
                        <a:buNone/>
                      </a:pPr>
                      <a:r>
                        <a:rPr lang="en-GB"/>
                        <a:t>npm install mysql2 dotenv bcryptjs fastest-validator body-parser --save</a:t>
                      </a:r>
                      <a:endParaRPr/>
                    </a:p>
                  </a:txBody>
                  <a:tcPr marT="91425" marB="91425" marR="91425" marL="91425" anchor="ctr"/>
                </a:tc>
              </a:tr>
              <a:tr h="381000">
                <a:tc>
                  <a:txBody>
                    <a:bodyPr/>
                    <a:lstStyle/>
                    <a:p>
                      <a:pPr indent="0" lvl="0" marL="0" rtl="0" algn="l">
                        <a:spcBef>
                          <a:spcPts val="0"/>
                        </a:spcBef>
                        <a:spcAft>
                          <a:spcPts val="0"/>
                        </a:spcAft>
                        <a:buClr>
                          <a:schemeClr val="dk1"/>
                        </a:buClr>
                        <a:buSzPts val="1100"/>
                        <a:buFont typeface="Arial"/>
                        <a:buNone/>
                      </a:pPr>
                      <a:r>
                        <a:rPr lang="en-GB">
                          <a:solidFill>
                            <a:schemeClr val="dk1"/>
                          </a:solidFill>
                        </a:rPr>
                        <a:t>Install sequelize (ORM)</a:t>
                      </a:r>
                      <a:endParaRPr/>
                    </a:p>
                  </a:txBody>
                  <a:tcPr marT="91425" marB="91425" marR="91425" marL="91425" anchor="ctr"/>
                </a:tc>
                <a:tc>
                  <a:txBody>
                    <a:bodyPr/>
                    <a:lstStyle/>
                    <a:p>
                      <a:pPr indent="0" lvl="0" marL="0" rtl="0" algn="l">
                        <a:spcBef>
                          <a:spcPts val="0"/>
                        </a:spcBef>
                        <a:spcAft>
                          <a:spcPts val="0"/>
                        </a:spcAft>
                        <a:buNone/>
                      </a:pPr>
                      <a:r>
                        <a:rPr lang="en-GB">
                          <a:solidFill>
                            <a:schemeClr val="dk1"/>
                          </a:solidFill>
                        </a:rPr>
                        <a:t>npm install --save sequelize sequelize-cli</a:t>
                      </a:r>
                      <a:endParaRPr/>
                    </a:p>
                  </a:txBody>
                  <a:tcPr marT="91425" marB="91425" marR="91425" marL="91425"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Membuat Proyek ExpressJS (Sequelize)</a:t>
            </a:r>
            <a:endParaRPr/>
          </a:p>
        </p:txBody>
      </p:sp>
      <p:graphicFrame>
        <p:nvGraphicFramePr>
          <p:cNvPr id="115" name="Google Shape;115;p23"/>
          <p:cNvGraphicFramePr/>
          <p:nvPr/>
        </p:nvGraphicFramePr>
        <p:xfrm>
          <a:off x="396725" y="1323400"/>
          <a:ext cx="3000000" cy="3000000"/>
        </p:xfrm>
        <a:graphic>
          <a:graphicData uri="http://schemas.openxmlformats.org/drawingml/2006/table">
            <a:tbl>
              <a:tblPr>
                <a:noFill/>
                <a:tableStyleId>{0ADD1E29-E4B6-44C6-B276-F9927A95AF0D}</a:tableStyleId>
              </a:tblPr>
              <a:tblGrid>
                <a:gridCol w="4158050"/>
                <a:gridCol w="4192500"/>
              </a:tblGrid>
              <a:tr h="381000">
                <a:tc>
                  <a:txBody>
                    <a:bodyPr/>
                    <a:lstStyle/>
                    <a:p>
                      <a:pPr indent="0" lvl="0" marL="0" rtl="0" algn="ctr">
                        <a:spcBef>
                          <a:spcPts val="0"/>
                        </a:spcBef>
                        <a:spcAft>
                          <a:spcPts val="0"/>
                        </a:spcAft>
                        <a:buNone/>
                      </a:pPr>
                      <a:r>
                        <a:rPr b="1" lang="en-GB"/>
                        <a:t>Keterangan</a:t>
                      </a:r>
                      <a:endParaRPr b="1"/>
                    </a:p>
                  </a:txBody>
                  <a:tcPr marT="91425" marB="91425" marR="91425" marL="91425" anchor="ctr"/>
                </a:tc>
                <a:tc>
                  <a:txBody>
                    <a:bodyPr/>
                    <a:lstStyle/>
                    <a:p>
                      <a:pPr indent="0" lvl="0" marL="0" rtl="0" algn="ctr">
                        <a:spcBef>
                          <a:spcPts val="0"/>
                        </a:spcBef>
                        <a:spcAft>
                          <a:spcPts val="0"/>
                        </a:spcAft>
                        <a:buNone/>
                      </a:pPr>
                      <a:r>
                        <a:rPr b="1" lang="en-GB"/>
                        <a:t>Command (Perintah)</a:t>
                      </a:r>
                      <a:endParaRPr b="1"/>
                    </a:p>
                  </a:txBody>
                  <a:tcPr marT="91425" marB="91425" marR="91425" marL="91425" anchor="ctr"/>
                </a:tc>
              </a:tr>
              <a:tr h="381000">
                <a:tc>
                  <a:txBody>
                    <a:bodyPr/>
                    <a:lstStyle/>
                    <a:p>
                      <a:pPr indent="0" lvl="0" marL="0" rtl="0" algn="l">
                        <a:spcBef>
                          <a:spcPts val="0"/>
                        </a:spcBef>
                        <a:spcAft>
                          <a:spcPts val="0"/>
                        </a:spcAft>
                        <a:buNone/>
                      </a:pPr>
                      <a:r>
                        <a:rPr lang="en-GB"/>
                        <a:t>Setelah itu</a:t>
                      </a:r>
                      <a:endParaRPr/>
                    </a:p>
                  </a:txBody>
                  <a:tcPr marT="91425" marB="91425" marR="91425" marL="91425" anchor="ctr"/>
                </a:tc>
                <a:tc>
                  <a:txBody>
                    <a:bodyPr/>
                    <a:lstStyle/>
                    <a:p>
                      <a:pPr indent="0" lvl="0" marL="0" rtl="0" algn="l">
                        <a:spcBef>
                          <a:spcPts val="0"/>
                        </a:spcBef>
                        <a:spcAft>
                          <a:spcPts val="0"/>
                        </a:spcAft>
                        <a:buNone/>
                      </a:pPr>
                      <a:r>
                        <a:rPr lang="en-GB"/>
                        <a:t>npx sequelize</a:t>
                      </a:r>
                      <a:endParaRPr/>
                    </a:p>
                  </a:txBody>
                  <a:tcPr marT="91425" marB="91425" marR="91425" marL="91425" anchor="ctr"/>
                </a:tc>
              </a:tr>
              <a:tr h="381000">
                <a:tc>
                  <a:txBody>
                    <a:bodyPr/>
                    <a:lstStyle/>
                    <a:p>
                      <a:pPr indent="0" lvl="0" marL="0" rtl="0" algn="l">
                        <a:spcBef>
                          <a:spcPts val="0"/>
                        </a:spcBef>
                        <a:spcAft>
                          <a:spcPts val="0"/>
                        </a:spcAft>
                        <a:buNone/>
                      </a:pPr>
                      <a:r>
                        <a:rPr lang="en-GB"/>
                        <a:t>Dan untuk membuat folder MVC bawaan sequelize maka jalankan perintah</a:t>
                      </a:r>
                      <a:endParaRPr/>
                    </a:p>
                  </a:txBody>
                  <a:tcPr marT="91425" marB="91425" marR="91425" marL="91425" anchor="ctr"/>
                </a:tc>
                <a:tc>
                  <a:txBody>
                    <a:bodyPr/>
                    <a:lstStyle/>
                    <a:p>
                      <a:pPr indent="0" lvl="0" marL="0" rtl="0" algn="l">
                        <a:spcBef>
                          <a:spcPts val="0"/>
                        </a:spcBef>
                        <a:spcAft>
                          <a:spcPts val="0"/>
                        </a:spcAft>
                        <a:buNone/>
                      </a:pPr>
                      <a:r>
                        <a:rPr lang="en-GB"/>
                        <a:t>npx sequelize init</a:t>
                      </a:r>
                      <a:endParaRPr/>
                    </a:p>
                  </a:txBody>
                  <a:tcPr marT="91425" marB="91425" marR="91425" marL="91425" anchor="ctr"/>
                </a:tc>
              </a:tr>
            </a:tbl>
          </a:graphicData>
        </a:graphic>
      </p:graphicFrame>
      <p:sp>
        <p:nvSpPr>
          <p:cNvPr id="116" name="Google Shape;116;p23"/>
          <p:cNvSpPr txBox="1"/>
          <p:nvPr>
            <p:ph idx="1" type="body"/>
          </p:nvPr>
        </p:nvSpPr>
        <p:spPr>
          <a:xfrm>
            <a:off x="311700" y="3031050"/>
            <a:ext cx="5500200" cy="17085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n-GB"/>
              <a:t>Setelah anda mengikuti langkah-langkah sebelumnya anda sudah dapat melihat folder yang di generate oleh sequelize contohnya pada slide 4. </a:t>
            </a:r>
            <a:endParaRPr/>
          </a:p>
        </p:txBody>
      </p:sp>
      <p:pic>
        <p:nvPicPr>
          <p:cNvPr id="117" name="Google Shape;117;p23"/>
          <p:cNvPicPr preferRelativeResize="0"/>
          <p:nvPr/>
        </p:nvPicPr>
        <p:blipFill>
          <a:blip r:embed="rId3">
            <a:alphaModFix/>
          </a:blip>
          <a:stretch>
            <a:fillRect/>
          </a:stretch>
        </p:blipFill>
        <p:spPr>
          <a:xfrm>
            <a:off x="6113764" y="2954925"/>
            <a:ext cx="2633510" cy="19769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Perintah sequelize dasar</a:t>
            </a:r>
            <a:endParaRPr/>
          </a:p>
        </p:txBody>
      </p:sp>
      <p:pic>
        <p:nvPicPr>
          <p:cNvPr id="123" name="Google Shape;123;p24"/>
          <p:cNvPicPr preferRelativeResize="0"/>
          <p:nvPr/>
        </p:nvPicPr>
        <p:blipFill>
          <a:blip r:embed="rId3">
            <a:alphaModFix/>
          </a:blip>
          <a:stretch>
            <a:fillRect/>
          </a:stretch>
        </p:blipFill>
        <p:spPr>
          <a:xfrm>
            <a:off x="701038" y="1076950"/>
            <a:ext cx="7741917" cy="382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ctrTitle"/>
          </p:nvPr>
        </p:nvSpPr>
        <p:spPr>
          <a:xfrm>
            <a:off x="311700" y="2078400"/>
            <a:ext cx="8520600" cy="986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KONFIGURASI &amp; CRUD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Konfigurasi ExpressJS</a:t>
            </a:r>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GB"/>
              <a:t>Ada beberapa yang perlu di konfigurasi dalam framework ExpressJS sebagai berikut:</a:t>
            </a:r>
            <a:endParaRPr/>
          </a:p>
          <a:p>
            <a:pPr indent="-342900" lvl="0" marL="457200" rtl="0" algn="just">
              <a:lnSpc>
                <a:spcPct val="150000"/>
              </a:lnSpc>
              <a:spcBef>
                <a:spcPts val="1200"/>
              </a:spcBef>
              <a:spcAft>
                <a:spcPts val="0"/>
              </a:spcAft>
              <a:buSzPts val="1800"/>
              <a:buChar char="●"/>
            </a:pPr>
            <a:r>
              <a:rPr lang="en-GB"/>
              <a:t>Membuat gitignore</a:t>
            </a:r>
            <a:endParaRPr/>
          </a:p>
          <a:p>
            <a:pPr indent="-342900" lvl="0" marL="457200" rtl="0" algn="just">
              <a:lnSpc>
                <a:spcPct val="150000"/>
              </a:lnSpc>
              <a:spcBef>
                <a:spcPts val="0"/>
              </a:spcBef>
              <a:spcAft>
                <a:spcPts val="0"/>
              </a:spcAft>
              <a:buSzPts val="1800"/>
              <a:buChar char="●"/>
            </a:pPr>
            <a:r>
              <a:rPr lang="en-GB"/>
              <a:t>Membuat file .env.example</a:t>
            </a:r>
            <a:endParaRPr/>
          </a:p>
          <a:p>
            <a:pPr indent="-342900" lvl="0" marL="457200" rtl="0" algn="just">
              <a:lnSpc>
                <a:spcPct val="150000"/>
              </a:lnSpc>
              <a:spcBef>
                <a:spcPts val="0"/>
              </a:spcBef>
              <a:spcAft>
                <a:spcPts val="0"/>
              </a:spcAft>
              <a:buSzPts val="1800"/>
              <a:buChar char="●"/>
            </a:pPr>
            <a:r>
              <a:rPr lang="en-GB"/>
              <a:t>Konfigurasi file .env.example</a:t>
            </a:r>
            <a:endParaRPr/>
          </a:p>
          <a:p>
            <a:pPr indent="-342900" lvl="0" marL="457200" rtl="0" algn="just">
              <a:lnSpc>
                <a:spcPct val="150000"/>
              </a:lnSpc>
              <a:spcBef>
                <a:spcPts val="0"/>
              </a:spcBef>
              <a:spcAft>
                <a:spcPts val="0"/>
              </a:spcAft>
              <a:buSzPts val="1800"/>
              <a:buChar char="●"/>
            </a:pPr>
            <a:r>
              <a:rPr lang="en-GB"/>
              <a:t>Konfigurasi config (koneksi ke database)</a:t>
            </a:r>
            <a:endParaRPr/>
          </a:p>
          <a:p>
            <a:pPr indent="-342900" lvl="0" marL="457200" rtl="0" algn="just">
              <a:lnSpc>
                <a:spcPct val="150000"/>
              </a:lnSpc>
              <a:spcBef>
                <a:spcPts val="0"/>
              </a:spcBef>
              <a:spcAft>
                <a:spcPts val="0"/>
              </a:spcAft>
              <a:buSzPts val="1800"/>
              <a:buChar char="●"/>
            </a:pPr>
            <a:r>
              <a:rPr lang="en-GB"/>
              <a:t>Membuat folder controllers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Membuat gitignore</a:t>
            </a:r>
            <a:endParaRPr/>
          </a:p>
        </p:txBody>
      </p:sp>
      <p:sp>
        <p:nvSpPr>
          <p:cNvPr id="140" name="Google Shape;140;p27"/>
          <p:cNvSpPr txBox="1"/>
          <p:nvPr>
            <p:ph idx="1" type="body"/>
          </p:nvPr>
        </p:nvSpPr>
        <p:spPr>
          <a:xfrm>
            <a:off x="311700" y="1152475"/>
            <a:ext cx="8520600" cy="1726200"/>
          </a:xfrm>
          <a:prstGeom prst="rect">
            <a:avLst/>
          </a:prstGeom>
        </p:spPr>
        <p:txBody>
          <a:bodyPr anchorCtr="0" anchor="t" bIns="91425" lIns="91425" spcFirstLastPara="1" rIns="91425" wrap="square" tIns="91425">
            <a:normAutofit fontScale="85000" lnSpcReduction="10000"/>
          </a:bodyPr>
          <a:lstStyle/>
          <a:p>
            <a:pPr indent="0" lvl="0" marL="0" rtl="0" algn="just">
              <a:lnSpc>
                <a:spcPct val="150000"/>
              </a:lnSpc>
              <a:spcBef>
                <a:spcPts val="0"/>
              </a:spcBef>
              <a:spcAft>
                <a:spcPts val="1200"/>
              </a:spcAft>
              <a:buNone/>
            </a:pPr>
            <a:r>
              <a:rPr lang="en-GB"/>
              <a:t>Ada beberapa keuntungan untuk file gitignore ini yaitu ketika anda push proyek ke github maka folder seperti (node_modules, .env dll) tidak akan diupload karena dikecualikan. Dan pastikan anda sudah mendaftar github, jika belum silahkan daftar melalui situs resminya (</a:t>
            </a:r>
            <a:r>
              <a:rPr lang="en-GB" u="sng">
                <a:solidFill>
                  <a:schemeClr val="hlink"/>
                </a:solidFill>
                <a:hlinkClick r:id="rId3"/>
              </a:rPr>
              <a:t>https://github.com/</a:t>
            </a:r>
            <a:r>
              <a:rPr lang="en-GB"/>
              <a:t>). Buatlah file dengan nama .gitignore dan contoh isinya pada gambar dibawah ini.</a:t>
            </a:r>
            <a:endParaRPr/>
          </a:p>
        </p:txBody>
      </p:sp>
      <p:pic>
        <p:nvPicPr>
          <p:cNvPr id="141" name="Google Shape;141;p27"/>
          <p:cNvPicPr preferRelativeResize="0"/>
          <p:nvPr/>
        </p:nvPicPr>
        <p:blipFill>
          <a:blip r:embed="rId4">
            <a:alphaModFix/>
          </a:blip>
          <a:stretch>
            <a:fillRect/>
          </a:stretch>
        </p:blipFill>
        <p:spPr>
          <a:xfrm>
            <a:off x="369488" y="3013425"/>
            <a:ext cx="8405024" cy="1812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Membuat .env.example</a:t>
            </a:r>
            <a:endParaRPr/>
          </a:p>
        </p:txBody>
      </p:sp>
      <p:sp>
        <p:nvSpPr>
          <p:cNvPr id="147" name="Google Shape;147;p28"/>
          <p:cNvSpPr txBox="1"/>
          <p:nvPr>
            <p:ph idx="1" type="body"/>
          </p:nvPr>
        </p:nvSpPr>
        <p:spPr>
          <a:xfrm>
            <a:off x="311700" y="1152475"/>
            <a:ext cx="8520600" cy="17262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n-GB"/>
              <a:t>.env pada Express.js memberikan keuntungan seperti keamanan (untuk menyimpan informasi rahasia), kemudahan konfigurasi, portabilitas, dan fleksibilitas dalam mengelola variabel lingkungan aplikasi. Ini membantu menjaga keamanan informasi sensitif dan memudahkan penyesuaian konfigurasi aplikasi.</a:t>
            </a:r>
            <a:endParaRPr/>
          </a:p>
        </p:txBody>
      </p:sp>
      <p:pic>
        <p:nvPicPr>
          <p:cNvPr id="148" name="Google Shape;148;p28"/>
          <p:cNvPicPr preferRelativeResize="0"/>
          <p:nvPr/>
        </p:nvPicPr>
        <p:blipFill>
          <a:blip r:embed="rId3">
            <a:alphaModFix/>
          </a:blip>
          <a:stretch>
            <a:fillRect/>
          </a:stretch>
        </p:blipFill>
        <p:spPr>
          <a:xfrm>
            <a:off x="311700" y="2920975"/>
            <a:ext cx="4175707" cy="1960026"/>
          </a:xfrm>
          <a:prstGeom prst="rect">
            <a:avLst/>
          </a:prstGeom>
          <a:noFill/>
          <a:ln>
            <a:noFill/>
          </a:ln>
        </p:spPr>
      </p:pic>
      <p:sp>
        <p:nvSpPr>
          <p:cNvPr id="149" name="Google Shape;149;p28"/>
          <p:cNvSpPr txBox="1"/>
          <p:nvPr>
            <p:ph idx="1" type="body"/>
          </p:nvPr>
        </p:nvSpPr>
        <p:spPr>
          <a:xfrm>
            <a:off x="4749775" y="2920975"/>
            <a:ext cx="4082400" cy="1959900"/>
          </a:xfrm>
          <a:prstGeom prst="rect">
            <a:avLst/>
          </a:prstGeom>
        </p:spPr>
        <p:txBody>
          <a:bodyPr anchorCtr="0" anchor="t" bIns="91425" lIns="91425" spcFirstLastPara="1" rIns="91425" wrap="square" tIns="91425">
            <a:normAutofit fontScale="55000"/>
          </a:bodyPr>
          <a:lstStyle/>
          <a:p>
            <a:pPr indent="0" lvl="0" marL="0" rtl="0" algn="just">
              <a:lnSpc>
                <a:spcPct val="150000"/>
              </a:lnSpc>
              <a:spcBef>
                <a:spcPts val="0"/>
              </a:spcBef>
              <a:spcAft>
                <a:spcPts val="1200"/>
              </a:spcAft>
              <a:buNone/>
            </a:pPr>
            <a:r>
              <a:rPr lang="en-GB"/>
              <a:t>Setelah anda membuat .env.example seperti gambar disamping. Lalu anda jalankan perintah (</a:t>
            </a:r>
            <a:r>
              <a:rPr i="1" lang="en-GB"/>
              <a:t>cp .env.example .env</a:t>
            </a:r>
            <a:r>
              <a:rPr lang="en-GB"/>
              <a:t>) pada terminal anda maka sistem akan membuatkan file .env. Jadi .env.example itu hanya file contoh dan yang sebenarnya di gunakan adalah yang .env agar aplikasi anda lebih aman karena menyangkut dengan username dan password database anda. Dan jangan lupa DB_NAME sesuaikan dengan nama database anda pada file .env bukan .env.example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Konfigurasi config (koneksi ke database)</a:t>
            </a:r>
            <a:endParaRPr/>
          </a:p>
        </p:txBody>
      </p:sp>
      <p:sp>
        <p:nvSpPr>
          <p:cNvPr id="155" name="Google Shape;155;p29"/>
          <p:cNvSpPr txBox="1"/>
          <p:nvPr>
            <p:ph idx="1" type="body"/>
          </p:nvPr>
        </p:nvSpPr>
        <p:spPr>
          <a:xfrm>
            <a:off x="405000" y="1017725"/>
            <a:ext cx="4036500" cy="919500"/>
          </a:xfrm>
          <a:prstGeom prst="rect">
            <a:avLst/>
          </a:prstGeom>
        </p:spPr>
        <p:txBody>
          <a:bodyPr anchorCtr="0" anchor="t" bIns="91425" lIns="91425" spcFirstLastPara="1" rIns="91425" wrap="square" tIns="91425">
            <a:normAutofit fontScale="70000" lnSpcReduction="10000"/>
          </a:bodyPr>
          <a:lstStyle/>
          <a:p>
            <a:pPr indent="0" lvl="0" marL="0" rtl="0" algn="just">
              <a:lnSpc>
                <a:spcPct val="150000"/>
              </a:lnSpc>
              <a:spcBef>
                <a:spcPts val="0"/>
              </a:spcBef>
              <a:spcAft>
                <a:spcPts val="1200"/>
              </a:spcAft>
              <a:buNone/>
            </a:pPr>
            <a:r>
              <a:rPr lang="en-GB"/>
              <a:t>Ubah file config/config.json menjadi config.js dan kodenya seperti gambar di samping. Lalu ubah file models/index.js </a:t>
            </a:r>
            <a:endParaRPr/>
          </a:p>
        </p:txBody>
      </p:sp>
      <p:pic>
        <p:nvPicPr>
          <p:cNvPr id="156" name="Google Shape;156;p29"/>
          <p:cNvPicPr preferRelativeResize="0"/>
          <p:nvPr/>
        </p:nvPicPr>
        <p:blipFill>
          <a:blip r:embed="rId3">
            <a:alphaModFix/>
          </a:blip>
          <a:stretch>
            <a:fillRect/>
          </a:stretch>
        </p:blipFill>
        <p:spPr>
          <a:xfrm>
            <a:off x="4572000" y="1017725"/>
            <a:ext cx="4279491" cy="3820974"/>
          </a:xfrm>
          <a:prstGeom prst="rect">
            <a:avLst/>
          </a:prstGeom>
          <a:noFill/>
          <a:ln>
            <a:noFill/>
          </a:ln>
        </p:spPr>
      </p:pic>
      <p:pic>
        <p:nvPicPr>
          <p:cNvPr id="157" name="Google Shape;157;p29"/>
          <p:cNvPicPr preferRelativeResize="0"/>
          <p:nvPr/>
        </p:nvPicPr>
        <p:blipFill>
          <a:blip r:embed="rId4">
            <a:alphaModFix/>
          </a:blip>
          <a:stretch>
            <a:fillRect/>
          </a:stretch>
        </p:blipFill>
        <p:spPr>
          <a:xfrm>
            <a:off x="449650" y="1937225"/>
            <a:ext cx="3947199" cy="1366750"/>
          </a:xfrm>
          <a:prstGeom prst="rect">
            <a:avLst/>
          </a:prstGeom>
          <a:noFill/>
          <a:ln>
            <a:noFill/>
          </a:ln>
        </p:spPr>
      </p:pic>
      <p:pic>
        <p:nvPicPr>
          <p:cNvPr id="158" name="Google Shape;158;p29"/>
          <p:cNvPicPr preferRelativeResize="0"/>
          <p:nvPr/>
        </p:nvPicPr>
        <p:blipFill>
          <a:blip r:embed="rId5">
            <a:alphaModFix/>
          </a:blip>
          <a:stretch>
            <a:fillRect/>
          </a:stretch>
        </p:blipFill>
        <p:spPr>
          <a:xfrm>
            <a:off x="449650" y="3414051"/>
            <a:ext cx="3947200" cy="1424654"/>
          </a:xfrm>
          <a:prstGeom prst="rect">
            <a:avLst/>
          </a:prstGeom>
          <a:noFill/>
          <a:ln>
            <a:noFill/>
          </a:ln>
        </p:spPr>
      </p:pic>
      <p:cxnSp>
        <p:nvCxnSpPr>
          <p:cNvPr id="159" name="Google Shape;159;p29"/>
          <p:cNvCxnSpPr/>
          <p:nvPr/>
        </p:nvCxnSpPr>
        <p:spPr>
          <a:xfrm>
            <a:off x="3003200" y="2952450"/>
            <a:ext cx="389100" cy="1581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Membuat tabel (migrations)</a:t>
            </a:r>
            <a:endParaRPr/>
          </a:p>
        </p:txBody>
      </p:sp>
      <p:sp>
        <p:nvSpPr>
          <p:cNvPr id="165" name="Google Shape;165;p30"/>
          <p:cNvSpPr txBox="1"/>
          <p:nvPr>
            <p:ph idx="1" type="body"/>
          </p:nvPr>
        </p:nvSpPr>
        <p:spPr>
          <a:xfrm>
            <a:off x="311700" y="1152475"/>
            <a:ext cx="8520600" cy="22482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n-GB"/>
              <a:t>Pastikan anda sudah mengganti nama database anda di .env sesuai dengan database pada komputer anda </a:t>
            </a:r>
            <a:r>
              <a:rPr lang="en-GB"/>
              <a:t>contoh (DB_NAME=db_test). Lalu jalankan perintah (</a:t>
            </a:r>
            <a:r>
              <a:rPr i="1" lang="en-GB">
                <a:solidFill>
                  <a:srgbClr val="45818E"/>
                </a:solidFill>
              </a:rPr>
              <a:t>npx sequelize migration:generate --name nama-tabel</a:t>
            </a:r>
            <a:r>
              <a:rPr lang="en-GB"/>
              <a:t>). Contoh (</a:t>
            </a:r>
            <a:r>
              <a:rPr i="1" lang="en-GB">
                <a:solidFill>
                  <a:srgbClr val="45818E"/>
                </a:solidFill>
              </a:rPr>
              <a:t>npx sequelize migration:generate --name create-users-table</a:t>
            </a:r>
            <a:r>
              <a:rPr lang="en-GB"/>
              <a:t>) maka akan dibuatkan file di folder migrations seperti gambar dibawah ini.</a:t>
            </a:r>
            <a:endParaRPr/>
          </a:p>
        </p:txBody>
      </p:sp>
      <p:pic>
        <p:nvPicPr>
          <p:cNvPr id="166" name="Google Shape;166;p30"/>
          <p:cNvPicPr preferRelativeResize="0"/>
          <p:nvPr/>
        </p:nvPicPr>
        <p:blipFill>
          <a:blip r:embed="rId3">
            <a:alphaModFix/>
          </a:blip>
          <a:stretch>
            <a:fillRect/>
          </a:stretch>
        </p:blipFill>
        <p:spPr>
          <a:xfrm>
            <a:off x="2039563" y="3840150"/>
            <a:ext cx="5064875" cy="778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Membuat struktur tabel pada migrations</a:t>
            </a:r>
            <a:endParaRPr/>
          </a:p>
        </p:txBody>
      </p:sp>
      <p:pic>
        <p:nvPicPr>
          <p:cNvPr id="172" name="Google Shape;172;p31"/>
          <p:cNvPicPr preferRelativeResize="0"/>
          <p:nvPr/>
        </p:nvPicPr>
        <p:blipFill>
          <a:blip r:embed="rId3">
            <a:alphaModFix/>
          </a:blip>
          <a:stretch>
            <a:fillRect/>
          </a:stretch>
        </p:blipFill>
        <p:spPr>
          <a:xfrm>
            <a:off x="364225" y="1112525"/>
            <a:ext cx="4064598" cy="2525150"/>
          </a:xfrm>
          <a:prstGeom prst="rect">
            <a:avLst/>
          </a:prstGeom>
          <a:noFill/>
          <a:ln>
            <a:noFill/>
          </a:ln>
        </p:spPr>
      </p:pic>
      <p:sp>
        <p:nvSpPr>
          <p:cNvPr id="173" name="Google Shape;173;p31"/>
          <p:cNvSpPr txBox="1"/>
          <p:nvPr>
            <p:ph idx="1" type="body"/>
          </p:nvPr>
        </p:nvSpPr>
        <p:spPr>
          <a:xfrm>
            <a:off x="355325" y="3732475"/>
            <a:ext cx="4082400" cy="1200900"/>
          </a:xfrm>
          <a:prstGeom prst="rect">
            <a:avLst/>
          </a:prstGeom>
        </p:spPr>
        <p:txBody>
          <a:bodyPr anchorCtr="0" anchor="t" bIns="91425" lIns="91425" spcFirstLastPara="1" rIns="91425" wrap="square" tIns="91425">
            <a:normAutofit fontScale="70000" lnSpcReduction="10000"/>
          </a:bodyPr>
          <a:lstStyle/>
          <a:p>
            <a:pPr indent="0" lvl="0" marL="0" rtl="0" algn="just">
              <a:lnSpc>
                <a:spcPct val="150000"/>
              </a:lnSpc>
              <a:spcBef>
                <a:spcPts val="0"/>
              </a:spcBef>
              <a:spcAft>
                <a:spcPts val="1200"/>
              </a:spcAft>
              <a:buNone/>
            </a:pPr>
            <a:r>
              <a:rPr lang="en-GB"/>
              <a:t>Gambar di atas ini silahkan ubah menjadi seperti gambar disamping. Setidaknya anda sudah paham masalah database (MySQL) seperti field, row, increment, serta type datanya.</a:t>
            </a:r>
            <a:endParaRPr/>
          </a:p>
        </p:txBody>
      </p:sp>
      <p:pic>
        <p:nvPicPr>
          <p:cNvPr id="174" name="Google Shape;174;p31"/>
          <p:cNvPicPr preferRelativeResize="0"/>
          <p:nvPr/>
        </p:nvPicPr>
        <p:blipFill>
          <a:blip r:embed="rId4">
            <a:alphaModFix/>
          </a:blip>
          <a:stretch>
            <a:fillRect/>
          </a:stretch>
        </p:blipFill>
        <p:spPr>
          <a:xfrm>
            <a:off x="4962350" y="1112525"/>
            <a:ext cx="3683011" cy="38209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2078400"/>
            <a:ext cx="8520600" cy="986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INTRO EXPRESSJS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Migrate tabel yang sudah dibuat</a:t>
            </a:r>
            <a:endParaRPr/>
          </a:p>
        </p:txBody>
      </p:sp>
      <p:pic>
        <p:nvPicPr>
          <p:cNvPr id="180" name="Google Shape;180;p32"/>
          <p:cNvPicPr preferRelativeResize="0"/>
          <p:nvPr/>
        </p:nvPicPr>
        <p:blipFill>
          <a:blip r:embed="rId3">
            <a:alphaModFix/>
          </a:blip>
          <a:stretch>
            <a:fillRect/>
          </a:stretch>
        </p:blipFill>
        <p:spPr>
          <a:xfrm>
            <a:off x="936238" y="1195525"/>
            <a:ext cx="7271524" cy="1936125"/>
          </a:xfrm>
          <a:prstGeom prst="rect">
            <a:avLst/>
          </a:prstGeom>
          <a:noFill/>
          <a:ln>
            <a:noFill/>
          </a:ln>
        </p:spPr>
      </p:pic>
      <p:pic>
        <p:nvPicPr>
          <p:cNvPr id="181" name="Google Shape;181;p32"/>
          <p:cNvPicPr preferRelativeResize="0"/>
          <p:nvPr/>
        </p:nvPicPr>
        <p:blipFill>
          <a:blip r:embed="rId4">
            <a:alphaModFix/>
          </a:blip>
          <a:stretch>
            <a:fillRect/>
          </a:stretch>
        </p:blipFill>
        <p:spPr>
          <a:xfrm>
            <a:off x="936250" y="3704225"/>
            <a:ext cx="7271499" cy="1130637"/>
          </a:xfrm>
          <a:prstGeom prst="rect">
            <a:avLst/>
          </a:prstGeom>
          <a:noFill/>
          <a:ln>
            <a:noFill/>
          </a:ln>
        </p:spPr>
      </p:pic>
      <p:sp>
        <p:nvSpPr>
          <p:cNvPr id="182" name="Google Shape;182;p32"/>
          <p:cNvSpPr txBox="1"/>
          <p:nvPr>
            <p:ph idx="1" type="body"/>
          </p:nvPr>
        </p:nvSpPr>
        <p:spPr>
          <a:xfrm>
            <a:off x="936250" y="3200325"/>
            <a:ext cx="7271400" cy="415200"/>
          </a:xfrm>
          <a:prstGeom prst="rect">
            <a:avLst/>
          </a:prstGeom>
        </p:spPr>
        <p:txBody>
          <a:bodyPr anchorCtr="0" anchor="t" bIns="91425" lIns="91425" spcFirstLastPara="1" rIns="91425" wrap="square" tIns="91425">
            <a:normAutofit fontScale="62500"/>
          </a:bodyPr>
          <a:lstStyle/>
          <a:p>
            <a:pPr indent="0" lvl="0" marL="0" rtl="0" algn="just">
              <a:lnSpc>
                <a:spcPct val="150000"/>
              </a:lnSpc>
              <a:spcBef>
                <a:spcPts val="0"/>
              </a:spcBef>
              <a:spcAft>
                <a:spcPts val="1200"/>
              </a:spcAft>
              <a:buNone/>
            </a:pPr>
            <a:r>
              <a:rPr lang="en-GB"/>
              <a:t>Ketika anda sudah menjalankan perintah diatas maka akan tampil seperti ini di DBMS anda (phpmyadmin)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Membuat seeders</a:t>
            </a:r>
            <a:endParaRPr/>
          </a:p>
        </p:txBody>
      </p:sp>
      <p:sp>
        <p:nvSpPr>
          <p:cNvPr id="188" name="Google Shape;188;p33"/>
          <p:cNvSpPr txBox="1"/>
          <p:nvPr>
            <p:ph idx="1" type="body"/>
          </p:nvPr>
        </p:nvSpPr>
        <p:spPr>
          <a:xfrm>
            <a:off x="389150" y="1112525"/>
            <a:ext cx="4082400" cy="2262900"/>
          </a:xfrm>
          <a:prstGeom prst="rect">
            <a:avLst/>
          </a:prstGeom>
        </p:spPr>
        <p:txBody>
          <a:bodyPr anchorCtr="0" anchor="t" bIns="91425" lIns="91425" spcFirstLastPara="1" rIns="91425" wrap="square" tIns="91425">
            <a:normAutofit fontScale="92500" lnSpcReduction="10000"/>
          </a:bodyPr>
          <a:lstStyle/>
          <a:p>
            <a:pPr indent="0" lvl="0" marL="0" rtl="0" algn="just">
              <a:lnSpc>
                <a:spcPct val="150000"/>
              </a:lnSpc>
              <a:spcBef>
                <a:spcPts val="0"/>
              </a:spcBef>
              <a:spcAft>
                <a:spcPts val="1200"/>
              </a:spcAft>
              <a:buNone/>
            </a:pPr>
            <a:r>
              <a:rPr lang="en-GB"/>
              <a:t>Membuat seeder yaitu mengisi data dummy untuk mengetes aplikasi, dengan perintah (</a:t>
            </a:r>
            <a:r>
              <a:rPr i="1" lang="en-GB">
                <a:solidFill>
                  <a:srgbClr val="45818E"/>
                </a:solidFill>
              </a:rPr>
              <a:t>npx sequelize-cli seed:generate --name user-seeder</a:t>
            </a:r>
            <a:r>
              <a:rPr lang="en-GB"/>
              <a:t>) lalu akan otomatis generate file seperti gambar dibawah ini. Dan isinya seperti gambar disamping.</a:t>
            </a:r>
            <a:endParaRPr/>
          </a:p>
        </p:txBody>
      </p:sp>
      <p:pic>
        <p:nvPicPr>
          <p:cNvPr id="189" name="Google Shape;189;p33"/>
          <p:cNvPicPr preferRelativeResize="0"/>
          <p:nvPr/>
        </p:nvPicPr>
        <p:blipFill>
          <a:blip r:embed="rId3">
            <a:alphaModFix/>
          </a:blip>
          <a:stretch>
            <a:fillRect/>
          </a:stretch>
        </p:blipFill>
        <p:spPr>
          <a:xfrm>
            <a:off x="389150" y="3746100"/>
            <a:ext cx="4214250" cy="678575"/>
          </a:xfrm>
          <a:prstGeom prst="rect">
            <a:avLst/>
          </a:prstGeom>
          <a:noFill/>
          <a:ln>
            <a:noFill/>
          </a:ln>
        </p:spPr>
      </p:pic>
      <p:pic>
        <p:nvPicPr>
          <p:cNvPr id="190" name="Google Shape;190;p33"/>
          <p:cNvPicPr preferRelativeResize="0"/>
          <p:nvPr/>
        </p:nvPicPr>
        <p:blipFill>
          <a:blip r:embed="rId4">
            <a:alphaModFix/>
          </a:blip>
          <a:stretch>
            <a:fillRect/>
          </a:stretch>
        </p:blipFill>
        <p:spPr>
          <a:xfrm>
            <a:off x="4789625" y="1051675"/>
            <a:ext cx="3814201" cy="38209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Seed data dummy</a:t>
            </a:r>
            <a:endParaRPr/>
          </a:p>
        </p:txBody>
      </p:sp>
      <p:sp>
        <p:nvSpPr>
          <p:cNvPr id="196" name="Google Shape;196;p34"/>
          <p:cNvSpPr txBox="1"/>
          <p:nvPr>
            <p:ph idx="1" type="body"/>
          </p:nvPr>
        </p:nvSpPr>
        <p:spPr>
          <a:xfrm>
            <a:off x="936288" y="3040425"/>
            <a:ext cx="7271400" cy="415200"/>
          </a:xfrm>
          <a:prstGeom prst="rect">
            <a:avLst/>
          </a:prstGeom>
        </p:spPr>
        <p:txBody>
          <a:bodyPr anchorCtr="0" anchor="t" bIns="91425" lIns="91425" spcFirstLastPara="1" rIns="91425" wrap="square" tIns="91425">
            <a:normAutofit fontScale="62500"/>
          </a:bodyPr>
          <a:lstStyle/>
          <a:p>
            <a:pPr indent="0" lvl="0" marL="0" rtl="0" algn="just">
              <a:lnSpc>
                <a:spcPct val="150000"/>
              </a:lnSpc>
              <a:spcBef>
                <a:spcPts val="0"/>
              </a:spcBef>
              <a:spcAft>
                <a:spcPts val="1200"/>
              </a:spcAft>
              <a:buNone/>
            </a:pPr>
            <a:r>
              <a:rPr lang="en-GB"/>
              <a:t>Ketika anda sudah menjalankan perintah diatas maka akan tampil seperti ini di DBMS anda (phpmyadmin)</a:t>
            </a:r>
            <a:endParaRPr/>
          </a:p>
        </p:txBody>
      </p:sp>
      <p:pic>
        <p:nvPicPr>
          <p:cNvPr id="197" name="Google Shape;197;p34"/>
          <p:cNvPicPr preferRelativeResize="0"/>
          <p:nvPr/>
        </p:nvPicPr>
        <p:blipFill>
          <a:blip r:embed="rId3">
            <a:alphaModFix/>
          </a:blip>
          <a:stretch>
            <a:fillRect/>
          </a:stretch>
        </p:blipFill>
        <p:spPr>
          <a:xfrm>
            <a:off x="936300" y="1060075"/>
            <a:ext cx="7271399" cy="1938010"/>
          </a:xfrm>
          <a:prstGeom prst="rect">
            <a:avLst/>
          </a:prstGeom>
          <a:noFill/>
          <a:ln>
            <a:noFill/>
          </a:ln>
        </p:spPr>
      </p:pic>
      <p:pic>
        <p:nvPicPr>
          <p:cNvPr id="198" name="Google Shape;198;p34"/>
          <p:cNvPicPr preferRelativeResize="0"/>
          <p:nvPr/>
        </p:nvPicPr>
        <p:blipFill>
          <a:blip r:embed="rId4">
            <a:alphaModFix/>
          </a:blip>
          <a:stretch>
            <a:fillRect/>
          </a:stretch>
        </p:blipFill>
        <p:spPr>
          <a:xfrm>
            <a:off x="1532575" y="3455625"/>
            <a:ext cx="6078849" cy="1473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Membuat models</a:t>
            </a:r>
            <a:endParaRPr/>
          </a:p>
        </p:txBody>
      </p:sp>
      <p:sp>
        <p:nvSpPr>
          <p:cNvPr id="204" name="Google Shape;204;p35"/>
          <p:cNvSpPr txBox="1"/>
          <p:nvPr>
            <p:ph idx="1" type="body"/>
          </p:nvPr>
        </p:nvSpPr>
        <p:spPr>
          <a:xfrm>
            <a:off x="355325" y="2181600"/>
            <a:ext cx="4082400" cy="2488200"/>
          </a:xfrm>
          <a:prstGeom prst="rect">
            <a:avLst/>
          </a:prstGeom>
        </p:spPr>
        <p:txBody>
          <a:bodyPr anchorCtr="0" anchor="t" bIns="91425" lIns="91425" spcFirstLastPara="1" rIns="91425" wrap="square" tIns="91425">
            <a:normAutofit lnSpcReduction="20000"/>
          </a:bodyPr>
          <a:lstStyle/>
          <a:p>
            <a:pPr indent="0" lvl="0" marL="0" rtl="0" algn="just">
              <a:lnSpc>
                <a:spcPct val="150000"/>
              </a:lnSpc>
              <a:spcBef>
                <a:spcPts val="0"/>
              </a:spcBef>
              <a:spcAft>
                <a:spcPts val="0"/>
              </a:spcAft>
              <a:buNone/>
            </a:pPr>
            <a:r>
              <a:rPr lang="en-GB"/>
              <a:t>Silahkan anda membuat file di folder models dengan nama </a:t>
            </a:r>
            <a:r>
              <a:rPr i="1" lang="en-GB"/>
              <a:t>user.model.js</a:t>
            </a:r>
            <a:endParaRPr i="1"/>
          </a:p>
          <a:p>
            <a:pPr indent="0" lvl="0" marL="0" rtl="0" algn="just">
              <a:lnSpc>
                <a:spcPct val="150000"/>
              </a:lnSpc>
              <a:spcBef>
                <a:spcPts val="1200"/>
              </a:spcBef>
              <a:spcAft>
                <a:spcPts val="1200"/>
              </a:spcAft>
              <a:buNone/>
            </a:pPr>
            <a:r>
              <a:rPr lang="en-GB"/>
              <a:t>Lalu buat kode seperti gambar di samping untuk menghubungkan antara database dan tabel user yang sudah anda buat pada migrations</a:t>
            </a:r>
            <a:endParaRPr/>
          </a:p>
        </p:txBody>
      </p:sp>
      <p:pic>
        <p:nvPicPr>
          <p:cNvPr id="205" name="Google Shape;205;p35"/>
          <p:cNvPicPr preferRelativeResize="0"/>
          <p:nvPr/>
        </p:nvPicPr>
        <p:blipFill>
          <a:blip r:embed="rId3">
            <a:alphaModFix/>
          </a:blip>
          <a:stretch>
            <a:fillRect/>
          </a:stretch>
        </p:blipFill>
        <p:spPr>
          <a:xfrm>
            <a:off x="355325" y="1194375"/>
            <a:ext cx="4157075" cy="810575"/>
          </a:xfrm>
          <a:prstGeom prst="rect">
            <a:avLst/>
          </a:prstGeom>
          <a:noFill/>
          <a:ln>
            <a:noFill/>
          </a:ln>
        </p:spPr>
      </p:pic>
      <p:pic>
        <p:nvPicPr>
          <p:cNvPr id="206" name="Google Shape;206;p35"/>
          <p:cNvPicPr preferRelativeResize="0"/>
          <p:nvPr/>
        </p:nvPicPr>
        <p:blipFill>
          <a:blip r:embed="rId4">
            <a:alphaModFix/>
          </a:blip>
          <a:stretch>
            <a:fillRect/>
          </a:stretch>
        </p:blipFill>
        <p:spPr>
          <a:xfrm>
            <a:off x="4960875" y="1017725"/>
            <a:ext cx="3526635" cy="38209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Membuat controllers</a:t>
            </a:r>
            <a:endParaRPr/>
          </a:p>
        </p:txBody>
      </p:sp>
      <p:sp>
        <p:nvSpPr>
          <p:cNvPr id="212" name="Google Shape;212;p36"/>
          <p:cNvSpPr txBox="1"/>
          <p:nvPr>
            <p:ph idx="1" type="body"/>
          </p:nvPr>
        </p:nvSpPr>
        <p:spPr>
          <a:xfrm>
            <a:off x="355325" y="2011400"/>
            <a:ext cx="8477100" cy="14487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GB"/>
              <a:t>Silahkan anda membuat folder di proyek anda dengan nama controllers lalu bat folder lagi didalamnya dengan nama api dan buat file user</a:t>
            </a:r>
            <a:r>
              <a:rPr i="1" lang="en-GB"/>
              <a:t>.controller.js </a:t>
            </a:r>
            <a:endParaRPr i="1"/>
          </a:p>
          <a:p>
            <a:pPr indent="0" lvl="0" marL="0" rtl="0" algn="just">
              <a:lnSpc>
                <a:spcPct val="150000"/>
              </a:lnSpc>
              <a:spcBef>
                <a:spcPts val="1200"/>
              </a:spcBef>
              <a:spcAft>
                <a:spcPts val="1200"/>
              </a:spcAft>
              <a:buNone/>
            </a:pPr>
            <a:r>
              <a:rPr lang="en-GB"/>
              <a:t>Lalu import module yang di butuhkan seperti gambar dibawah</a:t>
            </a:r>
            <a:endParaRPr/>
          </a:p>
        </p:txBody>
      </p:sp>
      <p:pic>
        <p:nvPicPr>
          <p:cNvPr id="213" name="Google Shape;213;p36"/>
          <p:cNvPicPr preferRelativeResize="0"/>
          <p:nvPr/>
        </p:nvPicPr>
        <p:blipFill>
          <a:blip r:embed="rId3">
            <a:alphaModFix/>
          </a:blip>
          <a:stretch>
            <a:fillRect/>
          </a:stretch>
        </p:blipFill>
        <p:spPr>
          <a:xfrm>
            <a:off x="2552673" y="1185775"/>
            <a:ext cx="4082400" cy="657565"/>
          </a:xfrm>
          <a:prstGeom prst="rect">
            <a:avLst/>
          </a:prstGeom>
          <a:noFill/>
          <a:ln>
            <a:noFill/>
          </a:ln>
        </p:spPr>
      </p:pic>
      <p:pic>
        <p:nvPicPr>
          <p:cNvPr id="214" name="Google Shape;214;p36"/>
          <p:cNvPicPr preferRelativeResize="0"/>
          <p:nvPr/>
        </p:nvPicPr>
        <p:blipFill>
          <a:blip r:embed="rId4">
            <a:alphaModFix/>
          </a:blip>
          <a:stretch>
            <a:fillRect/>
          </a:stretch>
        </p:blipFill>
        <p:spPr>
          <a:xfrm>
            <a:off x="2305938" y="3585848"/>
            <a:ext cx="4575874" cy="834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Membuat get data (SELECT)</a:t>
            </a:r>
            <a:endParaRPr/>
          </a:p>
        </p:txBody>
      </p:sp>
      <p:sp>
        <p:nvSpPr>
          <p:cNvPr id="220" name="Google Shape;220;p37"/>
          <p:cNvSpPr txBox="1"/>
          <p:nvPr>
            <p:ph idx="1" type="body"/>
          </p:nvPr>
        </p:nvSpPr>
        <p:spPr>
          <a:xfrm>
            <a:off x="355200" y="1123050"/>
            <a:ext cx="8477100" cy="941100"/>
          </a:xfrm>
          <a:prstGeom prst="rect">
            <a:avLst/>
          </a:prstGeom>
        </p:spPr>
        <p:txBody>
          <a:bodyPr anchorCtr="0" anchor="t" bIns="91425" lIns="91425" spcFirstLastPara="1" rIns="91425" wrap="square" tIns="91425">
            <a:normAutofit fontScale="70000" lnSpcReduction="10000"/>
          </a:bodyPr>
          <a:lstStyle/>
          <a:p>
            <a:pPr indent="0" lvl="0" marL="0" rtl="0" algn="just">
              <a:lnSpc>
                <a:spcPct val="150000"/>
              </a:lnSpc>
              <a:spcBef>
                <a:spcPts val="0"/>
              </a:spcBef>
              <a:spcAft>
                <a:spcPts val="1200"/>
              </a:spcAft>
              <a:buNone/>
            </a:pPr>
            <a:r>
              <a:rPr lang="en-GB"/>
              <a:t>Pastikan anda sudah paham masalah query dalam database (MySQL) untuk memudahkan anda memahami kode ORM dari sequelize. findAll() dalam sequelize itu kalau diquery MySQL seperti (</a:t>
            </a:r>
            <a:r>
              <a:rPr i="1" lang="en-GB">
                <a:solidFill>
                  <a:srgbClr val="45818E"/>
                </a:solidFill>
              </a:rPr>
              <a:t>SELECT id, name, email, created_at, updated_at FROM users</a:t>
            </a:r>
            <a:r>
              <a:rPr lang="en-GB"/>
              <a:t>)</a:t>
            </a:r>
            <a:endParaRPr/>
          </a:p>
        </p:txBody>
      </p:sp>
      <p:pic>
        <p:nvPicPr>
          <p:cNvPr id="221" name="Google Shape;221;p37"/>
          <p:cNvPicPr preferRelativeResize="0"/>
          <p:nvPr/>
        </p:nvPicPr>
        <p:blipFill>
          <a:blip r:embed="rId3">
            <a:alphaModFix/>
          </a:blip>
          <a:stretch>
            <a:fillRect/>
          </a:stretch>
        </p:blipFill>
        <p:spPr>
          <a:xfrm>
            <a:off x="1233613" y="2064150"/>
            <a:ext cx="6676769" cy="27745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Membuat store data (INSERT)</a:t>
            </a:r>
            <a:endParaRPr/>
          </a:p>
        </p:txBody>
      </p:sp>
      <p:sp>
        <p:nvSpPr>
          <p:cNvPr id="227" name="Google Shape;227;p38"/>
          <p:cNvSpPr txBox="1"/>
          <p:nvPr>
            <p:ph idx="1" type="body"/>
          </p:nvPr>
        </p:nvSpPr>
        <p:spPr>
          <a:xfrm>
            <a:off x="355200" y="1123050"/>
            <a:ext cx="8477100" cy="9411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n-GB"/>
              <a:t>create</a:t>
            </a:r>
            <a:r>
              <a:rPr lang="en-GB"/>
              <a:t>() dalam sequelize itu kalau diquery MySQL seperti (</a:t>
            </a:r>
            <a:r>
              <a:rPr i="1" lang="en-GB">
                <a:solidFill>
                  <a:srgbClr val="45818E"/>
                </a:solidFill>
              </a:rPr>
              <a:t>INSERT INTO user VALUES(?,?,?,?)</a:t>
            </a:r>
            <a:r>
              <a:rPr lang="en-GB"/>
              <a:t>)</a:t>
            </a:r>
            <a:endParaRPr/>
          </a:p>
        </p:txBody>
      </p:sp>
      <p:pic>
        <p:nvPicPr>
          <p:cNvPr id="228" name="Google Shape;228;p38"/>
          <p:cNvPicPr preferRelativeResize="0"/>
          <p:nvPr/>
        </p:nvPicPr>
        <p:blipFill>
          <a:blip r:embed="rId3">
            <a:alphaModFix/>
          </a:blip>
          <a:stretch>
            <a:fillRect/>
          </a:stretch>
        </p:blipFill>
        <p:spPr>
          <a:xfrm>
            <a:off x="2726950" y="2064150"/>
            <a:ext cx="3690095" cy="2774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Membuat get data by id (SELECT)</a:t>
            </a:r>
            <a:endParaRPr/>
          </a:p>
        </p:txBody>
      </p:sp>
      <p:sp>
        <p:nvSpPr>
          <p:cNvPr id="234" name="Google Shape;234;p39"/>
          <p:cNvSpPr txBox="1"/>
          <p:nvPr>
            <p:ph idx="1" type="body"/>
          </p:nvPr>
        </p:nvSpPr>
        <p:spPr>
          <a:xfrm>
            <a:off x="355200" y="1123050"/>
            <a:ext cx="8477100" cy="9411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n-GB"/>
              <a:t>findByPk</a:t>
            </a:r>
            <a:r>
              <a:rPr lang="en-GB"/>
              <a:t>() dalam sequelize itu kalau diquery MySQL seperti (</a:t>
            </a:r>
            <a:r>
              <a:rPr i="1" lang="en-GB">
                <a:solidFill>
                  <a:srgbClr val="45818E"/>
                </a:solidFill>
              </a:rPr>
              <a:t>SELECT id, name, email, created_at, updated_at FROM users WHERE id=id</a:t>
            </a:r>
            <a:r>
              <a:rPr lang="en-GB"/>
              <a:t>)</a:t>
            </a:r>
            <a:endParaRPr/>
          </a:p>
        </p:txBody>
      </p:sp>
      <p:pic>
        <p:nvPicPr>
          <p:cNvPr id="235" name="Google Shape;235;p39"/>
          <p:cNvPicPr preferRelativeResize="0"/>
          <p:nvPr/>
        </p:nvPicPr>
        <p:blipFill>
          <a:blip r:embed="rId3">
            <a:alphaModFix/>
          </a:blip>
          <a:stretch>
            <a:fillRect/>
          </a:stretch>
        </p:blipFill>
        <p:spPr>
          <a:xfrm>
            <a:off x="577600" y="2064150"/>
            <a:ext cx="7988792" cy="27745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Membuat update data (UPDATE)</a:t>
            </a:r>
            <a:endParaRPr/>
          </a:p>
        </p:txBody>
      </p:sp>
      <p:sp>
        <p:nvSpPr>
          <p:cNvPr id="241" name="Google Shape;241;p40"/>
          <p:cNvSpPr txBox="1"/>
          <p:nvPr>
            <p:ph idx="1" type="body"/>
          </p:nvPr>
        </p:nvSpPr>
        <p:spPr>
          <a:xfrm>
            <a:off x="355200" y="1123050"/>
            <a:ext cx="8477100" cy="9411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n-GB"/>
              <a:t>update</a:t>
            </a:r>
            <a:r>
              <a:rPr lang="en-GB"/>
              <a:t>() dalam sequelize itu kalau diquery MySQL seperti (</a:t>
            </a:r>
            <a:r>
              <a:rPr i="1" lang="en-GB">
                <a:solidFill>
                  <a:srgbClr val="45818E"/>
                </a:solidFill>
              </a:rPr>
              <a:t>UPDATE users SET name=name, email=email, password=password WHERE id=id</a:t>
            </a:r>
            <a:r>
              <a:rPr lang="en-GB"/>
              <a:t>)</a:t>
            </a:r>
            <a:endParaRPr/>
          </a:p>
        </p:txBody>
      </p:sp>
      <p:pic>
        <p:nvPicPr>
          <p:cNvPr id="242" name="Google Shape;242;p40"/>
          <p:cNvPicPr preferRelativeResize="0"/>
          <p:nvPr/>
        </p:nvPicPr>
        <p:blipFill>
          <a:blip r:embed="rId3">
            <a:alphaModFix/>
          </a:blip>
          <a:stretch>
            <a:fillRect/>
          </a:stretch>
        </p:blipFill>
        <p:spPr>
          <a:xfrm>
            <a:off x="2963413" y="2106575"/>
            <a:ext cx="3217166" cy="277454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Membuat destroy data (DELETE)</a:t>
            </a:r>
            <a:endParaRPr/>
          </a:p>
        </p:txBody>
      </p:sp>
      <p:sp>
        <p:nvSpPr>
          <p:cNvPr id="248" name="Google Shape;248;p41"/>
          <p:cNvSpPr txBox="1"/>
          <p:nvPr>
            <p:ph idx="1" type="body"/>
          </p:nvPr>
        </p:nvSpPr>
        <p:spPr>
          <a:xfrm>
            <a:off x="355200" y="1123050"/>
            <a:ext cx="8477100" cy="9411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n-GB"/>
              <a:t>delete</a:t>
            </a:r>
            <a:r>
              <a:rPr lang="en-GB"/>
              <a:t>() dalam sequelize itu kalau diquery MySQL seperti (</a:t>
            </a:r>
            <a:r>
              <a:rPr i="1" lang="en-GB">
                <a:solidFill>
                  <a:srgbClr val="45818E"/>
                </a:solidFill>
              </a:rPr>
              <a:t>DELETE FROM users </a:t>
            </a:r>
            <a:r>
              <a:rPr i="1" lang="en-GB">
                <a:solidFill>
                  <a:srgbClr val="45818E"/>
                </a:solidFill>
              </a:rPr>
              <a:t>WHERE id=id</a:t>
            </a:r>
            <a:r>
              <a:rPr lang="en-GB"/>
              <a:t>)</a:t>
            </a:r>
            <a:endParaRPr/>
          </a:p>
        </p:txBody>
      </p:sp>
      <p:pic>
        <p:nvPicPr>
          <p:cNvPr id="249" name="Google Shape;249;p41"/>
          <p:cNvPicPr preferRelativeResize="0"/>
          <p:nvPr/>
        </p:nvPicPr>
        <p:blipFill>
          <a:blip r:embed="rId3">
            <a:alphaModFix/>
          </a:blip>
          <a:stretch>
            <a:fillRect/>
          </a:stretch>
        </p:blipFill>
        <p:spPr>
          <a:xfrm>
            <a:off x="1601925" y="2064150"/>
            <a:ext cx="5940144" cy="2774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ExpressJS</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Clr>
                <a:schemeClr val="dk1"/>
              </a:buClr>
              <a:buSzPts val="1100"/>
              <a:buFont typeface="Arial"/>
              <a:buNone/>
            </a:pPr>
            <a:r>
              <a:rPr lang="en-GB"/>
              <a:t>Express.js adalah kerangka kerja (framework) pengembangan aplikasi web berbasis Node.js yang menyederhanakan penanganan permintaan HTTP, routing, middleware, dan tugas-tugas umum lainnya, memungkinkan pengembangan aplikasi web dengan lebih cepat dan efisien menggunakan JavaScript. Dan biasayanya framework ini banyak digunakan dalam sisi Backend (Server-Side).</a:t>
            </a:r>
            <a:endParaRPr/>
          </a:p>
          <a:p>
            <a:pPr indent="0" lvl="0" marL="0" rtl="0" algn="just">
              <a:lnSpc>
                <a:spcPct val="150000"/>
              </a:lnSpc>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Membuat routes</a:t>
            </a:r>
            <a:endParaRPr/>
          </a:p>
        </p:txBody>
      </p:sp>
      <p:sp>
        <p:nvSpPr>
          <p:cNvPr id="255" name="Google Shape;255;p42"/>
          <p:cNvSpPr txBox="1"/>
          <p:nvPr>
            <p:ph idx="1" type="body"/>
          </p:nvPr>
        </p:nvSpPr>
        <p:spPr>
          <a:xfrm>
            <a:off x="4597275" y="1135325"/>
            <a:ext cx="4082400" cy="1005000"/>
          </a:xfrm>
          <a:prstGeom prst="rect">
            <a:avLst/>
          </a:prstGeom>
        </p:spPr>
        <p:txBody>
          <a:bodyPr anchorCtr="0" anchor="t" bIns="91425" lIns="91425" spcFirstLastPara="1" rIns="91425" wrap="square" tIns="91425">
            <a:normAutofit fontScale="62500" lnSpcReduction="10000"/>
          </a:bodyPr>
          <a:lstStyle/>
          <a:p>
            <a:pPr indent="0" lvl="0" marL="0" rtl="0" algn="just">
              <a:lnSpc>
                <a:spcPct val="150000"/>
              </a:lnSpc>
              <a:spcBef>
                <a:spcPts val="0"/>
              </a:spcBef>
              <a:spcAft>
                <a:spcPts val="0"/>
              </a:spcAft>
              <a:buNone/>
            </a:pPr>
            <a:r>
              <a:rPr lang="en-GB"/>
              <a:t>Silahkan anda membuat file di folder routes dengan nama </a:t>
            </a:r>
            <a:r>
              <a:rPr i="1" lang="en-GB"/>
              <a:t>api.route.js</a:t>
            </a:r>
            <a:endParaRPr i="1"/>
          </a:p>
          <a:p>
            <a:pPr indent="0" lvl="0" marL="0" rtl="0" algn="just">
              <a:lnSpc>
                <a:spcPct val="150000"/>
              </a:lnSpc>
              <a:spcBef>
                <a:spcPts val="1200"/>
              </a:spcBef>
              <a:spcAft>
                <a:spcPts val="1200"/>
              </a:spcAft>
              <a:buNone/>
            </a:pPr>
            <a:r>
              <a:rPr lang="en-GB"/>
              <a:t>Lalu buat kode seperti gambar dibawah ini.</a:t>
            </a:r>
            <a:endParaRPr/>
          </a:p>
        </p:txBody>
      </p:sp>
      <p:pic>
        <p:nvPicPr>
          <p:cNvPr id="256" name="Google Shape;256;p42"/>
          <p:cNvPicPr preferRelativeResize="0"/>
          <p:nvPr/>
        </p:nvPicPr>
        <p:blipFill>
          <a:blip r:embed="rId3">
            <a:alphaModFix/>
          </a:blip>
          <a:stretch>
            <a:fillRect/>
          </a:stretch>
        </p:blipFill>
        <p:spPr>
          <a:xfrm>
            <a:off x="406050" y="1135325"/>
            <a:ext cx="3686060" cy="958363"/>
          </a:xfrm>
          <a:prstGeom prst="rect">
            <a:avLst/>
          </a:prstGeom>
          <a:noFill/>
          <a:ln>
            <a:noFill/>
          </a:ln>
        </p:spPr>
      </p:pic>
      <p:pic>
        <p:nvPicPr>
          <p:cNvPr id="257" name="Google Shape;257;p42"/>
          <p:cNvPicPr preferRelativeResize="0"/>
          <p:nvPr/>
        </p:nvPicPr>
        <p:blipFill>
          <a:blip r:embed="rId4">
            <a:alphaModFix/>
          </a:blip>
          <a:stretch>
            <a:fillRect/>
          </a:stretch>
        </p:blipFill>
        <p:spPr>
          <a:xfrm>
            <a:off x="1581488" y="2312175"/>
            <a:ext cx="5981023" cy="2505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Konfigurasi app.js</a:t>
            </a:r>
            <a:endParaRPr/>
          </a:p>
        </p:txBody>
      </p:sp>
      <p:pic>
        <p:nvPicPr>
          <p:cNvPr id="263" name="Google Shape;263;p43"/>
          <p:cNvPicPr preferRelativeResize="0"/>
          <p:nvPr/>
        </p:nvPicPr>
        <p:blipFill>
          <a:blip r:embed="rId3">
            <a:alphaModFix/>
          </a:blip>
          <a:stretch>
            <a:fillRect/>
          </a:stretch>
        </p:blipFill>
        <p:spPr>
          <a:xfrm>
            <a:off x="1359138" y="1091300"/>
            <a:ext cx="6425724" cy="368817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Menjalankan proyek (aplikasi)</a:t>
            </a:r>
            <a:endParaRPr/>
          </a:p>
        </p:txBody>
      </p:sp>
      <p:pic>
        <p:nvPicPr>
          <p:cNvPr id="269" name="Google Shape;269;p44"/>
          <p:cNvPicPr preferRelativeResize="0"/>
          <p:nvPr/>
        </p:nvPicPr>
        <p:blipFill>
          <a:blip r:embed="rId3">
            <a:alphaModFix/>
          </a:blip>
          <a:stretch>
            <a:fillRect/>
          </a:stretch>
        </p:blipFill>
        <p:spPr>
          <a:xfrm>
            <a:off x="847725" y="1288550"/>
            <a:ext cx="7448550" cy="29527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5"/>
          <p:cNvSpPr txBox="1"/>
          <p:nvPr>
            <p:ph type="ctrTitle"/>
          </p:nvPr>
        </p:nvSpPr>
        <p:spPr>
          <a:xfrm>
            <a:off x="311700" y="2078400"/>
            <a:ext cx="8520600" cy="986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POSTMAN (TEST API)</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Postman</a:t>
            </a:r>
            <a:endParaRPr/>
          </a:p>
        </p:txBody>
      </p:sp>
      <p:sp>
        <p:nvSpPr>
          <p:cNvPr id="280" name="Google Shape;280;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just">
              <a:lnSpc>
                <a:spcPct val="150000"/>
              </a:lnSpc>
              <a:spcBef>
                <a:spcPts val="0"/>
              </a:spcBef>
              <a:spcAft>
                <a:spcPts val="1200"/>
              </a:spcAft>
              <a:buNone/>
            </a:pPr>
            <a:r>
              <a:rPr lang="en-GB"/>
              <a:t>Postman adalah alat pengembangan API yang digunakan untuk menguji, mengelola, dan mendokumentasikan API. Dengan Postman, pengembang dapat membuat, mengirim, dan mengelola permintaan HTTP (seperti GET, POST, PUT, DELETE) ke endpoint API, serta mengamati respons yang diterima. Postman mempermudah pengujian API, pemecahan masalah, dan kolaborasi antar tim pengembang. Ini juga memiliki fitur untuk mengatur dan menyimpan permintaan API, membuat skrip otomatisasi, dan berbagi koleksi API dengan tim. Postman umumnya digunakan dalam pengembangan perangkat lunak untuk memastikan fungsionalitas yang benar dan interaksi yang benar dengan API. Jika anda belum menginstal silahkan download disitus resminya (</a:t>
            </a:r>
            <a:r>
              <a:rPr lang="en-GB" u="sng">
                <a:solidFill>
                  <a:schemeClr val="hlink"/>
                </a:solidFill>
                <a:hlinkClick r:id="rId3"/>
              </a:rPr>
              <a:t>https://www.postman.com/downloads/</a:t>
            </a:r>
            <a:r>
              <a:rPr lang="en-GB"/>
              <a:t>) dan install sesuai OS anda.</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GET Users</a:t>
            </a:r>
            <a:endParaRPr/>
          </a:p>
        </p:txBody>
      </p:sp>
      <p:pic>
        <p:nvPicPr>
          <p:cNvPr id="286" name="Google Shape;286;p47"/>
          <p:cNvPicPr preferRelativeResize="0"/>
          <p:nvPr/>
        </p:nvPicPr>
        <p:blipFill>
          <a:blip r:embed="rId3">
            <a:alphaModFix/>
          </a:blip>
          <a:stretch>
            <a:fillRect/>
          </a:stretch>
        </p:blipFill>
        <p:spPr>
          <a:xfrm>
            <a:off x="1190300" y="1102450"/>
            <a:ext cx="6763405" cy="38209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POST</a:t>
            </a:r>
            <a:r>
              <a:rPr lang="en-GB"/>
              <a:t> Users</a:t>
            </a:r>
            <a:endParaRPr/>
          </a:p>
        </p:txBody>
      </p:sp>
      <p:pic>
        <p:nvPicPr>
          <p:cNvPr id="292" name="Google Shape;292;p48"/>
          <p:cNvPicPr preferRelativeResize="0"/>
          <p:nvPr/>
        </p:nvPicPr>
        <p:blipFill>
          <a:blip r:embed="rId3">
            <a:alphaModFix/>
          </a:blip>
          <a:stretch>
            <a:fillRect/>
          </a:stretch>
        </p:blipFill>
        <p:spPr>
          <a:xfrm>
            <a:off x="883963" y="1017725"/>
            <a:ext cx="7376075" cy="382097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GET</a:t>
            </a:r>
            <a:r>
              <a:rPr lang="en-GB"/>
              <a:t> Users by Id</a:t>
            </a:r>
            <a:endParaRPr/>
          </a:p>
        </p:txBody>
      </p:sp>
      <p:pic>
        <p:nvPicPr>
          <p:cNvPr id="298" name="Google Shape;298;p49"/>
          <p:cNvPicPr preferRelativeResize="0"/>
          <p:nvPr/>
        </p:nvPicPr>
        <p:blipFill>
          <a:blip r:embed="rId3">
            <a:alphaModFix/>
          </a:blip>
          <a:stretch>
            <a:fillRect/>
          </a:stretch>
        </p:blipFill>
        <p:spPr>
          <a:xfrm>
            <a:off x="962888" y="1085550"/>
            <a:ext cx="7218222" cy="382097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PUT</a:t>
            </a:r>
            <a:r>
              <a:rPr lang="en-GB"/>
              <a:t> Users by Id</a:t>
            </a:r>
            <a:endParaRPr/>
          </a:p>
        </p:txBody>
      </p:sp>
      <p:pic>
        <p:nvPicPr>
          <p:cNvPr id="304" name="Google Shape;304;p50"/>
          <p:cNvPicPr preferRelativeResize="0"/>
          <p:nvPr/>
        </p:nvPicPr>
        <p:blipFill>
          <a:blip r:embed="rId3">
            <a:alphaModFix/>
          </a:blip>
          <a:stretch>
            <a:fillRect/>
          </a:stretch>
        </p:blipFill>
        <p:spPr>
          <a:xfrm>
            <a:off x="1611363" y="1060150"/>
            <a:ext cx="5921287" cy="38209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DELETE</a:t>
            </a:r>
            <a:r>
              <a:rPr lang="en-GB"/>
              <a:t> Users by Id</a:t>
            </a:r>
            <a:endParaRPr/>
          </a:p>
        </p:txBody>
      </p:sp>
      <p:pic>
        <p:nvPicPr>
          <p:cNvPr id="310" name="Google Shape;310;p51"/>
          <p:cNvPicPr preferRelativeResize="0"/>
          <p:nvPr/>
        </p:nvPicPr>
        <p:blipFill>
          <a:blip r:embed="rId3">
            <a:alphaModFix/>
          </a:blip>
          <a:stretch>
            <a:fillRect/>
          </a:stretch>
        </p:blipFill>
        <p:spPr>
          <a:xfrm>
            <a:off x="543363" y="1077075"/>
            <a:ext cx="8057273" cy="3820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Diagram (Alur ExpressJS)</a:t>
            </a:r>
            <a:endParaRPr/>
          </a:p>
        </p:txBody>
      </p:sp>
      <p:sp>
        <p:nvSpPr>
          <p:cNvPr id="72" name="Google Shape;72;p16"/>
          <p:cNvSpPr txBox="1"/>
          <p:nvPr>
            <p:ph idx="1" type="body"/>
          </p:nvPr>
        </p:nvSpPr>
        <p:spPr>
          <a:xfrm>
            <a:off x="4724450" y="1152475"/>
            <a:ext cx="4107900" cy="3602700"/>
          </a:xfrm>
          <a:prstGeom prst="rect">
            <a:avLst/>
          </a:prstGeom>
        </p:spPr>
        <p:txBody>
          <a:bodyPr anchorCtr="0" anchor="ctr" bIns="91425" lIns="91425" spcFirstLastPara="1" rIns="91425" wrap="square" tIns="91425">
            <a:normAutofit/>
          </a:bodyPr>
          <a:lstStyle/>
          <a:p>
            <a:pPr indent="0" lvl="0" marL="0" rtl="0" algn="just">
              <a:lnSpc>
                <a:spcPct val="150000"/>
              </a:lnSpc>
              <a:spcBef>
                <a:spcPts val="0"/>
              </a:spcBef>
              <a:spcAft>
                <a:spcPts val="1200"/>
              </a:spcAft>
              <a:buNone/>
            </a:pPr>
            <a:r>
              <a:rPr lang="en-GB"/>
              <a:t>Disamping adalah diagram dasar pada framework expressJS dimana dari </a:t>
            </a:r>
            <a:r>
              <a:rPr i="1" lang="en-GB"/>
              <a:t>app.js </a:t>
            </a:r>
            <a:r>
              <a:rPr lang="en-GB"/>
              <a:t>memanggil routes lalu memanggil controllers dst</a:t>
            </a:r>
            <a:endParaRPr/>
          </a:p>
        </p:txBody>
      </p:sp>
      <p:pic>
        <p:nvPicPr>
          <p:cNvPr id="73" name="Google Shape;73;p16"/>
          <p:cNvPicPr preferRelativeResize="0"/>
          <p:nvPr/>
        </p:nvPicPr>
        <p:blipFill>
          <a:blip r:embed="rId3">
            <a:alphaModFix/>
          </a:blip>
          <a:stretch>
            <a:fillRect/>
          </a:stretch>
        </p:blipFill>
        <p:spPr>
          <a:xfrm>
            <a:off x="311700" y="1152475"/>
            <a:ext cx="4107899" cy="372077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Struktur Dasar File</a:t>
            </a:r>
            <a:endParaRPr/>
          </a:p>
        </p:txBody>
      </p:sp>
      <p:pic>
        <p:nvPicPr>
          <p:cNvPr id="79" name="Google Shape;79;p17"/>
          <p:cNvPicPr preferRelativeResize="0"/>
          <p:nvPr/>
        </p:nvPicPr>
        <p:blipFill>
          <a:blip r:embed="rId3">
            <a:alphaModFix/>
          </a:blip>
          <a:stretch>
            <a:fillRect/>
          </a:stretch>
        </p:blipFill>
        <p:spPr>
          <a:xfrm>
            <a:off x="713000" y="1090450"/>
            <a:ext cx="7717994" cy="36192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Sequelize</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n-GB"/>
              <a:t>Sequelize adalah ORM (Object-Relational Mapping) untuk Node.js yang digunakan untuk berinteraksi dengan database relasional, seperti MySQL, PostgreSQL, SQLite, dan lainnya. Dengan Sequelize, pengembang dapat menggunakan JavaScript untuk mengakses dan mengelola data dalam database tanpa menulis kueri SQL secara langsung. Ini menyederhanakan interaksi dengan database dan memfasilitasi pengembangan aplikasi Node.js yang menggunakan model data relasional.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ctrTitle"/>
          </p:nvPr>
        </p:nvSpPr>
        <p:spPr>
          <a:xfrm>
            <a:off x="311700" y="2078400"/>
            <a:ext cx="8520600" cy="986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INSTALASI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Persiapan Instalasi</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SzPts val="1800"/>
              <a:buChar char="●"/>
            </a:pPr>
            <a:r>
              <a:rPr lang="en-GB"/>
              <a:t>Pastikan sudah memiliki node.js dengan versi yang anda inginkan. Jika belum install anda dapat mengunduhnya disitus resminya (</a:t>
            </a:r>
            <a:r>
              <a:rPr lang="en-GB" u="sng">
                <a:solidFill>
                  <a:schemeClr val="hlink"/>
                </a:solidFill>
                <a:hlinkClick r:id="rId3"/>
              </a:rPr>
              <a:t>https://nodejs.org/</a:t>
            </a:r>
            <a:r>
              <a:rPr lang="en-GB"/>
              <a:t>)</a:t>
            </a:r>
            <a:endParaRPr/>
          </a:p>
          <a:p>
            <a:pPr indent="-342900" lvl="0" marL="457200" rtl="0" algn="just">
              <a:lnSpc>
                <a:spcPct val="150000"/>
              </a:lnSpc>
              <a:spcBef>
                <a:spcPts val="0"/>
              </a:spcBef>
              <a:spcAft>
                <a:spcPts val="0"/>
              </a:spcAft>
              <a:buSzPts val="1800"/>
              <a:buChar char="●"/>
            </a:pPr>
            <a:r>
              <a:rPr lang="en-GB"/>
              <a:t>Dan pastikan sudah memiliki aplikasi DBMS seperti (MySQL, Postgresql dll). Jika anda belum install anda dapat mengunduhnya (</a:t>
            </a:r>
            <a:r>
              <a:rPr lang="en-GB" u="sng">
                <a:solidFill>
                  <a:schemeClr val="hlink"/>
                </a:solidFill>
                <a:hlinkClick r:id="rId4"/>
              </a:rPr>
              <a:t>https://www.apachefriends.org/download.html</a:t>
            </a:r>
            <a:r>
              <a:rPr lang="en-GB"/>
              <a:t>)</a:t>
            </a:r>
            <a:endParaRPr/>
          </a:p>
          <a:p>
            <a:pPr indent="-342900" lvl="0" marL="457200" rtl="0" algn="just">
              <a:lnSpc>
                <a:spcPct val="150000"/>
              </a:lnSpc>
              <a:spcBef>
                <a:spcPts val="0"/>
              </a:spcBef>
              <a:spcAft>
                <a:spcPts val="0"/>
              </a:spcAft>
              <a:buSzPts val="1800"/>
              <a:buChar char="●"/>
            </a:pPr>
            <a:r>
              <a:rPr lang="en-GB"/>
              <a:t>Pastikan sudah memiliki TextEditor seperti sublimeText atau Visual Studio Code. Jika belum silahkan anda unduh disitus resminya (</a:t>
            </a:r>
            <a:r>
              <a:rPr lang="en-GB" u="sng">
                <a:solidFill>
                  <a:schemeClr val="hlink"/>
                </a:solidFill>
                <a:hlinkClick r:id="rId5"/>
              </a:rPr>
              <a:t>https://code.visualstudio.com/download</a:t>
            </a:r>
            <a:r>
              <a:rPr lang="en-GB"/>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Instalasi ExpressJS</a:t>
            </a:r>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SzPts val="1800"/>
              <a:buChar char="●"/>
            </a:pPr>
            <a:r>
              <a:rPr lang="en-GB"/>
              <a:t>Silahkan buka terminal/cmd</a:t>
            </a:r>
            <a:endParaRPr/>
          </a:p>
          <a:p>
            <a:pPr indent="-342900" lvl="0" marL="457200" rtl="0" algn="just">
              <a:lnSpc>
                <a:spcPct val="150000"/>
              </a:lnSpc>
              <a:spcBef>
                <a:spcPts val="0"/>
              </a:spcBef>
              <a:spcAft>
                <a:spcPts val="0"/>
              </a:spcAft>
              <a:buSzPts val="1800"/>
              <a:buChar char="●"/>
            </a:pPr>
            <a:r>
              <a:rPr lang="en-GB"/>
              <a:t>Lalu tuliskan perintah : </a:t>
            </a:r>
            <a:r>
              <a:rPr lang="en-GB"/>
              <a:t>npm install -g express-generator</a:t>
            </a:r>
            <a:endParaRPr/>
          </a:p>
          <a:p>
            <a:pPr indent="-342900" lvl="0" marL="457200" rtl="0" algn="just">
              <a:lnSpc>
                <a:spcPct val="150000"/>
              </a:lnSpc>
              <a:spcBef>
                <a:spcPts val="0"/>
              </a:spcBef>
              <a:spcAft>
                <a:spcPts val="0"/>
              </a:spcAft>
              <a:buSzPts val="1800"/>
              <a:buChar char="●"/>
            </a:pPr>
            <a:r>
              <a:rPr lang="en-GB"/>
              <a:t>Lalu install nodemon : npm install -g nodemon</a:t>
            </a:r>
            <a:endParaRPr/>
          </a:p>
          <a:p>
            <a:pPr indent="0" lvl="0" marL="0" rtl="0" algn="just">
              <a:lnSpc>
                <a:spcPct val="150000"/>
              </a:lnSpc>
              <a:spcBef>
                <a:spcPts val="1200"/>
              </a:spcBef>
              <a:spcAft>
                <a:spcPts val="1200"/>
              </a:spcAft>
              <a:buNone/>
            </a:pPr>
            <a:r>
              <a:rPr lang="en-GB"/>
              <a:t>Maksud dari -g adalah menginstall secara global pada OS anda, express-generator adalah sebuah module untuk menginstall express secara mudah, lalu nodemon itu ketika kamu save file pada proyekmu akan auto-reload pada proyekmu tanpa harus menjalankan ulang (npm start).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